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85" r:id="rId3"/>
    <p:sldId id="286" r:id="rId4"/>
    <p:sldId id="287" r:id="rId5"/>
    <p:sldId id="288" r:id="rId6"/>
    <p:sldId id="289" r:id="rId7"/>
    <p:sldId id="299" r:id="rId8"/>
    <p:sldId id="297" r:id="rId9"/>
    <p:sldId id="301" r:id="rId10"/>
    <p:sldId id="302" r:id="rId11"/>
    <p:sldId id="303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9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5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3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2E6EC8-8D53-45A2-8206-6432D4F353FD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F0852B-455B-4A75-9DB0-3A1A354AB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71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b="1" dirty="0" smtClean="0">
                <a:solidFill>
                  <a:srgbClr val="660066"/>
                </a:solidFill>
              </a:rPr>
              <a:t>IDP UM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0643" y="4921624"/>
            <a:ext cx="6831673" cy="564645"/>
          </a:xfrm>
        </p:spPr>
        <p:txBody>
          <a:bodyPr>
            <a:noAutofit/>
          </a:bodyPr>
          <a:lstStyle/>
          <a:p>
            <a:pPr algn="ctr"/>
            <a:r>
              <a:rPr lang="es-AR" sz="3600" b="1" dirty="0" smtClean="0">
                <a:solidFill>
                  <a:srgbClr val="996600"/>
                </a:solidFill>
              </a:rPr>
              <a:t>VRA - 25 de mayo de 2018</a:t>
            </a:r>
            <a:endParaRPr lang="en-US" sz="3600" b="1" dirty="0">
              <a:solidFill>
                <a:srgbClr val="99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6" y="0"/>
            <a:ext cx="1166866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5" y="0"/>
            <a:ext cx="1190165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7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diama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760" y="1788458"/>
            <a:ext cx="5684615" cy="315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04563" y="1788458"/>
            <a:ext cx="8775551" cy="1936377"/>
          </a:xfrm>
        </p:spPr>
        <p:txBody>
          <a:bodyPr/>
          <a:lstStyle/>
          <a:p>
            <a:pPr algn="ctr"/>
            <a:r>
              <a:rPr lang="es-AR" b="1" dirty="0" smtClean="0">
                <a:solidFill>
                  <a:srgbClr val="660066"/>
                </a:solidFill>
              </a:rPr>
              <a:t>        Docentes UM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48441" y="4929346"/>
            <a:ext cx="6831673" cy="564645"/>
          </a:xfrm>
        </p:spPr>
        <p:txBody>
          <a:bodyPr>
            <a:normAutofit/>
          </a:bodyPr>
          <a:lstStyle/>
          <a:p>
            <a:pPr algn="ctr"/>
            <a:r>
              <a:rPr lang="es-AR" sz="3200" b="1" dirty="0" smtClean="0">
                <a:solidFill>
                  <a:srgbClr val="996600"/>
                </a:solidFill>
              </a:rPr>
              <a:t>VRA - 25 de mayo de 2018</a:t>
            </a:r>
            <a:endParaRPr lang="en-US" sz="3200" b="1" dirty="0">
              <a:solidFill>
                <a:srgbClr val="99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1294" y="1156448"/>
            <a:ext cx="5093745" cy="5136776"/>
          </a:xfrm>
        </p:spPr>
        <p:txBody>
          <a:bodyPr>
            <a:normAutofit lnSpcReduction="10000"/>
          </a:bodyPr>
          <a:lstStyle/>
          <a:p>
            <a:pPr algn="ctr" fontAlgn="t"/>
            <a:r>
              <a:rPr lang="es-AR" sz="4000" b="1" dirty="0" smtClean="0">
                <a:solidFill>
                  <a:srgbClr val="996600"/>
                </a:solidFill>
              </a:rPr>
              <a:t>Mínimo 1</a:t>
            </a:r>
            <a:r>
              <a:rPr lang="es-AR" sz="3600" b="1" dirty="0" smtClean="0">
                <a:solidFill>
                  <a:srgbClr val="660066"/>
                </a:solidFill>
              </a:rPr>
              <a:t> </a:t>
            </a:r>
            <a:endParaRPr lang="en-US" sz="3600" dirty="0">
              <a:solidFill>
                <a:srgbClr val="660066"/>
              </a:solidFill>
            </a:endParaRPr>
          </a:p>
          <a:p>
            <a:pPr fontAlgn="t"/>
            <a:r>
              <a:rPr lang="es-AR" sz="3600" dirty="0">
                <a:solidFill>
                  <a:srgbClr val="660066"/>
                </a:solidFill>
              </a:rPr>
              <a:t>a. Formar parte de un proyecto de investigación registrado, deseablemente interdisciplinario, y en equipo colaborativo.</a:t>
            </a:r>
            <a:endParaRPr lang="en-US" sz="3600" dirty="0">
              <a:solidFill>
                <a:srgbClr val="660066"/>
              </a:solidFill>
            </a:endParaRPr>
          </a:p>
          <a:p>
            <a:pPr fontAlgn="t"/>
            <a:r>
              <a:rPr lang="es-AR" sz="3600" dirty="0">
                <a:solidFill>
                  <a:srgbClr val="660066"/>
                </a:solidFill>
              </a:rPr>
              <a:t>Demostrar que puede incorporar estudiantes como discípulos a sus proyectos de investigación</a:t>
            </a:r>
            <a:endParaRPr lang="en-US" sz="3600" dirty="0">
              <a:solidFill>
                <a:srgbClr val="660066"/>
              </a:solidFill>
            </a:endParaRPr>
          </a:p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23528" y="672354"/>
            <a:ext cx="4531660" cy="5196742"/>
          </a:xfrm>
        </p:spPr>
        <p:txBody>
          <a:bodyPr>
            <a:normAutofit lnSpcReduction="10000"/>
          </a:bodyPr>
          <a:lstStyle/>
          <a:p>
            <a:pPr algn="ctr" fontAlgn="t"/>
            <a:r>
              <a:rPr lang="es-AR" sz="4000" b="1" dirty="0">
                <a:solidFill>
                  <a:srgbClr val="996600"/>
                </a:solidFill>
              </a:rPr>
              <a:t>Cómo lo demuestra el docente</a:t>
            </a:r>
            <a:endParaRPr lang="en-US" sz="4000" dirty="0">
              <a:solidFill>
                <a:srgbClr val="996600"/>
              </a:solidFill>
            </a:endParaRPr>
          </a:p>
          <a:p>
            <a:pPr fontAlgn="t"/>
            <a:endParaRPr lang="es-AR" sz="3200" dirty="0" smtClean="0">
              <a:solidFill>
                <a:srgbClr val="660066"/>
              </a:solidFill>
            </a:endParaRPr>
          </a:p>
          <a:p>
            <a:pPr fontAlgn="t"/>
            <a:r>
              <a:rPr lang="es-AR" sz="3600" dirty="0" smtClean="0">
                <a:solidFill>
                  <a:srgbClr val="660066"/>
                </a:solidFill>
              </a:rPr>
              <a:t>- </a:t>
            </a:r>
            <a:r>
              <a:rPr lang="es-AR" sz="3600" dirty="0">
                <a:solidFill>
                  <a:srgbClr val="660066"/>
                </a:solidFill>
              </a:rPr>
              <a:t>Proyecto aprobado por la DPI (Dirección de Posgrado e Investigación)</a:t>
            </a:r>
            <a:endParaRPr lang="en-US" sz="3600" dirty="0">
              <a:solidFill>
                <a:srgbClr val="660066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65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1294" y="1156448"/>
            <a:ext cx="5093745" cy="5136776"/>
          </a:xfrm>
        </p:spPr>
        <p:txBody>
          <a:bodyPr>
            <a:normAutofit/>
          </a:bodyPr>
          <a:lstStyle/>
          <a:p>
            <a:pPr algn="ctr" fontAlgn="t"/>
            <a:r>
              <a:rPr lang="es-AR" sz="4000" b="1" dirty="0" smtClean="0">
                <a:solidFill>
                  <a:srgbClr val="996600"/>
                </a:solidFill>
              </a:rPr>
              <a:t>Mínimo 2</a:t>
            </a:r>
            <a:r>
              <a:rPr lang="es-AR" sz="3600" b="1" dirty="0" smtClean="0">
                <a:solidFill>
                  <a:srgbClr val="660066"/>
                </a:solidFill>
              </a:rPr>
              <a:t> </a:t>
            </a:r>
            <a:endParaRPr lang="en-US" sz="3600" dirty="0">
              <a:solidFill>
                <a:srgbClr val="660066"/>
              </a:solidFill>
            </a:endParaRPr>
          </a:p>
          <a:p>
            <a:pPr fontAlgn="t"/>
            <a:endParaRPr lang="es-ES" sz="3600" dirty="0" smtClean="0">
              <a:solidFill>
                <a:srgbClr val="660066"/>
              </a:solidFill>
            </a:endParaRPr>
          </a:p>
          <a:p>
            <a:pPr fontAlgn="t"/>
            <a:r>
              <a:rPr lang="es-ES" sz="3600" dirty="0" smtClean="0">
                <a:solidFill>
                  <a:srgbClr val="660066"/>
                </a:solidFill>
              </a:rPr>
              <a:t>b</a:t>
            </a:r>
            <a:r>
              <a:rPr lang="es-ES" sz="3600" dirty="0">
                <a:solidFill>
                  <a:srgbClr val="660066"/>
                </a:solidFill>
              </a:rPr>
              <a:t>. Demostrar el dominio de la teoría de la didáctica </a:t>
            </a:r>
          </a:p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23528" y="672354"/>
            <a:ext cx="4531660" cy="5196742"/>
          </a:xfrm>
        </p:spPr>
        <p:txBody>
          <a:bodyPr>
            <a:normAutofit/>
          </a:bodyPr>
          <a:lstStyle/>
          <a:p>
            <a:pPr algn="ctr" fontAlgn="t"/>
            <a:r>
              <a:rPr lang="es-AR" sz="4000" b="1" dirty="0">
                <a:solidFill>
                  <a:srgbClr val="996600"/>
                </a:solidFill>
              </a:rPr>
              <a:t>Cómo </a:t>
            </a:r>
            <a:r>
              <a:rPr lang="es-AR" sz="4000" b="1" dirty="0" smtClean="0">
                <a:solidFill>
                  <a:srgbClr val="996600"/>
                </a:solidFill>
              </a:rPr>
              <a:t>lo </a:t>
            </a:r>
            <a:r>
              <a:rPr lang="es-AR" sz="4000" b="1" dirty="0">
                <a:solidFill>
                  <a:srgbClr val="996600"/>
                </a:solidFill>
              </a:rPr>
              <a:t>demuestra el docente</a:t>
            </a:r>
            <a:endParaRPr lang="en-US" sz="4000" dirty="0">
              <a:solidFill>
                <a:srgbClr val="996600"/>
              </a:solidFill>
            </a:endParaRPr>
          </a:p>
          <a:p>
            <a:pPr fontAlgn="t"/>
            <a:endParaRPr lang="es-AR" sz="3200" dirty="0" smtClean="0">
              <a:solidFill>
                <a:srgbClr val="660066"/>
              </a:solidFill>
            </a:endParaRPr>
          </a:p>
          <a:p>
            <a:pPr fontAlgn="t"/>
            <a:r>
              <a:rPr lang="es-ES" sz="3600" dirty="0">
                <a:solidFill>
                  <a:srgbClr val="660066"/>
                </a:solidFill>
              </a:rPr>
              <a:t>- Examen ya </a:t>
            </a:r>
            <a:r>
              <a:rPr lang="es-ES" sz="3600" dirty="0" smtClean="0">
                <a:solidFill>
                  <a:srgbClr val="660066"/>
                </a:solidFill>
              </a:rPr>
              <a:t>rendido (día viernes del IDP)</a:t>
            </a:r>
            <a:endParaRPr lang="es-ES" sz="3600" dirty="0">
              <a:solidFill>
                <a:srgbClr val="660066"/>
              </a:solidFill>
            </a:endParaRPr>
          </a:p>
          <a:p>
            <a:pPr fontAlgn="t"/>
            <a:r>
              <a:rPr lang="es-ES" sz="3600" dirty="0">
                <a:solidFill>
                  <a:srgbClr val="660066"/>
                </a:solidFill>
              </a:rPr>
              <a:t>- Ensayo en portafolio docente: “Mi filosofía de enseñanza”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152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1294" y="1156448"/>
            <a:ext cx="5093745" cy="5136776"/>
          </a:xfrm>
        </p:spPr>
        <p:txBody>
          <a:bodyPr>
            <a:normAutofit lnSpcReduction="10000"/>
          </a:bodyPr>
          <a:lstStyle/>
          <a:p>
            <a:pPr algn="ctr" fontAlgn="t"/>
            <a:r>
              <a:rPr lang="es-AR" sz="4000" b="1" dirty="0" smtClean="0">
                <a:solidFill>
                  <a:srgbClr val="996600"/>
                </a:solidFill>
              </a:rPr>
              <a:t>Mínimo 3</a:t>
            </a:r>
            <a:r>
              <a:rPr lang="es-AR" sz="3600" b="1" dirty="0" smtClean="0">
                <a:solidFill>
                  <a:srgbClr val="660066"/>
                </a:solidFill>
              </a:rPr>
              <a:t> </a:t>
            </a:r>
            <a:endParaRPr lang="en-US" sz="3600" dirty="0">
              <a:solidFill>
                <a:srgbClr val="660066"/>
              </a:solidFill>
            </a:endParaRPr>
          </a:p>
          <a:p>
            <a:pPr fontAlgn="t"/>
            <a:r>
              <a:rPr lang="es-ES" sz="3600" dirty="0">
                <a:solidFill>
                  <a:srgbClr val="660066"/>
                </a:solidFill>
              </a:rPr>
              <a:t>c. Demostrar que puede guiar a un estudiante en su proyecto educativo 2018 (conocer el plan de estudios y saber asesorar el proyecto educativo de un estudiante pregrado o posgrado según corresponda)</a:t>
            </a:r>
          </a:p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6200" y="672354"/>
            <a:ext cx="5130800" cy="5982446"/>
          </a:xfrm>
        </p:spPr>
        <p:txBody>
          <a:bodyPr>
            <a:normAutofit lnSpcReduction="10000"/>
          </a:bodyPr>
          <a:lstStyle/>
          <a:p>
            <a:pPr algn="ctr" fontAlgn="t"/>
            <a:r>
              <a:rPr lang="es-AR" sz="4000" b="1" dirty="0">
                <a:solidFill>
                  <a:srgbClr val="996600"/>
                </a:solidFill>
              </a:rPr>
              <a:t>Cómo lo demuestra el docente</a:t>
            </a:r>
            <a:endParaRPr lang="en-US" sz="4000" dirty="0">
              <a:solidFill>
                <a:srgbClr val="996600"/>
              </a:solidFill>
            </a:endParaRPr>
          </a:p>
          <a:p>
            <a:pPr fontAlgn="t">
              <a:spcBef>
                <a:spcPts val="1800"/>
              </a:spcBef>
            </a:pPr>
            <a:r>
              <a:rPr lang="es-ES" sz="3600" dirty="0" smtClean="0">
                <a:solidFill>
                  <a:srgbClr val="660066"/>
                </a:solidFill>
              </a:rPr>
              <a:t>- </a:t>
            </a:r>
            <a:r>
              <a:rPr lang="es-ES" sz="3600" dirty="0">
                <a:solidFill>
                  <a:srgbClr val="660066"/>
                </a:solidFill>
              </a:rPr>
              <a:t>Examen ya rendido (día miércoles del IDP)</a:t>
            </a:r>
          </a:p>
          <a:p>
            <a:pPr fontAlgn="t"/>
            <a:r>
              <a:rPr lang="es-ES" sz="3600" dirty="0">
                <a:solidFill>
                  <a:srgbClr val="660066"/>
                </a:solidFill>
              </a:rPr>
              <a:t>- En portafolio, </a:t>
            </a:r>
            <a:r>
              <a:rPr lang="es-ES" sz="3600" dirty="0" smtClean="0">
                <a:solidFill>
                  <a:srgbClr val="660066"/>
                </a:solidFill>
              </a:rPr>
              <a:t>“Guía para informe y análisis de acción tutorial”</a:t>
            </a:r>
          </a:p>
          <a:p>
            <a:pPr fontAlgn="t"/>
            <a:r>
              <a:rPr lang="es-ES" sz="3600" dirty="0" smtClean="0">
                <a:solidFill>
                  <a:srgbClr val="660066"/>
                </a:solidFill>
              </a:rPr>
              <a:t>- </a:t>
            </a:r>
            <a:r>
              <a:rPr lang="es-ES" sz="3600" dirty="0">
                <a:solidFill>
                  <a:srgbClr val="660066"/>
                </a:solidFill>
              </a:rPr>
              <a:t>Simulación durante la defensa del portafolio (ver rúbrica Tutoría</a:t>
            </a:r>
            <a:r>
              <a:rPr lang="es-ES" sz="3600" dirty="0" smtClean="0">
                <a:solidFill>
                  <a:srgbClr val="660066"/>
                </a:solidFill>
              </a:rPr>
              <a:t>)</a:t>
            </a:r>
          </a:p>
          <a:p>
            <a:pPr fontAlgn="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2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1294" y="1156448"/>
            <a:ext cx="5093745" cy="5136776"/>
          </a:xfrm>
        </p:spPr>
        <p:txBody>
          <a:bodyPr>
            <a:normAutofit/>
          </a:bodyPr>
          <a:lstStyle/>
          <a:p>
            <a:pPr algn="ctr" fontAlgn="t"/>
            <a:r>
              <a:rPr lang="es-AR" sz="4000" b="1" dirty="0" smtClean="0">
                <a:solidFill>
                  <a:srgbClr val="996600"/>
                </a:solidFill>
              </a:rPr>
              <a:t>Mínimo 4</a:t>
            </a:r>
            <a:r>
              <a:rPr lang="es-AR" sz="3600" b="1" dirty="0" smtClean="0">
                <a:solidFill>
                  <a:srgbClr val="660066"/>
                </a:solidFill>
              </a:rPr>
              <a:t> </a:t>
            </a:r>
            <a:endParaRPr lang="en-US" sz="3600" dirty="0">
              <a:solidFill>
                <a:srgbClr val="660066"/>
              </a:solidFill>
            </a:endParaRPr>
          </a:p>
          <a:p>
            <a:pPr fontAlgn="t"/>
            <a:endParaRPr lang="es-ES" sz="3600" dirty="0" smtClean="0">
              <a:solidFill>
                <a:srgbClr val="660066"/>
              </a:solidFill>
            </a:endParaRPr>
          </a:p>
          <a:p>
            <a:pPr fontAlgn="t"/>
            <a:r>
              <a:rPr lang="es-ES" sz="3600" dirty="0" smtClean="0">
                <a:solidFill>
                  <a:srgbClr val="660066"/>
                </a:solidFill>
              </a:rPr>
              <a:t>d</a:t>
            </a:r>
            <a:r>
              <a:rPr lang="es-ES" sz="3600" dirty="0">
                <a:solidFill>
                  <a:srgbClr val="660066"/>
                </a:solidFill>
              </a:rPr>
              <a:t>. Dominar un catálogo de estrategias didácticas inductivas y colaborativas (al menos 2 de 6)</a:t>
            </a:r>
          </a:p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23528" y="672354"/>
            <a:ext cx="4531660" cy="5196742"/>
          </a:xfrm>
        </p:spPr>
        <p:txBody>
          <a:bodyPr>
            <a:normAutofit/>
          </a:bodyPr>
          <a:lstStyle/>
          <a:p>
            <a:pPr algn="ctr" fontAlgn="t"/>
            <a:r>
              <a:rPr lang="es-AR" sz="4000" b="1" dirty="0">
                <a:solidFill>
                  <a:srgbClr val="996600"/>
                </a:solidFill>
              </a:rPr>
              <a:t>Cómo lo demuestra el docente</a:t>
            </a:r>
            <a:endParaRPr lang="en-US" sz="4000" dirty="0">
              <a:solidFill>
                <a:srgbClr val="996600"/>
              </a:solidFill>
            </a:endParaRPr>
          </a:p>
          <a:p>
            <a:pPr fontAlgn="t"/>
            <a:endParaRPr lang="es-AR" sz="3200" dirty="0" smtClean="0">
              <a:solidFill>
                <a:srgbClr val="660066"/>
              </a:solidFill>
            </a:endParaRPr>
          </a:p>
          <a:p>
            <a:pPr fontAlgn="t"/>
            <a:r>
              <a:rPr lang="es-ES" sz="3600" dirty="0">
                <a:solidFill>
                  <a:srgbClr val="660066"/>
                </a:solidFill>
              </a:rPr>
              <a:t>- </a:t>
            </a:r>
            <a:r>
              <a:rPr lang="es-ES" sz="3600" dirty="0" smtClean="0">
                <a:solidFill>
                  <a:srgbClr val="660066"/>
                </a:solidFill>
              </a:rPr>
              <a:t>En portafolio docente, “</a:t>
            </a:r>
            <a:r>
              <a:rPr lang="es-ES" sz="3600" dirty="0">
                <a:solidFill>
                  <a:srgbClr val="660066"/>
                </a:solidFill>
              </a:rPr>
              <a:t>Guía para informe y análisis de </a:t>
            </a:r>
            <a:r>
              <a:rPr lang="es-ES" sz="3600" dirty="0" smtClean="0">
                <a:solidFill>
                  <a:srgbClr val="660066"/>
                </a:solidFill>
              </a:rPr>
              <a:t>aplicación de estrategias”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82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1294" y="1156448"/>
            <a:ext cx="5093745" cy="5136776"/>
          </a:xfrm>
        </p:spPr>
        <p:txBody>
          <a:bodyPr>
            <a:normAutofit lnSpcReduction="10000"/>
          </a:bodyPr>
          <a:lstStyle/>
          <a:p>
            <a:pPr algn="ctr" fontAlgn="t"/>
            <a:r>
              <a:rPr lang="es-AR" sz="4000" b="1" dirty="0" smtClean="0">
                <a:solidFill>
                  <a:srgbClr val="996600"/>
                </a:solidFill>
              </a:rPr>
              <a:t>Mínimo 5</a:t>
            </a:r>
            <a:r>
              <a:rPr lang="es-AR" sz="3600" b="1" dirty="0" smtClean="0">
                <a:solidFill>
                  <a:srgbClr val="660066"/>
                </a:solidFill>
              </a:rPr>
              <a:t> </a:t>
            </a:r>
            <a:endParaRPr lang="en-US" sz="3600" dirty="0">
              <a:solidFill>
                <a:srgbClr val="660066"/>
              </a:solidFill>
            </a:endParaRPr>
          </a:p>
          <a:p>
            <a:pPr fontAlgn="t"/>
            <a:endParaRPr lang="es-ES" sz="3600" dirty="0" smtClean="0">
              <a:solidFill>
                <a:srgbClr val="660066"/>
              </a:solidFill>
            </a:endParaRPr>
          </a:p>
          <a:p>
            <a:pPr fontAlgn="t"/>
            <a:r>
              <a:rPr lang="es-ES" sz="3600" dirty="0" smtClean="0">
                <a:solidFill>
                  <a:srgbClr val="660066"/>
                </a:solidFill>
              </a:rPr>
              <a:t>e</a:t>
            </a:r>
            <a:r>
              <a:rPr lang="es-ES" sz="3600" dirty="0">
                <a:solidFill>
                  <a:srgbClr val="660066"/>
                </a:solidFill>
              </a:rPr>
              <a:t>. Demostrar que comprende su rol y conoce su participación en el escenario de aprendizaje del proyecto del primer semestre.</a:t>
            </a:r>
          </a:p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23527" y="533399"/>
            <a:ext cx="5069543" cy="6190129"/>
          </a:xfrm>
        </p:spPr>
        <p:txBody>
          <a:bodyPr>
            <a:normAutofit lnSpcReduction="10000"/>
          </a:bodyPr>
          <a:lstStyle/>
          <a:p>
            <a:pPr algn="ctr" fontAlgn="t"/>
            <a:r>
              <a:rPr lang="es-AR" sz="4000" b="1" dirty="0">
                <a:solidFill>
                  <a:srgbClr val="996600"/>
                </a:solidFill>
              </a:rPr>
              <a:t>Cómo lo demuestra el docente</a:t>
            </a:r>
            <a:endParaRPr lang="en-US" sz="4000" dirty="0">
              <a:solidFill>
                <a:srgbClr val="996600"/>
              </a:solidFill>
            </a:endParaRPr>
          </a:p>
          <a:p>
            <a:pPr fontAlgn="t"/>
            <a:endParaRPr lang="es-ES" sz="1800" dirty="0" smtClean="0">
              <a:solidFill>
                <a:srgbClr val="660066"/>
              </a:solidFill>
            </a:endParaRPr>
          </a:p>
          <a:p>
            <a:pPr fontAlgn="t"/>
            <a:endParaRPr lang="es-ES" sz="1800" dirty="0">
              <a:solidFill>
                <a:srgbClr val="660066"/>
              </a:solidFill>
            </a:endParaRPr>
          </a:p>
          <a:p>
            <a:pPr fontAlgn="t"/>
            <a:r>
              <a:rPr lang="es-ES" sz="3600" dirty="0" smtClean="0">
                <a:solidFill>
                  <a:srgbClr val="660066"/>
                </a:solidFill>
              </a:rPr>
              <a:t>- </a:t>
            </a:r>
            <a:r>
              <a:rPr lang="es-ES" sz="3600" dirty="0">
                <a:solidFill>
                  <a:srgbClr val="660066"/>
                </a:solidFill>
              </a:rPr>
              <a:t>Prontuario</a:t>
            </a:r>
          </a:p>
          <a:p>
            <a:pPr fontAlgn="t"/>
            <a:r>
              <a:rPr lang="es-ES" sz="3600" dirty="0">
                <a:solidFill>
                  <a:srgbClr val="660066"/>
                </a:solidFill>
              </a:rPr>
              <a:t>- </a:t>
            </a:r>
            <a:r>
              <a:rPr lang="es-ES" sz="3600" dirty="0" smtClean="0">
                <a:solidFill>
                  <a:srgbClr val="660066"/>
                </a:solidFill>
              </a:rPr>
              <a:t>En </a:t>
            </a:r>
            <a:r>
              <a:rPr lang="es-ES" sz="3600" dirty="0">
                <a:solidFill>
                  <a:srgbClr val="660066"/>
                </a:solidFill>
              </a:rPr>
              <a:t>portafolio </a:t>
            </a:r>
            <a:r>
              <a:rPr lang="es-ES" sz="3600" dirty="0" smtClean="0">
                <a:solidFill>
                  <a:srgbClr val="660066"/>
                </a:solidFill>
              </a:rPr>
              <a:t>docente, PDF con el proyecto integrador. (El coordinador incluye los nombres de todos los docentes que participaron en su elaboración)</a:t>
            </a:r>
            <a:endParaRPr lang="es-ES" sz="3600" dirty="0">
              <a:solidFill>
                <a:srgbClr val="660066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47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b="1" dirty="0">
                <a:solidFill>
                  <a:srgbClr val="996600"/>
                </a:solidFill>
                <a:ea typeface="+mn-ea"/>
                <a:cs typeface="+mn-cs"/>
              </a:rPr>
              <a:t>Mínimo 1</a:t>
            </a:r>
            <a:endParaRPr lang="en-US" sz="4400" b="1" dirty="0">
              <a:solidFill>
                <a:srgbClr val="996600"/>
              </a:solidFill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80638" cy="4487832"/>
          </a:xfrm>
        </p:spPr>
        <p:txBody>
          <a:bodyPr>
            <a:normAutofit fontScale="92500" lnSpcReduction="20000"/>
          </a:bodyPr>
          <a:lstStyle/>
          <a:p>
            <a:r>
              <a:rPr lang="es-ES" sz="3900" dirty="0" smtClean="0">
                <a:solidFill>
                  <a:srgbClr val="660066"/>
                </a:solidFill>
              </a:rPr>
              <a:t>Etapas en la elaboración de un protocolo:</a:t>
            </a:r>
            <a:endParaRPr lang="es-ES" sz="3900" dirty="0">
              <a:solidFill>
                <a:srgbClr val="660066"/>
              </a:solidFill>
            </a:endParaRPr>
          </a:p>
          <a:p>
            <a:r>
              <a:rPr lang="es-ES" sz="3900" dirty="0">
                <a:solidFill>
                  <a:srgbClr val="660066"/>
                </a:solidFill>
              </a:rPr>
              <a:t>1. La fundamentación (Plantear la idea, profundizar en la temática, </a:t>
            </a:r>
            <a:r>
              <a:rPr lang="es-ES" sz="3900" dirty="0" smtClean="0">
                <a:solidFill>
                  <a:srgbClr val="660066"/>
                </a:solidFill>
              </a:rPr>
              <a:t>revisar </a:t>
            </a:r>
            <a:r>
              <a:rPr lang="es-ES" sz="3900" dirty="0">
                <a:solidFill>
                  <a:srgbClr val="660066"/>
                </a:solidFill>
              </a:rPr>
              <a:t>literatura, marco </a:t>
            </a:r>
            <a:r>
              <a:rPr lang="es-ES" sz="3900" dirty="0" smtClean="0">
                <a:solidFill>
                  <a:srgbClr val="660066"/>
                </a:solidFill>
              </a:rPr>
              <a:t>teórico… </a:t>
            </a:r>
            <a:r>
              <a:rPr lang="es-ES" sz="3900" dirty="0">
                <a:solidFill>
                  <a:srgbClr val="660066"/>
                </a:solidFill>
              </a:rPr>
              <a:t>estado del </a:t>
            </a:r>
            <a:r>
              <a:rPr lang="es-ES" sz="3900" dirty="0" smtClean="0">
                <a:solidFill>
                  <a:srgbClr val="660066"/>
                </a:solidFill>
              </a:rPr>
              <a:t>arte)</a:t>
            </a:r>
            <a:endParaRPr lang="es-ES" sz="3900" dirty="0">
              <a:solidFill>
                <a:srgbClr val="660066"/>
              </a:solidFill>
            </a:endParaRPr>
          </a:p>
          <a:p>
            <a:r>
              <a:rPr lang="es-ES" sz="3900" dirty="0">
                <a:solidFill>
                  <a:srgbClr val="660066"/>
                </a:solidFill>
              </a:rPr>
              <a:t>2. La metodología (Diseño de investigación, población y muestra, recolección de datos, instrumentos, actividades, entregables y plan de trabajo. Consentimientos.)</a:t>
            </a:r>
          </a:p>
          <a:p>
            <a:r>
              <a:rPr lang="es-ES" sz="3900" dirty="0">
                <a:solidFill>
                  <a:srgbClr val="660066"/>
                </a:solidFill>
              </a:rPr>
              <a:t>3. Los recursos (cronograma, presupuesto, recursos)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7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>
                <a:solidFill>
                  <a:srgbClr val="996600"/>
                </a:solidFill>
                <a:ea typeface="+mn-ea"/>
                <a:cs typeface="+mn-cs"/>
              </a:rPr>
              <a:t>Contenido de portafolios - Aclaraciones</a:t>
            </a:r>
            <a:endParaRPr lang="en-US" b="1" dirty="0">
              <a:solidFill>
                <a:srgbClr val="996600"/>
              </a:solidFill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err="1">
                <a:solidFill>
                  <a:srgbClr val="660066"/>
                </a:solidFill>
              </a:rPr>
              <a:t>Mínimo</a:t>
            </a:r>
            <a:r>
              <a:rPr lang="en-US" sz="3600" dirty="0">
                <a:solidFill>
                  <a:srgbClr val="660066"/>
                </a:solidFill>
              </a:rPr>
              <a:t> 2. </a:t>
            </a:r>
            <a:r>
              <a:rPr lang="en-US" sz="3600" dirty="0" err="1">
                <a:solidFill>
                  <a:srgbClr val="660066"/>
                </a:solidFill>
              </a:rPr>
              <a:t>Ensayo</a:t>
            </a:r>
            <a:r>
              <a:rPr lang="en-US" sz="3600" dirty="0">
                <a:solidFill>
                  <a:srgbClr val="660066"/>
                </a:solidFill>
              </a:rPr>
              <a:t>: </a:t>
            </a:r>
            <a:r>
              <a:rPr lang="en-US" sz="3600" dirty="0" err="1">
                <a:solidFill>
                  <a:srgbClr val="660066"/>
                </a:solidFill>
              </a:rPr>
              <a:t>presentar</a:t>
            </a:r>
            <a:r>
              <a:rPr lang="en-US" sz="3600" dirty="0">
                <a:solidFill>
                  <a:srgbClr val="660066"/>
                </a:solidFill>
              </a:rPr>
              <a:t> </a:t>
            </a:r>
            <a:r>
              <a:rPr lang="en-US" sz="3600" dirty="0" err="1">
                <a:solidFill>
                  <a:srgbClr val="660066"/>
                </a:solidFill>
              </a:rPr>
              <a:t>autores</a:t>
            </a:r>
            <a:r>
              <a:rPr lang="en-US" sz="3600" dirty="0">
                <a:solidFill>
                  <a:srgbClr val="660066"/>
                </a:solidFill>
              </a:rPr>
              <a:t> de </a:t>
            </a:r>
            <a:r>
              <a:rPr lang="en-US" sz="3600" dirty="0" err="1">
                <a:solidFill>
                  <a:srgbClr val="660066"/>
                </a:solidFill>
              </a:rPr>
              <a:t>didáctica</a:t>
            </a:r>
            <a:r>
              <a:rPr lang="en-US" sz="3600" dirty="0">
                <a:solidFill>
                  <a:srgbClr val="660066"/>
                </a:solidFill>
              </a:rPr>
              <a:t>, no </a:t>
            </a:r>
            <a:r>
              <a:rPr lang="en-US" sz="3600" dirty="0" err="1">
                <a:solidFill>
                  <a:srgbClr val="660066"/>
                </a:solidFill>
              </a:rPr>
              <a:t>autores</a:t>
            </a:r>
            <a:r>
              <a:rPr lang="en-US" sz="3600" dirty="0">
                <a:solidFill>
                  <a:srgbClr val="660066"/>
                </a:solidFill>
              </a:rPr>
              <a:t> </a:t>
            </a:r>
            <a:r>
              <a:rPr lang="en-US" sz="3600" dirty="0" err="1">
                <a:solidFill>
                  <a:srgbClr val="660066"/>
                </a:solidFill>
              </a:rPr>
              <a:t>denominacionales</a:t>
            </a:r>
            <a:endParaRPr lang="en-US" sz="3600" dirty="0">
              <a:solidFill>
                <a:srgbClr val="660066"/>
              </a:solidFill>
            </a:endParaRPr>
          </a:p>
          <a:p>
            <a:endParaRPr lang="en-US" sz="3600" dirty="0">
              <a:solidFill>
                <a:srgbClr val="660066"/>
              </a:solidFill>
            </a:endParaRPr>
          </a:p>
          <a:p>
            <a:r>
              <a:rPr lang="es-ES" sz="3600" dirty="0">
                <a:solidFill>
                  <a:srgbClr val="660066"/>
                </a:solidFill>
              </a:rPr>
              <a:t>Mínimo 5. Evidencia: proyecto en el que trabajaron en el IDP. El coordinador completará nombres de “Docentes a cargo” y “docentes colaboradores en la elaboración”. Cada profesor debe integrar ese PDF en su portafolio.</a:t>
            </a:r>
            <a:endParaRPr lang="en-US" sz="3600" dirty="0">
              <a:solidFill>
                <a:srgbClr val="66006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8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>
                <a:solidFill>
                  <a:srgbClr val="996600"/>
                </a:solidFill>
                <a:ea typeface="+mn-ea"/>
                <a:cs typeface="+mn-cs"/>
              </a:rPr>
              <a:t>Procedimiento para presentar portafolio</a:t>
            </a:r>
            <a:endParaRPr lang="en-US" b="1" dirty="0">
              <a:solidFill>
                <a:srgbClr val="996600"/>
              </a:solidFill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sz="3600" dirty="0" smtClean="0">
                <a:solidFill>
                  <a:srgbClr val="660066"/>
                </a:solidFill>
              </a:rPr>
              <a:t> Envío de portafolios (aspirantes a presentarlos)</a:t>
            </a:r>
            <a:endParaRPr lang="en-US" sz="3600" dirty="0">
              <a:solidFill>
                <a:srgbClr val="66006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3600" dirty="0" smtClean="0">
                <a:solidFill>
                  <a:srgbClr val="660066"/>
                </a:solidFill>
              </a:rPr>
              <a:t> Confirmación </a:t>
            </a:r>
            <a:r>
              <a:rPr lang="es-AR" sz="3600" dirty="0">
                <a:solidFill>
                  <a:srgbClr val="660066"/>
                </a:solidFill>
              </a:rPr>
              <a:t>de que están en condiciones de presentar</a:t>
            </a:r>
            <a:endParaRPr lang="en-US" sz="3600" dirty="0">
              <a:solidFill>
                <a:srgbClr val="66006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3600" dirty="0" smtClean="0">
                <a:solidFill>
                  <a:srgbClr val="660066"/>
                </a:solidFill>
              </a:rPr>
              <a:t> Inscripción </a:t>
            </a:r>
            <a:r>
              <a:rPr lang="es-AR" sz="3600" dirty="0">
                <a:solidFill>
                  <a:srgbClr val="660066"/>
                </a:solidFill>
              </a:rPr>
              <a:t>en una liga que se les enviará al momento de notificarles que están en condiciones</a:t>
            </a:r>
            <a:endParaRPr lang="en-US" sz="3600" dirty="0">
              <a:solidFill>
                <a:srgbClr val="66006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3600" dirty="0" smtClean="0">
                <a:solidFill>
                  <a:srgbClr val="660066"/>
                </a:solidFill>
              </a:rPr>
              <a:t> Presentación </a:t>
            </a:r>
            <a:r>
              <a:rPr lang="es-AR" sz="3600" dirty="0">
                <a:solidFill>
                  <a:srgbClr val="660066"/>
                </a:solidFill>
              </a:rPr>
              <a:t>de portafolios</a:t>
            </a:r>
            <a:endParaRPr lang="en-US" sz="3600" dirty="0">
              <a:solidFill>
                <a:srgbClr val="66006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3208</TotalTime>
  <Words>464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Retrospección</vt:lpstr>
      <vt:lpstr>IDP 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Mínimo 1</vt:lpstr>
      <vt:lpstr>Contenido de portafolios - Aclaraciones</vt:lpstr>
      <vt:lpstr>Procedimiento para presentar portafolio</vt:lpstr>
      <vt:lpstr>PowerPoint Presentation</vt:lpstr>
      <vt:lpstr>PowerPoint Presentation</vt:lpstr>
      <vt:lpstr>        Docentes UM</vt:lpstr>
    </vt:vector>
  </TitlesOfParts>
  <Company>company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Vanina Lavooy</dc:creator>
  <cp:lastModifiedBy>GERMAN HARVEY ALFEREZ SALINAS</cp:lastModifiedBy>
  <cp:revision>49</cp:revision>
  <dcterms:created xsi:type="dcterms:W3CDTF">2018-01-16T16:33:53Z</dcterms:created>
  <dcterms:modified xsi:type="dcterms:W3CDTF">2018-06-05T11:40:30Z</dcterms:modified>
</cp:coreProperties>
</file>