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72" r:id="rId6"/>
    <p:sldId id="275" r:id="rId7"/>
    <p:sldId id="278" r:id="rId8"/>
    <p:sldId id="274" r:id="rId9"/>
    <p:sldId id="281" r:id="rId10"/>
    <p:sldId id="280" r:id="rId11"/>
    <p:sldId id="283" r:id="rId12"/>
    <p:sldId id="284" r:id="rId13"/>
  </p:sldIdLst>
  <p:sldSz cx="9144000" cy="5143500" type="screen16x9"/>
  <p:notesSz cx="6858000" cy="9144000"/>
  <p:custDataLst>
    <p:tags r:id="rId1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jbFMvaxOeg2cX/HvIR1AOmcI/ao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884A27-A50F-4FCB-9927-7336C9BEF5D8}" v="1" dt="2021-11-01T19:15:31.3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84" autoAdjust="0"/>
    <p:restoredTop sz="94660"/>
  </p:normalViewPr>
  <p:slideViewPr>
    <p:cSldViewPr snapToGrid="0">
      <p:cViewPr varScale="1">
        <p:scale>
          <a:sx n="83" d="100"/>
          <a:sy n="83" d="100"/>
        </p:scale>
        <p:origin x="1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5" Type="http://schemas.microsoft.com/office/2015/10/relationships/revisionInfo" Target="revisionInfo.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tags" Target="tags/tag1.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ckla Akinyi" userId="ykdGqkoUwxinZBbNT3sCSxO0kt0emj0eIP8enmV/0x4=" providerId="None" clId="Web-{58884A27-A50F-4FCB-9927-7336C9BEF5D8}"/>
    <pc:docChg chg="modSld">
      <pc:chgData name="Teckla Akinyi" userId="ykdGqkoUwxinZBbNT3sCSxO0kt0emj0eIP8enmV/0x4=" providerId="None" clId="Web-{58884A27-A50F-4FCB-9927-7336C9BEF5D8}" dt="2021-11-01T19:15:31.370" v="0"/>
      <pc:docMkLst>
        <pc:docMk/>
      </pc:docMkLst>
      <pc:sldChg chg="mod modShow">
        <pc:chgData name="Teckla Akinyi" userId="ykdGqkoUwxinZBbNT3sCSxO0kt0emj0eIP8enmV/0x4=" providerId="None" clId="Web-{58884A27-A50F-4FCB-9927-7336C9BEF5D8}" dt="2021-11-01T19:15:31.370" v="0"/>
        <pc:sldMkLst>
          <pc:docMk/>
          <pc:sldMk cId="2148948114" sldId="28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 name="Google Shape;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 name="Google Shape;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e955e0b2a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ge955e0b2aa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4999"/>
              </a:lnSpc>
              <a:spcBef>
                <a:spcPts val="0"/>
              </a:spcBef>
              <a:spcAft>
                <a:spcPts val="0"/>
              </a:spcAft>
              <a:buSzPts val="1100"/>
              <a:buNone/>
            </a:pPr>
            <a:endParaRPr/>
          </a:p>
          <a:p>
            <a:pPr marL="0" lvl="0" indent="0" algn="l" rtl="0">
              <a:lnSpc>
                <a:spcPct val="114999"/>
              </a:lnSpc>
              <a:spcBef>
                <a:spcPts val="0"/>
              </a:spcBef>
              <a:spcAft>
                <a:spcPts val="0"/>
              </a:spcAft>
              <a:buSzPts val="1100"/>
              <a:buNone/>
            </a:pPr>
            <a:r>
              <a:rPr lang="en-GB"/>
              <a:t>Think of </a:t>
            </a:r>
            <a:r>
              <a:rPr lang="en-GB" b="1"/>
              <a:t>admiral as a toolbox of modular </a:t>
            </a:r>
            <a:r>
              <a:rPr lang="en-GB"/>
              <a:t>blocks (toolbox of R functions) →</a:t>
            </a:r>
            <a:endParaRPr/>
          </a:p>
          <a:p>
            <a:pPr marL="457200" lvl="0" indent="-324485" algn="l" rtl="0">
              <a:lnSpc>
                <a:spcPct val="114999"/>
              </a:lnSpc>
              <a:spcBef>
                <a:spcPts val="800"/>
              </a:spcBef>
              <a:spcAft>
                <a:spcPts val="0"/>
              </a:spcAft>
              <a:buSzPts val="1100"/>
              <a:buFont typeface="Arial"/>
              <a:buChar char="●"/>
            </a:pPr>
            <a:r>
              <a:rPr lang="en-GB"/>
              <a:t>each block has a </a:t>
            </a:r>
            <a:r>
              <a:rPr lang="en-GB" b="1"/>
              <a:t>stand alone</a:t>
            </a:r>
            <a:r>
              <a:rPr lang="en-GB"/>
              <a:t> purpose (each function provides a specific functionality)</a:t>
            </a:r>
            <a:endParaRPr/>
          </a:p>
          <a:p>
            <a:pPr marL="457200" lvl="0" indent="-324485" algn="l" rtl="0">
              <a:lnSpc>
                <a:spcPct val="114999"/>
              </a:lnSpc>
              <a:spcBef>
                <a:spcPts val="0"/>
              </a:spcBef>
              <a:spcAft>
                <a:spcPts val="0"/>
              </a:spcAft>
              <a:buSzPts val="1100"/>
              <a:buFont typeface="Arial"/>
              <a:buChar char="●"/>
            </a:pPr>
            <a:r>
              <a:rPr lang="en-GB"/>
              <a:t>Data Scientists can create their </a:t>
            </a:r>
            <a:r>
              <a:rPr lang="en-GB" b="1"/>
              <a:t>own </a:t>
            </a:r>
            <a:r>
              <a:rPr lang="en-GB"/>
              <a:t>blocks (create own R functions)</a:t>
            </a:r>
            <a:endParaRPr/>
          </a:p>
          <a:p>
            <a:pPr marL="0" lvl="0" indent="0" algn="l" rtl="0">
              <a:lnSpc>
                <a:spcPct val="114999"/>
              </a:lnSpc>
              <a:spcBef>
                <a:spcPts val="800"/>
              </a:spcBef>
              <a:spcAft>
                <a:spcPts val="0"/>
              </a:spcAft>
              <a:buSzPts val="1100"/>
              <a:buNone/>
            </a:pPr>
            <a:endParaRPr/>
          </a:p>
          <a:p>
            <a:pPr marL="0" lvl="0" indent="0" algn="l" rtl="0">
              <a:lnSpc>
                <a:spcPct val="114999"/>
              </a:lnSpc>
              <a:spcBef>
                <a:spcPts val="800"/>
              </a:spcBef>
              <a:spcAft>
                <a:spcPts val="0"/>
              </a:spcAft>
              <a:buSzPts val="1100"/>
              <a:buNone/>
            </a:pPr>
            <a:r>
              <a:rPr lang="en-GB"/>
              <a:t>Constructing an ADaM dataset should become like building out of blocks that are based on admiral modular functions and user-created modular functions.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de-CH" dirty="0"/>
              <a:t>It all started in early 2021 when Roche and GSK joined source to develop an open-source modular toolkit for programming ADaM datasets in R</a:t>
            </a:r>
            <a:r>
              <a:rPr lang="en-US" dirty="0"/>
              <a:t>—{admiral}.</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de-CH" dirty="0"/>
              <a:t>LinkedIn post -&gt; kick</a:t>
            </a:r>
            <a:r>
              <a:rPr lang="de-CH" baseline="0" dirty="0"/>
              <a:t> off meeting -&gt; joint development</a:t>
            </a:r>
          </a:p>
          <a:p>
            <a:pPr marL="0" lvl="0" indent="0" algn="l" rtl="0">
              <a:lnSpc>
                <a:spcPct val="115000"/>
              </a:lnSpc>
              <a:spcBef>
                <a:spcPts val="0"/>
              </a:spcBef>
              <a:spcAft>
                <a:spcPts val="0"/>
              </a:spcAft>
              <a:buSzPct val="100000"/>
              <a:buNone/>
            </a:pPr>
            <a:r>
              <a:rPr lang="en-US" dirty="0"/>
              <a:t>Across the pharmaceutical industry we all face the same challenge when it comes to analysis and creating ADaM datasets!</a:t>
            </a:r>
          </a:p>
          <a:p>
            <a:pPr marL="0" lvl="0" indent="0" algn="l" rtl="0">
              <a:lnSpc>
                <a:spcPct val="115000"/>
              </a:lnSpc>
              <a:spcBef>
                <a:spcPts val="0"/>
              </a:spcBef>
              <a:spcAft>
                <a:spcPts val="0"/>
              </a:spcAft>
              <a:buSzPct val="100000"/>
              <a:buNone/>
            </a:pPr>
            <a:endParaRPr lang="en-US" dirty="0"/>
          </a:p>
          <a:p>
            <a:pPr marL="457200" lvl="0" indent="-334327" algn="l" rtl="0">
              <a:lnSpc>
                <a:spcPct val="150000"/>
              </a:lnSpc>
              <a:spcBef>
                <a:spcPts val="0"/>
              </a:spcBef>
              <a:spcAft>
                <a:spcPts val="0"/>
              </a:spcAft>
              <a:buSzPct val="100000"/>
              <a:buChar char="●"/>
            </a:pPr>
            <a:r>
              <a:rPr lang="en-US" dirty="0"/>
              <a:t>We all work on our own “standard solutions” for ADaMs</a:t>
            </a:r>
          </a:p>
          <a:p>
            <a:pPr marL="457200" lvl="0" indent="-334327" algn="l" rtl="0">
              <a:lnSpc>
                <a:spcPct val="150000"/>
              </a:lnSpc>
              <a:spcBef>
                <a:spcPts val="0"/>
              </a:spcBef>
              <a:spcAft>
                <a:spcPts val="0"/>
              </a:spcAft>
              <a:buSzPct val="100000"/>
              <a:buChar char="●"/>
            </a:pPr>
            <a:r>
              <a:rPr lang="en-US" dirty="0"/>
              <a:t>We all face the challenge of a changing and novel data landscape</a:t>
            </a:r>
          </a:p>
          <a:p>
            <a:pPr marL="457200" lvl="0" indent="-334327" algn="l" rtl="0">
              <a:lnSpc>
                <a:spcPct val="150000"/>
              </a:lnSpc>
              <a:spcBef>
                <a:spcPts val="0"/>
              </a:spcBef>
              <a:spcAft>
                <a:spcPts val="0"/>
              </a:spcAft>
              <a:buSzPct val="100000"/>
              <a:buChar char="●"/>
            </a:pPr>
            <a:r>
              <a:rPr lang="en-US" dirty="0"/>
              <a:t>New therapeutic areas and analysis concepts</a:t>
            </a:r>
          </a:p>
          <a:p>
            <a:pPr marL="457200" lvl="0" indent="-334327" algn="l" rtl="0">
              <a:lnSpc>
                <a:spcPct val="150000"/>
              </a:lnSpc>
              <a:spcBef>
                <a:spcPts val="0"/>
              </a:spcBef>
              <a:spcAft>
                <a:spcPts val="0"/>
              </a:spcAft>
              <a:buSzPct val="100000"/>
              <a:buChar char="●"/>
            </a:pPr>
            <a:r>
              <a:rPr lang="en-US" dirty="0"/>
              <a:t>Individual “</a:t>
            </a:r>
            <a:r>
              <a:rPr lang="en-US" dirty="0" err="1"/>
              <a:t>blackbox</a:t>
            </a:r>
            <a:r>
              <a:rPr lang="en-US" dirty="0"/>
              <a:t>” solutions instead of re-use, co-creation and sharing</a:t>
            </a:r>
          </a:p>
          <a:p>
            <a:pPr marL="457200" lvl="0" indent="-334327" algn="l" rtl="0">
              <a:lnSpc>
                <a:spcPct val="150000"/>
              </a:lnSpc>
              <a:spcBef>
                <a:spcPts val="0"/>
              </a:spcBef>
              <a:spcAft>
                <a:spcPts val="0"/>
              </a:spcAft>
              <a:buSzPct val="100000"/>
              <a:buChar char="●"/>
            </a:pPr>
            <a:r>
              <a:rPr lang="en-US" dirty="0"/>
              <a:t>We tend to see siloed and hierarchical approaches as more efficient than a collaborative approach</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3957374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latin typeface="Calibri"/>
                <a:cs typeface="Calibri"/>
              </a:rPr>
              <a:t>Started off with a small dev team – with the first release with about 50 </a:t>
            </a:r>
            <a:r>
              <a:rPr lang="en-US" dirty="0" err="1">
                <a:latin typeface="Calibri"/>
                <a:cs typeface="Calibri"/>
              </a:rPr>
              <a:t>fcnts</a:t>
            </a:r>
            <a:r>
              <a:rPr lang="en-US" dirty="0">
                <a:latin typeface="Calibri"/>
                <a:cs typeface="Calibri"/>
              </a:rPr>
              <a:t> and ever since then the team and code base has increased with the impressive milestone of open testing released in Sept 2021 </a:t>
            </a:r>
          </a:p>
        </p:txBody>
      </p:sp>
    </p:spTree>
    <p:extLst>
      <p:ext uri="{BB962C8B-B14F-4D97-AF65-F5344CB8AC3E}">
        <p14:creationId xmlns:p14="http://schemas.microsoft.com/office/powerpoint/2010/main" val="2838198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latin typeface="Calibri"/>
                <a:cs typeface="Calibri"/>
              </a:rPr>
              <a:t>And now that we have closed the feedback session- we are looking at incorporating the issues raised to make admiral robust and will be offering hands on workshops at EU and US leading to open source  </a:t>
            </a:r>
          </a:p>
          <a:p>
            <a:pPr marL="457200" lvl="0" indent="-342900" algn="l" rtl="0">
              <a:spcBef>
                <a:spcPts val="0"/>
              </a:spcBef>
              <a:spcAft>
                <a:spcPts val="0"/>
              </a:spcAft>
              <a:buSzPts val="1800"/>
              <a:buChar char="●"/>
            </a:pPr>
            <a:r>
              <a:rPr lang="en-US" dirty="0"/>
              <a:t>Full open source is planned for Q1/Q2 next year</a:t>
            </a:r>
          </a:p>
          <a:p>
            <a:pPr marL="914400" lvl="1" indent="-317500" algn="l" rtl="0">
              <a:spcBef>
                <a:spcPts val="0"/>
              </a:spcBef>
              <a:spcAft>
                <a:spcPts val="0"/>
              </a:spcAft>
              <a:buSzPts val="1400"/>
              <a:buChar char="○"/>
            </a:pPr>
            <a:r>
              <a:rPr lang="en-US" dirty="0"/>
              <a:t>Gradually reduce the development team</a:t>
            </a:r>
          </a:p>
          <a:p>
            <a:pPr marL="914400" lvl="1" indent="-317500" algn="l" rtl="0">
              <a:spcBef>
                <a:spcPts val="0"/>
              </a:spcBef>
              <a:spcAft>
                <a:spcPts val="0"/>
              </a:spcAft>
              <a:buSzPts val="1400"/>
              <a:buChar char="○"/>
            </a:pPr>
            <a:r>
              <a:rPr lang="en-US" dirty="0"/>
              <a:t>Focus on user contribution</a:t>
            </a:r>
          </a:p>
          <a:p>
            <a:pPr>
              <a:buNone/>
            </a:pPr>
            <a:endParaRPr lang="en-US" dirty="0">
              <a:latin typeface="Calibri"/>
              <a:cs typeface="Calibri"/>
            </a:endParaRPr>
          </a:p>
        </p:txBody>
      </p:sp>
    </p:spTree>
    <p:extLst>
      <p:ext uri="{BB962C8B-B14F-4D97-AF65-F5344CB8AC3E}">
        <p14:creationId xmlns:p14="http://schemas.microsoft.com/office/powerpoint/2010/main" val="510466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85750">
              <a:spcBef>
                <a:spcPts val="1800"/>
              </a:spcBef>
              <a:buChar char="•"/>
            </a:pPr>
            <a:r>
              <a:rPr lang="en-US" b="1" dirty="0"/>
              <a:t>As a Data Scientist:</a:t>
            </a:r>
            <a:r>
              <a:rPr lang="en-US" dirty="0"/>
              <a:t> contribute to something bigger</a:t>
            </a:r>
          </a:p>
          <a:p>
            <a:pPr marL="0" lvl="1">
              <a:spcBef>
                <a:spcPts val="1000"/>
              </a:spcBef>
              <a:buChar char="•"/>
            </a:pPr>
            <a:r>
              <a:rPr lang="en-US" dirty="0"/>
              <a:t>An option to make a name for yourself in the Pharma open-source community (i.e. an extension of just sharing a paper), and an avenue to collaborate with other like-minded people across the world</a:t>
            </a:r>
          </a:p>
          <a:p>
            <a:pPr marL="0" lvl="1">
              <a:spcBef>
                <a:spcPts val="1000"/>
              </a:spcBef>
              <a:buChar char="•"/>
            </a:pPr>
            <a:r>
              <a:rPr lang="en-US" dirty="0"/>
              <a:t>Share, re-use and inheritance as a community instead of re-inventing the analysis for each study</a:t>
            </a:r>
            <a:endParaRPr lang="en-GB"/>
          </a:p>
          <a:p>
            <a:pPr indent="-303530">
              <a:spcBef>
                <a:spcPts val="1000"/>
              </a:spcBef>
              <a:buFont typeface="Arial,Sans-Serif"/>
            </a:pPr>
            <a:r>
              <a:rPr lang="en-GB" b="1" dirty="0"/>
              <a:t>As a company:</a:t>
            </a:r>
            <a:r>
              <a:rPr lang="en-GB" dirty="0"/>
              <a:t> harmonization and robustness</a:t>
            </a:r>
            <a:endParaRPr lang="en-US" dirty="0"/>
          </a:p>
          <a:p>
            <a:pPr lvl="1">
              <a:spcBef>
                <a:spcPts val="1000"/>
              </a:spcBef>
              <a:buFont typeface="Arial,Sans-Serif"/>
              <a:buChar char="○"/>
            </a:pPr>
            <a:r>
              <a:rPr lang="en-GB" dirty="0"/>
              <a:t>A robust framework for R-based </a:t>
            </a:r>
            <a:r>
              <a:rPr lang="en-GB" dirty="0" err="1"/>
              <a:t>ADaM</a:t>
            </a:r>
            <a:r>
              <a:rPr lang="en-GB" dirty="0"/>
              <a:t> shared ready-to-use modules</a:t>
            </a:r>
            <a:endParaRPr lang="en-US" dirty="0"/>
          </a:p>
          <a:p>
            <a:pPr marL="0" lvl="1">
              <a:spcBef>
                <a:spcPts val="1000"/>
              </a:spcBef>
              <a:buFont typeface="Arial,Sans-Serif"/>
              <a:buChar char="○"/>
            </a:pPr>
            <a:r>
              <a:rPr lang="en-GB" dirty="0"/>
              <a:t>Imagine </a:t>
            </a:r>
            <a:r>
              <a:rPr lang="en-GB" dirty="0" err="1"/>
              <a:t>ADaM</a:t>
            </a:r>
            <a:r>
              <a:rPr lang="en-GB" dirty="0"/>
              <a:t> code becomes more transparent across the industry (QC, readable code, talent flow ..) </a:t>
            </a:r>
            <a:endParaRPr lang="en-US"/>
          </a:p>
          <a:p>
            <a:pPr marL="0" lvl="1">
              <a:spcBef>
                <a:spcPts val="1000"/>
              </a:spcBef>
              <a:buFont typeface="Arial,Sans-Serif"/>
              <a:buChar char="○"/>
            </a:pPr>
            <a:r>
              <a:rPr lang="en-GB" dirty="0"/>
              <a:t>Resource management, focus, accelerated submissions (shorter time to CSR), talent flow is seamless</a:t>
            </a:r>
            <a:endParaRPr lang="en-US"/>
          </a:p>
          <a:p>
            <a:pPr marL="285750">
              <a:spcBef>
                <a:spcPts val="1800"/>
              </a:spcBef>
              <a:buChar char="•"/>
            </a:pPr>
            <a:r>
              <a:rPr lang="en-GB" b="1" dirty="0"/>
              <a:t>FDA: transparency, quality and consistency of submitted work</a:t>
            </a:r>
            <a:endParaRPr lang="en-GB"/>
          </a:p>
          <a:p>
            <a:pPr marL="285750">
              <a:spcBef>
                <a:spcPts val="1800"/>
              </a:spcBef>
              <a:buChar char="•"/>
            </a:pPr>
            <a:r>
              <a:rPr lang="en-GB" b="1" dirty="0"/>
              <a:t>Patients &amp; Society:</a:t>
            </a:r>
            <a:r>
              <a:rPr lang="en-GB" dirty="0"/>
              <a:t> concentrate on the right work</a:t>
            </a:r>
            <a:endParaRPr lang="en-US" dirty="0"/>
          </a:p>
          <a:p>
            <a:pPr lvl="1">
              <a:spcBef>
                <a:spcPts val="1000"/>
              </a:spcBef>
              <a:buFont typeface="Arial,Sans-Serif"/>
              <a:buChar char="○"/>
            </a:pPr>
            <a:r>
              <a:rPr lang="en-GB" dirty="0"/>
              <a:t>If we can collectively reduce the burden of </a:t>
            </a:r>
            <a:r>
              <a:rPr lang="en-GB" dirty="0" err="1"/>
              <a:t>ADaM</a:t>
            </a:r>
            <a:r>
              <a:rPr lang="en-GB" dirty="0"/>
              <a:t> across-industry, imagine the data scientist skills and resources this unleashes towards making more with the insights of our data, and the speed at which we’re able to bring treatments to patients</a:t>
            </a:r>
            <a:endParaRPr lang="en-US" dirty="0"/>
          </a:p>
        </p:txBody>
      </p:sp>
    </p:spTree>
    <p:extLst>
      <p:ext uri="{BB962C8B-B14F-4D97-AF65-F5344CB8AC3E}">
        <p14:creationId xmlns:p14="http://schemas.microsoft.com/office/powerpoint/2010/main" val="3701917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9036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solidFill>
                  <a:srgbClr val="424242"/>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 name="Google Shape;13;p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1236600" y="341300"/>
            <a:ext cx="75957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200" b="1">
                <a:solidFill>
                  <a:srgbClr val="42424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8" name="Google Shape;1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gd3aeadf3f1_0_9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1172900" y="341300"/>
            <a:ext cx="74361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200" b="1">
                <a:solidFill>
                  <a:srgbClr val="42424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gd6b32b46cc_0_8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solidFill>
                  <a:srgbClr val="42424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gd6b32b46cc_0_8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1" name="Google Shape;31;gd6b32b46cc_0_8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32" name="Google Shape;32;gd6b32b46cc_0_8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33" name="Google Shape;33;gd6b32b46cc_0_8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9"/>
        <p:cNvGrpSpPr/>
        <p:nvPr/>
      </p:nvGrpSpPr>
      <p:grpSpPr>
        <a:xfrm>
          <a:off x="0" y="0"/>
          <a:ext cx="0" cy="0"/>
          <a:chOff x="0" y="0"/>
          <a:chExt cx="0" cy="0"/>
        </a:xfrm>
      </p:grpSpPr>
      <p:sp>
        <p:nvSpPr>
          <p:cNvPr id="20" name="Google Shape;20;p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b="1">
                <a:solidFill>
                  <a:schemeClr val="bg2">
                    <a:lumMod val="75000"/>
                  </a:schemeClr>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dirty="0"/>
          </a:p>
        </p:txBody>
      </p:sp>
      <p:sp>
        <p:nvSpPr>
          <p:cNvPr id="21" name="Google Shape;2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22" name="Google Shape;22;p9"/>
          <p:cNvPicPr preferRelativeResize="0"/>
          <p:nvPr/>
        </p:nvPicPr>
        <p:blipFill rotWithShape="1">
          <a:blip r:embed="rId2">
            <a:alphaModFix/>
          </a:blip>
          <a:srcRect/>
          <a:stretch/>
        </p:blipFill>
        <p:spPr>
          <a:xfrm>
            <a:off x="167550" y="156117"/>
            <a:ext cx="793475" cy="921350"/>
          </a:xfrm>
          <a:prstGeom prst="rect">
            <a:avLst/>
          </a:prstGeom>
          <a:noFill/>
          <a:ln>
            <a:noFill/>
          </a:ln>
        </p:spPr>
      </p:pic>
    </p:spTree>
    <p:extLst>
      <p:ext uri="{BB962C8B-B14F-4D97-AF65-F5344CB8AC3E}">
        <p14:creationId xmlns:p14="http://schemas.microsoft.com/office/powerpoint/2010/main" val="3230471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1204825" y="330450"/>
            <a:ext cx="74679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F0000"/>
              </a:buClr>
              <a:buSzPts val="2800"/>
              <a:buFont typeface="Arial"/>
              <a:buNone/>
              <a:defRPr sz="2800" b="0" i="0" u="none" strike="noStrike" cap="none">
                <a:solidFill>
                  <a:srgbClr val="FF0000"/>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5"/>
          <p:cNvPicPr preferRelativeResize="0"/>
          <p:nvPr/>
        </p:nvPicPr>
        <p:blipFill rotWithShape="1">
          <a:blip r:embed="rId8">
            <a:alphaModFix/>
          </a:blip>
          <a:srcRect/>
          <a:stretch/>
        </p:blipFill>
        <p:spPr>
          <a:xfrm>
            <a:off x="167550" y="156117"/>
            <a:ext cx="793475" cy="921350"/>
          </a:xfrm>
          <a:prstGeom prst="rect">
            <a:avLst/>
          </a:prstGeom>
          <a:noFill/>
          <a:ln>
            <a:noFill/>
          </a:ln>
        </p:spPr>
      </p:pic>
      <p:sp>
        <p:nvSpPr>
          <p:cNvPr id="10" name="Google Shape;10;p5"/>
          <p:cNvSpPr txBox="1"/>
          <p:nvPr/>
        </p:nvSpPr>
        <p:spPr>
          <a:xfrm>
            <a:off x="3565607" y="4663217"/>
            <a:ext cx="2012785" cy="30774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Arial"/>
                <a:ea typeface="Arial"/>
                <a:cs typeface="Arial"/>
                <a:sym typeface="Arial"/>
              </a:rPr>
              <a:t>{admiral}—The ADaM in R Asset Library</a:t>
            </a:r>
            <a:endParaRPr sz="8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hyperlink" Target="https://roche-gsk.github.io/admiral/index.html" TargetMode="External"/><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roche-gsk.github.io/admiral/index.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3.sv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creativecommons.org/licenses/by-nc/3.0/" TargetMode="External"/><Relationship Id="rId4" Type="http://schemas.openxmlformats.org/officeDocument/2006/relationships/hyperlink" Target="http://www.pngall.com/road-png/download/2505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1"/>
          <p:cNvSpPr txBox="1">
            <a:spLocks noGrp="1"/>
          </p:cNvSpPr>
          <p:nvPr>
            <p:ph type="ctrTitle"/>
          </p:nvPr>
        </p:nvSpPr>
        <p:spPr>
          <a:xfrm>
            <a:off x="311708" y="78152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GB" b="1"/>
              <a:t>Introducing {admiral}</a:t>
            </a:r>
            <a:endParaRPr b="1"/>
          </a:p>
        </p:txBody>
      </p:sp>
      <p:sp>
        <p:nvSpPr>
          <p:cNvPr id="39" name="Google Shape;39;p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GB">
                <a:solidFill>
                  <a:srgbClr val="424242"/>
                </a:solidFill>
              </a:rPr>
              <a:t>The</a:t>
            </a:r>
            <a:r>
              <a:rPr lang="en-GB">
                <a:solidFill>
                  <a:srgbClr val="FF0000"/>
                </a:solidFill>
              </a:rPr>
              <a:t> </a:t>
            </a:r>
            <a:r>
              <a:rPr lang="en-GB" b="1">
                <a:solidFill>
                  <a:srgbClr val="FF0000"/>
                </a:solidFill>
              </a:rPr>
              <a:t>AD</a:t>
            </a:r>
            <a:r>
              <a:rPr lang="en-GB">
                <a:solidFill>
                  <a:srgbClr val="424242"/>
                </a:solidFill>
              </a:rPr>
              <a:t>a</a:t>
            </a:r>
            <a:r>
              <a:rPr lang="en-GB" b="1">
                <a:solidFill>
                  <a:srgbClr val="FF0000"/>
                </a:solidFill>
              </a:rPr>
              <a:t>M</a:t>
            </a:r>
            <a:r>
              <a:rPr lang="en-GB"/>
              <a:t> </a:t>
            </a:r>
            <a:r>
              <a:rPr lang="en-GB" b="1">
                <a:solidFill>
                  <a:srgbClr val="FF0000"/>
                </a:solidFill>
              </a:rPr>
              <a:t>i</a:t>
            </a:r>
            <a:r>
              <a:rPr lang="en-GB">
                <a:solidFill>
                  <a:srgbClr val="424242"/>
                </a:solidFill>
              </a:rPr>
              <a:t>n</a:t>
            </a:r>
            <a:r>
              <a:rPr lang="en-GB">
                <a:solidFill>
                  <a:srgbClr val="FF0000"/>
                </a:solidFill>
              </a:rPr>
              <a:t> </a:t>
            </a:r>
            <a:r>
              <a:rPr lang="en-GB" b="1">
                <a:solidFill>
                  <a:srgbClr val="FF0000"/>
                </a:solidFill>
              </a:rPr>
              <a:t>R</a:t>
            </a:r>
            <a:r>
              <a:rPr lang="en-GB"/>
              <a:t> </a:t>
            </a:r>
            <a:r>
              <a:rPr lang="en-GB" b="1">
                <a:solidFill>
                  <a:srgbClr val="FF0000"/>
                </a:solidFill>
              </a:rPr>
              <a:t>A</a:t>
            </a:r>
            <a:r>
              <a:rPr lang="en-GB">
                <a:solidFill>
                  <a:srgbClr val="424242"/>
                </a:solidFill>
              </a:rPr>
              <a:t>sset</a:t>
            </a:r>
            <a:r>
              <a:rPr lang="en-GB"/>
              <a:t> </a:t>
            </a:r>
            <a:r>
              <a:rPr lang="en-GB" b="1">
                <a:solidFill>
                  <a:srgbClr val="FF0000"/>
                </a:solidFill>
              </a:rPr>
              <a:t>L</a:t>
            </a:r>
            <a:r>
              <a:rPr lang="en-GB">
                <a:solidFill>
                  <a:srgbClr val="424242"/>
                </a:solidFill>
              </a:rPr>
              <a:t>ibrary</a:t>
            </a:r>
            <a:endParaRPr>
              <a:solidFill>
                <a:srgbClr val="42424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723601" y="1448473"/>
            <a:ext cx="5688701" cy="19339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1500" dirty="0"/>
              <a:t>2030</a:t>
            </a:r>
            <a:endParaRPr lang="en-US" dirty="0"/>
          </a:p>
        </p:txBody>
      </p:sp>
      <p:pic>
        <p:nvPicPr>
          <p:cNvPr id="2060" name="Picture 12" descr="https://www.roboticsbusinessreview.com/wp-content/uploads/2019/05/AdobeStock_Self-DrivingCars-Activities-1024x636.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4581" y="646624"/>
            <a:ext cx="6026740" cy="3743171"/>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A7E9D055-8572-41FD-9EB3-F5F9A4F16068}"/>
              </a:ext>
            </a:extLst>
          </p:cNvPr>
          <p:cNvGrpSpPr/>
          <p:nvPr/>
        </p:nvGrpSpPr>
        <p:grpSpPr>
          <a:xfrm>
            <a:off x="240876" y="1151125"/>
            <a:ext cx="2965450" cy="2702472"/>
            <a:chOff x="240876" y="1151125"/>
            <a:chExt cx="2965450" cy="2702472"/>
          </a:xfrm>
        </p:grpSpPr>
        <p:pic>
          <p:nvPicPr>
            <p:cNvPr id="1028" name="Picture 4" descr="Career 101: How to Become a Data Scientist with Non-technical Background">
              <a:extLst>
                <a:ext uri="{FF2B5EF4-FFF2-40B4-BE49-F238E27FC236}">
                  <a16:creationId xmlns:a16="http://schemas.microsoft.com/office/drawing/2014/main" id="{C35DA296-C94F-497B-8536-AAB4071B3B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876" y="1151125"/>
              <a:ext cx="2965450" cy="1719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8DF2022-05CF-4071-921A-7139FA70BD25}"/>
                </a:ext>
              </a:extLst>
            </p:cNvPr>
            <p:cNvSpPr txBox="1"/>
            <p:nvPr/>
          </p:nvSpPr>
          <p:spPr>
            <a:xfrm>
              <a:off x="323850" y="3022600"/>
              <a:ext cx="2311400" cy="830997"/>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chemeClr val="dk1"/>
                  </a:solidFill>
                </a:rPr>
                <a:t>Collaborate with other like-minded people</a:t>
              </a:r>
            </a:p>
            <a:p>
              <a:pPr marL="285750" indent="-285750">
                <a:buFont typeface="Arial" panose="020B0604020202020204" pitchFamily="34" charset="0"/>
                <a:buChar char="•"/>
              </a:pPr>
              <a:r>
                <a:rPr lang="en-US" sz="1200" dirty="0">
                  <a:solidFill>
                    <a:schemeClr val="dk1"/>
                  </a:solidFill>
                </a:rPr>
                <a:t>Re-use and inheritance</a:t>
              </a:r>
            </a:p>
            <a:p>
              <a:pPr marL="285750" indent="-285750">
                <a:buFont typeface="Arial" panose="020B0604020202020204" pitchFamily="34" charset="0"/>
                <a:buChar char="•"/>
              </a:pPr>
              <a:r>
                <a:rPr lang="en-US" sz="1200" dirty="0">
                  <a:solidFill>
                    <a:schemeClr val="dk1"/>
                  </a:solidFill>
                </a:rPr>
                <a:t>Seamless talent flow</a:t>
              </a:r>
              <a:endParaRPr lang="en-US" sz="1200" dirty="0"/>
            </a:p>
          </p:txBody>
        </p:sp>
      </p:grpSp>
      <p:grpSp>
        <p:nvGrpSpPr>
          <p:cNvPr id="6" name="Group 5">
            <a:extLst>
              <a:ext uri="{FF2B5EF4-FFF2-40B4-BE49-F238E27FC236}">
                <a16:creationId xmlns:a16="http://schemas.microsoft.com/office/drawing/2014/main" id="{7ABB6B58-E66F-447C-ABD7-C59A69CF1E4F}"/>
              </a:ext>
            </a:extLst>
          </p:cNvPr>
          <p:cNvGrpSpPr/>
          <p:nvPr/>
        </p:nvGrpSpPr>
        <p:grpSpPr>
          <a:xfrm>
            <a:off x="5937250" y="1151125"/>
            <a:ext cx="2905234" cy="2517806"/>
            <a:chOff x="5937250" y="1151125"/>
            <a:chExt cx="2905234" cy="2517806"/>
          </a:xfrm>
        </p:grpSpPr>
        <p:pic>
          <p:nvPicPr>
            <p:cNvPr id="1032" name="Picture 8" descr="How Interconnection is Helping Companies Capture Global Opportunities -  Interconnections - The Equinix Blog">
              <a:extLst>
                <a:ext uri="{FF2B5EF4-FFF2-40B4-BE49-F238E27FC236}">
                  <a16:creationId xmlns:a16="http://schemas.microsoft.com/office/drawing/2014/main" id="{A499B1EA-6865-420F-8783-D57186DFD6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7250" y="1151125"/>
              <a:ext cx="2905234" cy="1719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9E676E5-493F-41D0-B74E-0665A11E1775}"/>
                </a:ext>
              </a:extLst>
            </p:cNvPr>
            <p:cNvSpPr txBox="1"/>
            <p:nvPr/>
          </p:nvSpPr>
          <p:spPr>
            <a:xfrm>
              <a:off x="6057900" y="3022600"/>
              <a:ext cx="2609850"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t>Seamless talent flow</a:t>
              </a:r>
            </a:p>
            <a:p>
              <a:pPr marL="171450" indent="-171450">
                <a:buFont typeface="Arial" panose="020B0604020202020204" pitchFamily="34" charset="0"/>
                <a:buChar char="•"/>
              </a:pPr>
              <a:r>
                <a:rPr lang="en-US" sz="1200" dirty="0"/>
                <a:t>Efficient resource management</a:t>
              </a:r>
            </a:p>
            <a:p>
              <a:pPr marL="171450" indent="-171450">
                <a:buFont typeface="Arial" panose="020B0604020202020204" pitchFamily="34" charset="0"/>
                <a:buChar char="•"/>
              </a:pPr>
              <a:r>
                <a:rPr lang="en-US" sz="1200" dirty="0"/>
                <a:t>Accelerated timelines</a:t>
              </a:r>
            </a:p>
          </p:txBody>
        </p:sp>
      </p:grpSp>
      <p:grpSp>
        <p:nvGrpSpPr>
          <p:cNvPr id="8" name="Group 7">
            <a:extLst>
              <a:ext uri="{FF2B5EF4-FFF2-40B4-BE49-F238E27FC236}">
                <a16:creationId xmlns:a16="http://schemas.microsoft.com/office/drawing/2014/main" id="{1BCD26A8-D3A0-448E-BC82-AF9923C8BBC8}"/>
              </a:ext>
            </a:extLst>
          </p:cNvPr>
          <p:cNvGrpSpPr/>
          <p:nvPr/>
        </p:nvGrpSpPr>
        <p:grpSpPr>
          <a:xfrm>
            <a:off x="2311400" y="3343079"/>
            <a:ext cx="4438649" cy="1615755"/>
            <a:chOff x="2311400" y="3343079"/>
            <a:chExt cx="4438649" cy="1615755"/>
          </a:xfrm>
        </p:grpSpPr>
        <p:pic>
          <p:nvPicPr>
            <p:cNvPr id="1034" name="Picture 10" descr="Our Blogs - Colorado Hazardous Environmental of Colorado Springs">
              <a:extLst>
                <a:ext uri="{FF2B5EF4-FFF2-40B4-BE49-F238E27FC236}">
                  <a16:creationId xmlns:a16="http://schemas.microsoft.com/office/drawing/2014/main" id="{7BA242C7-2F88-4119-AD33-D07A4B303E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9201" y="3343079"/>
              <a:ext cx="2844615" cy="113466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9BB31CF-561B-4F0F-A306-759CA0866AB9}"/>
                </a:ext>
              </a:extLst>
            </p:cNvPr>
            <p:cNvSpPr txBox="1"/>
            <p:nvPr/>
          </p:nvSpPr>
          <p:spPr>
            <a:xfrm>
              <a:off x="2311400" y="4497169"/>
              <a:ext cx="4438649" cy="461665"/>
            </a:xfrm>
            <a:prstGeom prst="rect">
              <a:avLst/>
            </a:prstGeom>
            <a:noFill/>
          </p:spPr>
          <p:txBody>
            <a:bodyPr wrap="square" rtlCol="0">
              <a:spAutoFit/>
            </a:bodyPr>
            <a:lstStyle/>
            <a:p>
              <a:r>
                <a:rPr lang="en-GB" sz="1200" b="1" dirty="0">
                  <a:solidFill>
                    <a:schemeClr val="dk1"/>
                  </a:solidFill>
                </a:rPr>
                <a:t>Transparency, quality and consistency of submitted work</a:t>
              </a:r>
              <a:endParaRPr lang="en-GB" sz="1200" dirty="0">
                <a:solidFill>
                  <a:schemeClr val="dk1"/>
                </a:solidFill>
              </a:endParaRPr>
            </a:p>
            <a:p>
              <a:endParaRPr lang="en-US" sz="1200" dirty="0"/>
            </a:p>
          </p:txBody>
        </p:sp>
      </p:grpSp>
      <p:sp>
        <p:nvSpPr>
          <p:cNvPr id="9" name="TextBox 8">
            <a:extLst>
              <a:ext uri="{FF2B5EF4-FFF2-40B4-BE49-F238E27FC236}">
                <a16:creationId xmlns:a16="http://schemas.microsoft.com/office/drawing/2014/main" id="{E4D545A9-7634-4FBE-880C-A6749A02D037}"/>
              </a:ext>
            </a:extLst>
          </p:cNvPr>
          <p:cNvSpPr txBox="1"/>
          <p:nvPr/>
        </p:nvSpPr>
        <p:spPr>
          <a:xfrm>
            <a:off x="1143000" y="262251"/>
            <a:ext cx="8140700" cy="276999"/>
          </a:xfrm>
          <a:prstGeom prst="rect">
            <a:avLst/>
          </a:prstGeom>
          <a:noFill/>
        </p:spPr>
        <p:txBody>
          <a:bodyPr wrap="square" rtlCol="0">
            <a:spAutoFit/>
          </a:bodyPr>
          <a:lstStyle/>
          <a:p>
            <a:r>
              <a:rPr lang="en-US" sz="1200" b="1" dirty="0"/>
              <a:t>Reducing the burden of ADaM across industry, focus on insights bringing treatment faster to patients</a:t>
            </a:r>
          </a:p>
        </p:txBody>
      </p:sp>
      <p:grpSp>
        <p:nvGrpSpPr>
          <p:cNvPr id="12" name="Group 11">
            <a:extLst>
              <a:ext uri="{FF2B5EF4-FFF2-40B4-BE49-F238E27FC236}">
                <a16:creationId xmlns:a16="http://schemas.microsoft.com/office/drawing/2014/main" id="{BB6A579D-00EC-45C8-8B9A-E76C00FA4C10}"/>
              </a:ext>
            </a:extLst>
          </p:cNvPr>
          <p:cNvGrpSpPr/>
          <p:nvPr/>
        </p:nvGrpSpPr>
        <p:grpSpPr>
          <a:xfrm>
            <a:off x="3587750" y="975594"/>
            <a:ext cx="1924115" cy="2417826"/>
            <a:chOff x="3587750" y="975594"/>
            <a:chExt cx="1924115" cy="2417826"/>
          </a:xfrm>
        </p:grpSpPr>
        <p:pic>
          <p:nvPicPr>
            <p:cNvPr id="10" name="Google Shape;51;ge955e0b2aa_0_5"/>
            <p:cNvPicPr preferRelativeResize="0">
              <a:picLocks noChangeAspect="1"/>
            </p:cNvPicPr>
            <p:nvPr/>
          </p:nvPicPr>
          <p:blipFill rotWithShape="1">
            <a:blip r:embed="rId7">
              <a:alphaModFix/>
            </a:blip>
            <a:srcRect/>
            <a:stretch/>
          </p:blipFill>
          <p:spPr>
            <a:xfrm>
              <a:off x="3671399" y="975594"/>
              <a:ext cx="1793103" cy="1894606"/>
            </a:xfrm>
            <a:prstGeom prst="rect">
              <a:avLst/>
            </a:prstGeom>
            <a:noFill/>
            <a:ln>
              <a:noFill/>
            </a:ln>
          </p:spPr>
        </p:pic>
        <p:sp>
          <p:nvSpPr>
            <p:cNvPr id="11" name="TextBox 10">
              <a:extLst>
                <a:ext uri="{FF2B5EF4-FFF2-40B4-BE49-F238E27FC236}">
                  <a16:creationId xmlns:a16="http://schemas.microsoft.com/office/drawing/2014/main" id="{26C69F6F-E94B-4540-BB33-D86BAD1B94DC}"/>
                </a:ext>
              </a:extLst>
            </p:cNvPr>
            <p:cNvSpPr txBox="1"/>
            <p:nvPr/>
          </p:nvSpPr>
          <p:spPr>
            <a:xfrm>
              <a:off x="3587750" y="2870200"/>
              <a:ext cx="1924115" cy="523220"/>
            </a:xfrm>
            <a:prstGeom prst="rect">
              <a:avLst/>
            </a:prstGeom>
            <a:noFill/>
          </p:spPr>
          <p:txBody>
            <a:bodyPr wrap="square" lIns="91440" tIns="45720" rIns="91440" bIns="45720" rtlCol="0" anchor="t">
              <a:spAutoFit/>
            </a:bodyPr>
            <a:lstStyle/>
            <a:p>
              <a:pPr algn="ctr"/>
              <a:r>
                <a:rPr lang="en-US" dirty="0"/>
                <a:t>Open-source release </a:t>
              </a:r>
            </a:p>
            <a:p>
              <a:pPr algn="ctr"/>
              <a:r>
                <a:rPr lang="en-US" dirty="0"/>
                <a:t>Q1/Q2 2022</a:t>
              </a:r>
            </a:p>
          </p:txBody>
        </p:sp>
      </p:grpSp>
    </p:spTree>
    <p:extLst>
      <p:ext uri="{BB962C8B-B14F-4D97-AF65-F5344CB8AC3E}">
        <p14:creationId xmlns:p14="http://schemas.microsoft.com/office/powerpoint/2010/main" val="206681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060"/>
                                        </p:tgtEl>
                                        <p:attrNameLst>
                                          <p:attrName>style.visibility</p:attrName>
                                        </p:attrNameLst>
                                      </p:cBhvr>
                                      <p:to>
                                        <p:strVal val="visible"/>
                                      </p:to>
                                    </p:set>
                                    <p:anim calcmode="lin" valueType="num">
                                      <p:cBhvr>
                                        <p:cTn id="14" dur="500" fill="hold"/>
                                        <p:tgtEl>
                                          <p:spTgt spid="2060"/>
                                        </p:tgtEl>
                                        <p:attrNameLst>
                                          <p:attrName>ppt_w</p:attrName>
                                        </p:attrNameLst>
                                      </p:cBhvr>
                                      <p:tavLst>
                                        <p:tav tm="0">
                                          <p:val>
                                            <p:fltVal val="0"/>
                                          </p:val>
                                        </p:tav>
                                        <p:tav tm="100000">
                                          <p:val>
                                            <p:strVal val="#ppt_w"/>
                                          </p:val>
                                        </p:tav>
                                      </p:tavLst>
                                    </p:anim>
                                    <p:anim calcmode="lin" valueType="num">
                                      <p:cBhvr>
                                        <p:cTn id="15" dur="500" fill="hold"/>
                                        <p:tgtEl>
                                          <p:spTgt spid="2060"/>
                                        </p:tgtEl>
                                        <p:attrNameLst>
                                          <p:attrName>ppt_h</p:attrName>
                                        </p:attrNameLst>
                                      </p:cBhvr>
                                      <p:tavLst>
                                        <p:tav tm="0">
                                          <p:val>
                                            <p:fltVal val="0"/>
                                          </p:val>
                                        </p:tav>
                                        <p:tav tm="100000">
                                          <p:val>
                                            <p:strVal val="#ppt_h"/>
                                          </p:val>
                                        </p:tav>
                                      </p:tavLst>
                                    </p:anim>
                                    <p:animEffect transition="in" filter="fade">
                                      <p:cBhvr>
                                        <p:cTn id="16" dur="500"/>
                                        <p:tgtEl>
                                          <p:spTgt spid="206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4"/>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060"/>
                                        </p:tgtEl>
                                        <p:attrNameLst>
                                          <p:attrName>style.visibility</p:attrName>
                                        </p:attrNameLst>
                                      </p:cBhvr>
                                      <p:to>
                                        <p:strVal val="hidden"/>
                                      </p:to>
                                    </p:set>
                                  </p:childTnLst>
                                </p:cTn>
                              </p:par>
                              <p:par>
                                <p:cTn id="23" presetID="53" presetClass="entr" presetSubtype="16"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a:t>Meet the team</a:t>
            </a:r>
            <a:endParaRPr lang="en-US" dirty="0"/>
          </a:p>
        </p:txBody>
      </p:sp>
      <p:grpSp>
        <p:nvGrpSpPr>
          <p:cNvPr id="9" name="Group 8">
            <a:extLst>
              <a:ext uri="{FF2B5EF4-FFF2-40B4-BE49-F238E27FC236}">
                <a16:creationId xmlns:a16="http://schemas.microsoft.com/office/drawing/2014/main" id="{140B7CB5-6FBC-4AD5-BDF8-93246B60679A}"/>
              </a:ext>
            </a:extLst>
          </p:cNvPr>
          <p:cNvGrpSpPr/>
          <p:nvPr/>
        </p:nvGrpSpPr>
        <p:grpSpPr>
          <a:xfrm>
            <a:off x="695065" y="1149687"/>
            <a:ext cx="3420417" cy="2821127"/>
            <a:chOff x="4832349" y="1098550"/>
            <a:chExt cx="3420417" cy="2821127"/>
          </a:xfrm>
        </p:grpSpPr>
        <p:grpSp>
          <p:nvGrpSpPr>
            <p:cNvPr id="8" name="Group 7">
              <a:extLst>
                <a:ext uri="{FF2B5EF4-FFF2-40B4-BE49-F238E27FC236}">
                  <a16:creationId xmlns:a16="http://schemas.microsoft.com/office/drawing/2014/main" id="{CF268E14-2346-4155-8B98-B865FAB2FFA9}"/>
                </a:ext>
              </a:extLst>
            </p:cNvPr>
            <p:cNvGrpSpPr/>
            <p:nvPr/>
          </p:nvGrpSpPr>
          <p:grpSpPr>
            <a:xfrm>
              <a:off x="4832349" y="1098550"/>
              <a:ext cx="3420417" cy="2133600"/>
              <a:chOff x="4832349" y="1098550"/>
              <a:chExt cx="3420417" cy="2133600"/>
            </a:xfrm>
          </p:grpSpPr>
          <p:pic>
            <p:nvPicPr>
              <p:cNvPr id="5" name="Picture 4" descr="Empty speech bubbles">
                <a:extLst>
                  <a:ext uri="{FF2B5EF4-FFF2-40B4-BE49-F238E27FC236}">
                    <a16:creationId xmlns:a16="http://schemas.microsoft.com/office/drawing/2014/main" id="{EB655E00-87C5-4048-B582-35B0AEE36F73}"/>
                  </a:ext>
                </a:extLst>
              </p:cNvPr>
              <p:cNvPicPr>
                <a:picLocks noChangeAspect="1"/>
              </p:cNvPicPr>
              <p:nvPr/>
            </p:nvPicPr>
            <p:blipFill>
              <a:blip r:embed="rId2"/>
              <a:stretch>
                <a:fillRect/>
              </a:stretch>
            </p:blipFill>
            <p:spPr>
              <a:xfrm>
                <a:off x="4832349" y="1098550"/>
                <a:ext cx="3420417" cy="2133600"/>
              </a:xfrm>
              <a:prstGeom prst="rect">
                <a:avLst/>
              </a:prstGeom>
            </p:spPr>
          </p:pic>
          <p:sp>
            <p:nvSpPr>
              <p:cNvPr id="6" name="TextBox 5">
                <a:extLst>
                  <a:ext uri="{FF2B5EF4-FFF2-40B4-BE49-F238E27FC236}">
                    <a16:creationId xmlns:a16="http://schemas.microsoft.com/office/drawing/2014/main" id="{E494343B-EAC6-424D-BB6F-510DC2AC0950}"/>
                  </a:ext>
                </a:extLst>
              </p:cNvPr>
              <p:cNvSpPr txBox="1"/>
              <p:nvPr/>
            </p:nvSpPr>
            <p:spPr>
              <a:xfrm>
                <a:off x="6165850" y="2165350"/>
                <a:ext cx="1638300" cy="276999"/>
              </a:xfrm>
              <a:prstGeom prst="rect">
                <a:avLst/>
              </a:prstGeom>
              <a:noFill/>
            </p:spPr>
            <p:txBody>
              <a:bodyPr wrap="square" rtlCol="0">
                <a:spAutoFit/>
              </a:bodyPr>
              <a:lstStyle/>
              <a:p>
                <a:r>
                  <a:rPr lang="en-US" sz="1200" dirty="0"/>
                  <a:t>Live booth sessions</a:t>
                </a:r>
              </a:p>
            </p:txBody>
          </p:sp>
        </p:grpSp>
        <p:sp>
          <p:nvSpPr>
            <p:cNvPr id="7" name="TextBox 6">
              <a:extLst>
                <a:ext uri="{FF2B5EF4-FFF2-40B4-BE49-F238E27FC236}">
                  <a16:creationId xmlns:a16="http://schemas.microsoft.com/office/drawing/2014/main" id="{0F6414E4-84AE-4B13-94C5-14D208D0ACBE}"/>
                </a:ext>
              </a:extLst>
            </p:cNvPr>
            <p:cNvSpPr txBox="1"/>
            <p:nvPr/>
          </p:nvSpPr>
          <p:spPr>
            <a:xfrm>
              <a:off x="5158257" y="3181013"/>
              <a:ext cx="2768600" cy="738664"/>
            </a:xfrm>
            <a:prstGeom prst="rect">
              <a:avLst/>
            </a:prstGeom>
            <a:noFill/>
          </p:spPr>
          <p:txBody>
            <a:bodyPr wrap="square" lIns="91440" tIns="45720" rIns="91440" bIns="45720" rtlCol="0" anchor="t">
              <a:spAutoFit/>
            </a:bodyPr>
            <a:lstStyle/>
            <a:p>
              <a:pPr algn="ctr"/>
              <a:r>
                <a:rPr lang="en-US" dirty="0"/>
                <a:t>[Timings of booth]</a:t>
              </a:r>
            </a:p>
            <a:p>
              <a:pPr algn="ctr"/>
              <a:r>
                <a:rPr lang="en-US" dirty="0"/>
                <a:t>10:00AM – 02:00PM EST </a:t>
              </a:r>
            </a:p>
            <a:p>
              <a:pPr algn="ctr"/>
              <a:endParaRPr lang="en-US" dirty="0"/>
            </a:p>
          </p:txBody>
        </p:sp>
      </p:grpSp>
      <p:sp>
        <p:nvSpPr>
          <p:cNvPr id="4" name="Google Shape;118;ge38f2d4f12_0_25">
            <a:extLst>
              <a:ext uri="{FF2B5EF4-FFF2-40B4-BE49-F238E27FC236}">
                <a16:creationId xmlns:a16="http://schemas.microsoft.com/office/drawing/2014/main" id="{64967544-AD9A-4CF5-ADCB-BBC22A9984CC}"/>
              </a:ext>
            </a:extLst>
          </p:cNvPr>
          <p:cNvSpPr txBox="1">
            <a:spLocks/>
          </p:cNvSpPr>
          <p:nvPr/>
        </p:nvSpPr>
        <p:spPr>
          <a:xfrm>
            <a:off x="-23974" y="3928417"/>
            <a:ext cx="4595974" cy="8319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0000"/>
              </a:buClr>
              <a:buSzPts val="2800"/>
              <a:buFont typeface="Arial"/>
              <a:buNone/>
              <a:defRPr sz="3200" b="1" i="0" u="none" strike="noStrike" cap="none">
                <a:solidFill>
                  <a:schemeClr val="bg2">
                    <a:lumMod val="75000"/>
                  </a:schemeClr>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buSzPct val="142857"/>
            </a:pPr>
            <a:r>
              <a:rPr lang="en-GB" sz="1800" u="sng" dirty="0">
                <a:solidFill>
                  <a:schemeClr val="accent5"/>
                </a:solidFill>
                <a:hlinkClick r:id="rId3">
                  <a:extLst>
                    <a:ext uri="{A12FA001-AC4F-418D-AE19-62706E023703}">
                      <ahyp:hlinkClr xmlns:ahyp="http://schemas.microsoft.com/office/drawing/2018/hyperlinkcolor" xmlns="" val="tx"/>
                    </a:ext>
                  </a:extLst>
                </a:hlinkClick>
              </a:rPr>
              <a:t>admiral website</a:t>
            </a:r>
            <a:endParaRPr lang="en-GB" sz="1800" u="sng" dirty="0"/>
          </a:p>
          <a:p>
            <a:pPr algn="ctr">
              <a:lnSpc>
                <a:spcPct val="115000"/>
              </a:lnSpc>
              <a:buSzPct val="144717"/>
            </a:pPr>
            <a:r>
              <a:rPr lang="en-GB" sz="1400" u="sng" dirty="0">
                <a:solidFill>
                  <a:schemeClr val="accent5"/>
                </a:solidFill>
                <a:hlinkClick r:id="rId3">
                  <a:extLst>
                    <a:ext uri="{A12FA001-AC4F-418D-AE19-62706E023703}">
                      <ahyp:hlinkClr xmlns:ahyp="http://schemas.microsoft.com/office/drawing/2018/hyperlinkcolor" xmlns="" val="tx"/>
                    </a:ext>
                  </a:extLst>
                </a:hlinkClick>
              </a:rPr>
              <a:t>https://roche-gsk.github.io/admiral/index.html</a:t>
            </a:r>
            <a:endParaRPr lang="en-GB" sz="1400" dirty="0">
              <a:solidFill>
                <a:schemeClr val="accent5"/>
              </a:solidFill>
            </a:endParaRPr>
          </a:p>
          <a:p>
            <a:pPr algn="ctr">
              <a:buClr>
                <a:schemeClr val="dk1"/>
              </a:buClr>
              <a:buSzPct val="39285"/>
            </a:pPr>
            <a:endParaRPr lang="en-GB" sz="1400" dirty="0"/>
          </a:p>
        </p:txBody>
      </p:sp>
      <p:sp>
        <p:nvSpPr>
          <p:cNvPr id="12" name="Text Placeholder 2">
            <a:extLst>
              <a:ext uri="{FF2B5EF4-FFF2-40B4-BE49-F238E27FC236}">
                <a16:creationId xmlns:a16="http://schemas.microsoft.com/office/drawing/2014/main" id="{0CB72CA3-9F0D-410D-BE26-CBCAAD67F25A}"/>
              </a:ext>
            </a:extLst>
          </p:cNvPr>
          <p:cNvSpPr>
            <a:spLocks noGrp="1"/>
          </p:cNvSpPr>
          <p:nvPr>
            <p:ph type="body" idx="1"/>
          </p:nvPr>
        </p:nvSpPr>
        <p:spPr>
          <a:xfrm>
            <a:off x="5511488" y="1149687"/>
            <a:ext cx="8520600" cy="3416400"/>
          </a:xfrm>
        </p:spPr>
        <p:txBody>
          <a:bodyPr>
            <a:normAutofit fontScale="85000" lnSpcReduction="20000"/>
          </a:bodyPr>
          <a:lstStyle/>
          <a:p>
            <a:r>
              <a:rPr lang="de-CH" sz="1100" dirty="0"/>
              <a:t>Thomas Neitmann</a:t>
            </a:r>
          </a:p>
          <a:p>
            <a:r>
              <a:rPr lang="de-CH" sz="1100" dirty="0"/>
              <a:t>Alice Ehmann</a:t>
            </a:r>
          </a:p>
          <a:p>
            <a:r>
              <a:rPr lang="de-CH" sz="1100" dirty="0"/>
              <a:t>Michael Rimler</a:t>
            </a:r>
          </a:p>
          <a:p>
            <a:r>
              <a:rPr lang="de-CH" sz="1100" dirty="0"/>
              <a:t>Ondrej Slama</a:t>
            </a:r>
          </a:p>
          <a:p>
            <a:r>
              <a:rPr lang="de-CH" sz="1100" dirty="0"/>
              <a:t>Robin Koeger</a:t>
            </a:r>
          </a:p>
          <a:p>
            <a:r>
              <a:rPr lang="de-CH" sz="1100" dirty="0"/>
              <a:t>Ross Farrugia</a:t>
            </a:r>
          </a:p>
          <a:p>
            <a:r>
              <a:rPr lang="de-CH" sz="1100" dirty="0"/>
              <a:t>Teckla Akinyi</a:t>
            </a:r>
          </a:p>
          <a:p>
            <a:r>
              <a:rPr lang="de-CH" sz="1100" dirty="0"/>
              <a:t>Samia Kabi</a:t>
            </a:r>
          </a:p>
          <a:p>
            <a:r>
              <a:rPr lang="de-CH" sz="1100" dirty="0"/>
              <a:t>Stefan Bundfuss</a:t>
            </a:r>
          </a:p>
          <a:p>
            <a:r>
              <a:rPr lang="de-CH" sz="1100" dirty="0"/>
              <a:t>Vignesh Thanikachalam</a:t>
            </a:r>
          </a:p>
          <a:p>
            <a:r>
              <a:rPr lang="de-CH" sz="1100" dirty="0"/>
              <a:t>Shimeng Huang</a:t>
            </a:r>
          </a:p>
          <a:p>
            <a:r>
              <a:rPr lang="de-CH" sz="1100" dirty="0"/>
              <a:t>Gordon Miller</a:t>
            </a:r>
          </a:p>
          <a:p>
            <a:r>
              <a:rPr lang="de-CH" sz="1100" dirty="0"/>
              <a:t>Eric Simms</a:t>
            </a:r>
          </a:p>
          <a:p>
            <a:r>
              <a:rPr lang="de-CH" sz="1100" dirty="0"/>
              <a:t>Michael Thorpe</a:t>
            </a:r>
          </a:p>
          <a:p>
            <a:r>
              <a:rPr lang="de-CH" sz="1100" dirty="0"/>
              <a:t>Pavan Kumar</a:t>
            </a:r>
          </a:p>
          <a:p>
            <a:r>
              <a:rPr lang="de-CH" sz="1100" dirty="0"/>
              <a:t>Ben Straub</a:t>
            </a:r>
          </a:p>
          <a:p>
            <a:r>
              <a:rPr lang="de-CH" sz="1100" dirty="0"/>
              <a:t>Pooja Kumari</a:t>
            </a:r>
          </a:p>
          <a:p>
            <a:r>
              <a:rPr lang="de-CH" sz="1100" dirty="0"/>
              <a:t>Hamza Rahal</a:t>
            </a:r>
          </a:p>
          <a:p>
            <a:r>
              <a:rPr lang="de-CH" sz="1100" dirty="0"/>
              <a:t>Annie Yang</a:t>
            </a:r>
          </a:p>
          <a:p>
            <a:r>
              <a:rPr lang="de-CH" sz="1100" dirty="0"/>
              <a:t>Kamila Duniec</a:t>
            </a:r>
          </a:p>
          <a:p>
            <a:r>
              <a:rPr lang="de-CH" sz="1100" dirty="0"/>
              <a:t>Lucy Hoch</a:t>
            </a:r>
          </a:p>
          <a:p>
            <a:r>
              <a:rPr lang="de-CH" sz="1100" dirty="0"/>
              <a:t>Eddy Foster</a:t>
            </a:r>
          </a:p>
          <a:p>
            <a:r>
              <a:rPr lang="de-CH" sz="1100" dirty="0"/>
              <a:t>Suhas Kirani Ravindra</a:t>
            </a:r>
          </a:p>
          <a:p>
            <a:endParaRPr lang="en-US" sz="1100" dirty="0"/>
          </a:p>
        </p:txBody>
      </p:sp>
    </p:spTree>
    <p:extLst>
      <p:ext uri="{BB962C8B-B14F-4D97-AF65-F5344CB8AC3E}">
        <p14:creationId xmlns:p14="http://schemas.microsoft.com/office/powerpoint/2010/main" val="21489481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down)">
                                      <p:cBhvr>
                                        <p:cTn id="7" dur="72">
                                          <p:stCondLst>
                                            <p:cond delay="0"/>
                                          </p:stCondLst>
                                        </p:cTn>
                                        <p:tgtEl>
                                          <p:spTgt spid="12">
                                            <p:txEl>
                                              <p:pRg st="0" end="0"/>
                                            </p:txEl>
                                          </p:spTgt>
                                        </p:tgtEl>
                                      </p:cBhvr>
                                    </p:animEffect>
                                    <p:anim calcmode="lin" valueType="num">
                                      <p:cBhvr>
                                        <p:cTn id="8" dur="228" tmFilter="0,0; 0.14,0.36; 0.43,0.73; 0.71,0.91; 1.0,1.0">
                                          <p:stCondLst>
                                            <p:cond delay="0"/>
                                          </p:stCondLst>
                                        </p:cTn>
                                        <p:tgtEl>
                                          <p:spTgt spid="12">
                                            <p:txEl>
                                              <p:pRg st="0" end="0"/>
                                            </p:txEl>
                                          </p:spTgt>
                                        </p:tgtEl>
                                        <p:attrNameLst>
                                          <p:attrName>ppt_x</p:attrName>
                                        </p:attrNameLst>
                                      </p:cBhvr>
                                      <p:tavLst>
                                        <p:tav tm="0">
                                          <p:val>
                                            <p:strVal val="#ppt_x-0.25"/>
                                          </p:val>
                                        </p:tav>
                                        <p:tav tm="100000">
                                          <p:val>
                                            <p:strVal val="#ppt_x"/>
                                          </p:val>
                                        </p:tav>
                                      </p:tavLst>
                                    </p:anim>
                                    <p:anim calcmode="lin" valueType="num">
                                      <p:cBhvr>
                                        <p:cTn id="9" dur="83" tmFilter="0.0,0.0; 0.25,0.07; 0.50,0.2; 0.75,0.467; 1.0,1.0">
                                          <p:stCondLst>
                                            <p:cond delay="0"/>
                                          </p:stCondLst>
                                        </p:cTn>
                                        <p:tgtEl>
                                          <p:spTgt spid="12">
                                            <p:txEl>
                                              <p:pRg st="0" end="0"/>
                                            </p:txEl>
                                          </p:spTgt>
                                        </p:tgtEl>
                                        <p:attrNameLst>
                                          <p:attrName>ppt_y</p:attrName>
                                        </p:attrNameLst>
                                      </p:cBhvr>
                                      <p:tavLst>
                                        <p:tav tm="0" fmla="#ppt_y-sin(pi*$)/3">
                                          <p:val>
                                            <p:fltVal val="0.5"/>
                                          </p:val>
                                        </p:tav>
                                        <p:tav tm="100000">
                                          <p:val>
                                            <p:fltVal val="1"/>
                                          </p:val>
                                        </p:tav>
                                      </p:tavLst>
                                    </p:anim>
                                    <p:anim calcmode="lin" valueType="num">
                                      <p:cBhvr>
                                        <p:cTn id="10" dur="83" tmFilter="0, 0; 0.125,0.2665; 0.25,0.4; 0.375,0.465; 0.5,0.5;  0.625,0.535; 0.75,0.6; 0.875,0.7335; 1,1">
                                          <p:stCondLst>
                                            <p:cond delay="83"/>
                                          </p:stCondLst>
                                        </p:cTn>
                                        <p:tgtEl>
                                          <p:spTgt spid="12">
                                            <p:txEl>
                                              <p:pRg st="0" end="0"/>
                                            </p:txEl>
                                          </p:spTgt>
                                        </p:tgtEl>
                                        <p:attrNameLst>
                                          <p:attrName>ppt_y</p:attrName>
                                        </p:attrNameLst>
                                      </p:cBhvr>
                                      <p:tavLst>
                                        <p:tav tm="0" fmla="#ppt_y-sin(pi*$)/9">
                                          <p:val>
                                            <p:fltVal val="0"/>
                                          </p:val>
                                        </p:tav>
                                        <p:tav tm="100000">
                                          <p:val>
                                            <p:fltVal val="1"/>
                                          </p:val>
                                        </p:tav>
                                      </p:tavLst>
                                    </p:anim>
                                    <p:anim calcmode="lin" valueType="num">
                                      <p:cBhvr>
                                        <p:cTn id="11" dur="41" tmFilter="0, 0; 0.125,0.2665; 0.25,0.4; 0.375,0.465; 0.5,0.5;  0.625,0.535; 0.75,0.6; 0.875,0.7335; 1,1">
                                          <p:stCondLst>
                                            <p:cond delay="166"/>
                                          </p:stCondLst>
                                        </p:cTn>
                                        <p:tgtEl>
                                          <p:spTgt spid="12">
                                            <p:txEl>
                                              <p:pRg st="0" end="0"/>
                                            </p:txEl>
                                          </p:spTgt>
                                        </p:tgtEl>
                                        <p:attrNameLst>
                                          <p:attrName>ppt_y</p:attrName>
                                        </p:attrNameLst>
                                      </p:cBhvr>
                                      <p:tavLst>
                                        <p:tav tm="0" fmla="#ppt_y-sin(pi*$)/27">
                                          <p:val>
                                            <p:fltVal val="0"/>
                                          </p:val>
                                        </p:tav>
                                        <p:tav tm="100000">
                                          <p:val>
                                            <p:fltVal val="1"/>
                                          </p:val>
                                        </p:tav>
                                      </p:tavLst>
                                    </p:anim>
                                    <p:anim calcmode="lin" valueType="num">
                                      <p:cBhvr>
                                        <p:cTn id="12" dur="21" tmFilter="0, 0; 0.125,0.2665; 0.25,0.4; 0.375,0.465; 0.5,0.5;  0.625,0.535; 0.75,0.6; 0.875,0.7335; 1,1">
                                          <p:stCondLst>
                                            <p:cond delay="207"/>
                                          </p:stCondLst>
                                        </p:cTn>
                                        <p:tgtEl>
                                          <p:spTgt spid="12">
                                            <p:txEl>
                                              <p:pRg st="0" end="0"/>
                                            </p:txEl>
                                          </p:spTgt>
                                        </p:tgtEl>
                                        <p:attrNameLst>
                                          <p:attrName>ppt_y</p:attrName>
                                        </p:attrNameLst>
                                      </p:cBhvr>
                                      <p:tavLst>
                                        <p:tav tm="0" fmla="#ppt_y-sin(pi*$)/81">
                                          <p:val>
                                            <p:fltVal val="0"/>
                                          </p:val>
                                        </p:tav>
                                        <p:tav tm="100000">
                                          <p:val>
                                            <p:fltVal val="1"/>
                                          </p:val>
                                        </p:tav>
                                      </p:tavLst>
                                    </p:anim>
                                    <p:animScale>
                                      <p:cBhvr>
                                        <p:cTn id="13" dur="3">
                                          <p:stCondLst>
                                            <p:cond delay="81"/>
                                          </p:stCondLst>
                                        </p:cTn>
                                        <p:tgtEl>
                                          <p:spTgt spid="12">
                                            <p:txEl>
                                              <p:pRg st="0" end="0"/>
                                            </p:txEl>
                                          </p:spTgt>
                                        </p:tgtEl>
                                      </p:cBhvr>
                                      <p:to x="100000" y="60000"/>
                                    </p:animScale>
                                    <p:animScale>
                                      <p:cBhvr>
                                        <p:cTn id="14" dur="21" decel="50000">
                                          <p:stCondLst>
                                            <p:cond delay="85"/>
                                          </p:stCondLst>
                                        </p:cTn>
                                        <p:tgtEl>
                                          <p:spTgt spid="12">
                                            <p:txEl>
                                              <p:pRg st="0" end="0"/>
                                            </p:txEl>
                                          </p:spTgt>
                                        </p:tgtEl>
                                      </p:cBhvr>
                                      <p:to x="100000" y="100000"/>
                                    </p:animScale>
                                    <p:animScale>
                                      <p:cBhvr>
                                        <p:cTn id="15" dur="3">
                                          <p:stCondLst>
                                            <p:cond delay="164"/>
                                          </p:stCondLst>
                                        </p:cTn>
                                        <p:tgtEl>
                                          <p:spTgt spid="12">
                                            <p:txEl>
                                              <p:pRg st="0" end="0"/>
                                            </p:txEl>
                                          </p:spTgt>
                                        </p:tgtEl>
                                      </p:cBhvr>
                                      <p:to x="100000" y="80000"/>
                                    </p:animScale>
                                    <p:animScale>
                                      <p:cBhvr>
                                        <p:cTn id="16" dur="21" decel="50000">
                                          <p:stCondLst>
                                            <p:cond delay="167"/>
                                          </p:stCondLst>
                                        </p:cTn>
                                        <p:tgtEl>
                                          <p:spTgt spid="12">
                                            <p:txEl>
                                              <p:pRg st="0" end="0"/>
                                            </p:txEl>
                                          </p:spTgt>
                                        </p:tgtEl>
                                      </p:cBhvr>
                                      <p:to x="100000" y="100000"/>
                                    </p:animScale>
                                    <p:animScale>
                                      <p:cBhvr>
                                        <p:cTn id="17" dur="3">
                                          <p:stCondLst>
                                            <p:cond delay="205"/>
                                          </p:stCondLst>
                                        </p:cTn>
                                        <p:tgtEl>
                                          <p:spTgt spid="12">
                                            <p:txEl>
                                              <p:pRg st="0" end="0"/>
                                            </p:txEl>
                                          </p:spTgt>
                                        </p:tgtEl>
                                      </p:cBhvr>
                                      <p:to x="100000" y="90000"/>
                                    </p:animScale>
                                    <p:animScale>
                                      <p:cBhvr>
                                        <p:cTn id="18" dur="21" decel="50000">
                                          <p:stCondLst>
                                            <p:cond delay="208"/>
                                          </p:stCondLst>
                                        </p:cTn>
                                        <p:tgtEl>
                                          <p:spTgt spid="12">
                                            <p:txEl>
                                              <p:pRg st="0" end="0"/>
                                            </p:txEl>
                                          </p:spTgt>
                                        </p:tgtEl>
                                      </p:cBhvr>
                                      <p:to x="100000" y="100000"/>
                                    </p:animScale>
                                    <p:animScale>
                                      <p:cBhvr>
                                        <p:cTn id="19" dur="3">
                                          <p:stCondLst>
                                            <p:cond delay="226"/>
                                          </p:stCondLst>
                                        </p:cTn>
                                        <p:tgtEl>
                                          <p:spTgt spid="12">
                                            <p:txEl>
                                              <p:pRg st="0" end="0"/>
                                            </p:txEl>
                                          </p:spTgt>
                                        </p:tgtEl>
                                      </p:cBhvr>
                                      <p:to x="100000" y="95000"/>
                                    </p:animScale>
                                    <p:animScale>
                                      <p:cBhvr>
                                        <p:cTn id="20" dur="21" decel="50000">
                                          <p:stCondLst>
                                            <p:cond delay="229"/>
                                          </p:stCondLst>
                                        </p:cTn>
                                        <p:tgtEl>
                                          <p:spTgt spid="12">
                                            <p:txEl>
                                              <p:pRg st="0" end="0"/>
                                            </p:txEl>
                                          </p:spTgt>
                                        </p:tgtEl>
                                      </p:cBhvr>
                                      <p:to x="100000" y="100000"/>
                                    </p:animScale>
                                  </p:childTnLst>
                                </p:cTn>
                              </p:par>
                            </p:childTnLst>
                          </p:cTn>
                        </p:par>
                        <p:par>
                          <p:cTn id="21" fill="hold">
                            <p:stCondLst>
                              <p:cond delay="250"/>
                            </p:stCondLst>
                            <p:childTnLst>
                              <p:par>
                                <p:cTn id="22" presetID="2" presetClass="entr" presetSubtype="2" fill="hold" nodeType="afterEffect">
                                  <p:stCondLst>
                                    <p:cond delay="0"/>
                                  </p:stCondLst>
                                  <p:childTnLst>
                                    <p:set>
                                      <p:cBhvr>
                                        <p:cTn id="23" dur="1" fill="hold">
                                          <p:stCondLst>
                                            <p:cond delay="0"/>
                                          </p:stCondLst>
                                        </p:cTn>
                                        <p:tgtEl>
                                          <p:spTgt spid="12">
                                            <p:txEl>
                                              <p:pRg st="1" end="1"/>
                                            </p:txEl>
                                          </p:spTgt>
                                        </p:tgtEl>
                                        <p:attrNameLst>
                                          <p:attrName>style.visibility</p:attrName>
                                        </p:attrNameLst>
                                      </p:cBhvr>
                                      <p:to>
                                        <p:strVal val="visible"/>
                                      </p:to>
                                    </p:set>
                                    <p:anim calcmode="lin" valueType="num">
                                      <p:cBhvr additive="base">
                                        <p:cTn id="24" dur="250" fill="hold"/>
                                        <p:tgtEl>
                                          <p:spTgt spid="12">
                                            <p:txEl>
                                              <p:pRg st="1" end="1"/>
                                            </p:txEl>
                                          </p:spTgt>
                                        </p:tgtEl>
                                        <p:attrNameLst>
                                          <p:attrName>ppt_x</p:attrName>
                                        </p:attrNameLst>
                                      </p:cBhvr>
                                      <p:tavLst>
                                        <p:tav tm="0">
                                          <p:val>
                                            <p:strVal val="1+#ppt_w/2"/>
                                          </p:val>
                                        </p:tav>
                                        <p:tav tm="100000">
                                          <p:val>
                                            <p:strVal val="#ppt_x"/>
                                          </p:val>
                                        </p:tav>
                                      </p:tavLst>
                                    </p:anim>
                                    <p:anim calcmode="lin" valueType="num">
                                      <p:cBhvr additive="base">
                                        <p:cTn id="25" dur="25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6" fill="hold" nodeType="after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anim calcmode="lin" valueType="num">
                                      <p:cBhvr additive="base">
                                        <p:cTn id="29" dur="250" fill="hold"/>
                                        <p:tgtEl>
                                          <p:spTgt spid="12">
                                            <p:txEl>
                                              <p:pRg st="2" end="2"/>
                                            </p:txEl>
                                          </p:spTgt>
                                        </p:tgtEl>
                                        <p:attrNameLst>
                                          <p:attrName>ppt_x</p:attrName>
                                        </p:attrNameLst>
                                      </p:cBhvr>
                                      <p:tavLst>
                                        <p:tav tm="0">
                                          <p:val>
                                            <p:strVal val="1+#ppt_w/2"/>
                                          </p:val>
                                        </p:tav>
                                        <p:tav tm="100000">
                                          <p:val>
                                            <p:strVal val="#ppt_x"/>
                                          </p:val>
                                        </p:tav>
                                      </p:tavLst>
                                    </p:anim>
                                    <p:anim calcmode="lin" valueType="num">
                                      <p:cBhvr additive="base">
                                        <p:cTn id="30" dur="25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par>
                          <p:cTn id="31" fill="hold">
                            <p:stCondLst>
                              <p:cond delay="750"/>
                            </p:stCondLst>
                            <p:childTnLst>
                              <p:par>
                                <p:cTn id="32" presetID="2" presetClass="entr" presetSubtype="12" fill="hold" nodeType="afterEffect">
                                  <p:stCondLst>
                                    <p:cond delay="0"/>
                                  </p:stCondLst>
                                  <p:childTnLst>
                                    <p:set>
                                      <p:cBhvr>
                                        <p:cTn id="33" dur="1" fill="hold">
                                          <p:stCondLst>
                                            <p:cond delay="0"/>
                                          </p:stCondLst>
                                        </p:cTn>
                                        <p:tgtEl>
                                          <p:spTgt spid="12">
                                            <p:txEl>
                                              <p:pRg st="3" end="3"/>
                                            </p:txEl>
                                          </p:spTgt>
                                        </p:tgtEl>
                                        <p:attrNameLst>
                                          <p:attrName>style.visibility</p:attrName>
                                        </p:attrNameLst>
                                      </p:cBhvr>
                                      <p:to>
                                        <p:strVal val="visible"/>
                                      </p:to>
                                    </p:set>
                                    <p:anim calcmode="lin" valueType="num">
                                      <p:cBhvr additive="base">
                                        <p:cTn id="34" dur="250" fill="hold"/>
                                        <p:tgtEl>
                                          <p:spTgt spid="12">
                                            <p:txEl>
                                              <p:pRg st="3" end="3"/>
                                            </p:txEl>
                                          </p:spTgt>
                                        </p:tgtEl>
                                        <p:attrNameLst>
                                          <p:attrName>ppt_x</p:attrName>
                                        </p:attrNameLst>
                                      </p:cBhvr>
                                      <p:tavLst>
                                        <p:tav tm="0">
                                          <p:val>
                                            <p:strVal val="0-#ppt_w/2"/>
                                          </p:val>
                                        </p:tav>
                                        <p:tav tm="100000">
                                          <p:val>
                                            <p:strVal val="#ppt_x"/>
                                          </p:val>
                                        </p:tav>
                                      </p:tavLst>
                                    </p:anim>
                                    <p:anim calcmode="lin" valueType="num">
                                      <p:cBhvr additive="base">
                                        <p:cTn id="35" dur="25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9" fill="hold" nodeType="afterEffect">
                                  <p:stCondLst>
                                    <p:cond delay="0"/>
                                  </p:stCondLst>
                                  <p:childTnLst>
                                    <p:set>
                                      <p:cBhvr>
                                        <p:cTn id="38" dur="1" fill="hold">
                                          <p:stCondLst>
                                            <p:cond delay="0"/>
                                          </p:stCondLst>
                                        </p:cTn>
                                        <p:tgtEl>
                                          <p:spTgt spid="12">
                                            <p:txEl>
                                              <p:pRg st="4" end="4"/>
                                            </p:txEl>
                                          </p:spTgt>
                                        </p:tgtEl>
                                        <p:attrNameLst>
                                          <p:attrName>style.visibility</p:attrName>
                                        </p:attrNameLst>
                                      </p:cBhvr>
                                      <p:to>
                                        <p:strVal val="visible"/>
                                      </p:to>
                                    </p:set>
                                    <p:anim calcmode="lin" valueType="num">
                                      <p:cBhvr additive="base">
                                        <p:cTn id="39" dur="250" fill="hold"/>
                                        <p:tgtEl>
                                          <p:spTgt spid="12">
                                            <p:txEl>
                                              <p:pRg st="4" end="4"/>
                                            </p:txEl>
                                          </p:spTgt>
                                        </p:tgtEl>
                                        <p:attrNameLst>
                                          <p:attrName>ppt_x</p:attrName>
                                        </p:attrNameLst>
                                      </p:cBhvr>
                                      <p:tavLst>
                                        <p:tav tm="0">
                                          <p:val>
                                            <p:strVal val="0-#ppt_w/2"/>
                                          </p:val>
                                        </p:tav>
                                        <p:tav tm="100000">
                                          <p:val>
                                            <p:strVal val="#ppt_x"/>
                                          </p:val>
                                        </p:tav>
                                      </p:tavLst>
                                    </p:anim>
                                    <p:anim calcmode="lin" valueType="num">
                                      <p:cBhvr additive="base">
                                        <p:cTn id="40" dur="250" fill="hold"/>
                                        <p:tgtEl>
                                          <p:spTgt spid="12">
                                            <p:txEl>
                                              <p:pRg st="4" end="4"/>
                                            </p:txEl>
                                          </p:spTgt>
                                        </p:tgtEl>
                                        <p:attrNameLst>
                                          <p:attrName>ppt_y</p:attrName>
                                        </p:attrNameLst>
                                      </p:cBhvr>
                                      <p:tavLst>
                                        <p:tav tm="0">
                                          <p:val>
                                            <p:strVal val="0-#ppt_h/2"/>
                                          </p:val>
                                        </p:tav>
                                        <p:tav tm="100000">
                                          <p:val>
                                            <p:strVal val="#ppt_y"/>
                                          </p:val>
                                        </p:tav>
                                      </p:tavLst>
                                    </p:anim>
                                  </p:childTnLst>
                                </p:cTn>
                              </p:par>
                            </p:childTnLst>
                          </p:cTn>
                        </p:par>
                        <p:par>
                          <p:cTn id="41" fill="hold">
                            <p:stCondLst>
                              <p:cond delay="1250"/>
                            </p:stCondLst>
                            <p:childTnLst>
                              <p:par>
                                <p:cTn id="42" presetID="2" presetClass="entr" presetSubtype="2" fill="hold" nodeType="afterEffect">
                                  <p:stCondLst>
                                    <p:cond delay="0"/>
                                  </p:stCondLst>
                                  <p:childTnLst>
                                    <p:set>
                                      <p:cBhvr>
                                        <p:cTn id="43" dur="1" fill="hold">
                                          <p:stCondLst>
                                            <p:cond delay="0"/>
                                          </p:stCondLst>
                                        </p:cTn>
                                        <p:tgtEl>
                                          <p:spTgt spid="12">
                                            <p:txEl>
                                              <p:pRg st="5" end="5"/>
                                            </p:txEl>
                                          </p:spTgt>
                                        </p:tgtEl>
                                        <p:attrNameLst>
                                          <p:attrName>style.visibility</p:attrName>
                                        </p:attrNameLst>
                                      </p:cBhvr>
                                      <p:to>
                                        <p:strVal val="visible"/>
                                      </p:to>
                                    </p:set>
                                    <p:anim calcmode="lin" valueType="num">
                                      <p:cBhvr additive="base">
                                        <p:cTn id="44" dur="250" fill="hold"/>
                                        <p:tgtEl>
                                          <p:spTgt spid="12">
                                            <p:txEl>
                                              <p:pRg st="5" end="5"/>
                                            </p:txEl>
                                          </p:spTgt>
                                        </p:tgtEl>
                                        <p:attrNameLst>
                                          <p:attrName>ppt_x</p:attrName>
                                        </p:attrNameLst>
                                      </p:cBhvr>
                                      <p:tavLst>
                                        <p:tav tm="0">
                                          <p:val>
                                            <p:strVal val="1+#ppt_w/2"/>
                                          </p:val>
                                        </p:tav>
                                        <p:tav tm="100000">
                                          <p:val>
                                            <p:strVal val="#ppt_x"/>
                                          </p:val>
                                        </p:tav>
                                      </p:tavLst>
                                    </p:anim>
                                    <p:anim calcmode="lin" valueType="num">
                                      <p:cBhvr additive="base">
                                        <p:cTn id="45" dur="250" fill="hold"/>
                                        <p:tgtEl>
                                          <p:spTgt spid="12">
                                            <p:txEl>
                                              <p:pRg st="5" end="5"/>
                                            </p:txEl>
                                          </p:spTgt>
                                        </p:tgtEl>
                                        <p:attrNameLst>
                                          <p:attrName>ppt_y</p:attrName>
                                        </p:attrNameLst>
                                      </p:cBhvr>
                                      <p:tavLst>
                                        <p:tav tm="0">
                                          <p:val>
                                            <p:strVal val="#ppt_y"/>
                                          </p:val>
                                        </p:tav>
                                        <p:tav tm="100000">
                                          <p:val>
                                            <p:strVal val="#ppt_y"/>
                                          </p:val>
                                        </p:tav>
                                      </p:tavLst>
                                    </p:anim>
                                  </p:childTnLst>
                                </p:cTn>
                              </p:par>
                            </p:childTnLst>
                          </p:cTn>
                        </p:par>
                        <p:par>
                          <p:cTn id="46" fill="hold">
                            <p:stCondLst>
                              <p:cond delay="1500"/>
                            </p:stCondLst>
                            <p:childTnLst>
                              <p:par>
                                <p:cTn id="47" presetID="2" presetClass="entr" presetSubtype="8" fill="hold" nodeType="afterEffect">
                                  <p:stCondLst>
                                    <p:cond delay="0"/>
                                  </p:stCondLst>
                                  <p:childTnLst>
                                    <p:set>
                                      <p:cBhvr>
                                        <p:cTn id="48" dur="1" fill="hold">
                                          <p:stCondLst>
                                            <p:cond delay="0"/>
                                          </p:stCondLst>
                                        </p:cTn>
                                        <p:tgtEl>
                                          <p:spTgt spid="12">
                                            <p:txEl>
                                              <p:pRg st="6" end="6"/>
                                            </p:txEl>
                                          </p:spTgt>
                                        </p:tgtEl>
                                        <p:attrNameLst>
                                          <p:attrName>style.visibility</p:attrName>
                                        </p:attrNameLst>
                                      </p:cBhvr>
                                      <p:to>
                                        <p:strVal val="visible"/>
                                      </p:to>
                                    </p:set>
                                    <p:anim calcmode="lin" valueType="num">
                                      <p:cBhvr additive="base">
                                        <p:cTn id="49" dur="250" fill="hold"/>
                                        <p:tgtEl>
                                          <p:spTgt spid="12">
                                            <p:txEl>
                                              <p:pRg st="6" end="6"/>
                                            </p:txEl>
                                          </p:spTgt>
                                        </p:tgtEl>
                                        <p:attrNameLst>
                                          <p:attrName>ppt_x</p:attrName>
                                        </p:attrNameLst>
                                      </p:cBhvr>
                                      <p:tavLst>
                                        <p:tav tm="0">
                                          <p:val>
                                            <p:strVal val="0-#ppt_w/2"/>
                                          </p:val>
                                        </p:tav>
                                        <p:tav tm="100000">
                                          <p:val>
                                            <p:strVal val="#ppt_x"/>
                                          </p:val>
                                        </p:tav>
                                      </p:tavLst>
                                    </p:anim>
                                    <p:anim calcmode="lin" valueType="num">
                                      <p:cBhvr additive="base">
                                        <p:cTn id="50" dur="250" fill="hold"/>
                                        <p:tgtEl>
                                          <p:spTgt spid="12">
                                            <p:txEl>
                                              <p:pRg st="6" end="6"/>
                                            </p:txEl>
                                          </p:spTgt>
                                        </p:tgtEl>
                                        <p:attrNameLst>
                                          <p:attrName>ppt_y</p:attrName>
                                        </p:attrNameLst>
                                      </p:cBhvr>
                                      <p:tavLst>
                                        <p:tav tm="0">
                                          <p:val>
                                            <p:strVal val="#ppt_y"/>
                                          </p:val>
                                        </p:tav>
                                        <p:tav tm="100000">
                                          <p:val>
                                            <p:strVal val="#ppt_y"/>
                                          </p:val>
                                        </p:tav>
                                      </p:tavLst>
                                    </p:anim>
                                  </p:childTnLst>
                                </p:cTn>
                              </p:par>
                            </p:childTnLst>
                          </p:cTn>
                        </p:par>
                        <p:par>
                          <p:cTn id="51" fill="hold">
                            <p:stCondLst>
                              <p:cond delay="1750"/>
                            </p:stCondLst>
                            <p:childTnLst>
                              <p:par>
                                <p:cTn id="52" presetID="2" presetClass="entr" presetSubtype="4" fill="hold" nodeType="afterEffect">
                                  <p:stCondLst>
                                    <p:cond delay="0"/>
                                  </p:stCondLst>
                                  <p:childTnLst>
                                    <p:set>
                                      <p:cBhvr>
                                        <p:cTn id="53" dur="1" fill="hold">
                                          <p:stCondLst>
                                            <p:cond delay="0"/>
                                          </p:stCondLst>
                                        </p:cTn>
                                        <p:tgtEl>
                                          <p:spTgt spid="12">
                                            <p:txEl>
                                              <p:pRg st="7" end="7"/>
                                            </p:txEl>
                                          </p:spTgt>
                                        </p:tgtEl>
                                        <p:attrNameLst>
                                          <p:attrName>style.visibility</p:attrName>
                                        </p:attrNameLst>
                                      </p:cBhvr>
                                      <p:to>
                                        <p:strVal val="visible"/>
                                      </p:to>
                                    </p:set>
                                    <p:anim calcmode="lin" valueType="num">
                                      <p:cBhvr additive="base">
                                        <p:cTn id="54" dur="25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55" dur="25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par>
                          <p:cTn id="56" fill="hold">
                            <p:stCondLst>
                              <p:cond delay="2000"/>
                            </p:stCondLst>
                            <p:childTnLst>
                              <p:par>
                                <p:cTn id="57" presetID="2" presetClass="entr" presetSubtype="4" fill="hold" nodeType="afterEffect">
                                  <p:stCondLst>
                                    <p:cond delay="0"/>
                                  </p:stCondLst>
                                  <p:childTnLst>
                                    <p:set>
                                      <p:cBhvr>
                                        <p:cTn id="58" dur="1" fill="hold">
                                          <p:stCondLst>
                                            <p:cond delay="0"/>
                                          </p:stCondLst>
                                        </p:cTn>
                                        <p:tgtEl>
                                          <p:spTgt spid="12">
                                            <p:txEl>
                                              <p:pRg st="8" end="8"/>
                                            </p:txEl>
                                          </p:spTgt>
                                        </p:tgtEl>
                                        <p:attrNameLst>
                                          <p:attrName>style.visibility</p:attrName>
                                        </p:attrNameLst>
                                      </p:cBhvr>
                                      <p:to>
                                        <p:strVal val="visible"/>
                                      </p:to>
                                    </p:set>
                                    <p:anim calcmode="lin" valueType="num">
                                      <p:cBhvr additive="base">
                                        <p:cTn id="59" dur="25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60" dur="250" fill="hold"/>
                                        <p:tgtEl>
                                          <p:spTgt spid="12">
                                            <p:txEl>
                                              <p:pRg st="8" end="8"/>
                                            </p:txEl>
                                          </p:spTgt>
                                        </p:tgtEl>
                                        <p:attrNameLst>
                                          <p:attrName>ppt_y</p:attrName>
                                        </p:attrNameLst>
                                      </p:cBhvr>
                                      <p:tavLst>
                                        <p:tav tm="0">
                                          <p:val>
                                            <p:strVal val="1+#ppt_h/2"/>
                                          </p:val>
                                        </p:tav>
                                        <p:tav tm="100000">
                                          <p:val>
                                            <p:strVal val="#ppt_y"/>
                                          </p:val>
                                        </p:tav>
                                      </p:tavLst>
                                    </p:anim>
                                  </p:childTnLst>
                                </p:cTn>
                              </p:par>
                            </p:childTnLst>
                          </p:cTn>
                        </p:par>
                        <p:par>
                          <p:cTn id="61" fill="hold">
                            <p:stCondLst>
                              <p:cond delay="2250"/>
                            </p:stCondLst>
                            <p:childTnLst>
                              <p:par>
                                <p:cTn id="62" presetID="2" presetClass="entr" presetSubtype="4" fill="hold" nodeType="afterEffect">
                                  <p:stCondLst>
                                    <p:cond delay="0"/>
                                  </p:stCondLst>
                                  <p:childTnLst>
                                    <p:set>
                                      <p:cBhvr>
                                        <p:cTn id="63" dur="1" fill="hold">
                                          <p:stCondLst>
                                            <p:cond delay="0"/>
                                          </p:stCondLst>
                                        </p:cTn>
                                        <p:tgtEl>
                                          <p:spTgt spid="12">
                                            <p:txEl>
                                              <p:pRg st="9" end="9"/>
                                            </p:txEl>
                                          </p:spTgt>
                                        </p:tgtEl>
                                        <p:attrNameLst>
                                          <p:attrName>style.visibility</p:attrName>
                                        </p:attrNameLst>
                                      </p:cBhvr>
                                      <p:to>
                                        <p:strVal val="visible"/>
                                      </p:to>
                                    </p:set>
                                    <p:anim calcmode="lin" valueType="num">
                                      <p:cBhvr additive="base">
                                        <p:cTn id="64" dur="25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65" dur="250" fill="hold"/>
                                        <p:tgtEl>
                                          <p:spTgt spid="12">
                                            <p:txEl>
                                              <p:pRg st="9" end="9"/>
                                            </p:txEl>
                                          </p:spTgt>
                                        </p:tgtEl>
                                        <p:attrNameLst>
                                          <p:attrName>ppt_y</p:attrName>
                                        </p:attrNameLst>
                                      </p:cBhvr>
                                      <p:tavLst>
                                        <p:tav tm="0">
                                          <p:val>
                                            <p:strVal val="1+#ppt_h/2"/>
                                          </p:val>
                                        </p:tav>
                                        <p:tav tm="100000">
                                          <p:val>
                                            <p:strVal val="#ppt_y"/>
                                          </p:val>
                                        </p:tav>
                                      </p:tavLst>
                                    </p:anim>
                                  </p:childTnLst>
                                </p:cTn>
                              </p:par>
                            </p:childTnLst>
                          </p:cTn>
                        </p:par>
                        <p:par>
                          <p:cTn id="66" fill="hold">
                            <p:stCondLst>
                              <p:cond delay="2500"/>
                            </p:stCondLst>
                            <p:childTnLst>
                              <p:par>
                                <p:cTn id="67" presetID="2" presetClass="entr" presetSubtype="9" fill="hold" nodeType="afterEffect">
                                  <p:stCondLst>
                                    <p:cond delay="0"/>
                                  </p:stCondLst>
                                  <p:childTnLst>
                                    <p:set>
                                      <p:cBhvr>
                                        <p:cTn id="68" dur="1" fill="hold">
                                          <p:stCondLst>
                                            <p:cond delay="0"/>
                                          </p:stCondLst>
                                        </p:cTn>
                                        <p:tgtEl>
                                          <p:spTgt spid="12">
                                            <p:txEl>
                                              <p:pRg st="10" end="10"/>
                                            </p:txEl>
                                          </p:spTgt>
                                        </p:tgtEl>
                                        <p:attrNameLst>
                                          <p:attrName>style.visibility</p:attrName>
                                        </p:attrNameLst>
                                      </p:cBhvr>
                                      <p:to>
                                        <p:strVal val="visible"/>
                                      </p:to>
                                    </p:set>
                                    <p:anim calcmode="lin" valueType="num">
                                      <p:cBhvr additive="base">
                                        <p:cTn id="69" dur="250" fill="hold"/>
                                        <p:tgtEl>
                                          <p:spTgt spid="12">
                                            <p:txEl>
                                              <p:pRg st="10" end="10"/>
                                            </p:txEl>
                                          </p:spTgt>
                                        </p:tgtEl>
                                        <p:attrNameLst>
                                          <p:attrName>ppt_x</p:attrName>
                                        </p:attrNameLst>
                                      </p:cBhvr>
                                      <p:tavLst>
                                        <p:tav tm="0">
                                          <p:val>
                                            <p:strVal val="0-#ppt_w/2"/>
                                          </p:val>
                                        </p:tav>
                                        <p:tav tm="100000">
                                          <p:val>
                                            <p:strVal val="#ppt_x"/>
                                          </p:val>
                                        </p:tav>
                                      </p:tavLst>
                                    </p:anim>
                                    <p:anim calcmode="lin" valueType="num">
                                      <p:cBhvr additive="base">
                                        <p:cTn id="70" dur="250" fill="hold"/>
                                        <p:tgtEl>
                                          <p:spTgt spid="12">
                                            <p:txEl>
                                              <p:pRg st="10" end="10"/>
                                            </p:txEl>
                                          </p:spTgt>
                                        </p:tgtEl>
                                        <p:attrNameLst>
                                          <p:attrName>ppt_y</p:attrName>
                                        </p:attrNameLst>
                                      </p:cBhvr>
                                      <p:tavLst>
                                        <p:tav tm="0">
                                          <p:val>
                                            <p:strVal val="0-#ppt_h/2"/>
                                          </p:val>
                                        </p:tav>
                                        <p:tav tm="100000">
                                          <p:val>
                                            <p:strVal val="#ppt_y"/>
                                          </p:val>
                                        </p:tav>
                                      </p:tavLst>
                                    </p:anim>
                                  </p:childTnLst>
                                </p:cTn>
                              </p:par>
                            </p:childTnLst>
                          </p:cTn>
                        </p:par>
                        <p:par>
                          <p:cTn id="71" fill="hold">
                            <p:stCondLst>
                              <p:cond delay="2750"/>
                            </p:stCondLst>
                            <p:childTnLst>
                              <p:par>
                                <p:cTn id="72" presetID="2" presetClass="entr" presetSubtype="2" fill="hold" nodeType="afterEffect">
                                  <p:stCondLst>
                                    <p:cond delay="0"/>
                                  </p:stCondLst>
                                  <p:childTnLst>
                                    <p:set>
                                      <p:cBhvr>
                                        <p:cTn id="73" dur="1" fill="hold">
                                          <p:stCondLst>
                                            <p:cond delay="0"/>
                                          </p:stCondLst>
                                        </p:cTn>
                                        <p:tgtEl>
                                          <p:spTgt spid="12">
                                            <p:txEl>
                                              <p:pRg st="11" end="11"/>
                                            </p:txEl>
                                          </p:spTgt>
                                        </p:tgtEl>
                                        <p:attrNameLst>
                                          <p:attrName>style.visibility</p:attrName>
                                        </p:attrNameLst>
                                      </p:cBhvr>
                                      <p:to>
                                        <p:strVal val="visible"/>
                                      </p:to>
                                    </p:set>
                                    <p:anim calcmode="lin" valueType="num">
                                      <p:cBhvr additive="base">
                                        <p:cTn id="74" dur="250" fill="hold"/>
                                        <p:tgtEl>
                                          <p:spTgt spid="12">
                                            <p:txEl>
                                              <p:pRg st="11" end="11"/>
                                            </p:txEl>
                                          </p:spTgt>
                                        </p:tgtEl>
                                        <p:attrNameLst>
                                          <p:attrName>ppt_x</p:attrName>
                                        </p:attrNameLst>
                                      </p:cBhvr>
                                      <p:tavLst>
                                        <p:tav tm="0">
                                          <p:val>
                                            <p:strVal val="1+#ppt_w/2"/>
                                          </p:val>
                                        </p:tav>
                                        <p:tav tm="100000">
                                          <p:val>
                                            <p:strVal val="#ppt_x"/>
                                          </p:val>
                                        </p:tav>
                                      </p:tavLst>
                                    </p:anim>
                                    <p:anim calcmode="lin" valueType="num">
                                      <p:cBhvr additive="base">
                                        <p:cTn id="75" dur="250" fill="hold"/>
                                        <p:tgtEl>
                                          <p:spTgt spid="12">
                                            <p:txEl>
                                              <p:pRg st="11" end="11"/>
                                            </p:txEl>
                                          </p:spTgt>
                                        </p:tgtEl>
                                        <p:attrNameLst>
                                          <p:attrName>ppt_y</p:attrName>
                                        </p:attrNameLst>
                                      </p:cBhvr>
                                      <p:tavLst>
                                        <p:tav tm="0">
                                          <p:val>
                                            <p:strVal val="#ppt_y"/>
                                          </p:val>
                                        </p:tav>
                                        <p:tav tm="100000">
                                          <p:val>
                                            <p:strVal val="#ppt_y"/>
                                          </p:val>
                                        </p:tav>
                                      </p:tavLst>
                                    </p:anim>
                                  </p:childTnLst>
                                </p:cTn>
                              </p:par>
                            </p:childTnLst>
                          </p:cTn>
                        </p:par>
                        <p:par>
                          <p:cTn id="76" fill="hold">
                            <p:stCondLst>
                              <p:cond delay="3000"/>
                            </p:stCondLst>
                            <p:childTnLst>
                              <p:par>
                                <p:cTn id="77" presetID="2" presetClass="entr" presetSubtype="6" fill="hold" nodeType="afterEffect">
                                  <p:stCondLst>
                                    <p:cond delay="0"/>
                                  </p:stCondLst>
                                  <p:childTnLst>
                                    <p:set>
                                      <p:cBhvr>
                                        <p:cTn id="78" dur="1" fill="hold">
                                          <p:stCondLst>
                                            <p:cond delay="0"/>
                                          </p:stCondLst>
                                        </p:cTn>
                                        <p:tgtEl>
                                          <p:spTgt spid="12">
                                            <p:txEl>
                                              <p:pRg st="12" end="12"/>
                                            </p:txEl>
                                          </p:spTgt>
                                        </p:tgtEl>
                                        <p:attrNameLst>
                                          <p:attrName>style.visibility</p:attrName>
                                        </p:attrNameLst>
                                      </p:cBhvr>
                                      <p:to>
                                        <p:strVal val="visible"/>
                                      </p:to>
                                    </p:set>
                                    <p:anim calcmode="lin" valueType="num">
                                      <p:cBhvr additive="base">
                                        <p:cTn id="79" dur="250" fill="hold"/>
                                        <p:tgtEl>
                                          <p:spTgt spid="12">
                                            <p:txEl>
                                              <p:pRg st="12" end="12"/>
                                            </p:txEl>
                                          </p:spTgt>
                                        </p:tgtEl>
                                        <p:attrNameLst>
                                          <p:attrName>ppt_x</p:attrName>
                                        </p:attrNameLst>
                                      </p:cBhvr>
                                      <p:tavLst>
                                        <p:tav tm="0">
                                          <p:val>
                                            <p:strVal val="1+#ppt_w/2"/>
                                          </p:val>
                                        </p:tav>
                                        <p:tav tm="100000">
                                          <p:val>
                                            <p:strVal val="#ppt_x"/>
                                          </p:val>
                                        </p:tav>
                                      </p:tavLst>
                                    </p:anim>
                                    <p:anim calcmode="lin" valueType="num">
                                      <p:cBhvr additive="base">
                                        <p:cTn id="80" dur="250" fill="hold"/>
                                        <p:tgtEl>
                                          <p:spTgt spid="12">
                                            <p:txEl>
                                              <p:pRg st="12" end="12"/>
                                            </p:txEl>
                                          </p:spTgt>
                                        </p:tgtEl>
                                        <p:attrNameLst>
                                          <p:attrName>ppt_y</p:attrName>
                                        </p:attrNameLst>
                                      </p:cBhvr>
                                      <p:tavLst>
                                        <p:tav tm="0">
                                          <p:val>
                                            <p:strVal val="1+#ppt_h/2"/>
                                          </p:val>
                                        </p:tav>
                                        <p:tav tm="100000">
                                          <p:val>
                                            <p:strVal val="#ppt_y"/>
                                          </p:val>
                                        </p:tav>
                                      </p:tavLst>
                                    </p:anim>
                                  </p:childTnLst>
                                </p:cTn>
                              </p:par>
                            </p:childTnLst>
                          </p:cTn>
                        </p:par>
                        <p:par>
                          <p:cTn id="81" fill="hold">
                            <p:stCondLst>
                              <p:cond delay="3250"/>
                            </p:stCondLst>
                            <p:childTnLst>
                              <p:par>
                                <p:cTn id="82" presetID="2" presetClass="entr" presetSubtype="8" fill="hold" nodeType="afterEffect">
                                  <p:stCondLst>
                                    <p:cond delay="0"/>
                                  </p:stCondLst>
                                  <p:childTnLst>
                                    <p:set>
                                      <p:cBhvr>
                                        <p:cTn id="83" dur="1" fill="hold">
                                          <p:stCondLst>
                                            <p:cond delay="0"/>
                                          </p:stCondLst>
                                        </p:cTn>
                                        <p:tgtEl>
                                          <p:spTgt spid="12">
                                            <p:txEl>
                                              <p:pRg st="13" end="13"/>
                                            </p:txEl>
                                          </p:spTgt>
                                        </p:tgtEl>
                                        <p:attrNameLst>
                                          <p:attrName>style.visibility</p:attrName>
                                        </p:attrNameLst>
                                      </p:cBhvr>
                                      <p:to>
                                        <p:strVal val="visible"/>
                                      </p:to>
                                    </p:set>
                                    <p:anim calcmode="lin" valueType="num">
                                      <p:cBhvr additive="base">
                                        <p:cTn id="84" dur="250" fill="hold"/>
                                        <p:tgtEl>
                                          <p:spTgt spid="12">
                                            <p:txEl>
                                              <p:pRg st="13" end="13"/>
                                            </p:txEl>
                                          </p:spTgt>
                                        </p:tgtEl>
                                        <p:attrNameLst>
                                          <p:attrName>ppt_x</p:attrName>
                                        </p:attrNameLst>
                                      </p:cBhvr>
                                      <p:tavLst>
                                        <p:tav tm="0">
                                          <p:val>
                                            <p:strVal val="0-#ppt_w/2"/>
                                          </p:val>
                                        </p:tav>
                                        <p:tav tm="100000">
                                          <p:val>
                                            <p:strVal val="#ppt_x"/>
                                          </p:val>
                                        </p:tav>
                                      </p:tavLst>
                                    </p:anim>
                                    <p:anim calcmode="lin" valueType="num">
                                      <p:cBhvr additive="base">
                                        <p:cTn id="85" dur="250" fill="hold"/>
                                        <p:tgtEl>
                                          <p:spTgt spid="12">
                                            <p:txEl>
                                              <p:pRg st="13" end="13"/>
                                            </p:txEl>
                                          </p:spTgt>
                                        </p:tgtEl>
                                        <p:attrNameLst>
                                          <p:attrName>ppt_y</p:attrName>
                                        </p:attrNameLst>
                                      </p:cBhvr>
                                      <p:tavLst>
                                        <p:tav tm="0">
                                          <p:val>
                                            <p:strVal val="#ppt_y"/>
                                          </p:val>
                                        </p:tav>
                                        <p:tav tm="100000">
                                          <p:val>
                                            <p:strVal val="#ppt_y"/>
                                          </p:val>
                                        </p:tav>
                                      </p:tavLst>
                                    </p:anim>
                                  </p:childTnLst>
                                </p:cTn>
                              </p:par>
                            </p:childTnLst>
                          </p:cTn>
                        </p:par>
                        <p:par>
                          <p:cTn id="86" fill="hold">
                            <p:stCondLst>
                              <p:cond delay="3500"/>
                            </p:stCondLst>
                            <p:childTnLst>
                              <p:par>
                                <p:cTn id="87" presetID="2" presetClass="entr" presetSubtype="1" fill="hold" nodeType="afterEffect">
                                  <p:stCondLst>
                                    <p:cond delay="0"/>
                                  </p:stCondLst>
                                  <p:childTnLst>
                                    <p:set>
                                      <p:cBhvr>
                                        <p:cTn id="88" dur="1" fill="hold">
                                          <p:stCondLst>
                                            <p:cond delay="0"/>
                                          </p:stCondLst>
                                        </p:cTn>
                                        <p:tgtEl>
                                          <p:spTgt spid="12">
                                            <p:txEl>
                                              <p:pRg st="14" end="14"/>
                                            </p:txEl>
                                          </p:spTgt>
                                        </p:tgtEl>
                                        <p:attrNameLst>
                                          <p:attrName>style.visibility</p:attrName>
                                        </p:attrNameLst>
                                      </p:cBhvr>
                                      <p:to>
                                        <p:strVal val="visible"/>
                                      </p:to>
                                    </p:set>
                                    <p:anim calcmode="lin" valueType="num">
                                      <p:cBhvr additive="base">
                                        <p:cTn id="89" dur="250" fill="hold"/>
                                        <p:tgtEl>
                                          <p:spTgt spid="12">
                                            <p:txEl>
                                              <p:pRg st="14" end="14"/>
                                            </p:txEl>
                                          </p:spTgt>
                                        </p:tgtEl>
                                        <p:attrNameLst>
                                          <p:attrName>ppt_x</p:attrName>
                                        </p:attrNameLst>
                                      </p:cBhvr>
                                      <p:tavLst>
                                        <p:tav tm="0">
                                          <p:val>
                                            <p:strVal val="#ppt_x"/>
                                          </p:val>
                                        </p:tav>
                                        <p:tav tm="100000">
                                          <p:val>
                                            <p:strVal val="#ppt_x"/>
                                          </p:val>
                                        </p:tav>
                                      </p:tavLst>
                                    </p:anim>
                                    <p:anim calcmode="lin" valueType="num">
                                      <p:cBhvr additive="base">
                                        <p:cTn id="90" dur="250" fill="hold"/>
                                        <p:tgtEl>
                                          <p:spTgt spid="12">
                                            <p:txEl>
                                              <p:pRg st="14" end="14"/>
                                            </p:txEl>
                                          </p:spTgt>
                                        </p:tgtEl>
                                        <p:attrNameLst>
                                          <p:attrName>ppt_y</p:attrName>
                                        </p:attrNameLst>
                                      </p:cBhvr>
                                      <p:tavLst>
                                        <p:tav tm="0">
                                          <p:val>
                                            <p:strVal val="0-#ppt_h/2"/>
                                          </p:val>
                                        </p:tav>
                                        <p:tav tm="100000">
                                          <p:val>
                                            <p:strVal val="#ppt_y"/>
                                          </p:val>
                                        </p:tav>
                                      </p:tavLst>
                                    </p:anim>
                                  </p:childTnLst>
                                </p:cTn>
                              </p:par>
                            </p:childTnLst>
                          </p:cTn>
                        </p:par>
                        <p:par>
                          <p:cTn id="91" fill="hold">
                            <p:stCondLst>
                              <p:cond delay="3750"/>
                            </p:stCondLst>
                            <p:childTnLst>
                              <p:par>
                                <p:cTn id="92" presetID="2" presetClass="entr" presetSubtype="12" fill="hold" nodeType="afterEffect">
                                  <p:stCondLst>
                                    <p:cond delay="0"/>
                                  </p:stCondLst>
                                  <p:childTnLst>
                                    <p:set>
                                      <p:cBhvr>
                                        <p:cTn id="93" dur="1" fill="hold">
                                          <p:stCondLst>
                                            <p:cond delay="0"/>
                                          </p:stCondLst>
                                        </p:cTn>
                                        <p:tgtEl>
                                          <p:spTgt spid="12">
                                            <p:txEl>
                                              <p:pRg st="15" end="15"/>
                                            </p:txEl>
                                          </p:spTgt>
                                        </p:tgtEl>
                                        <p:attrNameLst>
                                          <p:attrName>style.visibility</p:attrName>
                                        </p:attrNameLst>
                                      </p:cBhvr>
                                      <p:to>
                                        <p:strVal val="visible"/>
                                      </p:to>
                                    </p:set>
                                    <p:anim calcmode="lin" valueType="num">
                                      <p:cBhvr additive="base">
                                        <p:cTn id="94" dur="250" fill="hold"/>
                                        <p:tgtEl>
                                          <p:spTgt spid="12">
                                            <p:txEl>
                                              <p:pRg st="15" end="15"/>
                                            </p:txEl>
                                          </p:spTgt>
                                        </p:tgtEl>
                                        <p:attrNameLst>
                                          <p:attrName>ppt_x</p:attrName>
                                        </p:attrNameLst>
                                      </p:cBhvr>
                                      <p:tavLst>
                                        <p:tav tm="0">
                                          <p:val>
                                            <p:strVal val="0-#ppt_w/2"/>
                                          </p:val>
                                        </p:tav>
                                        <p:tav tm="100000">
                                          <p:val>
                                            <p:strVal val="#ppt_x"/>
                                          </p:val>
                                        </p:tav>
                                      </p:tavLst>
                                    </p:anim>
                                    <p:anim calcmode="lin" valueType="num">
                                      <p:cBhvr additive="base">
                                        <p:cTn id="95" dur="250" fill="hold"/>
                                        <p:tgtEl>
                                          <p:spTgt spid="12">
                                            <p:txEl>
                                              <p:pRg st="15" end="15"/>
                                            </p:txEl>
                                          </p:spTgt>
                                        </p:tgtEl>
                                        <p:attrNameLst>
                                          <p:attrName>ppt_y</p:attrName>
                                        </p:attrNameLst>
                                      </p:cBhvr>
                                      <p:tavLst>
                                        <p:tav tm="0">
                                          <p:val>
                                            <p:strVal val="1+#ppt_h/2"/>
                                          </p:val>
                                        </p:tav>
                                        <p:tav tm="100000">
                                          <p:val>
                                            <p:strVal val="#ppt_y"/>
                                          </p:val>
                                        </p:tav>
                                      </p:tavLst>
                                    </p:anim>
                                  </p:childTnLst>
                                </p:cTn>
                              </p:par>
                            </p:childTnLst>
                          </p:cTn>
                        </p:par>
                        <p:par>
                          <p:cTn id="96" fill="hold">
                            <p:stCondLst>
                              <p:cond delay="4000"/>
                            </p:stCondLst>
                            <p:childTnLst>
                              <p:par>
                                <p:cTn id="97" presetID="2" presetClass="entr" presetSubtype="3" fill="hold" nodeType="afterEffect">
                                  <p:stCondLst>
                                    <p:cond delay="0"/>
                                  </p:stCondLst>
                                  <p:childTnLst>
                                    <p:set>
                                      <p:cBhvr>
                                        <p:cTn id="98" dur="1" fill="hold">
                                          <p:stCondLst>
                                            <p:cond delay="0"/>
                                          </p:stCondLst>
                                        </p:cTn>
                                        <p:tgtEl>
                                          <p:spTgt spid="12">
                                            <p:txEl>
                                              <p:pRg st="16" end="16"/>
                                            </p:txEl>
                                          </p:spTgt>
                                        </p:tgtEl>
                                        <p:attrNameLst>
                                          <p:attrName>style.visibility</p:attrName>
                                        </p:attrNameLst>
                                      </p:cBhvr>
                                      <p:to>
                                        <p:strVal val="visible"/>
                                      </p:to>
                                    </p:set>
                                    <p:anim calcmode="lin" valueType="num">
                                      <p:cBhvr additive="base">
                                        <p:cTn id="99" dur="250" fill="hold"/>
                                        <p:tgtEl>
                                          <p:spTgt spid="12">
                                            <p:txEl>
                                              <p:pRg st="16" end="16"/>
                                            </p:txEl>
                                          </p:spTgt>
                                        </p:tgtEl>
                                        <p:attrNameLst>
                                          <p:attrName>ppt_x</p:attrName>
                                        </p:attrNameLst>
                                      </p:cBhvr>
                                      <p:tavLst>
                                        <p:tav tm="0">
                                          <p:val>
                                            <p:strVal val="1+#ppt_w/2"/>
                                          </p:val>
                                        </p:tav>
                                        <p:tav tm="100000">
                                          <p:val>
                                            <p:strVal val="#ppt_x"/>
                                          </p:val>
                                        </p:tav>
                                      </p:tavLst>
                                    </p:anim>
                                    <p:anim calcmode="lin" valueType="num">
                                      <p:cBhvr additive="base">
                                        <p:cTn id="100" dur="250" fill="hold"/>
                                        <p:tgtEl>
                                          <p:spTgt spid="12">
                                            <p:txEl>
                                              <p:pRg st="16" end="16"/>
                                            </p:txEl>
                                          </p:spTgt>
                                        </p:tgtEl>
                                        <p:attrNameLst>
                                          <p:attrName>ppt_y</p:attrName>
                                        </p:attrNameLst>
                                      </p:cBhvr>
                                      <p:tavLst>
                                        <p:tav tm="0">
                                          <p:val>
                                            <p:strVal val="0-#ppt_h/2"/>
                                          </p:val>
                                        </p:tav>
                                        <p:tav tm="100000">
                                          <p:val>
                                            <p:strVal val="#ppt_y"/>
                                          </p:val>
                                        </p:tav>
                                      </p:tavLst>
                                    </p:anim>
                                  </p:childTnLst>
                                </p:cTn>
                              </p:par>
                            </p:childTnLst>
                          </p:cTn>
                        </p:par>
                        <p:par>
                          <p:cTn id="101" fill="hold">
                            <p:stCondLst>
                              <p:cond delay="4250"/>
                            </p:stCondLst>
                            <p:childTnLst>
                              <p:par>
                                <p:cTn id="102" presetID="2" presetClass="entr" presetSubtype="1" fill="hold" nodeType="afterEffect">
                                  <p:stCondLst>
                                    <p:cond delay="0"/>
                                  </p:stCondLst>
                                  <p:childTnLst>
                                    <p:set>
                                      <p:cBhvr>
                                        <p:cTn id="103" dur="1" fill="hold">
                                          <p:stCondLst>
                                            <p:cond delay="0"/>
                                          </p:stCondLst>
                                        </p:cTn>
                                        <p:tgtEl>
                                          <p:spTgt spid="12">
                                            <p:txEl>
                                              <p:pRg st="17" end="17"/>
                                            </p:txEl>
                                          </p:spTgt>
                                        </p:tgtEl>
                                        <p:attrNameLst>
                                          <p:attrName>style.visibility</p:attrName>
                                        </p:attrNameLst>
                                      </p:cBhvr>
                                      <p:to>
                                        <p:strVal val="visible"/>
                                      </p:to>
                                    </p:set>
                                    <p:anim calcmode="lin" valueType="num">
                                      <p:cBhvr additive="base">
                                        <p:cTn id="104" dur="250" fill="hold"/>
                                        <p:tgtEl>
                                          <p:spTgt spid="12">
                                            <p:txEl>
                                              <p:pRg st="17" end="17"/>
                                            </p:txEl>
                                          </p:spTgt>
                                        </p:tgtEl>
                                        <p:attrNameLst>
                                          <p:attrName>ppt_x</p:attrName>
                                        </p:attrNameLst>
                                      </p:cBhvr>
                                      <p:tavLst>
                                        <p:tav tm="0">
                                          <p:val>
                                            <p:strVal val="#ppt_x"/>
                                          </p:val>
                                        </p:tav>
                                        <p:tav tm="100000">
                                          <p:val>
                                            <p:strVal val="#ppt_x"/>
                                          </p:val>
                                        </p:tav>
                                      </p:tavLst>
                                    </p:anim>
                                    <p:anim calcmode="lin" valueType="num">
                                      <p:cBhvr additive="base">
                                        <p:cTn id="105" dur="250" fill="hold"/>
                                        <p:tgtEl>
                                          <p:spTgt spid="12">
                                            <p:txEl>
                                              <p:pRg st="17" end="17"/>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4500"/>
                            </p:stCondLst>
                            <p:childTnLst>
                              <p:par>
                                <p:cTn id="107" presetID="2" presetClass="entr" presetSubtype="6" fill="hold" nodeType="afterEffect">
                                  <p:stCondLst>
                                    <p:cond delay="0"/>
                                  </p:stCondLst>
                                  <p:childTnLst>
                                    <p:set>
                                      <p:cBhvr>
                                        <p:cTn id="108" dur="1" fill="hold">
                                          <p:stCondLst>
                                            <p:cond delay="0"/>
                                          </p:stCondLst>
                                        </p:cTn>
                                        <p:tgtEl>
                                          <p:spTgt spid="12">
                                            <p:txEl>
                                              <p:pRg st="18" end="18"/>
                                            </p:txEl>
                                          </p:spTgt>
                                        </p:tgtEl>
                                        <p:attrNameLst>
                                          <p:attrName>style.visibility</p:attrName>
                                        </p:attrNameLst>
                                      </p:cBhvr>
                                      <p:to>
                                        <p:strVal val="visible"/>
                                      </p:to>
                                    </p:set>
                                    <p:anim calcmode="lin" valueType="num">
                                      <p:cBhvr additive="base">
                                        <p:cTn id="109" dur="250" fill="hold"/>
                                        <p:tgtEl>
                                          <p:spTgt spid="12">
                                            <p:txEl>
                                              <p:pRg st="18" end="18"/>
                                            </p:txEl>
                                          </p:spTgt>
                                        </p:tgtEl>
                                        <p:attrNameLst>
                                          <p:attrName>ppt_x</p:attrName>
                                        </p:attrNameLst>
                                      </p:cBhvr>
                                      <p:tavLst>
                                        <p:tav tm="0">
                                          <p:val>
                                            <p:strVal val="1+#ppt_w/2"/>
                                          </p:val>
                                        </p:tav>
                                        <p:tav tm="100000">
                                          <p:val>
                                            <p:strVal val="#ppt_x"/>
                                          </p:val>
                                        </p:tav>
                                      </p:tavLst>
                                    </p:anim>
                                    <p:anim calcmode="lin" valueType="num">
                                      <p:cBhvr additive="base">
                                        <p:cTn id="110" dur="250" fill="hold"/>
                                        <p:tgtEl>
                                          <p:spTgt spid="12">
                                            <p:txEl>
                                              <p:pRg st="18" end="18"/>
                                            </p:txEl>
                                          </p:spTgt>
                                        </p:tgtEl>
                                        <p:attrNameLst>
                                          <p:attrName>ppt_y</p:attrName>
                                        </p:attrNameLst>
                                      </p:cBhvr>
                                      <p:tavLst>
                                        <p:tav tm="0">
                                          <p:val>
                                            <p:strVal val="1+#ppt_h/2"/>
                                          </p:val>
                                        </p:tav>
                                        <p:tav tm="100000">
                                          <p:val>
                                            <p:strVal val="#ppt_y"/>
                                          </p:val>
                                        </p:tav>
                                      </p:tavLst>
                                    </p:anim>
                                  </p:childTnLst>
                                </p:cTn>
                              </p:par>
                            </p:childTnLst>
                          </p:cTn>
                        </p:par>
                        <p:par>
                          <p:cTn id="111" fill="hold">
                            <p:stCondLst>
                              <p:cond delay="4750"/>
                            </p:stCondLst>
                            <p:childTnLst>
                              <p:par>
                                <p:cTn id="112" presetID="2" presetClass="entr" presetSubtype="3" fill="hold" nodeType="afterEffect">
                                  <p:stCondLst>
                                    <p:cond delay="0"/>
                                  </p:stCondLst>
                                  <p:childTnLst>
                                    <p:set>
                                      <p:cBhvr>
                                        <p:cTn id="113" dur="1" fill="hold">
                                          <p:stCondLst>
                                            <p:cond delay="0"/>
                                          </p:stCondLst>
                                        </p:cTn>
                                        <p:tgtEl>
                                          <p:spTgt spid="12">
                                            <p:txEl>
                                              <p:pRg st="19" end="19"/>
                                            </p:txEl>
                                          </p:spTgt>
                                        </p:tgtEl>
                                        <p:attrNameLst>
                                          <p:attrName>style.visibility</p:attrName>
                                        </p:attrNameLst>
                                      </p:cBhvr>
                                      <p:to>
                                        <p:strVal val="visible"/>
                                      </p:to>
                                    </p:set>
                                    <p:anim calcmode="lin" valueType="num">
                                      <p:cBhvr additive="base">
                                        <p:cTn id="114" dur="250" fill="hold"/>
                                        <p:tgtEl>
                                          <p:spTgt spid="12">
                                            <p:txEl>
                                              <p:pRg st="19" end="19"/>
                                            </p:txEl>
                                          </p:spTgt>
                                        </p:tgtEl>
                                        <p:attrNameLst>
                                          <p:attrName>ppt_x</p:attrName>
                                        </p:attrNameLst>
                                      </p:cBhvr>
                                      <p:tavLst>
                                        <p:tav tm="0">
                                          <p:val>
                                            <p:strVal val="1+#ppt_w/2"/>
                                          </p:val>
                                        </p:tav>
                                        <p:tav tm="100000">
                                          <p:val>
                                            <p:strVal val="#ppt_x"/>
                                          </p:val>
                                        </p:tav>
                                      </p:tavLst>
                                    </p:anim>
                                    <p:anim calcmode="lin" valueType="num">
                                      <p:cBhvr additive="base">
                                        <p:cTn id="115" dur="250" fill="hold"/>
                                        <p:tgtEl>
                                          <p:spTgt spid="12">
                                            <p:txEl>
                                              <p:pRg st="19" end="19"/>
                                            </p:txEl>
                                          </p:spTgt>
                                        </p:tgtEl>
                                        <p:attrNameLst>
                                          <p:attrName>ppt_y</p:attrName>
                                        </p:attrNameLst>
                                      </p:cBhvr>
                                      <p:tavLst>
                                        <p:tav tm="0">
                                          <p:val>
                                            <p:strVal val="0-#ppt_h/2"/>
                                          </p:val>
                                        </p:tav>
                                        <p:tav tm="100000">
                                          <p:val>
                                            <p:strVal val="#ppt_y"/>
                                          </p:val>
                                        </p:tav>
                                      </p:tavLst>
                                    </p:anim>
                                  </p:childTnLst>
                                </p:cTn>
                              </p:par>
                            </p:childTnLst>
                          </p:cTn>
                        </p:par>
                        <p:par>
                          <p:cTn id="116" fill="hold">
                            <p:stCondLst>
                              <p:cond delay="5000"/>
                            </p:stCondLst>
                            <p:childTnLst>
                              <p:par>
                                <p:cTn id="117" presetID="2" presetClass="entr" presetSubtype="9" fill="hold" nodeType="afterEffect">
                                  <p:stCondLst>
                                    <p:cond delay="0"/>
                                  </p:stCondLst>
                                  <p:childTnLst>
                                    <p:set>
                                      <p:cBhvr>
                                        <p:cTn id="118" dur="1" fill="hold">
                                          <p:stCondLst>
                                            <p:cond delay="0"/>
                                          </p:stCondLst>
                                        </p:cTn>
                                        <p:tgtEl>
                                          <p:spTgt spid="12">
                                            <p:txEl>
                                              <p:pRg st="20" end="20"/>
                                            </p:txEl>
                                          </p:spTgt>
                                        </p:tgtEl>
                                        <p:attrNameLst>
                                          <p:attrName>style.visibility</p:attrName>
                                        </p:attrNameLst>
                                      </p:cBhvr>
                                      <p:to>
                                        <p:strVal val="visible"/>
                                      </p:to>
                                    </p:set>
                                    <p:anim calcmode="lin" valueType="num">
                                      <p:cBhvr additive="base">
                                        <p:cTn id="119" dur="250" fill="hold"/>
                                        <p:tgtEl>
                                          <p:spTgt spid="12">
                                            <p:txEl>
                                              <p:pRg st="20" end="20"/>
                                            </p:txEl>
                                          </p:spTgt>
                                        </p:tgtEl>
                                        <p:attrNameLst>
                                          <p:attrName>ppt_x</p:attrName>
                                        </p:attrNameLst>
                                      </p:cBhvr>
                                      <p:tavLst>
                                        <p:tav tm="0">
                                          <p:val>
                                            <p:strVal val="0-#ppt_w/2"/>
                                          </p:val>
                                        </p:tav>
                                        <p:tav tm="100000">
                                          <p:val>
                                            <p:strVal val="#ppt_x"/>
                                          </p:val>
                                        </p:tav>
                                      </p:tavLst>
                                    </p:anim>
                                    <p:anim calcmode="lin" valueType="num">
                                      <p:cBhvr additive="base">
                                        <p:cTn id="120" dur="250" fill="hold"/>
                                        <p:tgtEl>
                                          <p:spTgt spid="12">
                                            <p:txEl>
                                              <p:pRg st="20" end="20"/>
                                            </p:txEl>
                                          </p:spTgt>
                                        </p:tgtEl>
                                        <p:attrNameLst>
                                          <p:attrName>ppt_y</p:attrName>
                                        </p:attrNameLst>
                                      </p:cBhvr>
                                      <p:tavLst>
                                        <p:tav tm="0">
                                          <p:val>
                                            <p:strVal val="0-#ppt_h/2"/>
                                          </p:val>
                                        </p:tav>
                                        <p:tav tm="100000">
                                          <p:val>
                                            <p:strVal val="#ppt_y"/>
                                          </p:val>
                                        </p:tav>
                                      </p:tavLst>
                                    </p:anim>
                                  </p:childTnLst>
                                </p:cTn>
                              </p:par>
                            </p:childTnLst>
                          </p:cTn>
                        </p:par>
                        <p:par>
                          <p:cTn id="121" fill="hold">
                            <p:stCondLst>
                              <p:cond delay="5250"/>
                            </p:stCondLst>
                            <p:childTnLst>
                              <p:par>
                                <p:cTn id="122" presetID="2" presetClass="entr" presetSubtype="8" fill="hold" nodeType="afterEffect">
                                  <p:stCondLst>
                                    <p:cond delay="0"/>
                                  </p:stCondLst>
                                  <p:childTnLst>
                                    <p:set>
                                      <p:cBhvr>
                                        <p:cTn id="123" dur="1" fill="hold">
                                          <p:stCondLst>
                                            <p:cond delay="0"/>
                                          </p:stCondLst>
                                        </p:cTn>
                                        <p:tgtEl>
                                          <p:spTgt spid="12">
                                            <p:txEl>
                                              <p:pRg st="21" end="21"/>
                                            </p:txEl>
                                          </p:spTgt>
                                        </p:tgtEl>
                                        <p:attrNameLst>
                                          <p:attrName>style.visibility</p:attrName>
                                        </p:attrNameLst>
                                      </p:cBhvr>
                                      <p:to>
                                        <p:strVal val="visible"/>
                                      </p:to>
                                    </p:set>
                                    <p:anim calcmode="lin" valueType="num">
                                      <p:cBhvr additive="base">
                                        <p:cTn id="124" dur="250" fill="hold"/>
                                        <p:tgtEl>
                                          <p:spTgt spid="12">
                                            <p:txEl>
                                              <p:pRg st="21" end="21"/>
                                            </p:txEl>
                                          </p:spTgt>
                                        </p:tgtEl>
                                        <p:attrNameLst>
                                          <p:attrName>ppt_x</p:attrName>
                                        </p:attrNameLst>
                                      </p:cBhvr>
                                      <p:tavLst>
                                        <p:tav tm="0">
                                          <p:val>
                                            <p:strVal val="0-#ppt_w/2"/>
                                          </p:val>
                                        </p:tav>
                                        <p:tav tm="100000">
                                          <p:val>
                                            <p:strVal val="#ppt_x"/>
                                          </p:val>
                                        </p:tav>
                                      </p:tavLst>
                                    </p:anim>
                                    <p:anim calcmode="lin" valueType="num">
                                      <p:cBhvr additive="base">
                                        <p:cTn id="125" dur="250" fill="hold"/>
                                        <p:tgtEl>
                                          <p:spTgt spid="12">
                                            <p:txEl>
                                              <p:pRg st="21" end="21"/>
                                            </p:txEl>
                                          </p:spTgt>
                                        </p:tgtEl>
                                        <p:attrNameLst>
                                          <p:attrName>ppt_y</p:attrName>
                                        </p:attrNameLst>
                                      </p:cBhvr>
                                      <p:tavLst>
                                        <p:tav tm="0">
                                          <p:val>
                                            <p:strVal val="#ppt_y"/>
                                          </p:val>
                                        </p:tav>
                                        <p:tav tm="100000">
                                          <p:val>
                                            <p:strVal val="#ppt_y"/>
                                          </p:val>
                                        </p:tav>
                                      </p:tavLst>
                                    </p:anim>
                                  </p:childTnLst>
                                </p:cTn>
                              </p:par>
                            </p:childTnLst>
                          </p:cTn>
                        </p:par>
                        <p:par>
                          <p:cTn id="126" fill="hold">
                            <p:stCondLst>
                              <p:cond delay="5500"/>
                            </p:stCondLst>
                            <p:childTnLst>
                              <p:par>
                                <p:cTn id="127" presetID="2" presetClass="entr" presetSubtype="3" fill="hold" nodeType="afterEffect">
                                  <p:stCondLst>
                                    <p:cond delay="0"/>
                                  </p:stCondLst>
                                  <p:childTnLst>
                                    <p:set>
                                      <p:cBhvr>
                                        <p:cTn id="128" dur="1" fill="hold">
                                          <p:stCondLst>
                                            <p:cond delay="0"/>
                                          </p:stCondLst>
                                        </p:cTn>
                                        <p:tgtEl>
                                          <p:spTgt spid="12">
                                            <p:txEl>
                                              <p:pRg st="22" end="22"/>
                                            </p:txEl>
                                          </p:spTgt>
                                        </p:tgtEl>
                                        <p:attrNameLst>
                                          <p:attrName>style.visibility</p:attrName>
                                        </p:attrNameLst>
                                      </p:cBhvr>
                                      <p:to>
                                        <p:strVal val="visible"/>
                                      </p:to>
                                    </p:set>
                                    <p:anim calcmode="lin" valueType="num">
                                      <p:cBhvr additive="base">
                                        <p:cTn id="129" dur="250" fill="hold"/>
                                        <p:tgtEl>
                                          <p:spTgt spid="12">
                                            <p:txEl>
                                              <p:pRg st="22" end="22"/>
                                            </p:txEl>
                                          </p:spTgt>
                                        </p:tgtEl>
                                        <p:attrNameLst>
                                          <p:attrName>ppt_x</p:attrName>
                                        </p:attrNameLst>
                                      </p:cBhvr>
                                      <p:tavLst>
                                        <p:tav tm="0">
                                          <p:val>
                                            <p:strVal val="1+#ppt_w/2"/>
                                          </p:val>
                                        </p:tav>
                                        <p:tav tm="100000">
                                          <p:val>
                                            <p:strVal val="#ppt_x"/>
                                          </p:val>
                                        </p:tav>
                                      </p:tavLst>
                                    </p:anim>
                                    <p:anim calcmode="lin" valueType="num">
                                      <p:cBhvr additive="base">
                                        <p:cTn id="130" dur="250" fill="hold"/>
                                        <p:tgtEl>
                                          <p:spTgt spid="12">
                                            <p:txEl>
                                              <p:pRg st="22" end="22"/>
                                            </p:txEl>
                                          </p:spTgt>
                                        </p:tgtEl>
                                        <p:attrNameLst>
                                          <p:attrName>ppt_y</p:attrName>
                                        </p:attrNameLst>
                                      </p:cBhvr>
                                      <p:tavLst>
                                        <p:tav tm="0">
                                          <p:val>
                                            <p:strVal val="0-#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a:t>Meet the team</a:t>
            </a:r>
            <a:endParaRPr lang="en-US" dirty="0"/>
          </a:p>
        </p:txBody>
      </p:sp>
      <p:grpSp>
        <p:nvGrpSpPr>
          <p:cNvPr id="8" name="Group 7">
            <a:extLst>
              <a:ext uri="{FF2B5EF4-FFF2-40B4-BE49-F238E27FC236}">
                <a16:creationId xmlns:a16="http://schemas.microsoft.com/office/drawing/2014/main" id="{5A02D75B-A4ED-4CD3-8235-54BE3D46C943}"/>
              </a:ext>
            </a:extLst>
          </p:cNvPr>
          <p:cNvGrpSpPr/>
          <p:nvPr/>
        </p:nvGrpSpPr>
        <p:grpSpPr>
          <a:xfrm>
            <a:off x="816304" y="1047413"/>
            <a:ext cx="3420417" cy="2133600"/>
            <a:chOff x="4832349" y="1098550"/>
            <a:chExt cx="3420417" cy="2133600"/>
          </a:xfrm>
        </p:grpSpPr>
        <p:pic>
          <p:nvPicPr>
            <p:cNvPr id="5" name="Picture 4" descr="Empty speech bubbles">
              <a:extLst>
                <a:ext uri="{FF2B5EF4-FFF2-40B4-BE49-F238E27FC236}">
                  <a16:creationId xmlns:a16="http://schemas.microsoft.com/office/drawing/2014/main" id="{EB655E00-87C5-4048-B582-35B0AEE36F73}"/>
                </a:ext>
              </a:extLst>
            </p:cNvPr>
            <p:cNvPicPr>
              <a:picLocks noChangeAspect="1"/>
            </p:cNvPicPr>
            <p:nvPr/>
          </p:nvPicPr>
          <p:blipFill>
            <a:blip r:embed="rId3"/>
            <a:stretch>
              <a:fillRect/>
            </a:stretch>
          </p:blipFill>
          <p:spPr>
            <a:xfrm>
              <a:off x="4832349" y="1098550"/>
              <a:ext cx="3420417" cy="2133600"/>
            </a:xfrm>
            <a:prstGeom prst="rect">
              <a:avLst/>
            </a:prstGeom>
          </p:spPr>
        </p:pic>
        <p:sp>
          <p:nvSpPr>
            <p:cNvPr id="6" name="TextBox 5">
              <a:extLst>
                <a:ext uri="{FF2B5EF4-FFF2-40B4-BE49-F238E27FC236}">
                  <a16:creationId xmlns:a16="http://schemas.microsoft.com/office/drawing/2014/main" id="{E494343B-EAC6-424D-BB6F-510DC2AC0950}"/>
                </a:ext>
              </a:extLst>
            </p:cNvPr>
            <p:cNvSpPr txBox="1"/>
            <p:nvPr/>
          </p:nvSpPr>
          <p:spPr>
            <a:xfrm>
              <a:off x="6165850" y="2165350"/>
              <a:ext cx="1638300" cy="276999"/>
            </a:xfrm>
            <a:prstGeom prst="rect">
              <a:avLst/>
            </a:prstGeom>
            <a:noFill/>
          </p:spPr>
          <p:txBody>
            <a:bodyPr wrap="square" rtlCol="0">
              <a:spAutoFit/>
            </a:bodyPr>
            <a:lstStyle/>
            <a:p>
              <a:r>
                <a:rPr lang="en-US" sz="1200" dirty="0"/>
                <a:t>Live booth sessions</a:t>
              </a:r>
            </a:p>
          </p:txBody>
        </p:sp>
      </p:grpSp>
      <p:sp>
        <p:nvSpPr>
          <p:cNvPr id="7" name="TextBox 6">
            <a:extLst>
              <a:ext uri="{FF2B5EF4-FFF2-40B4-BE49-F238E27FC236}">
                <a16:creationId xmlns:a16="http://schemas.microsoft.com/office/drawing/2014/main" id="{0F6414E4-84AE-4B13-94C5-14D208D0ACBE}"/>
              </a:ext>
            </a:extLst>
          </p:cNvPr>
          <p:cNvSpPr txBox="1"/>
          <p:nvPr/>
        </p:nvSpPr>
        <p:spPr>
          <a:xfrm>
            <a:off x="1150776" y="3179914"/>
            <a:ext cx="2768600" cy="738664"/>
          </a:xfrm>
          <a:prstGeom prst="rect">
            <a:avLst/>
          </a:prstGeom>
          <a:noFill/>
        </p:spPr>
        <p:txBody>
          <a:bodyPr wrap="square" lIns="91440" tIns="45720" rIns="91440" bIns="45720" rtlCol="0" anchor="t">
            <a:spAutoFit/>
          </a:bodyPr>
          <a:lstStyle/>
          <a:p>
            <a:pPr algn="ctr"/>
            <a:r>
              <a:rPr lang="en-US" dirty="0"/>
              <a:t>[Timings of booth]</a:t>
            </a:r>
          </a:p>
          <a:p>
            <a:pPr algn="ctr"/>
            <a:r>
              <a:rPr lang="en-US" dirty="0"/>
              <a:t>10:00AM – 02:00PM EST </a:t>
            </a:r>
          </a:p>
          <a:p>
            <a:pPr algn="ctr"/>
            <a:endParaRPr lang="en-US" dirty="0"/>
          </a:p>
        </p:txBody>
      </p:sp>
      <p:sp>
        <p:nvSpPr>
          <p:cNvPr id="4" name="Google Shape;118;ge38f2d4f12_0_25">
            <a:extLst>
              <a:ext uri="{FF2B5EF4-FFF2-40B4-BE49-F238E27FC236}">
                <a16:creationId xmlns:a16="http://schemas.microsoft.com/office/drawing/2014/main" id="{64967544-AD9A-4CF5-ADCB-BBC22A9984CC}"/>
              </a:ext>
            </a:extLst>
          </p:cNvPr>
          <p:cNvSpPr txBox="1">
            <a:spLocks/>
          </p:cNvSpPr>
          <p:nvPr/>
        </p:nvSpPr>
        <p:spPr>
          <a:xfrm>
            <a:off x="237089" y="3969715"/>
            <a:ext cx="4595974" cy="8319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0000"/>
              </a:buClr>
              <a:buSzPts val="2800"/>
              <a:buFont typeface="Arial"/>
              <a:buNone/>
              <a:defRPr sz="3200" b="1" i="0" u="none" strike="noStrike" cap="none">
                <a:solidFill>
                  <a:schemeClr val="bg2">
                    <a:lumMod val="75000"/>
                  </a:schemeClr>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buSzPct val="142857"/>
            </a:pPr>
            <a:r>
              <a:rPr lang="en-GB" sz="1800" u="sng" dirty="0">
                <a:solidFill>
                  <a:schemeClr val="accent5"/>
                </a:solidFill>
                <a:hlinkClick r:id="rId4">
                  <a:extLst>
                    <a:ext uri="{A12FA001-AC4F-418D-AE19-62706E023703}">
                      <ahyp:hlinkClr xmlns:ahyp="http://schemas.microsoft.com/office/drawing/2018/hyperlinkcolor" xmlns="" val="tx"/>
                    </a:ext>
                  </a:extLst>
                </a:hlinkClick>
              </a:rPr>
              <a:t>admiral website</a:t>
            </a:r>
            <a:endParaRPr lang="en-GB" sz="1800" u="sng" dirty="0"/>
          </a:p>
          <a:p>
            <a:pPr algn="ctr">
              <a:lnSpc>
                <a:spcPct val="115000"/>
              </a:lnSpc>
              <a:buSzPct val="144717"/>
            </a:pPr>
            <a:r>
              <a:rPr lang="en-GB" sz="1400" u="sng" dirty="0">
                <a:solidFill>
                  <a:schemeClr val="accent5"/>
                </a:solidFill>
                <a:hlinkClick r:id="rId4">
                  <a:extLst>
                    <a:ext uri="{A12FA001-AC4F-418D-AE19-62706E023703}">
                      <ahyp:hlinkClr xmlns:ahyp="http://schemas.microsoft.com/office/drawing/2018/hyperlinkcolor" xmlns="" val="tx"/>
                    </a:ext>
                  </a:extLst>
                </a:hlinkClick>
              </a:rPr>
              <a:t>https://roche-gsk.github.io/admiral/index.html</a:t>
            </a:r>
            <a:endParaRPr lang="en-GB" sz="1400" dirty="0">
              <a:solidFill>
                <a:schemeClr val="accent5"/>
              </a:solidFill>
            </a:endParaRPr>
          </a:p>
          <a:p>
            <a:pPr algn="ctr">
              <a:buClr>
                <a:schemeClr val="dk1"/>
              </a:buClr>
              <a:buSzPct val="39285"/>
            </a:pPr>
            <a:endParaRPr lang="en-GB" sz="1400" dirty="0"/>
          </a:p>
        </p:txBody>
      </p:sp>
      <p:sp>
        <p:nvSpPr>
          <p:cNvPr id="11" name="Text Placeholder 2">
            <a:extLst>
              <a:ext uri="{FF2B5EF4-FFF2-40B4-BE49-F238E27FC236}">
                <a16:creationId xmlns:a16="http://schemas.microsoft.com/office/drawing/2014/main" id="{4AAD201C-9CF7-4F0F-AD8C-D5B3DE367F7B}"/>
              </a:ext>
            </a:extLst>
          </p:cNvPr>
          <p:cNvSpPr>
            <a:spLocks noGrp="1"/>
          </p:cNvSpPr>
          <p:nvPr>
            <p:ph type="body" idx="1"/>
          </p:nvPr>
        </p:nvSpPr>
        <p:spPr>
          <a:xfrm>
            <a:off x="5034450" y="1123215"/>
            <a:ext cx="8520600" cy="3416400"/>
          </a:xfrm>
        </p:spPr>
        <p:txBody>
          <a:bodyPr>
            <a:normAutofit fontScale="85000" lnSpcReduction="20000"/>
          </a:bodyPr>
          <a:lstStyle/>
          <a:p>
            <a:r>
              <a:rPr lang="de-CH" sz="1100" dirty="0"/>
              <a:t>Thomas Neitmann</a:t>
            </a:r>
          </a:p>
          <a:p>
            <a:r>
              <a:rPr lang="de-CH" sz="1100" dirty="0"/>
              <a:t>Alice Ehmann</a:t>
            </a:r>
          </a:p>
          <a:p>
            <a:r>
              <a:rPr lang="de-CH" sz="1100" dirty="0"/>
              <a:t>Michael Rimler</a:t>
            </a:r>
          </a:p>
          <a:p>
            <a:r>
              <a:rPr lang="de-CH" sz="1100" dirty="0"/>
              <a:t>Ondrej Slama</a:t>
            </a:r>
          </a:p>
          <a:p>
            <a:r>
              <a:rPr lang="de-CH" sz="1100" dirty="0"/>
              <a:t>Robin Koeger</a:t>
            </a:r>
          </a:p>
          <a:p>
            <a:r>
              <a:rPr lang="de-CH" sz="1100" dirty="0"/>
              <a:t>Ross Farrugia</a:t>
            </a:r>
          </a:p>
          <a:p>
            <a:r>
              <a:rPr lang="de-CH" sz="1100" dirty="0"/>
              <a:t>Samia Kabi</a:t>
            </a:r>
          </a:p>
          <a:p>
            <a:r>
              <a:rPr lang="de-CH" sz="1100" dirty="0"/>
              <a:t>Stefan Bundfuss</a:t>
            </a:r>
          </a:p>
          <a:p>
            <a:r>
              <a:rPr lang="de-CH" sz="1100" dirty="0"/>
              <a:t>Teckla Akinyi</a:t>
            </a:r>
          </a:p>
          <a:p>
            <a:r>
              <a:rPr lang="de-CH" sz="1100" dirty="0"/>
              <a:t>Vignesh Thanikachalam</a:t>
            </a:r>
          </a:p>
          <a:p>
            <a:r>
              <a:rPr lang="de-CH" sz="1100" dirty="0"/>
              <a:t>Shimeng Huang</a:t>
            </a:r>
          </a:p>
          <a:p>
            <a:r>
              <a:rPr lang="de-CH" sz="1100" dirty="0"/>
              <a:t>Gordon Miller</a:t>
            </a:r>
          </a:p>
          <a:p>
            <a:r>
              <a:rPr lang="de-CH" sz="1100" dirty="0"/>
              <a:t>Eric Simms</a:t>
            </a:r>
          </a:p>
          <a:p>
            <a:r>
              <a:rPr lang="de-CH" sz="1100" dirty="0"/>
              <a:t>Michael Thorpe</a:t>
            </a:r>
          </a:p>
          <a:p>
            <a:r>
              <a:rPr lang="de-CH" sz="1100" dirty="0"/>
              <a:t>Pavan Kumar</a:t>
            </a:r>
          </a:p>
          <a:p>
            <a:r>
              <a:rPr lang="de-CH" sz="1100" dirty="0"/>
              <a:t>Ben Straub</a:t>
            </a:r>
          </a:p>
          <a:p>
            <a:r>
              <a:rPr lang="de-CH" sz="1100" dirty="0"/>
              <a:t>Pooja Kumari</a:t>
            </a:r>
          </a:p>
          <a:p>
            <a:r>
              <a:rPr lang="de-CH" sz="1100" dirty="0"/>
              <a:t>Hamza Rahal</a:t>
            </a:r>
          </a:p>
          <a:p>
            <a:r>
              <a:rPr lang="de-CH" sz="1100" dirty="0"/>
              <a:t>Annie Yang</a:t>
            </a:r>
          </a:p>
          <a:p>
            <a:r>
              <a:rPr lang="de-CH" sz="1100" dirty="0"/>
              <a:t>Kamila Duniec</a:t>
            </a:r>
          </a:p>
          <a:p>
            <a:r>
              <a:rPr lang="de-CH" sz="1100" dirty="0"/>
              <a:t>Lucy Hoch</a:t>
            </a:r>
          </a:p>
          <a:p>
            <a:r>
              <a:rPr lang="de-CH" sz="1100" dirty="0"/>
              <a:t>Eddy Foster</a:t>
            </a:r>
          </a:p>
          <a:p>
            <a:r>
              <a:rPr lang="de-CH" sz="1100" dirty="0"/>
              <a:t>Suhas Kirani Ravindra</a:t>
            </a:r>
          </a:p>
          <a:p>
            <a:endParaRPr lang="en-US" sz="1100" dirty="0"/>
          </a:p>
        </p:txBody>
      </p:sp>
    </p:spTree>
    <p:extLst>
      <p:ext uri="{BB962C8B-B14F-4D97-AF65-F5344CB8AC3E}">
        <p14:creationId xmlns:p14="http://schemas.microsoft.com/office/powerpoint/2010/main" val="330069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2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2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200"/>
                            </p:stCondLst>
                            <p:childTnLst>
                              <p:par>
                                <p:cTn id="10" presetID="2" presetClass="entr" presetSubtype="4" fill="hold" nodeType="afterEffect">
                                  <p:stCondLst>
                                    <p:cond delay="0"/>
                                  </p:stCondLst>
                                  <p:childTnLst>
                                    <p:set>
                                      <p:cBhvr>
                                        <p:cTn id="11" dur="1" fill="hold">
                                          <p:stCondLst>
                                            <p:cond delay="0"/>
                                          </p:stCondLst>
                                        </p:cTn>
                                        <p:tgtEl>
                                          <p:spTgt spid="11">
                                            <p:txEl>
                                              <p:pRg st="3" end="3"/>
                                            </p:txEl>
                                          </p:spTgt>
                                        </p:tgtEl>
                                        <p:attrNameLst>
                                          <p:attrName>style.visibility</p:attrName>
                                        </p:attrNameLst>
                                      </p:cBhvr>
                                      <p:to>
                                        <p:strVal val="visible"/>
                                      </p:to>
                                    </p:set>
                                    <p:anim calcmode="lin" valueType="num">
                                      <p:cBhvr additive="base">
                                        <p:cTn id="12" dur="2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13" dur="2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400"/>
                            </p:stCondLst>
                            <p:childTnLst>
                              <p:par>
                                <p:cTn id="15" presetID="2" presetClass="entr" presetSubtype="4" fill="hold" nodeType="after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anim calcmode="lin" valueType="num">
                                      <p:cBhvr additive="base">
                                        <p:cTn id="17" dur="2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18" dur="2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par>
                          <p:cTn id="19" fill="hold">
                            <p:stCondLst>
                              <p:cond delay="600"/>
                            </p:stCondLst>
                            <p:childTnLst>
                              <p:par>
                                <p:cTn id="20" presetID="2" presetClass="entr" presetSubtype="4" fill="hold" nodeType="afterEffect">
                                  <p:stCondLst>
                                    <p:cond delay="0"/>
                                  </p:stCondLst>
                                  <p:childTnLst>
                                    <p:set>
                                      <p:cBhvr>
                                        <p:cTn id="21" dur="1" fill="hold">
                                          <p:stCondLst>
                                            <p:cond delay="0"/>
                                          </p:stCondLst>
                                        </p:cTn>
                                        <p:tgtEl>
                                          <p:spTgt spid="11">
                                            <p:txEl>
                                              <p:pRg st="19" end="19"/>
                                            </p:txEl>
                                          </p:spTgt>
                                        </p:tgtEl>
                                        <p:attrNameLst>
                                          <p:attrName>style.visibility</p:attrName>
                                        </p:attrNameLst>
                                      </p:cBhvr>
                                      <p:to>
                                        <p:strVal val="visible"/>
                                      </p:to>
                                    </p:set>
                                    <p:anim calcmode="lin" valueType="num">
                                      <p:cBhvr additive="base">
                                        <p:cTn id="22" dur="200" fill="hold"/>
                                        <p:tgtEl>
                                          <p:spTgt spid="11">
                                            <p:txEl>
                                              <p:pRg st="19" end="19"/>
                                            </p:txEl>
                                          </p:spTgt>
                                        </p:tgtEl>
                                        <p:attrNameLst>
                                          <p:attrName>ppt_x</p:attrName>
                                        </p:attrNameLst>
                                      </p:cBhvr>
                                      <p:tavLst>
                                        <p:tav tm="0">
                                          <p:val>
                                            <p:strVal val="#ppt_x"/>
                                          </p:val>
                                        </p:tav>
                                        <p:tav tm="100000">
                                          <p:val>
                                            <p:strVal val="#ppt_x"/>
                                          </p:val>
                                        </p:tav>
                                      </p:tavLst>
                                    </p:anim>
                                    <p:anim calcmode="lin" valueType="num">
                                      <p:cBhvr additive="base">
                                        <p:cTn id="23" dur="200" fill="hold"/>
                                        <p:tgtEl>
                                          <p:spTgt spid="11">
                                            <p:txEl>
                                              <p:pRg st="19" end="19"/>
                                            </p:txEl>
                                          </p:spTgt>
                                        </p:tgtEl>
                                        <p:attrNameLst>
                                          <p:attrName>ppt_y</p:attrName>
                                        </p:attrNameLst>
                                      </p:cBhvr>
                                      <p:tavLst>
                                        <p:tav tm="0">
                                          <p:val>
                                            <p:strVal val="1+#ppt_h/2"/>
                                          </p:val>
                                        </p:tav>
                                        <p:tav tm="100000">
                                          <p:val>
                                            <p:strVal val="#ppt_y"/>
                                          </p:val>
                                        </p:tav>
                                      </p:tavLst>
                                    </p:anim>
                                  </p:childTnLst>
                                </p:cTn>
                              </p:par>
                            </p:childTnLst>
                          </p:cTn>
                        </p:par>
                        <p:par>
                          <p:cTn id="24" fill="hold">
                            <p:stCondLst>
                              <p:cond delay="800"/>
                            </p:stCondLst>
                            <p:childTnLst>
                              <p:par>
                                <p:cTn id="25" presetID="2" presetClass="entr" presetSubtype="4" fill="hold" nodeType="afterEffect">
                                  <p:stCondLst>
                                    <p:cond delay="0"/>
                                  </p:stCondLst>
                                  <p:childTnLst>
                                    <p:set>
                                      <p:cBhvr>
                                        <p:cTn id="26" dur="1" fill="hold">
                                          <p:stCondLst>
                                            <p:cond delay="0"/>
                                          </p:stCondLst>
                                        </p:cTn>
                                        <p:tgtEl>
                                          <p:spTgt spid="11">
                                            <p:txEl>
                                              <p:pRg st="18" end="18"/>
                                            </p:txEl>
                                          </p:spTgt>
                                        </p:tgtEl>
                                        <p:attrNameLst>
                                          <p:attrName>style.visibility</p:attrName>
                                        </p:attrNameLst>
                                      </p:cBhvr>
                                      <p:to>
                                        <p:strVal val="visible"/>
                                      </p:to>
                                    </p:set>
                                    <p:anim calcmode="lin" valueType="num">
                                      <p:cBhvr additive="base">
                                        <p:cTn id="27" dur="200" fill="hold"/>
                                        <p:tgtEl>
                                          <p:spTgt spid="11">
                                            <p:txEl>
                                              <p:pRg st="18" end="18"/>
                                            </p:txEl>
                                          </p:spTgt>
                                        </p:tgtEl>
                                        <p:attrNameLst>
                                          <p:attrName>ppt_x</p:attrName>
                                        </p:attrNameLst>
                                      </p:cBhvr>
                                      <p:tavLst>
                                        <p:tav tm="0">
                                          <p:val>
                                            <p:strVal val="#ppt_x"/>
                                          </p:val>
                                        </p:tav>
                                        <p:tav tm="100000">
                                          <p:val>
                                            <p:strVal val="#ppt_x"/>
                                          </p:val>
                                        </p:tav>
                                      </p:tavLst>
                                    </p:anim>
                                    <p:anim calcmode="lin" valueType="num">
                                      <p:cBhvr additive="base">
                                        <p:cTn id="28" dur="200" fill="hold"/>
                                        <p:tgtEl>
                                          <p:spTgt spid="11">
                                            <p:txEl>
                                              <p:pRg st="18" end="18"/>
                                            </p:txEl>
                                          </p:spTgt>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ID="2" presetClass="entr" presetSubtype="4" fill="hold" nodeType="afterEffect">
                                  <p:stCondLst>
                                    <p:cond delay="0"/>
                                  </p:stCondLst>
                                  <p:childTnLst>
                                    <p:set>
                                      <p:cBhvr>
                                        <p:cTn id="31" dur="1" fill="hold">
                                          <p:stCondLst>
                                            <p:cond delay="0"/>
                                          </p:stCondLst>
                                        </p:cTn>
                                        <p:tgtEl>
                                          <p:spTgt spid="11">
                                            <p:txEl>
                                              <p:pRg st="15" end="15"/>
                                            </p:txEl>
                                          </p:spTgt>
                                        </p:tgtEl>
                                        <p:attrNameLst>
                                          <p:attrName>style.visibility</p:attrName>
                                        </p:attrNameLst>
                                      </p:cBhvr>
                                      <p:to>
                                        <p:strVal val="visible"/>
                                      </p:to>
                                    </p:set>
                                    <p:anim calcmode="lin" valueType="num">
                                      <p:cBhvr additive="base">
                                        <p:cTn id="32" dur="200" fill="hold"/>
                                        <p:tgtEl>
                                          <p:spTgt spid="11">
                                            <p:txEl>
                                              <p:pRg st="15" end="15"/>
                                            </p:txEl>
                                          </p:spTgt>
                                        </p:tgtEl>
                                        <p:attrNameLst>
                                          <p:attrName>ppt_x</p:attrName>
                                        </p:attrNameLst>
                                      </p:cBhvr>
                                      <p:tavLst>
                                        <p:tav tm="0">
                                          <p:val>
                                            <p:strVal val="#ppt_x"/>
                                          </p:val>
                                        </p:tav>
                                        <p:tav tm="100000">
                                          <p:val>
                                            <p:strVal val="#ppt_x"/>
                                          </p:val>
                                        </p:tav>
                                      </p:tavLst>
                                    </p:anim>
                                    <p:anim calcmode="lin" valueType="num">
                                      <p:cBhvr additive="base">
                                        <p:cTn id="33" dur="200" fill="hold"/>
                                        <p:tgtEl>
                                          <p:spTgt spid="11">
                                            <p:txEl>
                                              <p:pRg st="15" end="1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1200"/>
                            </p:stCondLst>
                            <p:childTnLst>
                              <p:par>
                                <p:cTn id="35" presetID="2" presetClass="entr" presetSubtype="4" fill="hold" nodeType="afterEffect">
                                  <p:stCondLst>
                                    <p:cond delay="0"/>
                                  </p:stCondLst>
                                  <p:childTnLst>
                                    <p:set>
                                      <p:cBhvr>
                                        <p:cTn id="36" dur="1" fill="hold">
                                          <p:stCondLst>
                                            <p:cond delay="0"/>
                                          </p:stCondLst>
                                        </p:cTn>
                                        <p:tgtEl>
                                          <p:spTgt spid="11">
                                            <p:txEl>
                                              <p:pRg st="21" end="21"/>
                                            </p:txEl>
                                          </p:spTgt>
                                        </p:tgtEl>
                                        <p:attrNameLst>
                                          <p:attrName>style.visibility</p:attrName>
                                        </p:attrNameLst>
                                      </p:cBhvr>
                                      <p:to>
                                        <p:strVal val="visible"/>
                                      </p:to>
                                    </p:set>
                                    <p:anim calcmode="lin" valueType="num">
                                      <p:cBhvr additive="base">
                                        <p:cTn id="37" dur="200" fill="hold"/>
                                        <p:tgtEl>
                                          <p:spTgt spid="11">
                                            <p:txEl>
                                              <p:pRg st="21" end="21"/>
                                            </p:txEl>
                                          </p:spTgt>
                                        </p:tgtEl>
                                        <p:attrNameLst>
                                          <p:attrName>ppt_x</p:attrName>
                                        </p:attrNameLst>
                                      </p:cBhvr>
                                      <p:tavLst>
                                        <p:tav tm="0">
                                          <p:val>
                                            <p:strVal val="#ppt_x"/>
                                          </p:val>
                                        </p:tav>
                                        <p:tav tm="100000">
                                          <p:val>
                                            <p:strVal val="#ppt_x"/>
                                          </p:val>
                                        </p:tav>
                                      </p:tavLst>
                                    </p:anim>
                                    <p:anim calcmode="lin" valueType="num">
                                      <p:cBhvr additive="base">
                                        <p:cTn id="38" dur="200" fill="hold"/>
                                        <p:tgtEl>
                                          <p:spTgt spid="11">
                                            <p:txEl>
                                              <p:pRg st="21" end="21"/>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400"/>
                            </p:stCondLst>
                            <p:childTnLst>
                              <p:par>
                                <p:cTn id="40" presetID="2" presetClass="entr" presetSubtype="4" fill="hold" nodeType="afterEffect">
                                  <p:stCondLst>
                                    <p:cond delay="0"/>
                                  </p:stCondLst>
                                  <p:childTnLst>
                                    <p:set>
                                      <p:cBhvr>
                                        <p:cTn id="41" dur="1" fill="hold">
                                          <p:stCondLst>
                                            <p:cond delay="0"/>
                                          </p:stCondLst>
                                        </p:cTn>
                                        <p:tgtEl>
                                          <p:spTgt spid="11">
                                            <p:txEl>
                                              <p:pRg st="13" end="13"/>
                                            </p:txEl>
                                          </p:spTgt>
                                        </p:tgtEl>
                                        <p:attrNameLst>
                                          <p:attrName>style.visibility</p:attrName>
                                        </p:attrNameLst>
                                      </p:cBhvr>
                                      <p:to>
                                        <p:strVal val="visible"/>
                                      </p:to>
                                    </p:set>
                                    <p:anim calcmode="lin" valueType="num">
                                      <p:cBhvr additive="base">
                                        <p:cTn id="42" dur="200" fill="hold"/>
                                        <p:tgtEl>
                                          <p:spTgt spid="11">
                                            <p:txEl>
                                              <p:pRg st="13" end="13"/>
                                            </p:txEl>
                                          </p:spTgt>
                                        </p:tgtEl>
                                        <p:attrNameLst>
                                          <p:attrName>ppt_x</p:attrName>
                                        </p:attrNameLst>
                                      </p:cBhvr>
                                      <p:tavLst>
                                        <p:tav tm="0">
                                          <p:val>
                                            <p:strVal val="#ppt_x"/>
                                          </p:val>
                                        </p:tav>
                                        <p:tav tm="100000">
                                          <p:val>
                                            <p:strVal val="#ppt_x"/>
                                          </p:val>
                                        </p:tav>
                                      </p:tavLst>
                                    </p:anim>
                                    <p:anim calcmode="lin" valueType="num">
                                      <p:cBhvr additive="base">
                                        <p:cTn id="43" dur="200" fill="hold"/>
                                        <p:tgtEl>
                                          <p:spTgt spid="11">
                                            <p:txEl>
                                              <p:pRg st="13" end="13"/>
                                            </p:txEl>
                                          </p:spTgt>
                                        </p:tgtEl>
                                        <p:attrNameLst>
                                          <p:attrName>ppt_y</p:attrName>
                                        </p:attrNameLst>
                                      </p:cBhvr>
                                      <p:tavLst>
                                        <p:tav tm="0">
                                          <p:val>
                                            <p:strVal val="1+#ppt_h/2"/>
                                          </p:val>
                                        </p:tav>
                                        <p:tav tm="100000">
                                          <p:val>
                                            <p:strVal val="#ppt_y"/>
                                          </p:val>
                                        </p:tav>
                                      </p:tavLst>
                                    </p:anim>
                                  </p:childTnLst>
                                </p:cTn>
                              </p:par>
                            </p:childTnLst>
                          </p:cTn>
                        </p:par>
                        <p:par>
                          <p:cTn id="44" fill="hold">
                            <p:stCondLst>
                              <p:cond delay="1600"/>
                            </p:stCondLst>
                            <p:childTnLst>
                              <p:par>
                                <p:cTn id="45" presetID="2" presetClass="entr" presetSubtype="4" fill="hold" nodeType="afterEffect">
                                  <p:stCondLst>
                                    <p:cond delay="0"/>
                                  </p:stCondLst>
                                  <p:childTnLst>
                                    <p:set>
                                      <p:cBhvr>
                                        <p:cTn id="46" dur="1" fill="hold">
                                          <p:stCondLst>
                                            <p:cond delay="0"/>
                                          </p:stCondLst>
                                        </p:cTn>
                                        <p:tgtEl>
                                          <p:spTgt spid="11">
                                            <p:txEl>
                                              <p:pRg st="1" end="1"/>
                                            </p:txEl>
                                          </p:spTgt>
                                        </p:tgtEl>
                                        <p:attrNameLst>
                                          <p:attrName>style.visibility</p:attrName>
                                        </p:attrNameLst>
                                      </p:cBhvr>
                                      <p:to>
                                        <p:strVal val="visible"/>
                                      </p:to>
                                    </p:set>
                                    <p:anim calcmode="lin" valueType="num">
                                      <p:cBhvr additive="base">
                                        <p:cTn id="47" dur="2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48" dur="2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par>
                          <p:cTn id="49" fill="hold">
                            <p:stCondLst>
                              <p:cond delay="1800"/>
                            </p:stCondLst>
                            <p:childTnLst>
                              <p:par>
                                <p:cTn id="50" presetID="2" presetClass="entr" presetSubtype="4" fill="hold" nodeType="afterEffect">
                                  <p:stCondLst>
                                    <p:cond delay="0"/>
                                  </p:stCondLst>
                                  <p:childTnLst>
                                    <p:set>
                                      <p:cBhvr>
                                        <p:cTn id="51" dur="1" fill="hold">
                                          <p:stCondLst>
                                            <p:cond delay="0"/>
                                          </p:stCondLst>
                                        </p:cTn>
                                        <p:tgtEl>
                                          <p:spTgt spid="11">
                                            <p:txEl>
                                              <p:pRg st="7" end="7"/>
                                            </p:txEl>
                                          </p:spTgt>
                                        </p:tgtEl>
                                        <p:attrNameLst>
                                          <p:attrName>style.visibility</p:attrName>
                                        </p:attrNameLst>
                                      </p:cBhvr>
                                      <p:to>
                                        <p:strVal val="visible"/>
                                      </p:to>
                                    </p:set>
                                    <p:anim calcmode="lin" valueType="num">
                                      <p:cBhvr additive="base">
                                        <p:cTn id="52" dur="2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53" dur="2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par>
                          <p:cTn id="54" fill="hold">
                            <p:stCondLst>
                              <p:cond delay="2000"/>
                            </p:stCondLst>
                            <p:childTnLst>
                              <p:par>
                                <p:cTn id="55" presetID="2" presetClass="entr" presetSubtype="4" fill="hold" nodeType="afterEffect">
                                  <p:stCondLst>
                                    <p:cond delay="0"/>
                                  </p:stCondLst>
                                  <p:childTnLst>
                                    <p:set>
                                      <p:cBhvr>
                                        <p:cTn id="56" dur="1" fill="hold">
                                          <p:stCondLst>
                                            <p:cond delay="0"/>
                                          </p:stCondLst>
                                        </p:cTn>
                                        <p:tgtEl>
                                          <p:spTgt spid="11">
                                            <p:txEl>
                                              <p:pRg st="16" end="16"/>
                                            </p:txEl>
                                          </p:spTgt>
                                        </p:tgtEl>
                                        <p:attrNameLst>
                                          <p:attrName>style.visibility</p:attrName>
                                        </p:attrNameLst>
                                      </p:cBhvr>
                                      <p:to>
                                        <p:strVal val="visible"/>
                                      </p:to>
                                    </p:set>
                                    <p:anim calcmode="lin" valueType="num">
                                      <p:cBhvr additive="base">
                                        <p:cTn id="57" dur="200" fill="hold"/>
                                        <p:tgtEl>
                                          <p:spTgt spid="11">
                                            <p:txEl>
                                              <p:pRg st="16" end="16"/>
                                            </p:txEl>
                                          </p:spTgt>
                                        </p:tgtEl>
                                        <p:attrNameLst>
                                          <p:attrName>ppt_x</p:attrName>
                                        </p:attrNameLst>
                                      </p:cBhvr>
                                      <p:tavLst>
                                        <p:tav tm="0">
                                          <p:val>
                                            <p:strVal val="#ppt_x"/>
                                          </p:val>
                                        </p:tav>
                                        <p:tav tm="100000">
                                          <p:val>
                                            <p:strVal val="#ppt_x"/>
                                          </p:val>
                                        </p:tav>
                                      </p:tavLst>
                                    </p:anim>
                                    <p:anim calcmode="lin" valueType="num">
                                      <p:cBhvr additive="base">
                                        <p:cTn id="58" dur="200" fill="hold"/>
                                        <p:tgtEl>
                                          <p:spTgt spid="11">
                                            <p:txEl>
                                              <p:pRg st="16" end="16"/>
                                            </p:txEl>
                                          </p:spTgt>
                                        </p:tgtEl>
                                        <p:attrNameLst>
                                          <p:attrName>ppt_y</p:attrName>
                                        </p:attrNameLst>
                                      </p:cBhvr>
                                      <p:tavLst>
                                        <p:tav tm="0">
                                          <p:val>
                                            <p:strVal val="1+#ppt_h/2"/>
                                          </p:val>
                                        </p:tav>
                                        <p:tav tm="100000">
                                          <p:val>
                                            <p:strVal val="#ppt_y"/>
                                          </p:val>
                                        </p:tav>
                                      </p:tavLst>
                                    </p:anim>
                                  </p:childTnLst>
                                </p:cTn>
                              </p:par>
                            </p:childTnLst>
                          </p:cTn>
                        </p:par>
                        <p:par>
                          <p:cTn id="59" fill="hold">
                            <p:stCondLst>
                              <p:cond delay="2200"/>
                            </p:stCondLst>
                            <p:childTnLst>
                              <p:par>
                                <p:cTn id="60" presetID="2" presetClass="entr" presetSubtype="4" fill="hold" nodeType="afterEffect">
                                  <p:stCondLst>
                                    <p:cond delay="0"/>
                                  </p:stCondLst>
                                  <p:childTnLst>
                                    <p:set>
                                      <p:cBhvr>
                                        <p:cTn id="61" dur="1" fill="hold">
                                          <p:stCondLst>
                                            <p:cond delay="0"/>
                                          </p:stCondLst>
                                        </p:cTn>
                                        <p:tgtEl>
                                          <p:spTgt spid="11">
                                            <p:txEl>
                                              <p:pRg st="22" end="22"/>
                                            </p:txEl>
                                          </p:spTgt>
                                        </p:tgtEl>
                                        <p:attrNameLst>
                                          <p:attrName>style.visibility</p:attrName>
                                        </p:attrNameLst>
                                      </p:cBhvr>
                                      <p:to>
                                        <p:strVal val="visible"/>
                                      </p:to>
                                    </p:set>
                                    <p:anim calcmode="lin" valueType="num">
                                      <p:cBhvr additive="base">
                                        <p:cTn id="62" dur="250" fill="hold"/>
                                        <p:tgtEl>
                                          <p:spTgt spid="11">
                                            <p:txEl>
                                              <p:pRg st="22" end="22"/>
                                            </p:txEl>
                                          </p:spTgt>
                                        </p:tgtEl>
                                        <p:attrNameLst>
                                          <p:attrName>ppt_x</p:attrName>
                                        </p:attrNameLst>
                                      </p:cBhvr>
                                      <p:tavLst>
                                        <p:tav tm="0">
                                          <p:val>
                                            <p:strVal val="#ppt_x"/>
                                          </p:val>
                                        </p:tav>
                                        <p:tav tm="100000">
                                          <p:val>
                                            <p:strVal val="#ppt_x"/>
                                          </p:val>
                                        </p:tav>
                                      </p:tavLst>
                                    </p:anim>
                                    <p:anim calcmode="lin" valueType="num">
                                      <p:cBhvr additive="base">
                                        <p:cTn id="63" dur="250" fill="hold"/>
                                        <p:tgtEl>
                                          <p:spTgt spid="11">
                                            <p:txEl>
                                              <p:pRg st="22" end="22"/>
                                            </p:txEl>
                                          </p:spTgt>
                                        </p:tgtEl>
                                        <p:attrNameLst>
                                          <p:attrName>ppt_y</p:attrName>
                                        </p:attrNameLst>
                                      </p:cBhvr>
                                      <p:tavLst>
                                        <p:tav tm="0">
                                          <p:val>
                                            <p:strVal val="1+#ppt_h/2"/>
                                          </p:val>
                                        </p:tav>
                                        <p:tav tm="100000">
                                          <p:val>
                                            <p:strVal val="#ppt_y"/>
                                          </p:val>
                                        </p:tav>
                                      </p:tavLst>
                                    </p:anim>
                                  </p:childTnLst>
                                </p:cTn>
                              </p:par>
                            </p:childTnLst>
                          </p:cTn>
                        </p:par>
                        <p:par>
                          <p:cTn id="64" fill="hold">
                            <p:stCondLst>
                              <p:cond delay="2450"/>
                            </p:stCondLst>
                            <p:childTnLst>
                              <p:par>
                                <p:cTn id="65" presetID="2" presetClass="entr" presetSubtype="4" fill="hold" nodeType="afterEffect">
                                  <p:stCondLst>
                                    <p:cond delay="0"/>
                                  </p:stCondLst>
                                  <p:childTnLst>
                                    <p:set>
                                      <p:cBhvr>
                                        <p:cTn id="66" dur="1" fill="hold">
                                          <p:stCondLst>
                                            <p:cond delay="0"/>
                                          </p:stCondLst>
                                        </p:cTn>
                                        <p:tgtEl>
                                          <p:spTgt spid="11">
                                            <p:txEl>
                                              <p:pRg st="10" end="10"/>
                                            </p:txEl>
                                          </p:spTgt>
                                        </p:tgtEl>
                                        <p:attrNameLst>
                                          <p:attrName>style.visibility</p:attrName>
                                        </p:attrNameLst>
                                      </p:cBhvr>
                                      <p:to>
                                        <p:strVal val="visible"/>
                                      </p:to>
                                    </p:set>
                                    <p:anim calcmode="lin" valueType="num">
                                      <p:cBhvr additive="base">
                                        <p:cTn id="67" dur="2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68" dur="2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2650"/>
                            </p:stCondLst>
                            <p:childTnLst>
                              <p:par>
                                <p:cTn id="70" presetID="2" presetClass="entr" presetSubtype="4" fill="hold" nodeType="afterEffect">
                                  <p:stCondLst>
                                    <p:cond delay="0"/>
                                  </p:stCondLst>
                                  <p:childTnLst>
                                    <p:set>
                                      <p:cBhvr>
                                        <p:cTn id="71" dur="1" fill="hold">
                                          <p:stCondLst>
                                            <p:cond delay="0"/>
                                          </p:stCondLst>
                                        </p:cTn>
                                        <p:tgtEl>
                                          <p:spTgt spid="11">
                                            <p:txEl>
                                              <p:pRg st="4" end="4"/>
                                            </p:txEl>
                                          </p:spTgt>
                                        </p:tgtEl>
                                        <p:attrNameLst>
                                          <p:attrName>style.visibility</p:attrName>
                                        </p:attrNameLst>
                                      </p:cBhvr>
                                      <p:to>
                                        <p:strVal val="visible"/>
                                      </p:to>
                                    </p:set>
                                    <p:anim calcmode="lin" valueType="num">
                                      <p:cBhvr additive="base">
                                        <p:cTn id="72" dur="2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73" dur="2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par>
                          <p:cTn id="74" fill="hold">
                            <p:stCondLst>
                              <p:cond delay="2850"/>
                            </p:stCondLst>
                            <p:childTnLst>
                              <p:par>
                                <p:cTn id="75" presetID="2" presetClass="entr" presetSubtype="4" fill="hold" nodeType="afterEffect">
                                  <p:stCondLst>
                                    <p:cond delay="0"/>
                                  </p:stCondLst>
                                  <p:childTnLst>
                                    <p:set>
                                      <p:cBhvr>
                                        <p:cTn id="76" dur="1" fill="hold">
                                          <p:stCondLst>
                                            <p:cond delay="0"/>
                                          </p:stCondLst>
                                        </p:cTn>
                                        <p:tgtEl>
                                          <p:spTgt spid="11">
                                            <p:txEl>
                                              <p:pRg st="2" end="2"/>
                                            </p:txEl>
                                          </p:spTgt>
                                        </p:tgtEl>
                                        <p:attrNameLst>
                                          <p:attrName>style.visibility</p:attrName>
                                        </p:attrNameLst>
                                      </p:cBhvr>
                                      <p:to>
                                        <p:strVal val="visible"/>
                                      </p:to>
                                    </p:set>
                                    <p:anim calcmode="lin" valueType="num">
                                      <p:cBhvr additive="base">
                                        <p:cTn id="77" dur="2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78" dur="2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par>
                          <p:cTn id="79" fill="hold">
                            <p:stCondLst>
                              <p:cond delay="3050"/>
                            </p:stCondLst>
                            <p:childTnLst>
                              <p:par>
                                <p:cTn id="80" presetID="2" presetClass="entr" presetSubtype="4" fill="hold" nodeType="afterEffect">
                                  <p:stCondLst>
                                    <p:cond delay="0"/>
                                  </p:stCondLst>
                                  <p:childTnLst>
                                    <p:set>
                                      <p:cBhvr>
                                        <p:cTn id="81" dur="1" fill="hold">
                                          <p:stCondLst>
                                            <p:cond delay="0"/>
                                          </p:stCondLst>
                                        </p:cTn>
                                        <p:tgtEl>
                                          <p:spTgt spid="11">
                                            <p:txEl>
                                              <p:pRg st="17" end="17"/>
                                            </p:txEl>
                                          </p:spTgt>
                                        </p:tgtEl>
                                        <p:attrNameLst>
                                          <p:attrName>style.visibility</p:attrName>
                                        </p:attrNameLst>
                                      </p:cBhvr>
                                      <p:to>
                                        <p:strVal val="visible"/>
                                      </p:to>
                                    </p:set>
                                    <p:anim calcmode="lin" valueType="num">
                                      <p:cBhvr additive="base">
                                        <p:cTn id="82" dur="200" fill="hold"/>
                                        <p:tgtEl>
                                          <p:spTgt spid="11">
                                            <p:txEl>
                                              <p:pRg st="17" end="17"/>
                                            </p:txEl>
                                          </p:spTgt>
                                        </p:tgtEl>
                                        <p:attrNameLst>
                                          <p:attrName>ppt_x</p:attrName>
                                        </p:attrNameLst>
                                      </p:cBhvr>
                                      <p:tavLst>
                                        <p:tav tm="0">
                                          <p:val>
                                            <p:strVal val="#ppt_x"/>
                                          </p:val>
                                        </p:tav>
                                        <p:tav tm="100000">
                                          <p:val>
                                            <p:strVal val="#ppt_x"/>
                                          </p:val>
                                        </p:tav>
                                      </p:tavLst>
                                    </p:anim>
                                    <p:anim calcmode="lin" valueType="num">
                                      <p:cBhvr additive="base">
                                        <p:cTn id="83" dur="200" fill="hold"/>
                                        <p:tgtEl>
                                          <p:spTgt spid="11">
                                            <p:txEl>
                                              <p:pRg st="17" end="17"/>
                                            </p:txEl>
                                          </p:spTgt>
                                        </p:tgtEl>
                                        <p:attrNameLst>
                                          <p:attrName>ppt_y</p:attrName>
                                        </p:attrNameLst>
                                      </p:cBhvr>
                                      <p:tavLst>
                                        <p:tav tm="0">
                                          <p:val>
                                            <p:strVal val="1+#ppt_h/2"/>
                                          </p:val>
                                        </p:tav>
                                        <p:tav tm="100000">
                                          <p:val>
                                            <p:strVal val="#ppt_y"/>
                                          </p:val>
                                        </p:tav>
                                      </p:tavLst>
                                    </p:anim>
                                  </p:childTnLst>
                                </p:cTn>
                              </p:par>
                            </p:childTnLst>
                          </p:cTn>
                        </p:par>
                        <p:par>
                          <p:cTn id="84" fill="hold">
                            <p:stCondLst>
                              <p:cond delay="3250"/>
                            </p:stCondLst>
                            <p:childTnLst>
                              <p:par>
                                <p:cTn id="85" presetID="2" presetClass="entr" presetSubtype="4" fill="hold" nodeType="afterEffect">
                                  <p:stCondLst>
                                    <p:cond delay="0"/>
                                  </p:stCondLst>
                                  <p:childTnLst>
                                    <p:set>
                                      <p:cBhvr>
                                        <p:cTn id="86" dur="1" fill="hold">
                                          <p:stCondLst>
                                            <p:cond delay="0"/>
                                          </p:stCondLst>
                                        </p:cTn>
                                        <p:tgtEl>
                                          <p:spTgt spid="11">
                                            <p:txEl>
                                              <p:pRg st="5" end="5"/>
                                            </p:txEl>
                                          </p:spTgt>
                                        </p:tgtEl>
                                        <p:attrNameLst>
                                          <p:attrName>style.visibility</p:attrName>
                                        </p:attrNameLst>
                                      </p:cBhvr>
                                      <p:to>
                                        <p:strVal val="visible"/>
                                      </p:to>
                                    </p:set>
                                    <p:anim calcmode="lin" valueType="num">
                                      <p:cBhvr additive="base">
                                        <p:cTn id="87" dur="2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88" dur="2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par>
                          <p:cTn id="89" fill="hold">
                            <p:stCondLst>
                              <p:cond delay="3450"/>
                            </p:stCondLst>
                            <p:childTnLst>
                              <p:par>
                                <p:cTn id="90" presetID="2" presetClass="entr" presetSubtype="4" fill="hold" nodeType="afterEffect">
                                  <p:stCondLst>
                                    <p:cond delay="0"/>
                                  </p:stCondLst>
                                  <p:childTnLst>
                                    <p:set>
                                      <p:cBhvr>
                                        <p:cTn id="91" dur="1" fill="hold">
                                          <p:stCondLst>
                                            <p:cond delay="0"/>
                                          </p:stCondLst>
                                        </p:cTn>
                                        <p:tgtEl>
                                          <p:spTgt spid="11">
                                            <p:txEl>
                                              <p:pRg st="12" end="12"/>
                                            </p:txEl>
                                          </p:spTgt>
                                        </p:tgtEl>
                                        <p:attrNameLst>
                                          <p:attrName>style.visibility</p:attrName>
                                        </p:attrNameLst>
                                      </p:cBhvr>
                                      <p:to>
                                        <p:strVal val="visible"/>
                                      </p:to>
                                    </p:set>
                                    <p:anim calcmode="lin" valueType="num">
                                      <p:cBhvr additive="base">
                                        <p:cTn id="92" dur="2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93" dur="2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par>
                          <p:cTn id="94" fill="hold">
                            <p:stCondLst>
                              <p:cond delay="3650"/>
                            </p:stCondLst>
                            <p:childTnLst>
                              <p:par>
                                <p:cTn id="95" presetID="2" presetClass="entr" presetSubtype="4" fill="hold" nodeType="afterEffect">
                                  <p:stCondLst>
                                    <p:cond delay="0"/>
                                  </p:stCondLst>
                                  <p:childTnLst>
                                    <p:set>
                                      <p:cBhvr>
                                        <p:cTn id="96" dur="1" fill="hold">
                                          <p:stCondLst>
                                            <p:cond delay="0"/>
                                          </p:stCondLst>
                                        </p:cTn>
                                        <p:tgtEl>
                                          <p:spTgt spid="11">
                                            <p:txEl>
                                              <p:pRg st="6" end="6"/>
                                            </p:txEl>
                                          </p:spTgt>
                                        </p:tgtEl>
                                        <p:attrNameLst>
                                          <p:attrName>style.visibility</p:attrName>
                                        </p:attrNameLst>
                                      </p:cBhvr>
                                      <p:to>
                                        <p:strVal val="visible"/>
                                      </p:to>
                                    </p:set>
                                    <p:anim calcmode="lin" valueType="num">
                                      <p:cBhvr additive="base">
                                        <p:cTn id="97" dur="2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98" dur="2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par>
                          <p:cTn id="99" fill="hold">
                            <p:stCondLst>
                              <p:cond delay="3850"/>
                            </p:stCondLst>
                            <p:childTnLst>
                              <p:par>
                                <p:cTn id="100" presetID="2" presetClass="entr" presetSubtype="4" fill="hold" nodeType="afterEffect">
                                  <p:stCondLst>
                                    <p:cond delay="0"/>
                                  </p:stCondLst>
                                  <p:childTnLst>
                                    <p:set>
                                      <p:cBhvr>
                                        <p:cTn id="101" dur="1" fill="hold">
                                          <p:stCondLst>
                                            <p:cond delay="0"/>
                                          </p:stCondLst>
                                        </p:cTn>
                                        <p:tgtEl>
                                          <p:spTgt spid="11">
                                            <p:txEl>
                                              <p:pRg st="20" end="20"/>
                                            </p:txEl>
                                          </p:spTgt>
                                        </p:tgtEl>
                                        <p:attrNameLst>
                                          <p:attrName>style.visibility</p:attrName>
                                        </p:attrNameLst>
                                      </p:cBhvr>
                                      <p:to>
                                        <p:strVal val="visible"/>
                                      </p:to>
                                    </p:set>
                                    <p:anim calcmode="lin" valueType="num">
                                      <p:cBhvr additive="base">
                                        <p:cTn id="102" dur="200" fill="hold"/>
                                        <p:tgtEl>
                                          <p:spTgt spid="11">
                                            <p:txEl>
                                              <p:pRg st="20" end="20"/>
                                            </p:txEl>
                                          </p:spTgt>
                                        </p:tgtEl>
                                        <p:attrNameLst>
                                          <p:attrName>ppt_x</p:attrName>
                                        </p:attrNameLst>
                                      </p:cBhvr>
                                      <p:tavLst>
                                        <p:tav tm="0">
                                          <p:val>
                                            <p:strVal val="#ppt_x"/>
                                          </p:val>
                                        </p:tav>
                                        <p:tav tm="100000">
                                          <p:val>
                                            <p:strVal val="#ppt_x"/>
                                          </p:val>
                                        </p:tav>
                                      </p:tavLst>
                                    </p:anim>
                                    <p:anim calcmode="lin" valueType="num">
                                      <p:cBhvr additive="base">
                                        <p:cTn id="103" dur="200" fill="hold"/>
                                        <p:tgtEl>
                                          <p:spTgt spid="11">
                                            <p:txEl>
                                              <p:pRg st="20" end="20"/>
                                            </p:txEl>
                                          </p:spTgt>
                                        </p:tgtEl>
                                        <p:attrNameLst>
                                          <p:attrName>ppt_y</p:attrName>
                                        </p:attrNameLst>
                                      </p:cBhvr>
                                      <p:tavLst>
                                        <p:tav tm="0">
                                          <p:val>
                                            <p:strVal val="1+#ppt_h/2"/>
                                          </p:val>
                                        </p:tav>
                                        <p:tav tm="100000">
                                          <p:val>
                                            <p:strVal val="#ppt_y"/>
                                          </p:val>
                                        </p:tav>
                                      </p:tavLst>
                                    </p:anim>
                                  </p:childTnLst>
                                </p:cTn>
                              </p:par>
                            </p:childTnLst>
                          </p:cTn>
                        </p:par>
                        <p:par>
                          <p:cTn id="104" fill="hold">
                            <p:stCondLst>
                              <p:cond delay="4050"/>
                            </p:stCondLst>
                            <p:childTnLst>
                              <p:par>
                                <p:cTn id="105" presetID="2" presetClass="entr" presetSubtype="4" fill="hold" nodeType="afterEffect">
                                  <p:stCondLst>
                                    <p:cond delay="0"/>
                                  </p:stCondLst>
                                  <p:childTnLst>
                                    <p:set>
                                      <p:cBhvr>
                                        <p:cTn id="106" dur="1" fill="hold">
                                          <p:stCondLst>
                                            <p:cond delay="0"/>
                                          </p:stCondLst>
                                        </p:cTn>
                                        <p:tgtEl>
                                          <p:spTgt spid="11">
                                            <p:txEl>
                                              <p:pRg st="9" end="9"/>
                                            </p:txEl>
                                          </p:spTgt>
                                        </p:tgtEl>
                                        <p:attrNameLst>
                                          <p:attrName>style.visibility</p:attrName>
                                        </p:attrNameLst>
                                      </p:cBhvr>
                                      <p:to>
                                        <p:strVal val="visible"/>
                                      </p:to>
                                    </p:set>
                                    <p:anim calcmode="lin" valueType="num">
                                      <p:cBhvr additive="base">
                                        <p:cTn id="107" dur="2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108" dur="2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par>
                          <p:cTn id="109" fill="hold">
                            <p:stCondLst>
                              <p:cond delay="4250"/>
                            </p:stCondLst>
                            <p:childTnLst>
                              <p:par>
                                <p:cTn id="110" presetID="2" presetClass="entr" presetSubtype="4" fill="hold" nodeType="afterEffect">
                                  <p:stCondLst>
                                    <p:cond delay="0"/>
                                  </p:stCondLst>
                                  <p:childTnLst>
                                    <p:set>
                                      <p:cBhvr>
                                        <p:cTn id="111" dur="1" fill="hold">
                                          <p:stCondLst>
                                            <p:cond delay="0"/>
                                          </p:stCondLst>
                                        </p:cTn>
                                        <p:tgtEl>
                                          <p:spTgt spid="11">
                                            <p:txEl>
                                              <p:pRg st="14" end="14"/>
                                            </p:txEl>
                                          </p:spTgt>
                                        </p:tgtEl>
                                        <p:attrNameLst>
                                          <p:attrName>style.visibility</p:attrName>
                                        </p:attrNameLst>
                                      </p:cBhvr>
                                      <p:to>
                                        <p:strVal val="visible"/>
                                      </p:to>
                                    </p:set>
                                    <p:anim calcmode="lin" valueType="num">
                                      <p:cBhvr additive="base">
                                        <p:cTn id="112" dur="200" fill="hold"/>
                                        <p:tgtEl>
                                          <p:spTgt spid="11">
                                            <p:txEl>
                                              <p:pRg st="14" end="14"/>
                                            </p:txEl>
                                          </p:spTgt>
                                        </p:tgtEl>
                                        <p:attrNameLst>
                                          <p:attrName>ppt_x</p:attrName>
                                        </p:attrNameLst>
                                      </p:cBhvr>
                                      <p:tavLst>
                                        <p:tav tm="0">
                                          <p:val>
                                            <p:strVal val="#ppt_x"/>
                                          </p:val>
                                        </p:tav>
                                        <p:tav tm="100000">
                                          <p:val>
                                            <p:strVal val="#ppt_x"/>
                                          </p:val>
                                        </p:tav>
                                      </p:tavLst>
                                    </p:anim>
                                    <p:anim calcmode="lin" valueType="num">
                                      <p:cBhvr additive="base">
                                        <p:cTn id="113" dur="200" fill="hold"/>
                                        <p:tgtEl>
                                          <p:spTgt spid="11">
                                            <p:txEl>
                                              <p:pRg st="14" end="14"/>
                                            </p:txEl>
                                          </p:spTgt>
                                        </p:tgtEl>
                                        <p:attrNameLst>
                                          <p:attrName>ppt_y</p:attrName>
                                        </p:attrNameLst>
                                      </p:cBhvr>
                                      <p:tavLst>
                                        <p:tav tm="0">
                                          <p:val>
                                            <p:strVal val="1+#ppt_h/2"/>
                                          </p:val>
                                        </p:tav>
                                        <p:tav tm="100000">
                                          <p:val>
                                            <p:strVal val="#ppt_y"/>
                                          </p:val>
                                        </p:tav>
                                      </p:tavLst>
                                    </p:anim>
                                  </p:childTnLst>
                                </p:cTn>
                              </p:par>
                            </p:childTnLst>
                          </p:cTn>
                        </p:par>
                        <p:par>
                          <p:cTn id="114" fill="hold">
                            <p:stCondLst>
                              <p:cond delay="4450"/>
                            </p:stCondLst>
                            <p:childTnLst>
                              <p:par>
                                <p:cTn id="115" presetID="2" presetClass="entr" presetSubtype="4" fill="hold" nodeType="afterEffect">
                                  <p:stCondLst>
                                    <p:cond delay="0"/>
                                  </p:stCondLst>
                                  <p:childTnLst>
                                    <p:set>
                                      <p:cBhvr>
                                        <p:cTn id="116" dur="1" fill="hold">
                                          <p:stCondLst>
                                            <p:cond delay="0"/>
                                          </p:stCondLst>
                                        </p:cTn>
                                        <p:tgtEl>
                                          <p:spTgt spid="11">
                                            <p:txEl>
                                              <p:pRg st="11" end="11"/>
                                            </p:txEl>
                                          </p:spTgt>
                                        </p:tgtEl>
                                        <p:attrNameLst>
                                          <p:attrName>style.visibility</p:attrName>
                                        </p:attrNameLst>
                                      </p:cBhvr>
                                      <p:to>
                                        <p:strVal val="visible"/>
                                      </p:to>
                                    </p:set>
                                    <p:anim calcmode="lin" valueType="num">
                                      <p:cBhvr additive="base">
                                        <p:cTn id="117" dur="2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118" dur="200" fill="hold"/>
                                        <p:tgtEl>
                                          <p:spTgt spid="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43"/>
        <p:cNvGrpSpPr/>
        <p:nvPr/>
      </p:nvGrpSpPr>
      <p:grpSpPr>
        <a:xfrm>
          <a:off x="0" y="0"/>
          <a:ext cx="0" cy="0"/>
          <a:chOff x="0" y="0"/>
          <a:chExt cx="0" cy="0"/>
        </a:xfrm>
      </p:grpSpPr>
      <p:sp>
        <p:nvSpPr>
          <p:cNvPr id="44" name="Google Shape;44;p2"/>
          <p:cNvSpPr txBox="1">
            <a:spLocks noGrp="1"/>
          </p:cNvSpPr>
          <p:nvPr>
            <p:ph type="title"/>
          </p:nvPr>
        </p:nvSpPr>
        <p:spPr>
          <a:xfrm>
            <a:off x="1236600" y="341300"/>
            <a:ext cx="75957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97222"/>
              <a:buNone/>
            </a:pPr>
            <a:r>
              <a:rPr lang="en-GB"/>
              <a:t>Vision</a:t>
            </a:r>
            <a:endParaRPr/>
          </a:p>
        </p:txBody>
      </p:sp>
      <p:sp>
        <p:nvSpPr>
          <p:cNvPr id="45" name="Google Shape;45;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GB" sz="1150"/>
              <a:t>It’s the year 2030. You’re waking up in the morning and after some exercise and breakfast head to work in your self-driving car. You’re working as a data scientist for clincial trials at a big pharma company. Once you arrive at the office and start your computer it’s time to choose the best tool for today’s job. The options are certainly plenty: R, SAS, Python, Julia—just to name a few... As a </a:t>
            </a:r>
            <a:r>
              <a:rPr lang="en-GB" sz="1150" b="1"/>
              <a:t>multi-langual</a:t>
            </a:r>
            <a:r>
              <a:rPr lang="en-GB" sz="1150"/>
              <a:t> data scientist you use all of them on a regular basis but today’s task—programming ADaM dataset—is best done in R.</a:t>
            </a:r>
            <a:endParaRPr/>
          </a:p>
          <a:p>
            <a:pPr marL="114300" lvl="0" indent="0" algn="l" rtl="0">
              <a:lnSpc>
                <a:spcPct val="115000"/>
              </a:lnSpc>
              <a:spcBef>
                <a:spcPts val="0"/>
              </a:spcBef>
              <a:spcAft>
                <a:spcPts val="0"/>
              </a:spcAft>
              <a:buSzPts val="1800"/>
              <a:buNone/>
            </a:pPr>
            <a:r>
              <a:rPr lang="en-GB" sz="1150"/>
              <a:t>Once RStudio is up and running you start loading your favorite package for the job. Again, the choice is a no-brainer. Over the past decade all big pharma companies have joined forces to to develop one </a:t>
            </a:r>
            <a:r>
              <a:rPr lang="en-GB" sz="1150" b="1"/>
              <a:t>open-source industry-standard toolkit.</a:t>
            </a:r>
            <a:r>
              <a:rPr lang="en-GB" sz="1150"/>
              <a:t> What package is that? It’s </a:t>
            </a:r>
            <a:r>
              <a:rPr lang="en-GB" sz="1150" b="1"/>
              <a:t>{admiral}</a:t>
            </a:r>
            <a:r>
              <a:rPr lang="en-GB" sz="1150"/>
              <a:t>!</a:t>
            </a:r>
            <a:endParaRPr/>
          </a:p>
          <a:p>
            <a:pPr marL="114300" lvl="0" indent="0" algn="l" rtl="0">
              <a:lnSpc>
                <a:spcPct val="115000"/>
              </a:lnSpc>
              <a:spcBef>
                <a:spcPts val="0"/>
              </a:spcBef>
              <a:spcAft>
                <a:spcPts val="0"/>
              </a:spcAft>
              <a:buSzPts val="1800"/>
              <a:buNone/>
            </a:pPr>
            <a:r>
              <a:rPr lang="en-GB" sz="1150"/>
              <a:t>Currently, you’re working on an oncology trial which will read out in 1 week. Submission is planned for 2 weeks later. A couple of years ago these kind of timelines would have made you shiver. Yet, nowadays it has become the norm. What changed? Thanks to a bulk of open source tools called the </a:t>
            </a:r>
            <a:r>
              <a:rPr lang="en-GB" sz="1150" b="1"/>
              <a:t>pharmaverse</a:t>
            </a:r>
            <a:r>
              <a:rPr lang="en-GB" sz="1150"/>
              <a:t> programming for submissions has become much more streamlined. Whereas in the past each company developed their own siloed solutions and had their own «interpretation» of standards like ADaM, in 2030 the whole industry jointly develops open source tools </a:t>
            </a:r>
            <a:endParaRPr/>
          </a:p>
          <a:p>
            <a:pPr marL="114300" lvl="0" indent="0" algn="l" rtl="0">
              <a:lnSpc>
                <a:spcPct val="115000"/>
              </a:lnSpc>
              <a:spcBef>
                <a:spcPts val="0"/>
              </a:spcBef>
              <a:spcAft>
                <a:spcPts val="0"/>
              </a:spcAft>
              <a:buSzPts val="1800"/>
              <a:buNone/>
            </a:pPr>
            <a:r>
              <a:rPr lang="en-GB" sz="1150"/>
              <a:t>as part of the pharmaverse. With everyone using the same tools, the quality has risen, time to delivery has decreased dramatically and talent flow across organizations is much more seemless.</a:t>
            </a:r>
            <a:endParaRPr/>
          </a:p>
          <a:p>
            <a:pPr marL="114300" lvl="0" indent="0" algn="l" rtl="0">
              <a:lnSpc>
                <a:spcPct val="115000"/>
              </a:lnSpc>
              <a:spcBef>
                <a:spcPts val="0"/>
              </a:spcBef>
              <a:spcAft>
                <a:spcPts val="0"/>
              </a:spcAft>
              <a:buSzPts val="1800"/>
              <a:buNone/>
            </a:pPr>
            <a:r>
              <a:rPr lang="en-GB" sz="1150"/>
              <a:t>The FDA and other health authorities endorse the usage of admiral due to its high quality and transparency. You as a data scientist value the </a:t>
            </a:r>
            <a:r>
              <a:rPr lang="en-GB" sz="1150" b="1"/>
              <a:t>modular approach </a:t>
            </a:r>
            <a:r>
              <a:rPr lang="en-GB" sz="1150"/>
              <a:t>which makes programming any ADaM dataset a breeze.</a:t>
            </a:r>
            <a:endParaRPr/>
          </a:p>
          <a:p>
            <a:pPr marL="114300" lvl="0" indent="0" algn="l" rtl="0">
              <a:lnSpc>
                <a:spcPct val="115000"/>
              </a:lnSpc>
              <a:spcBef>
                <a:spcPts val="0"/>
              </a:spcBef>
              <a:spcAft>
                <a:spcPts val="0"/>
              </a:spcAft>
              <a:buSzPts val="1800"/>
              <a:buNone/>
            </a:pPr>
            <a:endParaRPr sz="115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3"/>
          <p:cNvSpPr/>
          <p:nvPr/>
        </p:nvSpPr>
        <p:spPr>
          <a:xfrm>
            <a:off x="1723601" y="1448473"/>
            <a:ext cx="5688701" cy="1933996"/>
          </a:xfrm>
          <a:prstGeom prst="roundRect">
            <a:avLst>
              <a:gd name="adj" fmla="val 16667"/>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1500" b="0" i="0" u="none" strike="noStrike" cap="none">
                <a:solidFill>
                  <a:schemeClr val="lt1"/>
                </a:solidFill>
                <a:latin typeface="Arial"/>
                <a:ea typeface="Arial"/>
                <a:cs typeface="Arial"/>
                <a:sym typeface="Arial"/>
              </a:rPr>
              <a:t>2030</a:t>
            </a:r>
            <a:endParaRPr sz="1400" b="0" i="0" u="none" strike="noStrike" cap="none">
              <a:solidFill>
                <a:schemeClr val="lt1"/>
              </a:solidFill>
              <a:latin typeface="Arial"/>
              <a:ea typeface="Arial"/>
              <a:cs typeface="Arial"/>
              <a:sym typeface="Arial"/>
            </a:endParaRPr>
          </a:p>
        </p:txBody>
      </p:sp>
      <p:pic>
        <p:nvPicPr>
          <p:cNvPr id="51" name="Google Shape;51;p3" descr="https://www.roboticsbusinessreview.com/wp-content/uploads/2019/05/AdobeStock_Self-DrivingCars-Activities-1024x636.jpeg"/>
          <p:cNvPicPr preferRelativeResize="0"/>
          <p:nvPr/>
        </p:nvPicPr>
        <p:blipFill rotWithShape="1">
          <a:blip r:embed="rId3">
            <a:alphaModFix/>
          </a:blip>
          <a:srcRect/>
          <a:stretch/>
        </p:blipFill>
        <p:spPr>
          <a:xfrm>
            <a:off x="1554581" y="646624"/>
            <a:ext cx="6026740" cy="3743171"/>
          </a:xfrm>
          <a:prstGeom prst="rect">
            <a:avLst/>
          </a:prstGeom>
          <a:noFill/>
          <a:ln>
            <a:noFill/>
          </a:ln>
        </p:spPr>
      </p:pic>
      <p:pic>
        <p:nvPicPr>
          <p:cNvPr id="52" name="Google Shape;52;p3" descr="Computer screen | Pre-Designed Vector Graphics ~ Creative Market"/>
          <p:cNvPicPr preferRelativeResize="0"/>
          <p:nvPr/>
        </p:nvPicPr>
        <p:blipFill rotWithShape="1">
          <a:blip r:embed="rId4">
            <a:alphaModFix/>
          </a:blip>
          <a:srcRect/>
          <a:stretch/>
        </p:blipFill>
        <p:spPr>
          <a:xfrm>
            <a:off x="1907170" y="525398"/>
            <a:ext cx="5321565" cy="3780147"/>
          </a:xfrm>
          <a:prstGeom prst="rect">
            <a:avLst/>
          </a:prstGeom>
          <a:noFill/>
          <a:ln>
            <a:noFill/>
          </a:ln>
        </p:spPr>
      </p:pic>
      <p:pic>
        <p:nvPicPr>
          <p:cNvPr id="53" name="Google Shape;53;p3" descr="Datei:SAS logo horiz.svg – Wikipedia"/>
          <p:cNvPicPr preferRelativeResize="0"/>
          <p:nvPr/>
        </p:nvPicPr>
        <p:blipFill rotWithShape="1">
          <a:blip r:embed="rId5">
            <a:alphaModFix/>
          </a:blip>
          <a:srcRect/>
          <a:stretch/>
        </p:blipFill>
        <p:spPr>
          <a:xfrm>
            <a:off x="4661183" y="740692"/>
            <a:ext cx="2295364" cy="941458"/>
          </a:xfrm>
          <a:prstGeom prst="rect">
            <a:avLst/>
          </a:prstGeom>
          <a:noFill/>
          <a:ln>
            <a:noFill/>
          </a:ln>
        </p:spPr>
      </p:pic>
      <p:pic>
        <p:nvPicPr>
          <p:cNvPr id="54" name="Google Shape;54;p3" descr="Datei:R logo.svg – Wikipedia"/>
          <p:cNvPicPr preferRelativeResize="0"/>
          <p:nvPr/>
        </p:nvPicPr>
        <p:blipFill rotWithShape="1">
          <a:blip r:embed="rId6">
            <a:alphaModFix/>
          </a:blip>
          <a:srcRect/>
          <a:stretch/>
        </p:blipFill>
        <p:spPr>
          <a:xfrm>
            <a:off x="2272587" y="740692"/>
            <a:ext cx="1214785" cy="941458"/>
          </a:xfrm>
          <a:prstGeom prst="rect">
            <a:avLst/>
          </a:prstGeom>
          <a:noFill/>
          <a:ln>
            <a:noFill/>
          </a:ln>
        </p:spPr>
      </p:pic>
      <p:pic>
        <p:nvPicPr>
          <p:cNvPr id="55" name="Google Shape;55;p3" descr="Datei:Python-logo-notext.svg – Wikipedia"/>
          <p:cNvPicPr preferRelativeResize="0"/>
          <p:nvPr/>
        </p:nvPicPr>
        <p:blipFill rotWithShape="1">
          <a:blip r:embed="rId7">
            <a:alphaModFix/>
          </a:blip>
          <a:srcRect/>
          <a:stretch/>
        </p:blipFill>
        <p:spPr>
          <a:xfrm>
            <a:off x="2272587" y="1990641"/>
            <a:ext cx="1055138" cy="1055138"/>
          </a:xfrm>
          <a:prstGeom prst="rect">
            <a:avLst/>
          </a:prstGeom>
          <a:noFill/>
          <a:ln>
            <a:noFill/>
          </a:ln>
        </p:spPr>
      </p:pic>
      <p:pic>
        <p:nvPicPr>
          <p:cNvPr id="56" name="Google Shape;56;p3" descr="File:Julia Programming Language Logo.svg - Wikimedia Commons"/>
          <p:cNvPicPr preferRelativeResize="0"/>
          <p:nvPr/>
        </p:nvPicPr>
        <p:blipFill rotWithShape="1">
          <a:blip r:embed="rId8">
            <a:alphaModFix/>
          </a:blip>
          <a:srcRect/>
          <a:stretch/>
        </p:blipFill>
        <p:spPr>
          <a:xfrm>
            <a:off x="5209759" y="1915826"/>
            <a:ext cx="1746788" cy="1129953"/>
          </a:xfrm>
          <a:prstGeom prst="rect">
            <a:avLst/>
          </a:prstGeom>
          <a:noFill/>
          <a:ln>
            <a:noFill/>
          </a:ln>
        </p:spPr>
      </p:pic>
      <p:pic>
        <p:nvPicPr>
          <p:cNvPr id="57" name="Google Shape;57;p3"/>
          <p:cNvPicPr preferRelativeResize="0"/>
          <p:nvPr/>
        </p:nvPicPr>
        <p:blipFill rotWithShape="1">
          <a:blip r:embed="rId9">
            <a:alphaModFix/>
          </a:blip>
          <a:srcRect/>
          <a:stretch/>
        </p:blipFill>
        <p:spPr>
          <a:xfrm>
            <a:off x="3576117" y="740692"/>
            <a:ext cx="1983668" cy="230330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p:tgtEl>
                                          <p:spTgt spid="50"/>
                                        </p:tgtEl>
                                        <p:attrNameLst>
                                          <p:attrName>ppt_w</p:attrName>
                                        </p:attrNameLst>
                                      </p:cBhvr>
                                      <p:tavLst>
                                        <p:tav tm="0">
                                          <p:val>
                                            <p:strVal val="0"/>
                                          </p:val>
                                        </p:tav>
                                        <p:tav tm="100000">
                                          <p:val>
                                            <p:strVal val="#ppt_w"/>
                                          </p:val>
                                        </p:tav>
                                      </p:tavLst>
                                    </p:anim>
                                    <p:anim calcmode="lin" valueType="num">
                                      <p:cBhvr additive="base">
                                        <p:cTn id="8" dur="500"/>
                                        <p:tgtEl>
                                          <p:spTgt spid="50"/>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additive="base">
                                        <p:cTn id="13" dur="500"/>
                                        <p:tgtEl>
                                          <p:spTgt spid="51"/>
                                        </p:tgtEl>
                                        <p:attrNameLst>
                                          <p:attrName>ppt_w</p:attrName>
                                        </p:attrNameLst>
                                      </p:cBhvr>
                                      <p:tavLst>
                                        <p:tav tm="0">
                                          <p:val>
                                            <p:strVal val="0"/>
                                          </p:val>
                                        </p:tav>
                                        <p:tav tm="100000">
                                          <p:val>
                                            <p:strVal val="#ppt_w"/>
                                          </p:val>
                                        </p:tav>
                                      </p:tavLst>
                                    </p:anim>
                                    <p:anim calcmode="lin" valueType="num">
                                      <p:cBhvr additive="base">
                                        <p:cTn id="14" dur="500"/>
                                        <p:tgtEl>
                                          <p:spTgt spid="51"/>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1"/>
                                          </p:stCondLst>
                                        </p:cTn>
                                        <p:tgtEl>
                                          <p:spTgt spid="50"/>
                                        </p:tgtEl>
                                        <p:attrNameLst>
                                          <p:attrName>style.visibility</p:attrName>
                                        </p:attrNameLst>
                                      </p:cBhvr>
                                      <p:to>
                                        <p:strVal val="hidden"/>
                                      </p:to>
                                    </p:set>
                                  </p:childTnLst>
                                </p:cTn>
                              </p:par>
                              <p:par>
                                <p:cTn id="19" presetID="23" presetClass="entr" presetSubtype="16"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additive="base">
                                        <p:cTn id="21" dur="500"/>
                                        <p:tgtEl>
                                          <p:spTgt spid="52"/>
                                        </p:tgtEl>
                                        <p:attrNameLst>
                                          <p:attrName>ppt_w</p:attrName>
                                        </p:attrNameLst>
                                      </p:cBhvr>
                                      <p:tavLst>
                                        <p:tav tm="0">
                                          <p:val>
                                            <p:strVal val="0"/>
                                          </p:val>
                                        </p:tav>
                                        <p:tav tm="100000">
                                          <p:val>
                                            <p:strVal val="#ppt_w"/>
                                          </p:val>
                                        </p:tav>
                                      </p:tavLst>
                                    </p:anim>
                                    <p:anim calcmode="lin" valueType="num">
                                      <p:cBhvr additive="base">
                                        <p:cTn id="22" dur="500"/>
                                        <p:tgtEl>
                                          <p:spTgt spid="52"/>
                                        </p:tgtEl>
                                        <p:attrNameLst>
                                          <p:attrName>ppt_h</p:attrName>
                                        </p:attrNameLst>
                                      </p:cBhvr>
                                      <p:tavLst>
                                        <p:tav tm="0">
                                          <p:val>
                                            <p:strVal val="0"/>
                                          </p:val>
                                        </p:tav>
                                        <p:tav tm="100000">
                                          <p:val>
                                            <p:strVal val="#ppt_h"/>
                                          </p:val>
                                        </p:tav>
                                      </p:tavLst>
                                    </p:anim>
                                  </p:childTnLst>
                                </p:cTn>
                              </p:par>
                              <p:par>
                                <p:cTn id="23" presetID="1" presetClass="exit" presetSubtype="0" fill="hold" nodeType="withEffect">
                                  <p:stCondLst>
                                    <p:cond delay="0"/>
                                  </p:stCondLst>
                                  <p:childTnLst>
                                    <p:set>
                                      <p:cBhvr>
                                        <p:cTn id="24" dur="1" fill="hold">
                                          <p:stCondLst>
                                            <p:cond delay="1"/>
                                          </p:stCondLst>
                                        </p:cTn>
                                        <p:tgtEl>
                                          <p:spTgt spid="5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5.55556E-7 -3.82716E-6 L 0.1651 0.10988 " pathEditMode="relative" rAng="0" ptsTypes="AA">
                                      <p:cBhvr>
                                        <p:cTn id="44" dur="1000" fill="hold"/>
                                        <p:tgtEl>
                                          <p:spTgt spid="54"/>
                                        </p:tgtEl>
                                        <p:attrNameLst>
                                          <p:attrName>ppt_x</p:attrName>
                                          <p:attrName>ppt_y</p:attrName>
                                        </p:attrNameLst>
                                      </p:cBhvr>
                                      <p:rCtr x="8247" y="5494"/>
                                    </p:animMotion>
                                  </p:childTnLst>
                                </p:cTn>
                              </p:par>
                              <p:par>
                                <p:cTn id="45" presetID="1" presetClass="exit" presetSubtype="0" fill="hold" nodeType="withEffect">
                                  <p:stCondLst>
                                    <p:cond delay="0"/>
                                  </p:stCondLst>
                                  <p:childTnLst>
                                    <p:set>
                                      <p:cBhvr>
                                        <p:cTn id="46" dur="1" fill="hold">
                                          <p:stCondLst>
                                            <p:cond delay="1"/>
                                          </p:stCondLst>
                                        </p:cTn>
                                        <p:tgtEl>
                                          <p:spTgt spid="53"/>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1"/>
                                          </p:stCondLst>
                                        </p:cTn>
                                        <p:tgtEl>
                                          <p:spTgt spid="55"/>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1"/>
                                          </p:stCondLst>
                                        </p:cTn>
                                        <p:tgtEl>
                                          <p:spTgt spid="5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1"/>
                                          </p:stCondLst>
                                        </p:cTn>
                                        <p:tgtEl>
                                          <p:spTgt spid="54"/>
                                        </p:tgtEl>
                                        <p:attrNameLst>
                                          <p:attrName>style.visibility</p:attrName>
                                        </p:attrNameLst>
                                      </p:cBhvr>
                                      <p:to>
                                        <p:strVal val="hidden"/>
                                      </p:to>
                                    </p:set>
                                  </p:childTnLst>
                                </p:cTn>
                              </p:par>
                              <p:par>
                                <p:cTn id="55" presetID="23" presetClass="entr" presetSubtype="16"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anim calcmode="lin" valueType="num">
                                      <p:cBhvr additive="base">
                                        <p:cTn id="57" dur="500"/>
                                        <p:tgtEl>
                                          <p:spTgt spid="57"/>
                                        </p:tgtEl>
                                        <p:attrNameLst>
                                          <p:attrName>ppt_w</p:attrName>
                                        </p:attrNameLst>
                                      </p:cBhvr>
                                      <p:tavLst>
                                        <p:tav tm="0">
                                          <p:val>
                                            <p:strVal val="0"/>
                                          </p:val>
                                        </p:tav>
                                        <p:tav tm="100000">
                                          <p:val>
                                            <p:strVal val="#ppt_w"/>
                                          </p:val>
                                        </p:tav>
                                      </p:tavLst>
                                    </p:anim>
                                    <p:anim calcmode="lin" valueType="num">
                                      <p:cBhvr additive="base">
                                        <p:cTn id="58" dur="500"/>
                                        <p:tgtEl>
                                          <p:spTgt spid="57"/>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e955e0b2aa_0_5"/>
          <p:cNvSpPr txBox="1">
            <a:spLocks noGrp="1"/>
          </p:cNvSpPr>
          <p:nvPr>
            <p:ph type="title"/>
          </p:nvPr>
        </p:nvSpPr>
        <p:spPr>
          <a:xfrm>
            <a:off x="1236600" y="341300"/>
            <a:ext cx="75957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What Makes {admiral} Special?</a:t>
            </a:r>
            <a:endParaRPr/>
          </a:p>
        </p:txBody>
      </p:sp>
      <p:sp>
        <p:nvSpPr>
          <p:cNvPr id="63" name="Google Shape;63;ge955e0b2aa_0_5"/>
          <p:cNvSpPr txBox="1"/>
          <p:nvPr/>
        </p:nvSpPr>
        <p:spPr>
          <a:xfrm>
            <a:off x="5261900" y="1642950"/>
            <a:ext cx="318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ge955e0b2aa_0_5"/>
          <p:cNvSpPr/>
          <p:nvPr/>
        </p:nvSpPr>
        <p:spPr>
          <a:xfrm>
            <a:off x="513040" y="1254260"/>
            <a:ext cx="3492000" cy="3034748"/>
          </a:xfrm>
          <a:prstGeom prst="roundRect">
            <a:avLst>
              <a:gd name="adj" fmla="val 16667"/>
            </a:avLst>
          </a:prstGeom>
          <a:solidFill>
            <a:srgbClr val="F2F2F2"/>
          </a:solidFill>
          <a:ln w="2857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1800" b="0" i="0" u="none" strike="noStrike" cap="none">
                <a:solidFill>
                  <a:schemeClr val="dk1"/>
                </a:solidFill>
                <a:latin typeface="Courier New"/>
                <a:ea typeface="Courier New"/>
                <a:cs typeface="Courier New"/>
                <a:sym typeface="Courier New"/>
              </a:rPr>
              <a:t>create_advs(</a:t>
            </a:r>
            <a:endParaRPr/>
          </a:p>
          <a:p>
            <a:pPr marL="0" marR="0" lvl="0" indent="0" algn="l" rtl="0">
              <a:lnSpc>
                <a:spcPct val="100000"/>
              </a:lnSpc>
              <a:spcBef>
                <a:spcPts val="0"/>
              </a:spcBef>
              <a:spcAft>
                <a:spcPts val="0"/>
              </a:spcAft>
              <a:buNone/>
            </a:pPr>
            <a:r>
              <a:rPr lang="en-GB" sz="1800" b="0" i="0" u="none" strike="noStrike" cap="none">
                <a:solidFill>
                  <a:schemeClr val="dk1"/>
                </a:solidFill>
                <a:latin typeface="Courier New"/>
                <a:ea typeface="Courier New"/>
                <a:cs typeface="Courier New"/>
                <a:sym typeface="Courier New"/>
              </a:rPr>
              <a:t>  vs,</a:t>
            </a:r>
            <a:endParaRPr/>
          </a:p>
          <a:p>
            <a:pPr marL="0" marR="0" lvl="0" indent="0" algn="l" rtl="0">
              <a:lnSpc>
                <a:spcPct val="100000"/>
              </a:lnSpc>
              <a:spcBef>
                <a:spcPts val="0"/>
              </a:spcBef>
              <a:spcAft>
                <a:spcPts val="0"/>
              </a:spcAft>
              <a:buNone/>
            </a:pPr>
            <a:r>
              <a:rPr lang="en-GB" sz="1800" b="0" i="0" u="none" strike="noStrike" cap="none">
                <a:solidFill>
                  <a:schemeClr val="dk1"/>
                </a:solidFill>
                <a:latin typeface="Courier New"/>
                <a:ea typeface="Courier New"/>
                <a:cs typeface="Courier New"/>
                <a:sym typeface="Courier New"/>
              </a:rPr>
              <a:t>  param_01 = ,</a:t>
            </a:r>
            <a:endParaRPr/>
          </a:p>
          <a:p>
            <a:pPr marL="0" marR="0" lvl="0" indent="0" algn="l" rtl="0">
              <a:lnSpc>
                <a:spcPct val="100000"/>
              </a:lnSpc>
              <a:spcBef>
                <a:spcPts val="0"/>
              </a:spcBef>
              <a:spcAft>
                <a:spcPts val="0"/>
              </a:spcAft>
              <a:buNone/>
            </a:pPr>
            <a:r>
              <a:rPr lang="en-GB" sz="1800" b="0" i="0" u="none" strike="noStrike" cap="none">
                <a:solidFill>
                  <a:schemeClr val="dk1"/>
                </a:solidFill>
                <a:latin typeface="Courier New"/>
                <a:ea typeface="Courier New"/>
                <a:cs typeface="Courier New"/>
                <a:sym typeface="Courier New"/>
              </a:rPr>
              <a:t>  param_02 = ,</a:t>
            </a:r>
            <a:endParaRPr/>
          </a:p>
          <a:p>
            <a:pPr marL="0" marR="0" lvl="0" indent="0" algn="l" rtl="0">
              <a:lnSpc>
                <a:spcPct val="100000"/>
              </a:lnSpc>
              <a:spcBef>
                <a:spcPts val="0"/>
              </a:spcBef>
              <a:spcAft>
                <a:spcPts val="0"/>
              </a:spcAft>
              <a:buNone/>
            </a:pPr>
            <a:r>
              <a:rPr lang="en-GB" sz="1800" b="0" i="0" u="none" strike="noStrike" cap="none">
                <a:solidFill>
                  <a:schemeClr val="dk1"/>
                </a:solidFill>
                <a:latin typeface="Courier New"/>
                <a:ea typeface="Courier New"/>
                <a:cs typeface="Courier New"/>
                <a:sym typeface="Courier New"/>
              </a:rPr>
              <a:t>  …,</a:t>
            </a:r>
            <a:endParaRPr/>
          </a:p>
          <a:p>
            <a:pPr marL="0" marR="0" lvl="0" indent="0" algn="l" rtl="0">
              <a:lnSpc>
                <a:spcPct val="100000"/>
              </a:lnSpc>
              <a:spcBef>
                <a:spcPts val="0"/>
              </a:spcBef>
              <a:spcAft>
                <a:spcPts val="0"/>
              </a:spcAft>
              <a:buNone/>
            </a:pPr>
            <a:r>
              <a:rPr lang="en-GB" sz="1800" b="0" i="0" u="none" strike="noStrike" cap="none">
                <a:solidFill>
                  <a:schemeClr val="dk1"/>
                </a:solidFill>
                <a:latin typeface="Courier New"/>
                <a:ea typeface="Courier New"/>
                <a:cs typeface="Courier New"/>
                <a:sym typeface="Courier New"/>
              </a:rPr>
              <a:t>  param_99 =</a:t>
            </a:r>
            <a:endParaRPr/>
          </a:p>
          <a:p>
            <a:pPr marL="0" marR="0" lvl="0" indent="0" algn="l" rtl="0">
              <a:lnSpc>
                <a:spcPct val="100000"/>
              </a:lnSpc>
              <a:spcBef>
                <a:spcPts val="0"/>
              </a:spcBef>
              <a:spcAft>
                <a:spcPts val="0"/>
              </a:spcAft>
              <a:buNone/>
            </a:pPr>
            <a:r>
              <a:rPr lang="en-GB" sz="1800" b="0" i="0" u="none" strike="noStrike" cap="none">
                <a:solidFill>
                  <a:schemeClr val="dk1"/>
                </a:solidFill>
                <a:latin typeface="Courier New"/>
                <a:ea typeface="Courier New"/>
                <a:cs typeface="Courier New"/>
                <a:sym typeface="Courier New"/>
              </a:rPr>
              <a:t>)</a:t>
            </a:r>
            <a:endParaRPr sz="1800" b="0" i="0" u="none" strike="noStrike" cap="none">
              <a:solidFill>
                <a:schemeClr val="dk1"/>
              </a:solidFill>
              <a:latin typeface="Courier New"/>
              <a:ea typeface="Courier New"/>
              <a:cs typeface="Courier New"/>
              <a:sym typeface="Courier New"/>
            </a:endParaRPr>
          </a:p>
        </p:txBody>
      </p:sp>
      <p:sp>
        <p:nvSpPr>
          <p:cNvPr id="65" name="Google Shape;65;ge955e0b2aa_0_5"/>
          <p:cNvSpPr/>
          <p:nvPr/>
        </p:nvSpPr>
        <p:spPr>
          <a:xfrm>
            <a:off x="5261900" y="1265517"/>
            <a:ext cx="3493287" cy="3034748"/>
          </a:xfrm>
          <a:prstGeom prst="roundRect">
            <a:avLst>
              <a:gd name="adj" fmla="val 16667"/>
            </a:avLst>
          </a:prstGeom>
          <a:solidFill>
            <a:srgbClr val="F2F2F2"/>
          </a:solidFill>
          <a:ln w="2857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1800" b="0" i="0" u="none" strike="noStrike" cap="none">
                <a:solidFill>
                  <a:schemeClr val="dk1"/>
                </a:solidFill>
                <a:latin typeface="Courier New"/>
                <a:ea typeface="Courier New"/>
                <a:cs typeface="Courier New"/>
                <a:sym typeface="Courier New"/>
              </a:rPr>
              <a:t>vs %&gt;%</a:t>
            </a:r>
            <a:endParaRPr/>
          </a:p>
          <a:p>
            <a:pPr marL="0" marR="0" lvl="0" indent="0" algn="l" rtl="0">
              <a:lnSpc>
                <a:spcPct val="100000"/>
              </a:lnSpc>
              <a:spcBef>
                <a:spcPts val="0"/>
              </a:spcBef>
              <a:spcAft>
                <a:spcPts val="0"/>
              </a:spcAft>
              <a:buNone/>
            </a:pPr>
            <a:r>
              <a:rPr lang="en-GB" sz="1800" b="0" i="0" u="none" strike="noStrike" cap="none">
                <a:solidFill>
                  <a:schemeClr val="dk1"/>
                </a:solidFill>
                <a:latin typeface="Courier New"/>
                <a:ea typeface="Courier New"/>
                <a:cs typeface="Courier New"/>
                <a:sym typeface="Courier New"/>
              </a:rPr>
              <a:t>  derive_var_a() %&gt;%</a:t>
            </a:r>
            <a:endParaRPr/>
          </a:p>
          <a:p>
            <a:pPr marL="0" marR="0" lvl="0" indent="0" algn="l" rtl="0">
              <a:lnSpc>
                <a:spcPct val="100000"/>
              </a:lnSpc>
              <a:spcBef>
                <a:spcPts val="0"/>
              </a:spcBef>
              <a:spcAft>
                <a:spcPts val="0"/>
              </a:spcAft>
              <a:buNone/>
            </a:pPr>
            <a:r>
              <a:rPr lang="en-GB" sz="1800" b="0" i="0" u="none" strike="noStrike" cap="none">
                <a:solidFill>
                  <a:schemeClr val="dk1"/>
                </a:solidFill>
                <a:latin typeface="Courier New"/>
                <a:ea typeface="Courier New"/>
                <a:cs typeface="Courier New"/>
                <a:sym typeface="Courier New"/>
              </a:rPr>
              <a:t>  derive_var_b() %&gt;%</a:t>
            </a:r>
            <a:endParaRPr/>
          </a:p>
          <a:p>
            <a:pPr marL="0" marR="0" lvl="0" indent="0" algn="l" rtl="0">
              <a:lnSpc>
                <a:spcPct val="100000"/>
              </a:lnSpc>
              <a:spcBef>
                <a:spcPts val="0"/>
              </a:spcBef>
              <a:spcAft>
                <a:spcPts val="0"/>
              </a:spcAft>
              <a:buNone/>
            </a:pPr>
            <a:r>
              <a:rPr lang="en-GB" sz="1800" b="0" i="0" u="none" strike="noStrike" cap="none">
                <a:solidFill>
                  <a:schemeClr val="dk1"/>
                </a:solidFill>
                <a:latin typeface="Courier New"/>
                <a:ea typeface="Courier New"/>
                <a:cs typeface="Courier New"/>
                <a:sym typeface="Courier New"/>
              </a:rPr>
              <a:t>  derive_param_x() %&gt;%</a:t>
            </a:r>
            <a:endParaRPr/>
          </a:p>
          <a:p>
            <a:pPr marL="0" marR="0" lvl="0" indent="0" algn="l" rtl="0">
              <a:lnSpc>
                <a:spcPct val="100000"/>
              </a:lnSpc>
              <a:spcBef>
                <a:spcPts val="0"/>
              </a:spcBef>
              <a:spcAft>
                <a:spcPts val="0"/>
              </a:spcAft>
              <a:buNone/>
            </a:pPr>
            <a:r>
              <a:rPr lang="en-GB" sz="1800" b="0" i="0" u="none" strike="noStrike" cap="none">
                <a:solidFill>
                  <a:schemeClr val="dk1"/>
                </a:solidFill>
                <a:latin typeface="Courier New"/>
                <a:ea typeface="Courier New"/>
                <a:cs typeface="Courier New"/>
                <a:sym typeface="Courier New"/>
              </a:rPr>
              <a:t>  ...</a:t>
            </a:r>
            <a:endParaRPr sz="1800" b="0" i="0" u="none" strike="noStrike" cap="none">
              <a:solidFill>
                <a:schemeClr val="dk1"/>
              </a:solidFill>
              <a:latin typeface="Courier New"/>
              <a:ea typeface="Courier New"/>
              <a:cs typeface="Courier New"/>
              <a:sym typeface="Courier New"/>
            </a:endParaRPr>
          </a:p>
        </p:txBody>
      </p:sp>
      <p:pic>
        <p:nvPicPr>
          <p:cNvPr id="66" name="Google Shape;66;ge955e0b2aa_0_5" descr="https://lh4.googleusercontent.com/iiiBjitFSqOuOFChKCb0RaBpHlkucvDfLXr0SWaxEBpB8b_cdaKWs5Q0g6Z-W9Ao3Ld0sXxs_jfuP1M2pKmZpRQyofkBZ80_zgqSMhwg6h5ucDFIW_y3Bxc8UjS8AdOPXsmqSJ6a_04"/>
          <p:cNvPicPr preferRelativeResize="0"/>
          <p:nvPr/>
        </p:nvPicPr>
        <p:blipFill rotWithShape="1">
          <a:blip r:embed="rId3">
            <a:alphaModFix/>
          </a:blip>
          <a:srcRect r="51442"/>
          <a:stretch/>
        </p:blipFill>
        <p:spPr>
          <a:xfrm>
            <a:off x="3121902" y="3529572"/>
            <a:ext cx="697608" cy="677928"/>
          </a:xfrm>
          <a:prstGeom prst="rect">
            <a:avLst/>
          </a:prstGeom>
          <a:noFill/>
          <a:ln>
            <a:noFill/>
          </a:ln>
        </p:spPr>
      </p:pic>
      <p:pic>
        <p:nvPicPr>
          <p:cNvPr id="67" name="Google Shape;67;ge955e0b2aa_0_5" descr="https://lh4.googleusercontent.com/iiiBjitFSqOuOFChKCb0RaBpHlkucvDfLXr0SWaxEBpB8b_cdaKWs5Q0g6Z-W9Ao3Ld0sXxs_jfuP1M2pKmZpRQyofkBZ80_zgqSMhwg6h5ucDFIW_y3Bxc8UjS8AdOPXsmqSJ6a_04"/>
          <p:cNvPicPr preferRelativeResize="0"/>
          <p:nvPr/>
        </p:nvPicPr>
        <p:blipFill rotWithShape="1">
          <a:blip r:embed="rId3">
            <a:alphaModFix/>
          </a:blip>
          <a:srcRect l="48319" r="-1012"/>
          <a:stretch/>
        </p:blipFill>
        <p:spPr>
          <a:xfrm>
            <a:off x="7915167" y="3529572"/>
            <a:ext cx="757042" cy="67792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CH" dirty="0"/>
              <a:t>Demo</a:t>
            </a:r>
            <a:endParaRPr lang="en-US" dirty="0"/>
          </a:p>
        </p:txBody>
      </p:sp>
    </p:spTree>
    <p:extLst>
      <p:ext uri="{BB962C8B-B14F-4D97-AF65-F5344CB8AC3E}">
        <p14:creationId xmlns:p14="http://schemas.microsoft.com/office/powerpoint/2010/main" val="2785437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CH" dirty="0"/>
              <a:t>How Did We Get Here?</a:t>
            </a:r>
            <a:endParaRPr lang="en-US" dirty="0"/>
          </a:p>
        </p:txBody>
      </p:sp>
      <p:pic>
        <p:nvPicPr>
          <p:cNvPr id="1028" name="Picture 4" descr="File:Hoffmann-La Roche logo.svg - Wikimedia Comm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443" y="2064531"/>
            <a:ext cx="2179505" cy="11340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SK Logo transparent PNG - Stic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5644" y="1439569"/>
            <a:ext cx="3177100" cy="2382825"/>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54;ge955e0b2aa_0_5"/>
          <p:cNvSpPr/>
          <p:nvPr/>
        </p:nvSpPr>
        <p:spPr>
          <a:xfrm>
            <a:off x="3002884" y="2443893"/>
            <a:ext cx="421800" cy="3753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 name="Group 4">
            <a:extLst>
              <a:ext uri="{FF2B5EF4-FFF2-40B4-BE49-F238E27FC236}">
                <a16:creationId xmlns:a16="http://schemas.microsoft.com/office/drawing/2014/main" id="{1D30912E-C27D-4FDA-9EE7-E7D7CC6DA856}"/>
              </a:ext>
            </a:extLst>
          </p:cNvPr>
          <p:cNvGrpSpPr/>
          <p:nvPr/>
        </p:nvGrpSpPr>
        <p:grpSpPr>
          <a:xfrm>
            <a:off x="5363051" y="1909505"/>
            <a:ext cx="2058102" cy="1442955"/>
            <a:chOff x="5363051" y="1909505"/>
            <a:chExt cx="2058102" cy="1442955"/>
          </a:xfrm>
        </p:grpSpPr>
        <p:pic>
          <p:nvPicPr>
            <p:cNvPr id="8" name="Google Shape;51;ge955e0b2aa_0_5"/>
            <p:cNvPicPr preferRelativeResize="0">
              <a:picLocks noChangeAspect="1"/>
            </p:cNvPicPr>
            <p:nvPr/>
          </p:nvPicPr>
          <p:blipFill rotWithShape="1">
            <a:blip r:embed="rId5">
              <a:alphaModFix/>
            </a:blip>
            <a:srcRect/>
            <a:stretch/>
          </p:blipFill>
          <p:spPr>
            <a:xfrm>
              <a:off x="6178440" y="1909505"/>
              <a:ext cx="1242713" cy="1442955"/>
            </a:xfrm>
            <a:prstGeom prst="rect">
              <a:avLst/>
            </a:prstGeom>
            <a:noFill/>
            <a:ln>
              <a:noFill/>
            </a:ln>
          </p:spPr>
        </p:pic>
        <p:sp>
          <p:nvSpPr>
            <p:cNvPr id="10" name="Google Shape;55;ge955e0b2aa_0_5"/>
            <p:cNvSpPr/>
            <p:nvPr/>
          </p:nvSpPr>
          <p:spPr>
            <a:xfrm>
              <a:off x="5363051" y="2391993"/>
              <a:ext cx="540545" cy="479100"/>
            </a:xfrm>
            <a:prstGeom prst="mathEqual">
              <a:avLst>
                <a:gd name="adj1" fmla="val 23520"/>
                <a:gd name="adj2" fmla="val 1176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 name="Group 3">
            <a:extLst>
              <a:ext uri="{FF2B5EF4-FFF2-40B4-BE49-F238E27FC236}">
                <a16:creationId xmlns:a16="http://schemas.microsoft.com/office/drawing/2014/main" id="{AB51F80B-D0BB-4D9B-B5C1-60DCE595169C}"/>
              </a:ext>
            </a:extLst>
          </p:cNvPr>
          <p:cNvGrpSpPr/>
          <p:nvPr/>
        </p:nvGrpSpPr>
        <p:grpSpPr>
          <a:xfrm>
            <a:off x="91892" y="3616640"/>
            <a:ext cx="8520600" cy="1054797"/>
            <a:chOff x="91892" y="3616640"/>
            <a:chExt cx="8520600" cy="1054797"/>
          </a:xfrm>
        </p:grpSpPr>
        <p:sp>
          <p:nvSpPr>
            <p:cNvPr id="11" name="Rounded Rectangle 10"/>
            <p:cNvSpPr/>
            <p:nvPr/>
          </p:nvSpPr>
          <p:spPr>
            <a:xfrm>
              <a:off x="1692949" y="4088341"/>
              <a:ext cx="5632174" cy="583096"/>
            </a:xfrm>
            <a:prstGeom prst="roundRect">
              <a:avLst/>
            </a:prstGeom>
            <a:noFill/>
            <a:ln w="381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a:solidFill>
                    <a:schemeClr val="bg2">
                      <a:lumMod val="75000"/>
                    </a:schemeClr>
                  </a:solidFill>
                </a:rPr>
                <a:t>Open-source modular toolkit for generating ADaM in R</a:t>
              </a:r>
              <a:endParaRPr lang="en-US" sz="1600" b="1" dirty="0">
                <a:solidFill>
                  <a:schemeClr val="bg2">
                    <a:lumMod val="75000"/>
                  </a:schemeClr>
                </a:solidFill>
              </a:endParaRPr>
            </a:p>
          </p:txBody>
        </p:sp>
        <p:sp>
          <p:nvSpPr>
            <p:cNvPr id="3" name="Google Shape;39;p1">
              <a:extLst>
                <a:ext uri="{FF2B5EF4-FFF2-40B4-BE49-F238E27FC236}">
                  <a16:creationId xmlns:a16="http://schemas.microsoft.com/office/drawing/2014/main" id="{952C7330-0725-443E-AED6-9E080F6DF49D}"/>
                </a:ext>
              </a:extLst>
            </p:cNvPr>
            <p:cNvSpPr txBox="1">
              <a:spLocks/>
            </p:cNvSpPr>
            <p:nvPr/>
          </p:nvSpPr>
          <p:spPr>
            <a:xfrm>
              <a:off x="91892" y="3616640"/>
              <a:ext cx="8520600" cy="7926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SzPts val="2800"/>
                <a:buFont typeface="Arial"/>
                <a:buNone/>
              </a:pPr>
              <a:r>
                <a:rPr lang="en-GB" dirty="0">
                  <a:solidFill>
                    <a:schemeClr val="bg2">
                      <a:lumMod val="75000"/>
                    </a:schemeClr>
                  </a:solidFill>
                </a:rPr>
                <a:t>The</a:t>
              </a:r>
              <a:r>
                <a:rPr lang="en-GB" dirty="0">
                  <a:solidFill>
                    <a:srgbClr val="FF0000"/>
                  </a:solidFill>
                </a:rPr>
                <a:t> </a:t>
              </a:r>
              <a:r>
                <a:rPr lang="en-GB" b="1" dirty="0" err="1">
                  <a:solidFill>
                    <a:srgbClr val="FF0000"/>
                  </a:solidFill>
                </a:rPr>
                <a:t>AD</a:t>
              </a:r>
              <a:r>
                <a:rPr lang="en-GB" dirty="0" err="1">
                  <a:solidFill>
                    <a:schemeClr val="bg2">
                      <a:lumMod val="75000"/>
                    </a:schemeClr>
                  </a:solidFill>
                </a:rPr>
                <a:t>a</a:t>
              </a:r>
              <a:r>
                <a:rPr lang="en-GB" b="1" dirty="0" err="1">
                  <a:solidFill>
                    <a:srgbClr val="FF0000"/>
                  </a:solidFill>
                </a:rPr>
                <a:t>M</a:t>
              </a:r>
              <a:r>
                <a:rPr lang="en-GB" dirty="0"/>
                <a:t> </a:t>
              </a:r>
              <a:r>
                <a:rPr lang="en-GB" b="1" dirty="0">
                  <a:solidFill>
                    <a:srgbClr val="FF0000"/>
                  </a:solidFill>
                </a:rPr>
                <a:t>i</a:t>
              </a:r>
              <a:r>
                <a:rPr lang="en-GB" dirty="0">
                  <a:solidFill>
                    <a:schemeClr val="bg2">
                      <a:lumMod val="75000"/>
                    </a:schemeClr>
                  </a:solidFill>
                </a:rPr>
                <a:t>n</a:t>
              </a:r>
              <a:r>
                <a:rPr lang="en-GB" dirty="0">
                  <a:solidFill>
                    <a:srgbClr val="FF0000"/>
                  </a:solidFill>
                </a:rPr>
                <a:t> </a:t>
              </a:r>
              <a:r>
                <a:rPr lang="en-GB" b="1" dirty="0">
                  <a:solidFill>
                    <a:srgbClr val="FF0000"/>
                  </a:solidFill>
                </a:rPr>
                <a:t>R</a:t>
              </a:r>
              <a:r>
                <a:rPr lang="en-GB" dirty="0"/>
                <a:t> </a:t>
              </a:r>
              <a:r>
                <a:rPr lang="en-GB" b="1" dirty="0">
                  <a:solidFill>
                    <a:srgbClr val="FF0000"/>
                  </a:solidFill>
                </a:rPr>
                <a:t>A</a:t>
              </a:r>
              <a:r>
                <a:rPr lang="en-GB" dirty="0">
                  <a:solidFill>
                    <a:schemeClr val="bg2">
                      <a:lumMod val="75000"/>
                    </a:schemeClr>
                  </a:solidFill>
                </a:rPr>
                <a:t>sset</a:t>
              </a:r>
              <a:r>
                <a:rPr lang="en-GB" dirty="0"/>
                <a:t> </a:t>
              </a:r>
              <a:r>
                <a:rPr lang="en-GB" b="1" dirty="0">
                  <a:solidFill>
                    <a:srgbClr val="FF0000"/>
                  </a:solidFill>
                </a:rPr>
                <a:t>L</a:t>
              </a:r>
              <a:r>
                <a:rPr lang="en-GB" dirty="0">
                  <a:solidFill>
                    <a:schemeClr val="bg2">
                      <a:lumMod val="75000"/>
                    </a:schemeClr>
                  </a:solidFill>
                </a:rPr>
                <a:t>ibrary</a:t>
              </a:r>
            </a:p>
          </p:txBody>
        </p:sp>
      </p:grpSp>
    </p:spTree>
    <p:extLst>
      <p:ext uri="{BB962C8B-B14F-4D97-AF65-F5344CB8AC3E}">
        <p14:creationId xmlns:p14="http://schemas.microsoft.com/office/powerpoint/2010/main" val="378607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75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Status</a:t>
            </a:r>
          </a:p>
        </p:txBody>
      </p:sp>
      <p:pic>
        <p:nvPicPr>
          <p:cNvPr id="7" name="Picture 6"/>
          <p:cNvPicPr>
            <a:picLocks noChangeAspect="1"/>
          </p:cNvPicPr>
          <p:nvPr/>
        </p:nvPicPr>
        <p:blipFill>
          <a:blip r:embed="rId3"/>
          <a:stretch>
            <a:fillRect/>
          </a:stretch>
        </p:blipFill>
        <p:spPr>
          <a:xfrm>
            <a:off x="698500" y="1284474"/>
            <a:ext cx="5656125" cy="3343475"/>
          </a:xfrm>
          <a:prstGeom prst="rect">
            <a:avLst/>
          </a:prstGeom>
        </p:spPr>
      </p:pic>
      <p:pic>
        <p:nvPicPr>
          <p:cNvPr id="4" name="Graphic 3" descr="Group">
            <a:extLst>
              <a:ext uri="{FF2B5EF4-FFF2-40B4-BE49-F238E27FC236}">
                <a16:creationId xmlns:a16="http://schemas.microsoft.com/office/drawing/2014/main" id="{5044447A-5838-4324-96A3-161D525FC9FC}"/>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981350" y="3712350"/>
            <a:ext cx="717550" cy="469900"/>
          </a:xfrm>
          <a:prstGeom prst="rect">
            <a:avLst/>
          </a:prstGeom>
        </p:spPr>
      </p:pic>
      <p:grpSp>
        <p:nvGrpSpPr>
          <p:cNvPr id="13" name="Group 12">
            <a:extLst>
              <a:ext uri="{FF2B5EF4-FFF2-40B4-BE49-F238E27FC236}">
                <a16:creationId xmlns:a16="http://schemas.microsoft.com/office/drawing/2014/main" id="{C7D2436F-F682-4A9E-87FA-4D2484A2B78D}"/>
              </a:ext>
            </a:extLst>
          </p:cNvPr>
          <p:cNvGrpSpPr/>
          <p:nvPr/>
        </p:nvGrpSpPr>
        <p:grpSpPr>
          <a:xfrm>
            <a:off x="2186987" y="3344050"/>
            <a:ext cx="717550" cy="915600"/>
            <a:chOff x="2266950" y="3636150"/>
            <a:chExt cx="717550" cy="915600"/>
          </a:xfrm>
        </p:grpSpPr>
        <p:pic>
          <p:nvPicPr>
            <p:cNvPr id="8" name="Graphic 7" descr="Group">
              <a:extLst>
                <a:ext uri="{FF2B5EF4-FFF2-40B4-BE49-F238E27FC236}">
                  <a16:creationId xmlns:a16="http://schemas.microsoft.com/office/drawing/2014/main" id="{AB62DAB5-FAD0-4DFE-B2A6-ED4148BC1BC8}"/>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2266950" y="3636150"/>
              <a:ext cx="717550" cy="458400"/>
            </a:xfrm>
            <a:prstGeom prst="rect">
              <a:avLst/>
            </a:prstGeom>
          </p:spPr>
        </p:pic>
        <p:pic>
          <p:nvPicPr>
            <p:cNvPr id="9" name="Graphic 8" descr="Group">
              <a:extLst>
                <a:ext uri="{FF2B5EF4-FFF2-40B4-BE49-F238E27FC236}">
                  <a16:creationId xmlns:a16="http://schemas.microsoft.com/office/drawing/2014/main" id="{A70C650C-E212-42ED-BBCA-CB0FE6610E94}"/>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2266950" y="3979050"/>
              <a:ext cx="717550" cy="572700"/>
            </a:xfrm>
            <a:prstGeom prst="rect">
              <a:avLst/>
            </a:prstGeom>
          </p:spPr>
        </p:pic>
      </p:grpSp>
      <p:pic>
        <p:nvPicPr>
          <p:cNvPr id="11" name="Graphic 10" descr="Group of people">
            <a:extLst>
              <a:ext uri="{FF2B5EF4-FFF2-40B4-BE49-F238E27FC236}">
                <a16:creationId xmlns:a16="http://schemas.microsoft.com/office/drawing/2014/main" id="{ADD7E423-1761-4A26-96D7-23E4145844D7}"/>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3259275" y="3255150"/>
            <a:ext cx="914400" cy="914400"/>
          </a:xfrm>
          <a:prstGeom prst="rect">
            <a:avLst/>
          </a:prstGeom>
        </p:spPr>
      </p:pic>
      <p:sp>
        <p:nvSpPr>
          <p:cNvPr id="12" name="TextBox 11">
            <a:extLst>
              <a:ext uri="{FF2B5EF4-FFF2-40B4-BE49-F238E27FC236}">
                <a16:creationId xmlns:a16="http://schemas.microsoft.com/office/drawing/2014/main" id="{F1E47AD9-A26F-4EA0-922B-802B85E8E738}"/>
              </a:ext>
            </a:extLst>
          </p:cNvPr>
          <p:cNvSpPr txBox="1"/>
          <p:nvPr/>
        </p:nvSpPr>
        <p:spPr>
          <a:xfrm>
            <a:off x="5797550" y="515551"/>
            <a:ext cx="3470000" cy="954107"/>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dirty="0"/>
              <a:t>March 2021 – conception</a:t>
            </a:r>
          </a:p>
          <a:p>
            <a:pPr marL="342900" indent="-342900">
              <a:buFont typeface="Arial" panose="020B0604020202020204" pitchFamily="34" charset="0"/>
              <a:buChar char="•"/>
            </a:pPr>
            <a:r>
              <a:rPr lang="en-US" dirty="0"/>
              <a:t>(Roche + GSK) - 6 developers</a:t>
            </a:r>
          </a:p>
          <a:p>
            <a:pPr marL="342900" indent="-342900">
              <a:buFont typeface="Arial" panose="020B0604020202020204" pitchFamily="34" charset="0"/>
              <a:buChar char="•"/>
            </a:pPr>
            <a:r>
              <a:rPr lang="en-US" dirty="0"/>
              <a:t>September 2021 – test release</a:t>
            </a:r>
          </a:p>
          <a:p>
            <a:pPr marL="342900" indent="-342900">
              <a:buFont typeface="Arial" panose="020B0604020202020204" pitchFamily="34" charset="0"/>
              <a:buChar char="•"/>
            </a:pPr>
            <a:r>
              <a:rPr lang="en-US" dirty="0"/>
              <a:t>60+  testers, across 19 companies</a:t>
            </a:r>
          </a:p>
        </p:txBody>
      </p:sp>
      <p:sp>
        <p:nvSpPr>
          <p:cNvPr id="3" name="TextBox 2">
            <a:extLst>
              <a:ext uri="{FF2B5EF4-FFF2-40B4-BE49-F238E27FC236}">
                <a16:creationId xmlns:a16="http://schemas.microsoft.com/office/drawing/2014/main" id="{9C0F441F-0FF8-444A-B532-E08137745B7D}"/>
              </a:ext>
            </a:extLst>
          </p:cNvPr>
          <p:cNvSpPr txBox="1"/>
          <p:nvPr/>
        </p:nvSpPr>
        <p:spPr>
          <a:xfrm>
            <a:off x="6492012" y="1439674"/>
            <a:ext cx="2638150" cy="3477875"/>
          </a:xfrm>
          <a:prstGeom prst="rect">
            <a:avLst/>
          </a:prstGeom>
          <a:noFill/>
        </p:spPr>
        <p:txBody>
          <a:bodyPr wrap="square" numCol="1" rtlCol="0">
            <a:spAutoFit/>
          </a:bodyPr>
          <a:lstStyle/>
          <a:p>
            <a:pPr marL="228600" indent="-228600">
              <a:buFont typeface="+mj-lt"/>
              <a:buAutoNum type="arabicPeriod"/>
            </a:pPr>
            <a:r>
              <a:rPr lang="en-US" sz="1100" dirty="0">
                <a:latin typeface="Bahnschrift Light Condensed" panose="020B0502040204020203" pitchFamily="34" charset="0"/>
              </a:rPr>
              <a:t>J&amp;J/Janssen</a:t>
            </a:r>
          </a:p>
          <a:p>
            <a:pPr marL="228600" indent="-228600">
              <a:buFont typeface="+mj-lt"/>
              <a:buAutoNum type="arabicPeriod"/>
            </a:pPr>
            <a:r>
              <a:rPr lang="en-US" sz="1100" dirty="0" err="1">
                <a:latin typeface="Bahnschrift Light Condensed" panose="020B0502040204020203" pitchFamily="34" charset="0"/>
              </a:rPr>
              <a:t>Norvatis</a:t>
            </a:r>
            <a:endParaRPr lang="en-US" sz="1100" dirty="0">
              <a:latin typeface="Bahnschrift Light Condensed" panose="020B0502040204020203" pitchFamily="34" charset="0"/>
            </a:endParaRPr>
          </a:p>
          <a:p>
            <a:pPr marL="228600" indent="-228600">
              <a:buFont typeface="+mj-lt"/>
              <a:buAutoNum type="arabicPeriod"/>
            </a:pPr>
            <a:r>
              <a:rPr lang="en-US" sz="1100" dirty="0" err="1">
                <a:latin typeface="Bahnschrift Light Condensed" panose="020B0502040204020203" pitchFamily="34" charset="0"/>
              </a:rPr>
              <a:t>Astrazeneca</a:t>
            </a:r>
            <a:endParaRPr lang="en-US" sz="1100" dirty="0">
              <a:latin typeface="Bahnschrift Light Condensed" panose="020B0502040204020203" pitchFamily="34" charset="0"/>
            </a:endParaRPr>
          </a:p>
          <a:p>
            <a:pPr marL="228600" indent="-228600">
              <a:buFont typeface="+mj-lt"/>
              <a:buAutoNum type="arabicPeriod"/>
            </a:pPr>
            <a:r>
              <a:rPr lang="en-US" sz="1100" dirty="0">
                <a:latin typeface="Bahnschrift Light Condensed" panose="020B0502040204020203" pitchFamily="34" charset="0"/>
              </a:rPr>
              <a:t>Merck</a:t>
            </a:r>
          </a:p>
          <a:p>
            <a:pPr marL="228600" indent="-228600">
              <a:buFont typeface="+mj-lt"/>
              <a:buAutoNum type="arabicPeriod"/>
            </a:pPr>
            <a:r>
              <a:rPr lang="en-US" sz="1100" dirty="0">
                <a:latin typeface="Bahnschrift Light Condensed" panose="020B0502040204020203" pitchFamily="34" charset="0"/>
              </a:rPr>
              <a:t>Astellas</a:t>
            </a:r>
          </a:p>
          <a:p>
            <a:pPr marL="228600" indent="-228600">
              <a:buFont typeface="+mj-lt"/>
              <a:buAutoNum type="arabicPeriod"/>
            </a:pPr>
            <a:r>
              <a:rPr lang="en-US" sz="1100" dirty="0">
                <a:latin typeface="Bahnschrift Light Condensed" panose="020B0502040204020203" pitchFamily="34" charset="0"/>
              </a:rPr>
              <a:t>Pfizer</a:t>
            </a:r>
          </a:p>
          <a:p>
            <a:pPr marL="228600" indent="-228600">
              <a:buFont typeface="+mj-lt"/>
              <a:buAutoNum type="arabicPeriod"/>
            </a:pPr>
            <a:r>
              <a:rPr lang="en-US" sz="1100" dirty="0">
                <a:latin typeface="Bahnschrift Light Condensed" panose="020B0502040204020203" pitchFamily="34" charset="0"/>
              </a:rPr>
              <a:t>Bristol Myers Squib</a:t>
            </a:r>
          </a:p>
          <a:p>
            <a:pPr marL="228600" indent="-228600">
              <a:buFont typeface="+mj-lt"/>
              <a:buAutoNum type="arabicPeriod"/>
            </a:pPr>
            <a:r>
              <a:rPr lang="en-US" sz="1100" dirty="0" err="1">
                <a:latin typeface="Bahnschrift Light Condensed" panose="020B0502040204020203" pitchFamily="34" charset="0"/>
              </a:rPr>
              <a:t>Novonordisk</a:t>
            </a:r>
            <a:endParaRPr lang="en-US" sz="1100" dirty="0">
              <a:latin typeface="Bahnschrift Light Condensed" panose="020B0502040204020203" pitchFamily="34" charset="0"/>
            </a:endParaRPr>
          </a:p>
          <a:p>
            <a:pPr marL="228600" indent="-228600">
              <a:buFont typeface="+mj-lt"/>
              <a:buAutoNum type="arabicPeriod"/>
            </a:pPr>
            <a:r>
              <a:rPr lang="en-US" sz="1100" dirty="0">
                <a:latin typeface="Bahnschrift Light Condensed" panose="020B0502040204020203" pitchFamily="34" charset="0"/>
              </a:rPr>
              <a:t>EMD Serono</a:t>
            </a:r>
          </a:p>
          <a:p>
            <a:pPr marL="228600" indent="-228600">
              <a:buFont typeface="+mj-lt"/>
              <a:buAutoNum type="arabicPeriod"/>
            </a:pPr>
            <a:r>
              <a:rPr lang="en-US" sz="1100" dirty="0" err="1">
                <a:latin typeface="Bahnschrift Light Condensed" panose="020B0502040204020203" pitchFamily="34" charset="0"/>
              </a:rPr>
              <a:t>Atorus</a:t>
            </a:r>
            <a:endParaRPr lang="en-US" sz="1100" dirty="0">
              <a:latin typeface="Bahnschrift Light Condensed" panose="020B0502040204020203" pitchFamily="34" charset="0"/>
            </a:endParaRPr>
          </a:p>
          <a:p>
            <a:pPr marL="228600" indent="-228600">
              <a:buFont typeface="+mj-lt"/>
              <a:buAutoNum type="arabicPeriod"/>
            </a:pPr>
            <a:r>
              <a:rPr lang="en-US" sz="1100" dirty="0">
                <a:latin typeface="Bahnschrift Light Condensed" panose="020B0502040204020203" pitchFamily="34" charset="0"/>
              </a:rPr>
              <a:t>PCCTC</a:t>
            </a:r>
          </a:p>
          <a:p>
            <a:pPr marL="228600" indent="-228600">
              <a:buFont typeface="+mj-lt"/>
              <a:buAutoNum type="arabicPeriod"/>
            </a:pPr>
            <a:r>
              <a:rPr lang="en-US" sz="1100" dirty="0">
                <a:latin typeface="Bahnschrift Light Condensed" panose="020B0502040204020203" pitchFamily="34" charset="0"/>
              </a:rPr>
              <a:t>IQIVIA-CSG</a:t>
            </a:r>
          </a:p>
          <a:p>
            <a:pPr marL="228600" indent="-228600">
              <a:buFont typeface="+mj-lt"/>
              <a:buAutoNum type="arabicPeriod"/>
            </a:pPr>
            <a:r>
              <a:rPr lang="en-US" sz="1100" dirty="0">
                <a:latin typeface="Bahnschrift Light Condensed" panose="020B0502040204020203" pitchFamily="34" charset="0"/>
              </a:rPr>
              <a:t>Alnylam</a:t>
            </a:r>
          </a:p>
          <a:p>
            <a:pPr marL="228600" indent="-228600">
              <a:buFont typeface="+mj-lt"/>
              <a:buAutoNum type="arabicPeriod"/>
            </a:pPr>
            <a:r>
              <a:rPr lang="en-US" sz="1100" dirty="0">
                <a:latin typeface="Bahnschrift Light Condensed" panose="020B0502040204020203" pitchFamily="34" charset="0"/>
              </a:rPr>
              <a:t>GSK</a:t>
            </a:r>
          </a:p>
          <a:p>
            <a:pPr marL="228600" indent="-228600">
              <a:buFont typeface="+mj-lt"/>
              <a:buAutoNum type="arabicPeriod"/>
            </a:pPr>
            <a:r>
              <a:rPr lang="en-US" sz="1100" dirty="0">
                <a:latin typeface="Bahnschrift Light Condensed" panose="020B0502040204020203" pitchFamily="34" charset="0"/>
              </a:rPr>
              <a:t>Biogen</a:t>
            </a:r>
          </a:p>
          <a:p>
            <a:pPr marL="228600" indent="-228600">
              <a:buFont typeface="+mj-lt"/>
              <a:buAutoNum type="arabicPeriod"/>
            </a:pPr>
            <a:r>
              <a:rPr lang="en-US" sz="1100" dirty="0" err="1">
                <a:latin typeface="Bahnschrift Light Condensed" panose="020B0502040204020203" pitchFamily="34" charset="0"/>
              </a:rPr>
              <a:t>GenInvo</a:t>
            </a:r>
            <a:endParaRPr lang="en-US" sz="1100" dirty="0">
              <a:latin typeface="Bahnschrift Light Condensed" panose="020B0502040204020203" pitchFamily="34" charset="0"/>
            </a:endParaRPr>
          </a:p>
          <a:p>
            <a:pPr marL="228600" indent="-228600">
              <a:buFont typeface="+mj-lt"/>
              <a:buAutoNum type="arabicPeriod"/>
            </a:pPr>
            <a:r>
              <a:rPr lang="en-US" sz="1100" dirty="0" err="1">
                <a:latin typeface="Bahnschrift Light Condensed" panose="020B0502040204020203" pitchFamily="34" charset="0"/>
              </a:rPr>
              <a:t>Cytel</a:t>
            </a:r>
            <a:endParaRPr lang="en-US" sz="1100" dirty="0">
              <a:latin typeface="Bahnschrift Light Condensed" panose="020B0502040204020203" pitchFamily="34" charset="0"/>
            </a:endParaRPr>
          </a:p>
          <a:p>
            <a:pPr marL="228600" indent="-228600">
              <a:buFont typeface="+mj-lt"/>
              <a:buAutoNum type="arabicPeriod"/>
            </a:pPr>
            <a:r>
              <a:rPr lang="en-US" sz="1100" dirty="0" err="1">
                <a:latin typeface="Bahnschrift Light Condensed" panose="020B0502040204020203" pitchFamily="34" charset="0"/>
              </a:rPr>
              <a:t>EQRx</a:t>
            </a:r>
            <a:endParaRPr lang="en-US" sz="1100" dirty="0">
              <a:latin typeface="Bahnschrift Light Condensed" panose="020B0502040204020203" pitchFamily="34" charset="0"/>
            </a:endParaRPr>
          </a:p>
          <a:p>
            <a:pPr marL="228600" indent="-228600">
              <a:buFont typeface="+mj-lt"/>
              <a:buAutoNum type="arabicPeriod"/>
            </a:pPr>
            <a:r>
              <a:rPr lang="en-US" sz="1100" dirty="0">
                <a:latin typeface="Bahnschrift Light Condensed" panose="020B0502040204020203" pitchFamily="34" charset="0"/>
              </a:rPr>
              <a:t>Jazz Pharma</a:t>
            </a:r>
          </a:p>
          <a:p>
            <a:endParaRPr lang="en-US" sz="1100" dirty="0"/>
          </a:p>
        </p:txBody>
      </p:sp>
      <p:sp>
        <p:nvSpPr>
          <p:cNvPr id="5" name="Rectangle 4"/>
          <p:cNvSpPr/>
          <p:nvPr/>
        </p:nvSpPr>
        <p:spPr>
          <a:xfrm>
            <a:off x="5029200" y="2480982"/>
            <a:ext cx="484094" cy="1949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792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22" presetClass="entr" presetSubtype="1"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CH" dirty="0"/>
              <a:t>Testing Feedback</a:t>
            </a:r>
            <a:endParaRPr lang="en-US" dirty="0"/>
          </a:p>
        </p:txBody>
      </p:sp>
      <p:sp>
        <p:nvSpPr>
          <p:cNvPr id="6" name="Oval Callout 5"/>
          <p:cNvSpPr/>
          <p:nvPr/>
        </p:nvSpPr>
        <p:spPr>
          <a:xfrm>
            <a:off x="2362199" y="1066800"/>
            <a:ext cx="3809999" cy="1868557"/>
          </a:xfrm>
          <a:prstGeom prst="wedgeEllipseCallou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lumMod val="75000"/>
                    <a:lumOff val="25000"/>
                  </a:schemeClr>
                </a:solidFill>
              </a:rPr>
              <a:t>«</a:t>
            </a:r>
            <a:r>
              <a:rPr lang="en-US" dirty="0">
                <a:solidFill>
                  <a:schemeClr val="tx1">
                    <a:lumMod val="75000"/>
                    <a:lumOff val="25000"/>
                  </a:schemeClr>
                </a:solidFill>
              </a:rPr>
              <a:t>Extremely </a:t>
            </a:r>
            <a:r>
              <a:rPr lang="en-US" b="1" dirty="0">
                <a:solidFill>
                  <a:schemeClr val="tx1">
                    <a:lumMod val="75000"/>
                    <a:lumOff val="25000"/>
                  </a:schemeClr>
                </a:solidFill>
              </a:rPr>
              <a:t>easy to learn </a:t>
            </a:r>
            <a:r>
              <a:rPr lang="en-US" dirty="0">
                <a:solidFill>
                  <a:schemeClr val="tx1">
                    <a:lumMod val="75000"/>
                    <a:lumOff val="25000"/>
                  </a:schemeClr>
                </a:solidFill>
              </a:rPr>
              <a:t>and get into, well thought and planned. Plenty of minor functions instead of aiming to create a large ‘jack of all trades’ framework</a:t>
            </a:r>
            <a:r>
              <a:rPr lang="de-CH" dirty="0">
                <a:solidFill>
                  <a:schemeClr val="tx1">
                    <a:lumMod val="75000"/>
                    <a:lumOff val="25000"/>
                  </a:schemeClr>
                </a:solidFill>
              </a:rPr>
              <a:t>»</a:t>
            </a:r>
            <a:endParaRPr lang="en-US" dirty="0">
              <a:solidFill>
                <a:schemeClr val="tx1">
                  <a:lumMod val="75000"/>
                  <a:lumOff val="25000"/>
                </a:schemeClr>
              </a:solidFill>
            </a:endParaRPr>
          </a:p>
        </p:txBody>
      </p:sp>
      <p:sp>
        <p:nvSpPr>
          <p:cNvPr id="7" name="Oval Callout 6"/>
          <p:cNvSpPr/>
          <p:nvPr/>
        </p:nvSpPr>
        <p:spPr>
          <a:xfrm>
            <a:off x="430222" y="2935357"/>
            <a:ext cx="2650435" cy="1192695"/>
          </a:xfrm>
          <a:prstGeom prst="wedgeEllipseCallou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lumMod val="75000"/>
                    <a:lumOff val="25000"/>
                  </a:schemeClr>
                </a:solidFill>
              </a:rPr>
              <a:t>«I will </a:t>
            </a:r>
            <a:r>
              <a:rPr lang="de-CH" b="1" dirty="0">
                <a:solidFill>
                  <a:schemeClr val="tx1">
                    <a:lumMod val="75000"/>
                    <a:lumOff val="25000"/>
                  </a:schemeClr>
                </a:solidFill>
              </a:rPr>
              <a:t>highly recommend </a:t>
            </a:r>
            <a:r>
              <a:rPr lang="de-CH" dirty="0">
                <a:solidFill>
                  <a:schemeClr val="tx1">
                    <a:lumMod val="75000"/>
                    <a:lumOff val="25000"/>
                  </a:schemeClr>
                </a:solidFill>
              </a:rPr>
              <a:t>admiral in my company»</a:t>
            </a:r>
            <a:endParaRPr lang="en-US" dirty="0">
              <a:solidFill>
                <a:schemeClr val="tx1">
                  <a:lumMod val="75000"/>
                  <a:lumOff val="25000"/>
                </a:schemeClr>
              </a:solidFill>
            </a:endParaRPr>
          </a:p>
        </p:txBody>
      </p:sp>
      <p:sp>
        <p:nvSpPr>
          <p:cNvPr id="8" name="Oval Callout 7"/>
          <p:cNvSpPr/>
          <p:nvPr/>
        </p:nvSpPr>
        <p:spPr>
          <a:xfrm>
            <a:off x="4909930" y="2935357"/>
            <a:ext cx="3613584" cy="1701957"/>
          </a:xfrm>
          <a:prstGeom prst="wedgeEllipseCallou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dirty="0">
                <a:solidFill>
                  <a:schemeClr val="tx1">
                    <a:lumMod val="75000"/>
                    <a:lumOff val="25000"/>
                  </a:schemeClr>
                </a:solidFill>
              </a:rPr>
              <a:t>«</a:t>
            </a:r>
            <a:r>
              <a:rPr lang="en-US" dirty="0">
                <a:solidFill>
                  <a:schemeClr val="tx1">
                    <a:lumMod val="75000"/>
                    <a:lumOff val="25000"/>
                  </a:schemeClr>
                </a:solidFill>
              </a:rPr>
              <a:t>I like the modular approach, the structure of the </a:t>
            </a:r>
            <a:r>
              <a:rPr lang="en-US" b="1" dirty="0">
                <a:solidFill>
                  <a:schemeClr val="tx1">
                    <a:lumMod val="75000"/>
                    <a:lumOff val="25000"/>
                  </a:schemeClr>
                </a:solidFill>
              </a:rPr>
              <a:t>independent functions </a:t>
            </a:r>
            <a:r>
              <a:rPr lang="en-US" dirty="0">
                <a:solidFill>
                  <a:schemeClr val="tx1">
                    <a:lumMod val="75000"/>
                    <a:lumOff val="25000"/>
                  </a:schemeClr>
                </a:solidFill>
              </a:rPr>
              <a:t>to create and derive new variables and parameters</a:t>
            </a:r>
            <a:r>
              <a:rPr lang="de-CH" dirty="0">
                <a:solidFill>
                  <a:schemeClr val="tx1">
                    <a:lumMod val="75000"/>
                    <a:lumOff val="25000"/>
                  </a:schemeClr>
                </a:solidFill>
              </a:rPr>
              <a:t>»</a:t>
            </a:r>
            <a:endParaRPr lang="en-US" dirty="0">
              <a:solidFill>
                <a:schemeClr val="tx1">
                  <a:lumMod val="75000"/>
                  <a:lumOff val="25000"/>
                </a:schemeClr>
              </a:solidFill>
            </a:endParaRPr>
          </a:p>
        </p:txBody>
      </p:sp>
    </p:spTree>
    <p:extLst>
      <p:ext uri="{BB962C8B-B14F-4D97-AF65-F5344CB8AC3E}">
        <p14:creationId xmlns:p14="http://schemas.microsoft.com/office/powerpoint/2010/main" val="173015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CH" dirty="0"/>
              <a:t>Roadmap/Outlook</a:t>
            </a:r>
            <a:endParaRPr lang="en-US" dirty="0"/>
          </a:p>
        </p:txBody>
      </p:sp>
      <p:pic>
        <p:nvPicPr>
          <p:cNvPr id="6" name="Picture 5" descr="Logo, icon&#10;&#10;Description automatically generated">
            <a:extLst>
              <a:ext uri="{FF2B5EF4-FFF2-40B4-BE49-F238E27FC236}">
                <a16:creationId xmlns:a16="http://schemas.microsoft.com/office/drawing/2014/main" id="{9B0B9E6A-DC61-4D8D-BC82-7A0F15449F79}"/>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1341952" y="990010"/>
            <a:ext cx="4762500" cy="3716062"/>
          </a:xfrm>
          <a:prstGeom prst="rect">
            <a:avLst/>
          </a:prstGeom>
        </p:spPr>
      </p:pic>
      <p:sp>
        <p:nvSpPr>
          <p:cNvPr id="7" name="TextBox 6">
            <a:extLst>
              <a:ext uri="{FF2B5EF4-FFF2-40B4-BE49-F238E27FC236}">
                <a16:creationId xmlns:a16="http://schemas.microsoft.com/office/drawing/2014/main" id="{98725F0A-305F-4A7F-A5FB-B2AF8E9F7133}"/>
              </a:ext>
            </a:extLst>
          </p:cNvPr>
          <p:cNvSpPr txBox="1"/>
          <p:nvPr/>
        </p:nvSpPr>
        <p:spPr>
          <a:xfrm>
            <a:off x="0" y="4982837"/>
            <a:ext cx="2745708" cy="153888"/>
          </a:xfrm>
          <a:prstGeom prst="rect">
            <a:avLst/>
          </a:prstGeom>
          <a:noFill/>
        </p:spPr>
        <p:txBody>
          <a:bodyPr wrap="square" rtlCol="0">
            <a:spAutoFit/>
          </a:bodyPr>
          <a:lstStyle/>
          <a:p>
            <a:r>
              <a:rPr lang="en-US" sz="400" dirty="0">
                <a:hlinkClick r:id="rId4" tooltip="http://www.pngall.com/road-png/download/25054"/>
              </a:rPr>
              <a:t>This Photo</a:t>
            </a:r>
            <a:r>
              <a:rPr lang="en-US" sz="400" dirty="0"/>
              <a:t> by Unknown Author is licensed under </a:t>
            </a:r>
            <a:r>
              <a:rPr lang="en-US" sz="400" dirty="0">
                <a:hlinkClick r:id="rId5" tooltip="https://creativecommons.org/licenses/by-nc/3.0/"/>
              </a:rPr>
              <a:t>CC BY-NC</a:t>
            </a:r>
            <a:endParaRPr lang="en-US" sz="400" dirty="0"/>
          </a:p>
        </p:txBody>
      </p:sp>
      <p:sp>
        <p:nvSpPr>
          <p:cNvPr id="9" name="Text Placeholder 8">
            <a:extLst>
              <a:ext uri="{FF2B5EF4-FFF2-40B4-BE49-F238E27FC236}">
                <a16:creationId xmlns:a16="http://schemas.microsoft.com/office/drawing/2014/main" id="{BF39BEE1-972F-4332-9CF1-499FB3A3AC87}"/>
              </a:ext>
            </a:extLst>
          </p:cNvPr>
          <p:cNvSpPr>
            <a:spLocks noGrp="1"/>
          </p:cNvSpPr>
          <p:nvPr>
            <p:ph type="body" idx="1"/>
          </p:nvPr>
        </p:nvSpPr>
        <p:spPr>
          <a:xfrm>
            <a:off x="2730500" y="1266775"/>
            <a:ext cx="3268600" cy="479475"/>
          </a:xfrm>
        </p:spPr>
        <p:txBody>
          <a:bodyPr>
            <a:normAutofit fontScale="55000" lnSpcReduction="20000"/>
          </a:bodyPr>
          <a:lstStyle/>
          <a:p>
            <a:r>
              <a:rPr lang="en-US" dirty="0"/>
              <a:t>Limited Testing Release – complete Oct. 2021</a:t>
            </a:r>
          </a:p>
          <a:p>
            <a:pPr marL="114300" indent="0">
              <a:buNone/>
            </a:pPr>
            <a:r>
              <a:rPr lang="en-US" dirty="0"/>
              <a:t>                </a:t>
            </a:r>
            <a:r>
              <a:rPr lang="en-US" sz="1500" dirty="0"/>
              <a:t> </a:t>
            </a:r>
            <a:r>
              <a:rPr lang="en-US" sz="1500" dirty="0" err="1"/>
              <a:t>GITHub</a:t>
            </a:r>
            <a:r>
              <a:rPr lang="en-US" sz="1500" dirty="0"/>
              <a:t> Repo open to everyone (read-only)</a:t>
            </a:r>
          </a:p>
        </p:txBody>
      </p:sp>
      <p:grpSp>
        <p:nvGrpSpPr>
          <p:cNvPr id="16" name="Group 15">
            <a:extLst>
              <a:ext uri="{FF2B5EF4-FFF2-40B4-BE49-F238E27FC236}">
                <a16:creationId xmlns:a16="http://schemas.microsoft.com/office/drawing/2014/main" id="{8FDEA8F6-5802-4537-AC8D-D6395EF6E17D}"/>
              </a:ext>
            </a:extLst>
          </p:cNvPr>
          <p:cNvGrpSpPr/>
          <p:nvPr/>
        </p:nvGrpSpPr>
        <p:grpSpPr>
          <a:xfrm>
            <a:off x="99092" y="1947004"/>
            <a:ext cx="5812758" cy="763235"/>
            <a:chOff x="99092" y="1947004"/>
            <a:chExt cx="5812758" cy="763235"/>
          </a:xfrm>
        </p:grpSpPr>
        <p:sp>
          <p:nvSpPr>
            <p:cNvPr id="12" name="Text Placeholder 8">
              <a:extLst>
                <a:ext uri="{FF2B5EF4-FFF2-40B4-BE49-F238E27FC236}">
                  <a16:creationId xmlns:a16="http://schemas.microsoft.com/office/drawing/2014/main" id="{191FF692-A2F6-42AA-BF64-F98E75372623}"/>
                </a:ext>
              </a:extLst>
            </p:cNvPr>
            <p:cNvSpPr txBox="1">
              <a:spLocks/>
            </p:cNvSpPr>
            <p:nvPr/>
          </p:nvSpPr>
          <p:spPr>
            <a:xfrm>
              <a:off x="1720850" y="1947004"/>
              <a:ext cx="4191000" cy="479475"/>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US" b="1" dirty="0">
                  <a:solidFill>
                    <a:schemeClr val="tx1"/>
                  </a:solidFill>
                </a:rPr>
                <a:t>.</a:t>
              </a:r>
            </a:p>
          </p:txBody>
        </p:sp>
        <p:sp>
          <p:nvSpPr>
            <p:cNvPr id="13" name="TextBox 12">
              <a:extLst>
                <a:ext uri="{FF2B5EF4-FFF2-40B4-BE49-F238E27FC236}">
                  <a16:creationId xmlns:a16="http://schemas.microsoft.com/office/drawing/2014/main" id="{8EF6680E-DA6B-421A-88B4-B9ECC847AD48}"/>
                </a:ext>
              </a:extLst>
            </p:cNvPr>
            <p:cNvSpPr txBox="1"/>
            <p:nvPr/>
          </p:nvSpPr>
          <p:spPr>
            <a:xfrm>
              <a:off x="99092" y="2133158"/>
              <a:ext cx="1746250" cy="577081"/>
            </a:xfrm>
            <a:prstGeom prst="rect">
              <a:avLst/>
            </a:prstGeom>
            <a:noFill/>
          </p:spPr>
          <p:txBody>
            <a:bodyPr wrap="square" rtlCol="0">
              <a:spAutoFit/>
            </a:bodyPr>
            <a:lstStyle/>
            <a:p>
              <a:r>
                <a:rPr lang="en-US" sz="1050" dirty="0"/>
                <a:t>Nov. 2021</a:t>
              </a:r>
            </a:p>
            <a:p>
              <a:r>
                <a:rPr lang="en-US" sz="1050" dirty="0"/>
                <a:t>Phuse EU Connect </a:t>
              </a:r>
            </a:p>
            <a:p>
              <a:r>
                <a:rPr lang="en-US" sz="1050" dirty="0"/>
                <a:t>Hands-on workshop</a:t>
              </a:r>
            </a:p>
          </p:txBody>
        </p:sp>
      </p:grpSp>
      <p:grpSp>
        <p:nvGrpSpPr>
          <p:cNvPr id="17" name="Group 16">
            <a:extLst>
              <a:ext uri="{FF2B5EF4-FFF2-40B4-BE49-F238E27FC236}">
                <a16:creationId xmlns:a16="http://schemas.microsoft.com/office/drawing/2014/main" id="{76017CA4-4A42-450A-8C44-1D162D22A6F0}"/>
              </a:ext>
            </a:extLst>
          </p:cNvPr>
          <p:cNvGrpSpPr/>
          <p:nvPr/>
        </p:nvGrpSpPr>
        <p:grpSpPr>
          <a:xfrm>
            <a:off x="3903600" y="2262752"/>
            <a:ext cx="4191000" cy="577081"/>
            <a:chOff x="3903600" y="2262752"/>
            <a:chExt cx="4191000" cy="577081"/>
          </a:xfrm>
        </p:grpSpPr>
        <p:sp>
          <p:nvSpPr>
            <p:cNvPr id="14" name="TextBox 13">
              <a:extLst>
                <a:ext uri="{FF2B5EF4-FFF2-40B4-BE49-F238E27FC236}">
                  <a16:creationId xmlns:a16="http://schemas.microsoft.com/office/drawing/2014/main" id="{A130451C-A018-4664-98BC-8934863F4040}"/>
                </a:ext>
              </a:extLst>
            </p:cNvPr>
            <p:cNvSpPr txBox="1"/>
            <p:nvPr/>
          </p:nvSpPr>
          <p:spPr>
            <a:xfrm>
              <a:off x="4516996" y="2262752"/>
              <a:ext cx="1746250" cy="577081"/>
            </a:xfrm>
            <a:prstGeom prst="rect">
              <a:avLst/>
            </a:prstGeom>
            <a:noFill/>
          </p:spPr>
          <p:txBody>
            <a:bodyPr wrap="square" rtlCol="0">
              <a:spAutoFit/>
            </a:bodyPr>
            <a:lstStyle/>
            <a:p>
              <a:r>
                <a:rPr lang="en-US" sz="1050" dirty="0"/>
                <a:t>Mar. 2022</a:t>
              </a:r>
            </a:p>
            <a:p>
              <a:r>
                <a:rPr lang="en-US" sz="1050" dirty="0"/>
                <a:t>Phuse US Connect </a:t>
              </a:r>
            </a:p>
            <a:p>
              <a:r>
                <a:rPr lang="en-US" sz="1050" dirty="0"/>
                <a:t>Hands-on workshop</a:t>
              </a:r>
            </a:p>
          </p:txBody>
        </p:sp>
        <p:sp>
          <p:nvSpPr>
            <p:cNvPr id="15" name="Text Placeholder 8">
              <a:extLst>
                <a:ext uri="{FF2B5EF4-FFF2-40B4-BE49-F238E27FC236}">
                  <a16:creationId xmlns:a16="http://schemas.microsoft.com/office/drawing/2014/main" id="{0CE6EC62-8529-4F2B-BC2B-67A974B942A9}"/>
                </a:ext>
              </a:extLst>
            </p:cNvPr>
            <p:cNvSpPr txBox="1">
              <a:spLocks/>
            </p:cNvSpPr>
            <p:nvPr/>
          </p:nvSpPr>
          <p:spPr>
            <a:xfrm>
              <a:off x="3903600" y="2334748"/>
              <a:ext cx="4191000" cy="479475"/>
            </a:xfrm>
            <a:prstGeom prst="rect">
              <a:avLst/>
            </a:prstGeom>
            <a:noFill/>
            <a:ln>
              <a:noFill/>
            </a:ln>
          </p:spPr>
          <p:txBody>
            <a:bodyPr spcFirstLastPara="1" wrap="square" lIns="91425" tIns="91425" rIns="91425" bIns="91425" anchor="t" anchorCtr="0">
              <a:normAutofit fontScale="3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lang="en-US" b="1" dirty="0">
                <a:solidFill>
                  <a:schemeClr val="tx1"/>
                </a:solidFill>
              </a:endParaRPr>
            </a:p>
            <a:p>
              <a:endParaRPr lang="en-US" b="1" dirty="0">
                <a:solidFill>
                  <a:schemeClr val="tx1"/>
                </a:solidFill>
              </a:endParaRPr>
            </a:p>
            <a:p>
              <a:r>
                <a:rPr lang="en-US" b="1" dirty="0">
                  <a:solidFill>
                    <a:schemeClr val="bg1"/>
                  </a:solidFill>
                </a:rPr>
                <a:t>.</a:t>
              </a:r>
            </a:p>
          </p:txBody>
        </p:sp>
      </p:grpSp>
      <p:grpSp>
        <p:nvGrpSpPr>
          <p:cNvPr id="19" name="Group 18">
            <a:extLst>
              <a:ext uri="{FF2B5EF4-FFF2-40B4-BE49-F238E27FC236}">
                <a16:creationId xmlns:a16="http://schemas.microsoft.com/office/drawing/2014/main" id="{15133504-F0C9-4A2F-90FD-3C6B30F06E7C}"/>
              </a:ext>
            </a:extLst>
          </p:cNvPr>
          <p:cNvGrpSpPr/>
          <p:nvPr/>
        </p:nvGrpSpPr>
        <p:grpSpPr>
          <a:xfrm>
            <a:off x="5519438" y="2675364"/>
            <a:ext cx="2865859" cy="2417826"/>
            <a:chOff x="5519438" y="2675364"/>
            <a:chExt cx="2865859" cy="2417826"/>
          </a:xfrm>
        </p:grpSpPr>
        <p:grpSp>
          <p:nvGrpSpPr>
            <p:cNvPr id="3" name="Group 2">
              <a:extLst>
                <a:ext uri="{FF2B5EF4-FFF2-40B4-BE49-F238E27FC236}">
                  <a16:creationId xmlns:a16="http://schemas.microsoft.com/office/drawing/2014/main" id="{A409F07C-B85E-467A-B286-C51368E24D6B}"/>
                </a:ext>
              </a:extLst>
            </p:cNvPr>
            <p:cNvGrpSpPr/>
            <p:nvPr/>
          </p:nvGrpSpPr>
          <p:grpSpPr>
            <a:xfrm>
              <a:off x="6461182" y="2675364"/>
              <a:ext cx="1924115" cy="2417826"/>
              <a:chOff x="3587750" y="975594"/>
              <a:chExt cx="1924115" cy="2417826"/>
            </a:xfrm>
          </p:grpSpPr>
          <p:pic>
            <p:nvPicPr>
              <p:cNvPr id="10" name="Google Shape;51;ge955e0b2aa_0_5">
                <a:extLst>
                  <a:ext uri="{FF2B5EF4-FFF2-40B4-BE49-F238E27FC236}">
                    <a16:creationId xmlns:a16="http://schemas.microsoft.com/office/drawing/2014/main" id="{868BD4B7-1D7A-43EB-8142-FEF7ACC027F9}"/>
                  </a:ext>
                </a:extLst>
              </p:cNvPr>
              <p:cNvPicPr preferRelativeResize="0">
                <a:picLocks noChangeAspect="1"/>
              </p:cNvPicPr>
              <p:nvPr/>
            </p:nvPicPr>
            <p:blipFill rotWithShape="1">
              <a:blip r:embed="rId6">
                <a:alphaModFix/>
              </a:blip>
              <a:srcRect/>
              <a:stretch/>
            </p:blipFill>
            <p:spPr>
              <a:xfrm>
                <a:off x="3693102" y="975594"/>
                <a:ext cx="1793103" cy="1894606"/>
              </a:xfrm>
              <a:prstGeom prst="rect">
                <a:avLst/>
              </a:prstGeom>
              <a:noFill/>
              <a:ln>
                <a:noFill/>
              </a:ln>
            </p:spPr>
          </p:pic>
          <p:sp>
            <p:nvSpPr>
              <p:cNvPr id="11" name="TextBox 10">
                <a:extLst>
                  <a:ext uri="{FF2B5EF4-FFF2-40B4-BE49-F238E27FC236}">
                    <a16:creationId xmlns:a16="http://schemas.microsoft.com/office/drawing/2014/main" id="{34E52088-3456-4B37-90BB-7AB3E38E542C}"/>
                  </a:ext>
                </a:extLst>
              </p:cNvPr>
              <p:cNvSpPr txBox="1"/>
              <p:nvPr/>
            </p:nvSpPr>
            <p:spPr>
              <a:xfrm>
                <a:off x="3587750" y="2870200"/>
                <a:ext cx="1924115" cy="523220"/>
              </a:xfrm>
              <a:prstGeom prst="rect">
                <a:avLst/>
              </a:prstGeom>
              <a:noFill/>
            </p:spPr>
            <p:txBody>
              <a:bodyPr wrap="square" lIns="91440" tIns="45720" rIns="91440" bIns="45720" rtlCol="0" anchor="t">
                <a:spAutoFit/>
              </a:bodyPr>
              <a:lstStyle/>
              <a:p>
                <a:pPr algn="ctr"/>
                <a:r>
                  <a:rPr lang="en-US" dirty="0"/>
                  <a:t>Open-source release </a:t>
                </a:r>
              </a:p>
              <a:p>
                <a:pPr algn="ctr"/>
                <a:r>
                  <a:rPr lang="en-US" dirty="0"/>
                  <a:t>Q1/Q2 2022</a:t>
                </a:r>
              </a:p>
            </p:txBody>
          </p:sp>
        </p:grpSp>
        <p:sp>
          <p:nvSpPr>
            <p:cNvPr id="18" name="Flowchart: Connector 17">
              <a:extLst>
                <a:ext uri="{FF2B5EF4-FFF2-40B4-BE49-F238E27FC236}">
                  <a16:creationId xmlns:a16="http://schemas.microsoft.com/office/drawing/2014/main" id="{51ABE51B-18B0-489C-9115-E4D1F49E9AC6}"/>
                </a:ext>
              </a:extLst>
            </p:cNvPr>
            <p:cNvSpPr/>
            <p:nvPr/>
          </p:nvSpPr>
          <p:spPr>
            <a:xfrm>
              <a:off x="5519438" y="3676650"/>
              <a:ext cx="144762" cy="98581"/>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7329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VARPPTCOMPATIBLERD03" val="RXP"/>
  <p:tag name="VARPPTTYPE" val="RXP"/>
  <p:tag name="VARPPTSLIDEFORMAT" val="RXP"/>
  <p:tag name="VARPPTCOMPATIBLE4" val="RXP"/>
  <p:tag name="VARSAVEMESSAGETIMESTAMP" val="RXP02.11.2021"/>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1224</Words>
  <Application>Microsoft Office PowerPoint</Application>
  <PresentationFormat>On-screen Show (16:9)</PresentationFormat>
  <Paragraphs>169</Paragraphs>
  <Slides>12</Slides>
  <Notes>9</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Arial,Sans-Serif</vt:lpstr>
      <vt:lpstr>Arial</vt:lpstr>
      <vt:lpstr>Bahnschrift Light Condensed</vt:lpstr>
      <vt:lpstr>Calibri</vt:lpstr>
      <vt:lpstr>Courier New</vt:lpstr>
      <vt:lpstr>Simple Light</vt:lpstr>
      <vt:lpstr>Introducing {admiral}</vt:lpstr>
      <vt:lpstr>Vision</vt:lpstr>
      <vt:lpstr>PowerPoint Presentation</vt:lpstr>
      <vt:lpstr>What Makes {admiral} Special?</vt:lpstr>
      <vt:lpstr>Demo</vt:lpstr>
      <vt:lpstr>How Did We Get Here?</vt:lpstr>
      <vt:lpstr>Current Status</vt:lpstr>
      <vt:lpstr>Testing Feedback</vt:lpstr>
      <vt:lpstr>Roadmap/Outlook</vt:lpstr>
      <vt:lpstr>PowerPoint Presentation</vt:lpstr>
      <vt:lpstr>Meet the team</vt:lpstr>
      <vt:lpstr>Meet 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{admiral}</dc:title>
  <dc:creator>Teckla Akinyi</dc:creator>
  <cp:lastModifiedBy>Neitmann, Thomas {MDBA~Basel}</cp:lastModifiedBy>
  <cp:revision>6</cp:revision>
  <dcterms:modified xsi:type="dcterms:W3CDTF">2021-11-02T09:33:08Z</dcterms:modified>
</cp:coreProperties>
</file>