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>
        <p:scale>
          <a:sx n="74" d="100"/>
          <a:sy n="74" d="100"/>
        </p:scale>
        <p:origin x="34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B9F2-98D8-4B57-B525-922CCF2FCA75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A1F8A-8FC0-49B2-B839-A2DE2D88C1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306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1F8A-8FC0-49B2-B839-A2DE2D88C12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35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1815-7285-4A73-9EA2-707AA3618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B8743-97A8-4C78-B420-F86A682C0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0FF6-3111-4D00-8331-45C69CCF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47B4-32A4-44C2-B3C1-52EA1AF4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0BB7-1BD0-4E10-8BD0-F09B13A1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65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1E4C-3A66-462D-A74E-5EEE6652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93F6D-3D0E-4A77-A239-9EBBC307B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CA59-7D63-47FC-99EF-9FEDB580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8C9B-7958-4741-A294-ED76CAB5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91C9-E508-4EC6-827D-49806B61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10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4613F-D17E-4A8A-B971-9EB29D950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59D37-B208-42CD-BDF8-280DC6F1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9B68-C017-4CE6-B4EB-1F822A89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B6A5-5BD2-4F74-867B-91A17700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D3EED-1787-4C5E-8D42-5283C1BB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32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7B09-35DB-47AB-B9E6-124AF6E6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F60B-407A-401F-B3CA-49B126D0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EA6A-13A5-42AB-A30B-4FF42B31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6643-C9C6-49EB-ABE7-DE76E720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A60E-CC55-47B9-AC76-C00B4B29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3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48A2-B4F0-4965-B263-FB541C75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AB975-B5B3-4FF5-BB88-25F6F816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1FD2-79BA-46E7-863D-222DDBE8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1520-891D-4B43-9C96-EBECD4DA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177D-8F57-42D8-A30F-1E9AE6FA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36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46F1-808E-441F-BBD1-C441E26D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F972-E5BA-4461-A28F-F95065804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12259-B453-4787-BB24-8B3E9149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3D83-DE9B-4AC1-B9A9-4FF3F435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9239D-70AD-4BDF-95EE-A6CF40BC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78981-3413-4887-86D6-2F2B8637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7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F420-85F2-4201-B97F-670469A9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CF748-D98E-4BBE-AC68-28EA30DF8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080DB-EE23-4A4F-BC1A-C45744A6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1CA47-8470-4488-B7CC-CBE617A46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83D70-83E2-4F77-A41D-0887E07AC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42730-04AD-4E4C-8239-FC081CB0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E421D-7559-4CBF-A942-C0055B2C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3D179-6503-4126-877B-2B58F3F0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037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D76A-CC7C-4D72-AADA-B418EB6E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1FFF2-E3BC-41C1-8AC6-E5484F08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5ADE4-D23D-4F45-83C3-0BDFA80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4B9DB-89AD-4FA3-B656-DD0A44D9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65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47A58-D45F-4338-97A1-03A80C35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9148E-D035-4AEC-AE8C-CCAA1019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2CBC-D7B1-499B-866D-573B68B5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9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D56E-0728-4E58-BC49-E372C58D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04B1-0779-48BE-A3B5-A9985FFF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5BFE-ED99-4066-A946-DC9D015D3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986D-3E0B-4967-B588-DDC84A25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1683F-70BD-43A3-81FE-C754C22B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4B3B4-724C-4D24-9BD8-9F271ECE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3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7FC6-94EB-4BD3-8774-EF9F1EF9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6114B-C29F-4AB7-9040-CDED18197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DE9BE-51DA-44C5-9788-054A0F5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A3452-7B49-4E84-9155-6EA796C1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00AB-40C4-4D58-A767-60F111EE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436D-2EC8-4F60-8639-0A0FC402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21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A83EC-0249-4BFF-8F58-0C1583AA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A08F-A19E-4A08-AAEE-D519468A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63EC-3C2A-49BA-BF3F-60593AD97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C3BF-2685-461B-9C1B-809353523026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BD2B1-3691-4778-B28B-101D28452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DF42-1BA3-46AB-8716-6D4B2909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61DB-D658-4720-8A70-BCCED79FA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5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B1A9F-DF29-4F52-9FB8-2A161114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07" y="2065021"/>
            <a:ext cx="8594186" cy="3424246"/>
          </a:xfrm>
          <a:prstGeom prst="rect">
            <a:avLst/>
          </a:prstGeom>
        </p:spPr>
      </p:pic>
      <p:grpSp>
        <p:nvGrpSpPr>
          <p:cNvPr id="14" name="Google Shape;1254;p80">
            <a:extLst>
              <a:ext uri="{FF2B5EF4-FFF2-40B4-BE49-F238E27FC236}">
                <a16:creationId xmlns:a16="http://schemas.microsoft.com/office/drawing/2014/main" id="{ECFDAA23-0305-4144-B7FA-EE0659E7E026}"/>
              </a:ext>
            </a:extLst>
          </p:cNvPr>
          <p:cNvGrpSpPr/>
          <p:nvPr/>
        </p:nvGrpSpPr>
        <p:grpSpPr>
          <a:xfrm>
            <a:off x="9142598" y="1884218"/>
            <a:ext cx="657354" cy="701964"/>
            <a:chOff x="1414990" y="2289671"/>
            <a:chExt cx="387073" cy="385996"/>
          </a:xfrm>
        </p:grpSpPr>
        <p:sp>
          <p:nvSpPr>
            <p:cNvPr id="16" name="Google Shape;1255;p80">
              <a:extLst>
                <a:ext uri="{FF2B5EF4-FFF2-40B4-BE49-F238E27FC236}">
                  <a16:creationId xmlns:a16="http://schemas.microsoft.com/office/drawing/2014/main" id="{3E45B114-DB39-4E56-B9B3-11064AA681EC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6;p80">
              <a:extLst>
                <a:ext uri="{FF2B5EF4-FFF2-40B4-BE49-F238E27FC236}">
                  <a16:creationId xmlns:a16="http://schemas.microsoft.com/office/drawing/2014/main" id="{066AEEE2-9D33-445C-B717-CD2CF84640D3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57;p80">
              <a:extLst>
                <a:ext uri="{FF2B5EF4-FFF2-40B4-BE49-F238E27FC236}">
                  <a16:creationId xmlns:a16="http://schemas.microsoft.com/office/drawing/2014/main" id="{87A3712F-C05D-4BD1-A8B5-F3D23DB657CE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58;p80">
              <a:extLst>
                <a:ext uri="{FF2B5EF4-FFF2-40B4-BE49-F238E27FC236}">
                  <a16:creationId xmlns:a16="http://schemas.microsoft.com/office/drawing/2014/main" id="{525AF44A-C766-4297-B329-78FA8D2EFEBE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59;p80">
              <a:extLst>
                <a:ext uri="{FF2B5EF4-FFF2-40B4-BE49-F238E27FC236}">
                  <a16:creationId xmlns:a16="http://schemas.microsoft.com/office/drawing/2014/main" id="{E8AD1D9F-229C-4FA9-A97C-81826C27FFA4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60;p80">
              <a:extLst>
                <a:ext uri="{FF2B5EF4-FFF2-40B4-BE49-F238E27FC236}">
                  <a16:creationId xmlns:a16="http://schemas.microsoft.com/office/drawing/2014/main" id="{CB435309-0BF0-4647-A1EA-51FED29A31D7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61;p80">
              <a:extLst>
                <a:ext uri="{FF2B5EF4-FFF2-40B4-BE49-F238E27FC236}">
                  <a16:creationId xmlns:a16="http://schemas.microsoft.com/office/drawing/2014/main" id="{0D16A325-6EA9-4088-9340-232FA328AF49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2;p80">
              <a:extLst>
                <a:ext uri="{FF2B5EF4-FFF2-40B4-BE49-F238E27FC236}">
                  <a16:creationId xmlns:a16="http://schemas.microsoft.com/office/drawing/2014/main" id="{93C9BCA8-CE86-4BD8-A00C-4AFF6B79DC0B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63;p80">
              <a:extLst>
                <a:ext uri="{FF2B5EF4-FFF2-40B4-BE49-F238E27FC236}">
                  <a16:creationId xmlns:a16="http://schemas.microsoft.com/office/drawing/2014/main" id="{E99CEC55-529F-4EE3-88BD-ECE8CA9B7583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64;p80">
              <a:extLst>
                <a:ext uri="{FF2B5EF4-FFF2-40B4-BE49-F238E27FC236}">
                  <a16:creationId xmlns:a16="http://schemas.microsoft.com/office/drawing/2014/main" id="{4C9D0268-C9C2-4C0D-B8D9-014B1027A41F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65;p80">
              <a:extLst>
                <a:ext uri="{FF2B5EF4-FFF2-40B4-BE49-F238E27FC236}">
                  <a16:creationId xmlns:a16="http://schemas.microsoft.com/office/drawing/2014/main" id="{D363A5C0-3F56-451D-9366-9C3089DCB44E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66;p80">
              <a:extLst>
                <a:ext uri="{FF2B5EF4-FFF2-40B4-BE49-F238E27FC236}">
                  <a16:creationId xmlns:a16="http://schemas.microsoft.com/office/drawing/2014/main" id="{C1E78528-F784-43BE-9D3E-216E361524D5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67;p80">
              <a:extLst>
                <a:ext uri="{FF2B5EF4-FFF2-40B4-BE49-F238E27FC236}">
                  <a16:creationId xmlns:a16="http://schemas.microsoft.com/office/drawing/2014/main" id="{E7298325-3D22-4B6B-84B7-9C1BE1B6B195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68;p80">
              <a:extLst>
                <a:ext uri="{FF2B5EF4-FFF2-40B4-BE49-F238E27FC236}">
                  <a16:creationId xmlns:a16="http://schemas.microsoft.com/office/drawing/2014/main" id="{118A2545-89DF-4ACE-98C1-4D579FF30270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9;p80">
              <a:extLst>
                <a:ext uri="{FF2B5EF4-FFF2-40B4-BE49-F238E27FC236}">
                  <a16:creationId xmlns:a16="http://schemas.microsoft.com/office/drawing/2014/main" id="{B07E1337-1E37-48F1-9912-1D4E4E267C9B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0;p80">
              <a:extLst>
                <a:ext uri="{FF2B5EF4-FFF2-40B4-BE49-F238E27FC236}">
                  <a16:creationId xmlns:a16="http://schemas.microsoft.com/office/drawing/2014/main" id="{BE379CC4-5F4E-4D1A-B951-D736C90ED8D8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1;p80">
              <a:extLst>
                <a:ext uri="{FF2B5EF4-FFF2-40B4-BE49-F238E27FC236}">
                  <a16:creationId xmlns:a16="http://schemas.microsoft.com/office/drawing/2014/main" id="{3034288C-3885-463F-A1F7-C5B368AE0AE4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2;p80">
              <a:extLst>
                <a:ext uri="{FF2B5EF4-FFF2-40B4-BE49-F238E27FC236}">
                  <a16:creationId xmlns:a16="http://schemas.microsoft.com/office/drawing/2014/main" id="{805C9BCC-3976-444C-AF3B-839CC2D8D9BF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277;p80">
            <a:extLst>
              <a:ext uri="{FF2B5EF4-FFF2-40B4-BE49-F238E27FC236}">
                <a16:creationId xmlns:a16="http://schemas.microsoft.com/office/drawing/2014/main" id="{F7DFAA25-E988-48A6-A93A-F25A3104D5CC}"/>
              </a:ext>
            </a:extLst>
          </p:cNvPr>
          <p:cNvGrpSpPr/>
          <p:nvPr/>
        </p:nvGrpSpPr>
        <p:grpSpPr>
          <a:xfrm>
            <a:off x="2199705" y="1930644"/>
            <a:ext cx="488699" cy="562097"/>
            <a:chOff x="7606826" y="1502999"/>
            <a:chExt cx="263552" cy="354754"/>
          </a:xfrm>
        </p:grpSpPr>
        <p:sp>
          <p:nvSpPr>
            <p:cNvPr id="40" name="Google Shape;1278;p80">
              <a:extLst>
                <a:ext uri="{FF2B5EF4-FFF2-40B4-BE49-F238E27FC236}">
                  <a16:creationId xmlns:a16="http://schemas.microsoft.com/office/drawing/2014/main" id="{A4F7F895-6EE2-423C-9603-66799D4D0B70}"/>
                </a:ext>
              </a:extLst>
            </p:cNvPr>
            <p:cNvSpPr/>
            <p:nvPr/>
          </p:nvSpPr>
          <p:spPr>
            <a:xfrm>
              <a:off x="7606826" y="1703340"/>
              <a:ext cx="263552" cy="154413"/>
            </a:xfrm>
            <a:custGeom>
              <a:avLst/>
              <a:gdLst/>
              <a:ahLst/>
              <a:cxnLst/>
              <a:rect l="l" t="t" r="r" b="b"/>
              <a:pathLst>
                <a:path w="10065" h="5897" extrusionOk="0">
                  <a:moveTo>
                    <a:pt x="3721" y="1"/>
                  </a:moveTo>
                  <a:lnTo>
                    <a:pt x="3721" y="1337"/>
                  </a:lnTo>
                  <a:cubicBezTo>
                    <a:pt x="3721" y="1709"/>
                    <a:pt x="3482" y="2042"/>
                    <a:pt x="3139" y="2166"/>
                  </a:cubicBezTo>
                  <a:lnTo>
                    <a:pt x="878" y="2968"/>
                  </a:lnTo>
                  <a:cubicBezTo>
                    <a:pt x="353" y="3149"/>
                    <a:pt x="0" y="3645"/>
                    <a:pt x="0" y="4198"/>
                  </a:cubicBezTo>
                  <a:lnTo>
                    <a:pt x="0" y="5248"/>
                  </a:lnTo>
                  <a:cubicBezTo>
                    <a:pt x="0" y="5601"/>
                    <a:pt x="296" y="5897"/>
                    <a:pt x="658" y="5897"/>
                  </a:cubicBezTo>
                  <a:lnTo>
                    <a:pt x="9407" y="5897"/>
                  </a:lnTo>
                  <a:cubicBezTo>
                    <a:pt x="9769" y="5897"/>
                    <a:pt x="10065" y="5601"/>
                    <a:pt x="10065" y="5248"/>
                  </a:cubicBezTo>
                  <a:lnTo>
                    <a:pt x="10065" y="4208"/>
                  </a:lnTo>
                  <a:cubicBezTo>
                    <a:pt x="10065" y="3645"/>
                    <a:pt x="9712" y="3149"/>
                    <a:pt x="9187" y="2958"/>
                  </a:cubicBezTo>
                  <a:lnTo>
                    <a:pt x="6926" y="2166"/>
                  </a:lnTo>
                  <a:cubicBezTo>
                    <a:pt x="6573" y="2042"/>
                    <a:pt x="6344" y="1709"/>
                    <a:pt x="6344" y="1337"/>
                  </a:cubicBezTo>
                  <a:lnTo>
                    <a:pt x="6344" y="1"/>
                  </a:lnTo>
                  <a:close/>
                </a:path>
              </a:pathLst>
            </a:custGeom>
            <a:solidFill>
              <a:srgbClr val="ACB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9;p80">
              <a:extLst>
                <a:ext uri="{FF2B5EF4-FFF2-40B4-BE49-F238E27FC236}">
                  <a16:creationId xmlns:a16="http://schemas.microsoft.com/office/drawing/2014/main" id="{8FF8FB9C-3FBD-44EE-94BE-D73177062E16}"/>
                </a:ext>
              </a:extLst>
            </p:cNvPr>
            <p:cNvSpPr/>
            <p:nvPr/>
          </p:nvSpPr>
          <p:spPr>
            <a:xfrm>
              <a:off x="7626543" y="1502999"/>
              <a:ext cx="223856" cy="240090"/>
            </a:xfrm>
            <a:custGeom>
              <a:avLst/>
              <a:gdLst/>
              <a:ahLst/>
              <a:cxnLst/>
              <a:rect l="l" t="t" r="r" b="b"/>
              <a:pathLst>
                <a:path w="8549" h="9169" extrusionOk="0">
                  <a:moveTo>
                    <a:pt x="4275" y="1"/>
                  </a:moveTo>
                  <a:cubicBezTo>
                    <a:pt x="2224" y="1"/>
                    <a:pt x="564" y="1670"/>
                    <a:pt x="564" y="3722"/>
                  </a:cubicBezTo>
                  <a:lnTo>
                    <a:pt x="564" y="5257"/>
                  </a:lnTo>
                  <a:cubicBezTo>
                    <a:pt x="564" y="6097"/>
                    <a:pt x="401" y="6927"/>
                    <a:pt x="87" y="7709"/>
                  </a:cubicBezTo>
                  <a:cubicBezTo>
                    <a:pt x="1" y="7929"/>
                    <a:pt x="106" y="8186"/>
                    <a:pt x="325" y="8282"/>
                  </a:cubicBezTo>
                  <a:cubicBezTo>
                    <a:pt x="878" y="8491"/>
                    <a:pt x="2968" y="9169"/>
                    <a:pt x="4275" y="9169"/>
                  </a:cubicBezTo>
                  <a:cubicBezTo>
                    <a:pt x="5591" y="9169"/>
                    <a:pt x="7680" y="8491"/>
                    <a:pt x="8224" y="8282"/>
                  </a:cubicBezTo>
                  <a:cubicBezTo>
                    <a:pt x="8444" y="8186"/>
                    <a:pt x="8549" y="7929"/>
                    <a:pt x="8463" y="7709"/>
                  </a:cubicBezTo>
                  <a:cubicBezTo>
                    <a:pt x="8148" y="6927"/>
                    <a:pt x="7986" y="6097"/>
                    <a:pt x="7995" y="5257"/>
                  </a:cubicBezTo>
                  <a:lnTo>
                    <a:pt x="7995" y="3722"/>
                  </a:lnTo>
                  <a:cubicBezTo>
                    <a:pt x="7995" y="1670"/>
                    <a:pt x="6326" y="10"/>
                    <a:pt x="427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0;p80">
              <a:extLst>
                <a:ext uri="{FF2B5EF4-FFF2-40B4-BE49-F238E27FC236}">
                  <a16:creationId xmlns:a16="http://schemas.microsoft.com/office/drawing/2014/main" id="{5B520AFA-3B12-400F-BA0C-55CFFDBA7D94}"/>
                </a:ext>
              </a:extLst>
            </p:cNvPr>
            <p:cNvSpPr/>
            <p:nvPr/>
          </p:nvSpPr>
          <p:spPr>
            <a:xfrm>
              <a:off x="7641049" y="1708839"/>
              <a:ext cx="194869" cy="102959"/>
            </a:xfrm>
            <a:custGeom>
              <a:avLst/>
              <a:gdLst/>
              <a:ahLst/>
              <a:cxnLst/>
              <a:rect l="l" t="t" r="r" b="b"/>
              <a:pathLst>
                <a:path w="7442" h="3932" extrusionOk="0">
                  <a:moveTo>
                    <a:pt x="1317" y="1"/>
                  </a:moveTo>
                  <a:cubicBezTo>
                    <a:pt x="592" y="1"/>
                    <a:pt x="0" y="583"/>
                    <a:pt x="0" y="1308"/>
                  </a:cubicBezTo>
                  <a:cubicBezTo>
                    <a:pt x="0" y="2758"/>
                    <a:pt x="1183" y="3931"/>
                    <a:pt x="2624" y="3931"/>
                  </a:cubicBezTo>
                  <a:lnTo>
                    <a:pt x="4818" y="3931"/>
                  </a:lnTo>
                  <a:cubicBezTo>
                    <a:pt x="6268" y="3931"/>
                    <a:pt x="7441" y="2758"/>
                    <a:pt x="7441" y="1308"/>
                  </a:cubicBezTo>
                  <a:cubicBezTo>
                    <a:pt x="7441" y="583"/>
                    <a:pt x="6850" y="1"/>
                    <a:pt x="6134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1;p80">
              <a:extLst>
                <a:ext uri="{FF2B5EF4-FFF2-40B4-BE49-F238E27FC236}">
                  <a16:creationId xmlns:a16="http://schemas.microsoft.com/office/drawing/2014/main" id="{5D80A3DD-E39A-4016-AF29-B0ED8D036F10}"/>
                </a:ext>
              </a:extLst>
            </p:cNvPr>
            <p:cNvSpPr/>
            <p:nvPr/>
          </p:nvSpPr>
          <p:spPr>
            <a:xfrm>
              <a:off x="7659431" y="1726069"/>
              <a:ext cx="158341" cy="65227"/>
            </a:xfrm>
            <a:custGeom>
              <a:avLst/>
              <a:gdLst/>
              <a:ahLst/>
              <a:cxnLst/>
              <a:rect l="l" t="t" r="r" b="b"/>
              <a:pathLst>
                <a:path w="6047" h="2491" extrusionOk="0">
                  <a:moveTo>
                    <a:pt x="651" y="1"/>
                  </a:moveTo>
                  <a:cubicBezTo>
                    <a:pt x="180" y="1"/>
                    <a:pt x="1" y="625"/>
                    <a:pt x="405" y="879"/>
                  </a:cubicBezTo>
                  <a:lnTo>
                    <a:pt x="2656" y="2377"/>
                  </a:lnTo>
                  <a:cubicBezTo>
                    <a:pt x="2766" y="2453"/>
                    <a:pt x="2892" y="2491"/>
                    <a:pt x="3019" y="2491"/>
                  </a:cubicBezTo>
                  <a:cubicBezTo>
                    <a:pt x="3145" y="2491"/>
                    <a:pt x="3272" y="2453"/>
                    <a:pt x="3381" y="2377"/>
                  </a:cubicBezTo>
                  <a:lnTo>
                    <a:pt x="5633" y="879"/>
                  </a:lnTo>
                  <a:cubicBezTo>
                    <a:pt x="6046" y="625"/>
                    <a:pt x="5858" y="1"/>
                    <a:pt x="5387" y="1"/>
                  </a:cubicBezTo>
                  <a:cubicBezTo>
                    <a:pt x="5380" y="1"/>
                    <a:pt x="5373" y="1"/>
                    <a:pt x="5366" y="1"/>
                  </a:cubicBezTo>
                  <a:lnTo>
                    <a:pt x="672" y="1"/>
                  </a:lnTo>
                  <a:cubicBezTo>
                    <a:pt x="665" y="1"/>
                    <a:pt x="658" y="1"/>
                    <a:pt x="651" y="1"/>
                  </a:cubicBezTo>
                  <a:close/>
                </a:path>
              </a:pathLst>
            </a:custGeom>
            <a:solidFill>
              <a:srgbClr val="697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2;p80">
              <a:extLst>
                <a:ext uri="{FF2B5EF4-FFF2-40B4-BE49-F238E27FC236}">
                  <a16:creationId xmlns:a16="http://schemas.microsoft.com/office/drawing/2014/main" id="{51418312-4FB2-4BFC-820F-16B3E01E1309}"/>
                </a:ext>
              </a:extLst>
            </p:cNvPr>
            <p:cNvSpPr/>
            <p:nvPr/>
          </p:nvSpPr>
          <p:spPr>
            <a:xfrm>
              <a:off x="7692739" y="1502999"/>
              <a:ext cx="142420" cy="85468"/>
            </a:xfrm>
            <a:custGeom>
              <a:avLst/>
              <a:gdLst/>
              <a:ahLst/>
              <a:cxnLst/>
              <a:rect l="l" t="t" r="r" b="b"/>
              <a:pathLst>
                <a:path w="5439" h="3264" extrusionOk="0">
                  <a:moveTo>
                    <a:pt x="1747" y="1"/>
                  </a:moveTo>
                  <a:cubicBezTo>
                    <a:pt x="1136" y="1"/>
                    <a:pt x="535" y="154"/>
                    <a:pt x="1" y="440"/>
                  </a:cubicBezTo>
                  <a:lnTo>
                    <a:pt x="1" y="640"/>
                  </a:lnTo>
                  <a:cubicBezTo>
                    <a:pt x="1" y="2090"/>
                    <a:pt x="1174" y="3264"/>
                    <a:pt x="2624" y="3264"/>
                  </a:cubicBezTo>
                  <a:lnTo>
                    <a:pt x="5439" y="3264"/>
                  </a:lnTo>
                  <a:cubicBezTo>
                    <a:pt x="5210" y="1403"/>
                    <a:pt x="3626" y="1"/>
                    <a:pt x="1747" y="1"/>
                  </a:cubicBez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3;p80">
              <a:extLst>
                <a:ext uri="{FF2B5EF4-FFF2-40B4-BE49-F238E27FC236}">
                  <a16:creationId xmlns:a16="http://schemas.microsoft.com/office/drawing/2014/main" id="{571E4A60-6F4D-4B0D-8288-D59A12B53D88}"/>
                </a:ext>
              </a:extLst>
            </p:cNvPr>
            <p:cNvSpPr/>
            <p:nvPr/>
          </p:nvSpPr>
          <p:spPr>
            <a:xfrm>
              <a:off x="7687266" y="1703340"/>
              <a:ext cx="102436" cy="87955"/>
            </a:xfrm>
            <a:custGeom>
              <a:avLst/>
              <a:gdLst/>
              <a:ahLst/>
              <a:cxnLst/>
              <a:rect l="l" t="t" r="r" b="b"/>
              <a:pathLst>
                <a:path w="3912" h="3359" extrusionOk="0">
                  <a:moveTo>
                    <a:pt x="649" y="1"/>
                  </a:moveTo>
                  <a:lnTo>
                    <a:pt x="649" y="1337"/>
                  </a:lnTo>
                  <a:cubicBezTo>
                    <a:pt x="649" y="1709"/>
                    <a:pt x="410" y="2042"/>
                    <a:pt x="57" y="2166"/>
                  </a:cubicBezTo>
                  <a:lnTo>
                    <a:pt x="0" y="2186"/>
                  </a:lnTo>
                  <a:lnTo>
                    <a:pt x="1593" y="3245"/>
                  </a:lnTo>
                  <a:cubicBezTo>
                    <a:pt x="1703" y="3321"/>
                    <a:pt x="1829" y="3359"/>
                    <a:pt x="1956" y="3359"/>
                  </a:cubicBezTo>
                  <a:cubicBezTo>
                    <a:pt x="2082" y="3359"/>
                    <a:pt x="2209" y="3321"/>
                    <a:pt x="2318" y="3245"/>
                  </a:cubicBezTo>
                  <a:lnTo>
                    <a:pt x="3911" y="2186"/>
                  </a:lnTo>
                  <a:lnTo>
                    <a:pt x="3854" y="2166"/>
                  </a:lnTo>
                  <a:cubicBezTo>
                    <a:pt x="3501" y="2042"/>
                    <a:pt x="3272" y="1709"/>
                    <a:pt x="3272" y="1337"/>
                  </a:cubicBezTo>
                  <a:lnTo>
                    <a:pt x="3272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84;p80">
              <a:extLst>
                <a:ext uri="{FF2B5EF4-FFF2-40B4-BE49-F238E27FC236}">
                  <a16:creationId xmlns:a16="http://schemas.microsoft.com/office/drawing/2014/main" id="{80E62D5C-46FC-4C4B-BD4B-B42E40C23641}"/>
                </a:ext>
              </a:extLst>
            </p:cNvPr>
            <p:cNvSpPr/>
            <p:nvPr/>
          </p:nvSpPr>
          <p:spPr>
            <a:xfrm>
              <a:off x="7704234" y="1703340"/>
              <a:ext cx="68736" cy="28254"/>
            </a:xfrm>
            <a:custGeom>
              <a:avLst/>
              <a:gdLst/>
              <a:ahLst/>
              <a:cxnLst/>
              <a:rect l="l" t="t" r="r" b="b"/>
              <a:pathLst>
                <a:path w="2625" h="1079" extrusionOk="0">
                  <a:moveTo>
                    <a:pt x="1" y="1"/>
                  </a:moveTo>
                  <a:lnTo>
                    <a:pt x="1" y="802"/>
                  </a:lnTo>
                  <a:cubicBezTo>
                    <a:pt x="363" y="964"/>
                    <a:pt x="754" y="1060"/>
                    <a:pt x="1155" y="1079"/>
                  </a:cubicBezTo>
                  <a:lnTo>
                    <a:pt x="1308" y="1079"/>
                  </a:lnTo>
                  <a:cubicBezTo>
                    <a:pt x="1766" y="1079"/>
                    <a:pt x="2214" y="984"/>
                    <a:pt x="2624" y="802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85;p80">
              <a:extLst>
                <a:ext uri="{FF2B5EF4-FFF2-40B4-BE49-F238E27FC236}">
                  <a16:creationId xmlns:a16="http://schemas.microsoft.com/office/drawing/2014/main" id="{54071631-7E7E-4876-B0BE-533290F42A3D}"/>
                </a:ext>
              </a:extLst>
            </p:cNvPr>
            <p:cNvSpPr/>
            <p:nvPr/>
          </p:nvSpPr>
          <p:spPr>
            <a:xfrm>
              <a:off x="7664014" y="1576133"/>
              <a:ext cx="149176" cy="144070"/>
            </a:xfrm>
            <a:custGeom>
              <a:avLst/>
              <a:gdLst/>
              <a:ahLst/>
              <a:cxnLst/>
              <a:rect l="l" t="t" r="r" b="b"/>
              <a:pathLst>
                <a:path w="5697" h="5502" extrusionOk="0">
                  <a:moveTo>
                    <a:pt x="3415" y="0"/>
                  </a:moveTo>
                  <a:cubicBezTo>
                    <a:pt x="3347" y="0"/>
                    <a:pt x="3283" y="53"/>
                    <a:pt x="3283" y="137"/>
                  </a:cubicBezTo>
                  <a:lnTo>
                    <a:pt x="3283" y="690"/>
                  </a:lnTo>
                  <a:cubicBezTo>
                    <a:pt x="3283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1" y="1301"/>
                    <a:pt x="1" y="1787"/>
                  </a:cubicBezTo>
                  <a:lnTo>
                    <a:pt x="1" y="2579"/>
                  </a:lnTo>
                  <a:cubicBezTo>
                    <a:pt x="1" y="4115"/>
                    <a:pt x="1184" y="5431"/>
                    <a:pt x="2710" y="5498"/>
                  </a:cubicBezTo>
                  <a:cubicBezTo>
                    <a:pt x="2756" y="5500"/>
                    <a:pt x="2802" y="5501"/>
                    <a:pt x="2847" y="5501"/>
                  </a:cubicBezTo>
                  <a:cubicBezTo>
                    <a:pt x="4407" y="5501"/>
                    <a:pt x="5687" y="4240"/>
                    <a:pt x="5687" y="2655"/>
                  </a:cubicBezTo>
                  <a:lnTo>
                    <a:pt x="5687" y="1787"/>
                  </a:lnTo>
                  <a:cubicBezTo>
                    <a:pt x="5696" y="1301"/>
                    <a:pt x="5295" y="909"/>
                    <a:pt x="4818" y="909"/>
                  </a:cubicBezTo>
                  <a:lnTo>
                    <a:pt x="4475" y="909"/>
                  </a:lnTo>
                  <a:cubicBezTo>
                    <a:pt x="4408" y="909"/>
                    <a:pt x="4361" y="890"/>
                    <a:pt x="4313" y="843"/>
                  </a:cubicBezTo>
                  <a:lnTo>
                    <a:pt x="3512" y="41"/>
                  </a:lnTo>
                  <a:cubicBezTo>
                    <a:pt x="3483" y="13"/>
                    <a:pt x="3449" y="0"/>
                    <a:pt x="3415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86;p80">
              <a:extLst>
                <a:ext uri="{FF2B5EF4-FFF2-40B4-BE49-F238E27FC236}">
                  <a16:creationId xmlns:a16="http://schemas.microsoft.com/office/drawing/2014/main" id="{948090CF-2938-4513-BBAF-BDC474454459}"/>
                </a:ext>
              </a:extLst>
            </p:cNvPr>
            <p:cNvSpPr/>
            <p:nvPr/>
          </p:nvSpPr>
          <p:spPr>
            <a:xfrm>
              <a:off x="7664014" y="1576133"/>
              <a:ext cx="126186" cy="144148"/>
            </a:xfrm>
            <a:custGeom>
              <a:avLst/>
              <a:gdLst/>
              <a:ahLst/>
              <a:cxnLst/>
              <a:rect l="l" t="t" r="r" b="b"/>
              <a:pathLst>
                <a:path w="4819" h="5505" extrusionOk="0">
                  <a:moveTo>
                    <a:pt x="3415" y="0"/>
                  </a:moveTo>
                  <a:cubicBezTo>
                    <a:pt x="3347" y="0"/>
                    <a:pt x="3283" y="53"/>
                    <a:pt x="3283" y="137"/>
                  </a:cubicBezTo>
                  <a:lnTo>
                    <a:pt x="3283" y="690"/>
                  </a:lnTo>
                  <a:cubicBezTo>
                    <a:pt x="3283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1" y="1301"/>
                    <a:pt x="1" y="1787"/>
                  </a:cubicBezTo>
                  <a:lnTo>
                    <a:pt x="1" y="2569"/>
                  </a:lnTo>
                  <a:cubicBezTo>
                    <a:pt x="1" y="3857"/>
                    <a:pt x="821" y="5031"/>
                    <a:pt x="2052" y="5393"/>
                  </a:cubicBezTo>
                  <a:cubicBezTo>
                    <a:pt x="2310" y="5467"/>
                    <a:pt x="2576" y="5505"/>
                    <a:pt x="2842" y="5505"/>
                  </a:cubicBezTo>
                  <a:cubicBezTo>
                    <a:pt x="2989" y="5505"/>
                    <a:pt x="3136" y="5493"/>
                    <a:pt x="3283" y="5469"/>
                  </a:cubicBezTo>
                  <a:cubicBezTo>
                    <a:pt x="1909" y="5250"/>
                    <a:pt x="878" y="4010"/>
                    <a:pt x="878" y="2579"/>
                  </a:cubicBezTo>
                  <a:lnTo>
                    <a:pt x="878" y="2226"/>
                  </a:lnTo>
                  <a:cubicBezTo>
                    <a:pt x="878" y="1739"/>
                    <a:pt x="1270" y="1348"/>
                    <a:pt x="1756" y="1348"/>
                  </a:cubicBezTo>
                  <a:lnTo>
                    <a:pt x="4380" y="1348"/>
                  </a:lnTo>
                  <a:cubicBezTo>
                    <a:pt x="4618" y="1348"/>
                    <a:pt x="4818" y="1148"/>
                    <a:pt x="4818" y="909"/>
                  </a:cubicBezTo>
                  <a:lnTo>
                    <a:pt x="4475" y="909"/>
                  </a:lnTo>
                  <a:cubicBezTo>
                    <a:pt x="4408" y="909"/>
                    <a:pt x="4361" y="890"/>
                    <a:pt x="4313" y="843"/>
                  </a:cubicBezTo>
                  <a:lnTo>
                    <a:pt x="3512" y="41"/>
                  </a:lnTo>
                  <a:cubicBezTo>
                    <a:pt x="3483" y="13"/>
                    <a:pt x="3449" y="0"/>
                    <a:pt x="3415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87;p80">
              <a:extLst>
                <a:ext uri="{FF2B5EF4-FFF2-40B4-BE49-F238E27FC236}">
                  <a16:creationId xmlns:a16="http://schemas.microsoft.com/office/drawing/2014/main" id="{E9081F9F-4435-4AFA-B818-B84907EE1C56}"/>
                </a:ext>
              </a:extLst>
            </p:cNvPr>
            <p:cNvSpPr/>
            <p:nvPr/>
          </p:nvSpPr>
          <p:spPr>
            <a:xfrm>
              <a:off x="7690749" y="1611431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6" y="0"/>
                  </a:moveTo>
                  <a:cubicBezTo>
                    <a:pt x="1" y="0"/>
                    <a:pt x="1" y="439"/>
                    <a:pt x="296" y="439"/>
                  </a:cubicBezTo>
                  <a:lnTo>
                    <a:pt x="735" y="439"/>
                  </a:lnTo>
                  <a:cubicBezTo>
                    <a:pt x="1021" y="439"/>
                    <a:pt x="1021" y="0"/>
                    <a:pt x="73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8;p80">
              <a:extLst>
                <a:ext uri="{FF2B5EF4-FFF2-40B4-BE49-F238E27FC236}">
                  <a16:creationId xmlns:a16="http://schemas.microsoft.com/office/drawing/2014/main" id="{77554A35-F9C5-4424-B7BC-CCF536E3AB86}"/>
                </a:ext>
              </a:extLst>
            </p:cNvPr>
            <p:cNvSpPr/>
            <p:nvPr/>
          </p:nvSpPr>
          <p:spPr>
            <a:xfrm>
              <a:off x="7759458" y="1611431"/>
              <a:ext cx="26735" cy="11521"/>
            </a:xfrm>
            <a:custGeom>
              <a:avLst/>
              <a:gdLst/>
              <a:ahLst/>
              <a:cxnLst/>
              <a:rect l="l" t="t" r="r" b="b"/>
              <a:pathLst>
                <a:path w="1021" h="440" extrusionOk="0">
                  <a:moveTo>
                    <a:pt x="296" y="0"/>
                  </a:moveTo>
                  <a:cubicBezTo>
                    <a:pt x="0" y="0"/>
                    <a:pt x="0" y="439"/>
                    <a:pt x="296" y="439"/>
                  </a:cubicBezTo>
                  <a:lnTo>
                    <a:pt x="735" y="439"/>
                  </a:lnTo>
                  <a:cubicBezTo>
                    <a:pt x="1021" y="439"/>
                    <a:pt x="1021" y="0"/>
                    <a:pt x="73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89;p80">
              <a:extLst>
                <a:ext uri="{FF2B5EF4-FFF2-40B4-BE49-F238E27FC236}">
                  <a16:creationId xmlns:a16="http://schemas.microsoft.com/office/drawing/2014/main" id="{7E6ADD43-A39A-4A7C-ADC0-366BEE0B1DA1}"/>
                </a:ext>
              </a:extLst>
            </p:cNvPr>
            <p:cNvSpPr/>
            <p:nvPr/>
          </p:nvSpPr>
          <p:spPr>
            <a:xfrm>
              <a:off x="7698499" y="1629106"/>
              <a:ext cx="11521" cy="17308"/>
            </a:xfrm>
            <a:custGeom>
              <a:avLst/>
              <a:gdLst/>
              <a:ahLst/>
              <a:cxnLst/>
              <a:rect l="l" t="t" r="r" b="b"/>
              <a:pathLst>
                <a:path w="440" h="661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0;p80">
              <a:extLst>
                <a:ext uri="{FF2B5EF4-FFF2-40B4-BE49-F238E27FC236}">
                  <a16:creationId xmlns:a16="http://schemas.microsoft.com/office/drawing/2014/main" id="{FA9B7557-6AB4-45F1-85E5-DBF23B3C82D8}"/>
                </a:ext>
              </a:extLst>
            </p:cNvPr>
            <p:cNvSpPr/>
            <p:nvPr/>
          </p:nvSpPr>
          <p:spPr>
            <a:xfrm>
              <a:off x="7767183" y="1629106"/>
              <a:ext cx="11521" cy="17308"/>
            </a:xfrm>
            <a:custGeom>
              <a:avLst/>
              <a:gdLst/>
              <a:ahLst/>
              <a:cxnLst/>
              <a:rect l="l" t="t" r="r" b="b"/>
              <a:pathLst>
                <a:path w="440" h="661" extrusionOk="0">
                  <a:moveTo>
                    <a:pt x="220" y="0"/>
                  </a:moveTo>
                  <a:cubicBezTo>
                    <a:pt x="111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44" y="661"/>
                    <a:pt x="440" y="556"/>
                    <a:pt x="440" y="441"/>
                  </a:cubicBezTo>
                  <a:lnTo>
                    <a:pt x="440" y="222"/>
                  </a:lnTo>
                  <a:cubicBezTo>
                    <a:pt x="440" y="74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1;p80">
              <a:extLst>
                <a:ext uri="{FF2B5EF4-FFF2-40B4-BE49-F238E27FC236}">
                  <a16:creationId xmlns:a16="http://schemas.microsoft.com/office/drawing/2014/main" id="{4D562D2E-823F-402D-AA3D-43531C48FD63}"/>
                </a:ext>
              </a:extLst>
            </p:cNvPr>
            <p:cNvSpPr/>
            <p:nvPr/>
          </p:nvSpPr>
          <p:spPr>
            <a:xfrm>
              <a:off x="7610073" y="1789541"/>
              <a:ext cx="48233" cy="68212"/>
            </a:xfrm>
            <a:custGeom>
              <a:avLst/>
              <a:gdLst/>
              <a:ahLst/>
              <a:cxnLst/>
              <a:rect l="l" t="t" r="r" b="b"/>
              <a:pathLst>
                <a:path w="1842" h="2605" extrusionOk="0">
                  <a:moveTo>
                    <a:pt x="248" y="0"/>
                  </a:moveTo>
                  <a:cubicBezTo>
                    <a:pt x="143" y="105"/>
                    <a:pt x="67" y="229"/>
                    <a:pt x="0" y="363"/>
                  </a:cubicBezTo>
                  <a:lnTo>
                    <a:pt x="1193" y="1431"/>
                  </a:lnTo>
                  <a:cubicBezTo>
                    <a:pt x="1336" y="1555"/>
                    <a:pt x="1412" y="1736"/>
                    <a:pt x="1412" y="1927"/>
                  </a:cubicBezTo>
                  <a:lnTo>
                    <a:pt x="1412" y="2605"/>
                  </a:lnTo>
                  <a:lnTo>
                    <a:pt x="1841" y="2605"/>
                  </a:lnTo>
                  <a:lnTo>
                    <a:pt x="1841" y="1918"/>
                  </a:lnTo>
                  <a:cubicBezTo>
                    <a:pt x="1841" y="1612"/>
                    <a:pt x="1717" y="1317"/>
                    <a:pt x="1488" y="1107"/>
                  </a:cubicBezTo>
                  <a:lnTo>
                    <a:pt x="248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2;p80">
              <a:extLst>
                <a:ext uri="{FF2B5EF4-FFF2-40B4-BE49-F238E27FC236}">
                  <a16:creationId xmlns:a16="http://schemas.microsoft.com/office/drawing/2014/main" id="{EBC602BB-A5B2-424E-B32D-9935FBD3189D}"/>
                </a:ext>
              </a:extLst>
            </p:cNvPr>
            <p:cNvSpPr/>
            <p:nvPr/>
          </p:nvSpPr>
          <p:spPr>
            <a:xfrm>
              <a:off x="7818662" y="1789541"/>
              <a:ext cx="48233" cy="68212"/>
            </a:xfrm>
            <a:custGeom>
              <a:avLst/>
              <a:gdLst/>
              <a:ahLst/>
              <a:cxnLst/>
              <a:rect l="l" t="t" r="r" b="b"/>
              <a:pathLst>
                <a:path w="1842" h="2605" extrusionOk="0">
                  <a:moveTo>
                    <a:pt x="1593" y="0"/>
                  </a:moveTo>
                  <a:lnTo>
                    <a:pt x="363" y="1107"/>
                  </a:lnTo>
                  <a:cubicBezTo>
                    <a:pt x="134" y="1317"/>
                    <a:pt x="0" y="1612"/>
                    <a:pt x="0" y="1918"/>
                  </a:cubicBezTo>
                  <a:lnTo>
                    <a:pt x="0" y="2605"/>
                  </a:lnTo>
                  <a:lnTo>
                    <a:pt x="429" y="2605"/>
                  </a:lnTo>
                  <a:lnTo>
                    <a:pt x="429" y="1927"/>
                  </a:lnTo>
                  <a:cubicBezTo>
                    <a:pt x="429" y="1736"/>
                    <a:pt x="515" y="1555"/>
                    <a:pt x="649" y="1431"/>
                  </a:cubicBezTo>
                  <a:lnTo>
                    <a:pt x="1841" y="363"/>
                  </a:lnTo>
                  <a:cubicBezTo>
                    <a:pt x="1784" y="229"/>
                    <a:pt x="1698" y="105"/>
                    <a:pt x="1593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3;p80">
              <a:extLst>
                <a:ext uri="{FF2B5EF4-FFF2-40B4-BE49-F238E27FC236}">
                  <a16:creationId xmlns:a16="http://schemas.microsoft.com/office/drawing/2014/main" id="{232986A0-4D0D-4FD6-A7A2-854377943FA6}"/>
                </a:ext>
              </a:extLst>
            </p:cNvPr>
            <p:cNvSpPr/>
            <p:nvPr/>
          </p:nvSpPr>
          <p:spPr>
            <a:xfrm>
              <a:off x="7712744" y="1666393"/>
              <a:ext cx="51480" cy="22990"/>
            </a:xfrm>
            <a:custGeom>
              <a:avLst/>
              <a:gdLst/>
              <a:ahLst/>
              <a:cxnLst/>
              <a:rect l="l" t="t" r="r" b="b"/>
              <a:pathLst>
                <a:path w="1966" h="878" extrusionOk="0">
                  <a:moveTo>
                    <a:pt x="124" y="0"/>
                  </a:moveTo>
                  <a:cubicBezTo>
                    <a:pt x="57" y="0"/>
                    <a:pt x="0" y="67"/>
                    <a:pt x="10" y="134"/>
                  </a:cubicBezTo>
                  <a:cubicBezTo>
                    <a:pt x="86" y="553"/>
                    <a:pt x="487" y="878"/>
                    <a:pt x="983" y="878"/>
                  </a:cubicBezTo>
                  <a:cubicBezTo>
                    <a:pt x="1479" y="878"/>
                    <a:pt x="1889" y="553"/>
                    <a:pt x="1956" y="134"/>
                  </a:cubicBezTo>
                  <a:cubicBezTo>
                    <a:pt x="1965" y="67"/>
                    <a:pt x="1918" y="0"/>
                    <a:pt x="1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4;p80">
              <a:extLst>
                <a:ext uri="{FF2B5EF4-FFF2-40B4-BE49-F238E27FC236}">
                  <a16:creationId xmlns:a16="http://schemas.microsoft.com/office/drawing/2014/main" id="{CFBE02F1-8AE0-4CF0-971A-0675A7B0BF87}"/>
                </a:ext>
              </a:extLst>
            </p:cNvPr>
            <p:cNvSpPr/>
            <p:nvPr/>
          </p:nvSpPr>
          <p:spPr>
            <a:xfrm>
              <a:off x="7704234" y="1794778"/>
              <a:ext cx="11260" cy="62975"/>
            </a:xfrm>
            <a:custGeom>
              <a:avLst/>
              <a:gdLst/>
              <a:ahLst/>
              <a:cxnLst/>
              <a:rect l="l" t="t" r="r" b="b"/>
              <a:pathLst>
                <a:path w="430" h="2405" extrusionOk="0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2405"/>
                  </a:lnTo>
                  <a:lnTo>
                    <a:pt x="430" y="2405"/>
                  </a:lnTo>
                  <a:lnTo>
                    <a:pt x="430" y="220"/>
                  </a:lnTo>
                  <a:cubicBezTo>
                    <a:pt x="430" y="96"/>
                    <a:pt x="335" y="1"/>
                    <a:pt x="22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5;p80">
              <a:extLst>
                <a:ext uri="{FF2B5EF4-FFF2-40B4-BE49-F238E27FC236}">
                  <a16:creationId xmlns:a16="http://schemas.microsoft.com/office/drawing/2014/main" id="{24981DED-7B8C-4492-BEEA-7A653E58BB08}"/>
                </a:ext>
              </a:extLst>
            </p:cNvPr>
            <p:cNvSpPr/>
            <p:nvPr/>
          </p:nvSpPr>
          <p:spPr>
            <a:xfrm>
              <a:off x="7761448" y="1794778"/>
              <a:ext cx="11521" cy="62975"/>
            </a:xfrm>
            <a:custGeom>
              <a:avLst/>
              <a:gdLst/>
              <a:ahLst/>
              <a:cxnLst/>
              <a:rect l="l" t="t" r="r" b="b"/>
              <a:pathLst>
                <a:path w="440" h="2405" extrusionOk="0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405"/>
                  </a:lnTo>
                  <a:lnTo>
                    <a:pt x="439" y="2405"/>
                  </a:lnTo>
                  <a:lnTo>
                    <a:pt x="439" y="220"/>
                  </a:lnTo>
                  <a:cubicBezTo>
                    <a:pt x="439" y="96"/>
                    <a:pt x="344" y="1"/>
                    <a:pt x="22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70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31068-9858-4CBA-B5C1-005D3F3AF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8983"/>
              </p:ext>
            </p:extLst>
          </p:nvPr>
        </p:nvGraphicFramePr>
        <p:xfrm>
          <a:off x="2064196" y="1395806"/>
          <a:ext cx="6925258" cy="2931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6792">
                  <a:extLst>
                    <a:ext uri="{9D8B030D-6E8A-4147-A177-3AD203B41FA5}">
                      <a16:colId xmlns:a16="http://schemas.microsoft.com/office/drawing/2014/main" val="401450486"/>
                    </a:ext>
                  </a:extLst>
                </a:gridCol>
                <a:gridCol w="3958466">
                  <a:extLst>
                    <a:ext uri="{9D8B030D-6E8A-4147-A177-3AD203B41FA5}">
                      <a16:colId xmlns:a16="http://schemas.microsoft.com/office/drawing/2014/main" val="291932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500" dirty="0">
                          <a:solidFill>
                            <a:schemeClr val="bg1"/>
                          </a:solidFill>
                        </a:rPr>
                        <a:t>Key Challenges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dirty="0">
                          <a:solidFill>
                            <a:schemeClr val="bg1"/>
                          </a:solidFill>
                        </a:rPr>
                        <a:t>Mitigation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3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Unfamiliar with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Self-learning with the help of Datacamp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Research on UI layout formats and UI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Unfamiliar with new packages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Look up on past projects that has adopted similar analysis with the required packages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Conduct individual research and hold weekly sharing session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200" dirty="0"/>
                        <a:t>Consult Prof Kam if 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3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Data obtained not well formatted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Implement any additional Data Wrangling methods if 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4729"/>
                  </a:ext>
                </a:extLst>
              </a:tr>
              <a:tr h="34155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Unfamiliar with R Shiny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Conduct extra researches to look for packages' dependencies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Consult Prof Kam if required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10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28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222A287-A272-4E26-BA3E-B56FFB8E9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70479"/>
              </p:ext>
            </p:extLst>
          </p:nvPr>
        </p:nvGraphicFramePr>
        <p:xfrm>
          <a:off x="2225183" y="1909293"/>
          <a:ext cx="6925258" cy="2199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6792">
                  <a:extLst>
                    <a:ext uri="{9D8B030D-6E8A-4147-A177-3AD203B41FA5}">
                      <a16:colId xmlns:a16="http://schemas.microsoft.com/office/drawing/2014/main" val="401450486"/>
                    </a:ext>
                  </a:extLst>
                </a:gridCol>
                <a:gridCol w="3958466">
                  <a:extLst>
                    <a:ext uri="{9D8B030D-6E8A-4147-A177-3AD203B41FA5}">
                      <a16:colId xmlns:a16="http://schemas.microsoft.com/office/drawing/2014/main" val="291932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500" dirty="0">
                          <a:solidFill>
                            <a:schemeClr val="bg1"/>
                          </a:solidFill>
                        </a:rPr>
                        <a:t>R Packages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dirty="0">
                          <a:solidFill>
                            <a:schemeClr val="bg1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3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sp, sf, rgdal, tidyverse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Data Cleaning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Data Wrangling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7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ggplot2, tmap, leaflet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Exploratory Data Analysis graph visualisations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Spatial map visualisation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3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spatstat, raster, maptools, gstat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Thiessen Polygons creation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Raster layer 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4729"/>
                  </a:ext>
                </a:extLst>
              </a:tr>
              <a:tr h="34155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Shiny, shinydashboard, shinyWidgets, shinythemes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R Shiny Widgets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/>
                        <a:t>UI Customisations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10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16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1E68A3-99E1-48CF-8BF0-2463B7750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12570"/>
              </p:ext>
            </p:extLst>
          </p:nvPr>
        </p:nvGraphicFramePr>
        <p:xfrm>
          <a:off x="474727" y="1355502"/>
          <a:ext cx="10603967" cy="4312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2382">
                  <a:extLst>
                    <a:ext uri="{9D8B030D-6E8A-4147-A177-3AD203B41FA5}">
                      <a16:colId xmlns:a16="http://schemas.microsoft.com/office/drawing/2014/main" val="4193188936"/>
                    </a:ext>
                  </a:extLst>
                </a:gridCol>
                <a:gridCol w="808841">
                  <a:extLst>
                    <a:ext uri="{9D8B030D-6E8A-4147-A177-3AD203B41FA5}">
                      <a16:colId xmlns:a16="http://schemas.microsoft.com/office/drawing/2014/main" val="1873014938"/>
                    </a:ext>
                  </a:extLst>
                </a:gridCol>
                <a:gridCol w="808841">
                  <a:extLst>
                    <a:ext uri="{9D8B030D-6E8A-4147-A177-3AD203B41FA5}">
                      <a16:colId xmlns:a16="http://schemas.microsoft.com/office/drawing/2014/main" val="2478348433"/>
                    </a:ext>
                  </a:extLst>
                </a:gridCol>
                <a:gridCol w="808841">
                  <a:extLst>
                    <a:ext uri="{9D8B030D-6E8A-4147-A177-3AD203B41FA5}">
                      <a16:colId xmlns:a16="http://schemas.microsoft.com/office/drawing/2014/main" val="4131940684"/>
                    </a:ext>
                  </a:extLst>
                </a:gridCol>
                <a:gridCol w="808841">
                  <a:extLst>
                    <a:ext uri="{9D8B030D-6E8A-4147-A177-3AD203B41FA5}">
                      <a16:colId xmlns:a16="http://schemas.microsoft.com/office/drawing/2014/main" val="2832184043"/>
                    </a:ext>
                  </a:extLst>
                </a:gridCol>
                <a:gridCol w="905033">
                  <a:extLst>
                    <a:ext uri="{9D8B030D-6E8A-4147-A177-3AD203B41FA5}">
                      <a16:colId xmlns:a16="http://schemas.microsoft.com/office/drawing/2014/main" val="4040919873"/>
                    </a:ext>
                  </a:extLst>
                </a:gridCol>
                <a:gridCol w="905033">
                  <a:extLst>
                    <a:ext uri="{9D8B030D-6E8A-4147-A177-3AD203B41FA5}">
                      <a16:colId xmlns:a16="http://schemas.microsoft.com/office/drawing/2014/main" val="999700443"/>
                    </a:ext>
                  </a:extLst>
                </a:gridCol>
                <a:gridCol w="905033">
                  <a:extLst>
                    <a:ext uri="{9D8B030D-6E8A-4147-A177-3AD203B41FA5}">
                      <a16:colId xmlns:a16="http://schemas.microsoft.com/office/drawing/2014/main" val="1126760200"/>
                    </a:ext>
                  </a:extLst>
                </a:gridCol>
                <a:gridCol w="905033">
                  <a:extLst>
                    <a:ext uri="{9D8B030D-6E8A-4147-A177-3AD203B41FA5}">
                      <a16:colId xmlns:a16="http://schemas.microsoft.com/office/drawing/2014/main" val="1109250184"/>
                    </a:ext>
                  </a:extLst>
                </a:gridCol>
                <a:gridCol w="946089">
                  <a:extLst>
                    <a:ext uri="{9D8B030D-6E8A-4147-A177-3AD203B41FA5}">
                      <a16:colId xmlns:a16="http://schemas.microsoft.com/office/drawing/2014/main" val="1782811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5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Week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b="0" dirty="0"/>
                        <a:t>Project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4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b="0" dirty="0"/>
                        <a:t>R Shiny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1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b="1" dirty="0"/>
                        <a:t>Milestone 1: Project Proposal </a:t>
                      </a:r>
                    </a:p>
                    <a:p>
                      <a:r>
                        <a:rPr lang="en-SG" sz="1200" b="1" dirty="0"/>
                        <a:t>(12</a:t>
                      </a:r>
                      <a:r>
                        <a:rPr lang="en-SG" sz="1200" b="1" baseline="30000" dirty="0"/>
                        <a:t>th</a:t>
                      </a:r>
                      <a:r>
                        <a:rPr lang="en-SG" sz="1200" b="1" dirty="0"/>
                        <a:t> October 2020, 2359hrs)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4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b="0" dirty="0"/>
                        <a:t>Geospatial Analysis: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/>
                        <a:t>Spatial Point Pattern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/>
                        <a:t>Temporal Spatial pattern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/>
                        <a:t>Geostatistics &amp; Spatial Interpolation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b="1" dirty="0"/>
                        <a:t>Milestone 2:</a:t>
                      </a:r>
                    </a:p>
                    <a:p>
                      <a:r>
                        <a:rPr lang="en-SG" sz="1200" b="1" dirty="0"/>
                        <a:t>1</a:t>
                      </a:r>
                      <a:r>
                        <a:rPr lang="en-SG" sz="1200" b="1" baseline="30000" dirty="0"/>
                        <a:t>st</a:t>
                      </a:r>
                      <a:r>
                        <a:rPr lang="en-SG" sz="1200" b="1" dirty="0"/>
                        <a:t> Application Iteration </a:t>
                      </a:r>
                    </a:p>
                    <a:p>
                      <a:r>
                        <a:rPr lang="en-SG" sz="1200" b="1" dirty="0"/>
                        <a:t>(26</a:t>
                      </a:r>
                      <a:r>
                        <a:rPr lang="en-SG" sz="1200" b="1" baseline="30000" dirty="0"/>
                        <a:t>th</a:t>
                      </a:r>
                      <a:r>
                        <a:rPr lang="en-SG" sz="1200" b="1" dirty="0"/>
                        <a:t> to 31</a:t>
                      </a:r>
                      <a:r>
                        <a:rPr lang="en-SG" sz="1200" b="1" baseline="30000" dirty="0"/>
                        <a:t>st</a:t>
                      </a:r>
                      <a:r>
                        <a:rPr lang="en-SG" sz="1200" b="1" dirty="0"/>
                        <a:t> October 2020, 1hr timeslot)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5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b="0" dirty="0"/>
                        <a:t>Final Project deliverables: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/>
                        <a:t>Finetuning Geospatial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/>
                        <a:t>Project Poster, Video &amp; Research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6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b="1" dirty="0"/>
                        <a:t>Milestone 3:</a:t>
                      </a:r>
                    </a:p>
                    <a:p>
                      <a:r>
                        <a:rPr lang="en-SG" sz="1200" b="1" dirty="0"/>
                        <a:t>Final Project Submission </a:t>
                      </a:r>
                    </a:p>
                    <a:p>
                      <a:r>
                        <a:rPr lang="en-SG" sz="1200" b="1" dirty="0"/>
                        <a:t>(22</a:t>
                      </a:r>
                      <a:r>
                        <a:rPr lang="en-SG" sz="1200" b="1" baseline="30000" dirty="0"/>
                        <a:t>nd</a:t>
                      </a:r>
                      <a:r>
                        <a:rPr lang="en-SG" sz="1200" b="1" dirty="0"/>
                        <a:t> November 2020, 2359hrs)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1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9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0AE62-B2F5-4855-92FE-750F6E1BE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14930"/>
              </p:ext>
            </p:extLst>
          </p:nvPr>
        </p:nvGraphicFramePr>
        <p:xfrm>
          <a:off x="944181" y="364798"/>
          <a:ext cx="10923701" cy="6128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941">
                  <a:extLst>
                    <a:ext uri="{9D8B030D-6E8A-4147-A177-3AD203B41FA5}">
                      <a16:colId xmlns:a16="http://schemas.microsoft.com/office/drawing/2014/main" val="401450486"/>
                    </a:ext>
                  </a:extLst>
                </a:gridCol>
                <a:gridCol w="8332760">
                  <a:extLst>
                    <a:ext uri="{9D8B030D-6E8A-4147-A177-3AD203B41FA5}">
                      <a16:colId xmlns:a16="http://schemas.microsoft.com/office/drawing/2014/main" val="2919322276"/>
                    </a:ext>
                  </a:extLst>
                </a:gridCol>
              </a:tblGrid>
              <a:tr h="376843"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Data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34097"/>
                  </a:ext>
                </a:extLst>
              </a:tr>
              <a:tr h="496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Latitude, Longitude,</a:t>
                      </a:r>
                      <a:r>
                        <a:rPr lang="en-SG" sz="1400" dirty="0">
                          <a:effectLst/>
                        </a:rPr>
                        <a:t> Track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Center of 1km fire pixel but not necessarily the actual location of the fire as one or more fires can be detected within the 1km pixel. Data type: Double.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75167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Brightness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Channel 21/22 brightness temperature of the fire pixel measured in Kelvin. Data type: Double.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305573"/>
                  </a:ext>
                </a:extLst>
              </a:tr>
              <a:tr h="496535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algorithm produces 1km fire pixels, but MODIS pixels get bigger toward the edge of scan. Scan and track reflect actual pixel size. </a:t>
                      </a:r>
                      <a:r>
                        <a:rPr lang="en-US" sz="1400" dirty="0">
                          <a:effectLst/>
                        </a:rPr>
                        <a:t>Data type: Double.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4729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r>
                        <a:rPr lang="en-SG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Acq_Date</a:t>
                      </a:r>
                      <a:endParaRPr lang="en-SG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of MODIS acquisition. </a:t>
                      </a:r>
                      <a:r>
                        <a:rPr lang="en-US" sz="1400" dirty="0">
                          <a:effectLst/>
                        </a:rPr>
                        <a:t>Data type: Date.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140358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r>
                        <a:rPr lang="en-SG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Acq_Time</a:t>
                      </a:r>
                      <a:endParaRPr lang="en-SG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of acquisition/overpass of the satellite (in UTC). </a:t>
                      </a:r>
                      <a:r>
                        <a:rPr lang="en-US" sz="1400" dirty="0">
                          <a:effectLst/>
                        </a:rPr>
                        <a:t>Data type: String.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62777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Satellite</a:t>
                      </a:r>
                      <a:endParaRPr lang="en-SG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Aqua and T = Terra. </a:t>
                      </a:r>
                      <a:r>
                        <a:rPr lang="en-US" sz="1400" dirty="0">
                          <a:effectLst/>
                        </a:rPr>
                        <a:t>Data type: String.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655671"/>
                  </a:ext>
                </a:extLst>
              </a:tr>
              <a:tr h="905446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Confidence</a:t>
                      </a:r>
                      <a:endParaRPr lang="en-SG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This value is based on a collection of intermediate algorithm quantities used in the detection process. It is intended to help users gauge the quality of individual hotspot/fire pixels. Confidence estimates range between 0 and 100% and are assigned one of the three fire classes (low-confidence fire, nominal-confidence fire, or high-confidence fire). Data type: Integer.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273093"/>
                  </a:ext>
                </a:extLst>
              </a:tr>
              <a:tr h="496535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SG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identifies the collection (e.g. MODIS Collection 6) and source of data processing: Near Real-Time (NRT suffix added to collection) or Standard Processing (collection only). </a:t>
                      </a:r>
                      <a:r>
                        <a:rPr lang="en-US" sz="1400" dirty="0">
                          <a:effectLst/>
                        </a:rPr>
                        <a:t>Data type: String.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5922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Bright_T31</a:t>
                      </a:r>
                      <a:endParaRPr lang="en-SG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 31 brightness temperature of the fire pixel measured in Kelvin. </a:t>
                      </a:r>
                      <a:r>
                        <a:rPr lang="en-US" sz="1400" dirty="0">
                          <a:effectLst/>
                        </a:rPr>
                        <a:t>Data type: Double.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594475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FRP</a:t>
                      </a:r>
                      <a:endParaRPr lang="en-SG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Depicts the pixel-integrated fire radiative power in MW (megawatts). </a:t>
                      </a:r>
                      <a:r>
                        <a:rPr lang="en-US" sz="1400" dirty="0">
                          <a:effectLst/>
                        </a:rPr>
                        <a:t>Data type: Double.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061495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r>
                        <a:rPr lang="en-SG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DayNight</a:t>
                      </a:r>
                      <a:endParaRPr lang="en-SG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= Daytime, N = </a:t>
                      </a:r>
                      <a:r>
                        <a:rPr lang="en-SG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Nighttime</a:t>
                      </a:r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dirty="0">
                          <a:effectLst/>
                        </a:rPr>
                        <a:t>Data type: String.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8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8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526</Words>
  <Application>Microsoft Office PowerPoint</Application>
  <PresentationFormat>Widescreen</PresentationFormat>
  <Paragraphs>80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 Kristanto LAUW</dc:creator>
  <cp:lastModifiedBy>Harvey Kristanto LAUW</cp:lastModifiedBy>
  <cp:revision>10</cp:revision>
  <dcterms:created xsi:type="dcterms:W3CDTF">2020-10-09T12:33:45Z</dcterms:created>
  <dcterms:modified xsi:type="dcterms:W3CDTF">2020-10-11T13:14:23Z</dcterms:modified>
</cp:coreProperties>
</file>