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362" r:id="rId3"/>
    <p:sldId id="258" r:id="rId4"/>
    <p:sldId id="338" r:id="rId5"/>
    <p:sldId id="340" r:id="rId6"/>
    <p:sldId id="341" r:id="rId7"/>
    <p:sldId id="342" r:id="rId8"/>
    <p:sldId id="343" r:id="rId9"/>
    <p:sldId id="345" r:id="rId10"/>
    <p:sldId id="365" r:id="rId11"/>
    <p:sldId id="367" r:id="rId12"/>
    <p:sldId id="364" r:id="rId13"/>
    <p:sldId id="347" r:id="rId14"/>
    <p:sldId id="348" r:id="rId15"/>
    <p:sldId id="349" r:id="rId16"/>
    <p:sldId id="350" r:id="rId17"/>
    <p:sldId id="351" r:id="rId18"/>
    <p:sldId id="352" r:id="rId19"/>
    <p:sldId id="355" r:id="rId20"/>
    <p:sldId id="353" r:id="rId21"/>
    <p:sldId id="356" r:id="rId22"/>
    <p:sldId id="354" r:id="rId23"/>
    <p:sldId id="357" r:id="rId24"/>
    <p:sldId id="358" r:id="rId25"/>
    <p:sldId id="359" r:id="rId26"/>
    <p:sldId id="360" r:id="rId27"/>
    <p:sldId id="368" r:id="rId28"/>
    <p:sldId id="369" r:id="rId29"/>
    <p:sldId id="370" r:id="rId30"/>
    <p:sldId id="361" r:id="rId31"/>
    <p:sldId id="262" r:id="rId32"/>
    <p:sldId id="260" r:id="rId33"/>
    <p:sldId id="371" r:id="rId3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5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484BD-A9A3-4CBB-88D6-39267B7F5B46}" type="datetimeFigureOut">
              <a:rPr lang="en-BE" smtClean="0"/>
              <a:t>14/02/2024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F9D2B-EF00-4575-9013-113DEEFD58F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08350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 dirty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3D Graphics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Week 1a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Daan Nijs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 dirty="0"/>
              <a:t>DE</a:t>
            </a:r>
            <a:endParaRPr lang="nl-BE" dirty="0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 dirty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</a:t>
            </a:r>
          </a:p>
        </p:txBody>
      </p:sp>
      <p:pic>
        <p:nvPicPr>
          <p:cNvPr id="3" name="Picture 2" descr="A room with a white cube and red and green walls&#10;&#10;Description automatically generated">
            <a:extLst>
              <a:ext uri="{FF2B5EF4-FFF2-40B4-BE49-F238E27FC236}">
                <a16:creationId xmlns:a16="http://schemas.microsoft.com/office/drawing/2014/main" id="{52382748-B3A1-4041-F0B7-3FD688D997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310" y="1463310"/>
            <a:ext cx="5394690" cy="539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2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0E7DD-EE9A-4CC9-8C25-676E51E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48A5BBD-EB4E-45D6-AE42-E4842716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6EB8EC-DE0A-4D55-BC4C-614275BE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5DBFE-351E-4EE8-ADAB-1EEF823A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14/02/2024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0E090A-C01F-416E-BF13-4834976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0A0E5-2670-4891-8045-AB40C83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2779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ACC51-F7E5-40B9-80E8-1EF2107F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EA346F-2455-4321-99FC-0F55ECBC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5A672-E901-441A-AA8C-342314F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14/02/2024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36B37C-979A-4CE2-BFB9-1CEE3378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F279E-64B7-4995-8B2D-9E98200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69102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A3048B-7CB7-4CB7-9036-E1072F656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7AF696-8160-4BEE-B594-08AA6ED4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B8EA8-32FF-45D6-BDF4-DEC9D566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14/02/2024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F5F5D-B431-4297-94E5-5C3E634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29EC59-10E4-4E90-AEF4-F74EC07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224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41C2-BF9B-4FDD-914E-B64C21E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DFE554-7232-4244-8A56-332314AE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14/02/2024</a:t>
            </a:fld>
            <a:endParaRPr lang="en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C717CF-2817-47D4-8B6A-AC3FF57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2D9812-56C8-4D19-8865-A6D4C4A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4279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8E84-41E7-4C0B-9876-95A81A8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AD563-D612-4769-9B0D-FF5F1C30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ECD8B-CD05-4F1D-A5CC-3FEA703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14/02/2024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2C523-B3D7-4EB4-A7D6-382F9B9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9EF5C4-6487-432E-AB47-26229FE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05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1C78-2104-4398-AD52-6781C48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324310-16AB-4268-B0C6-CF8B7761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D69EF-E63A-4D9C-8EFE-E80749E0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14/02/2024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47F23-F0D7-4208-A013-9AE0FF2E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AE972C-86E8-4E5F-8E59-2FB14076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631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DCFF4-3B50-4930-AEAE-782904E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7AE46-BCF9-47C8-9BCC-B7B1F520A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C2F997-1F41-4A6F-9193-4DE7735A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370E2F-2B3F-41AC-9A34-276EA74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14/02/2024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3B9D7-3594-4F78-B540-B154638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9CDB93-518D-4FDA-849A-10DC094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4087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94D81-B112-42DA-9826-23E1C61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5F2C9-29C7-4222-81BA-825176D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496213-5C84-46EC-B711-CDF9FF6B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DE4F81-0BA7-4244-BB5B-492AB97E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9B47A1-EE33-4FAB-B7C3-E0E13793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D9D81A-0C3E-473B-ACBE-F498DB4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14/02/2024</a:t>
            </a:fld>
            <a:endParaRPr lang="en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E84A63-52E6-431C-9002-3F2381D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7C1939-B8AA-4E0F-96C6-B7E933D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0847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CCACC-50FC-4D5D-B072-A22D8C7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6B9E831-EE77-4B49-A32D-C50EA56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14/02/2024</a:t>
            </a:fld>
            <a:endParaRPr lang="en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71B315-B360-4DC4-BA25-C0DA3FE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6BE35D-89CF-4C78-936F-3A422D2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4793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371665-6504-46CE-8623-7D4BFBF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14/02/2024</a:t>
            </a:fld>
            <a:endParaRPr lang="en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4B7614-A5E9-4A26-93ED-1BD7788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92D73-DEF2-4B61-8197-3941A208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755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CD61-1A8D-412E-A5FB-A8531A8C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81E522-E269-4346-BBFB-AA9518F2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BB402B-825A-444A-8506-A9ADBFE6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27B8B6-F476-41CE-A0FB-94F76E07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14/02/2024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2B97C-695E-461A-825C-FBD17E1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72EF0F-A630-466B-B88F-96526CAB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0970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C0F430-02B8-470E-88C4-D3F6A6E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BDBA69-9857-4F89-AB15-40D66350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0B282-C115-4189-B97C-2C968D73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44C9-3718-44C4-9063-5DAD08408240}" type="datetimeFigureOut">
              <a:rPr lang="en-BE" smtClean="0"/>
              <a:t>14/02/2024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35CFB0-104D-43DF-ABAD-E8ED1A7E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31830-0F71-46FB-910E-F57D488F6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9188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F5DD37-2212-916B-E357-43E8D3EA5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0F862-7245-5FF3-F9FF-A37F0519F7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Week 1b : Basic Unity, C#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B0F53-1B0B-247E-5331-DFF63A59F5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06C7B-D22F-6554-53F2-0FB13D199E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FE3868-CBE1-5055-4906-5E64ED6ECD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5507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769AF-F3AC-4F63-4CD2-F339BF779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F3E5FA-D0B2-D412-9F92-0B61EBA4B1BA}"/>
              </a:ext>
            </a:extLst>
          </p:cNvPr>
          <p:cNvSpPr/>
          <p:nvPr/>
        </p:nvSpPr>
        <p:spPr>
          <a:xfrm>
            <a:off x="906966" y="3560956"/>
            <a:ext cx="2297529" cy="5847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noFill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0FAAE-5CCA-9547-02C9-3833D6E2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internal architecture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BA5D1C-CBC1-F653-DAED-C131792BA95E}"/>
              </a:ext>
            </a:extLst>
          </p:cNvPr>
          <p:cNvSpPr txBox="1"/>
          <p:nvPr/>
        </p:nvSpPr>
        <p:spPr>
          <a:xfrm>
            <a:off x="1018478" y="3560956"/>
            <a:ext cx="206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Load Scene</a:t>
            </a:r>
            <a:endParaRPr lang="en-BE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9AC7D-839A-4699-9E03-966A7A647B32}"/>
              </a:ext>
            </a:extLst>
          </p:cNvPr>
          <p:cNvSpPr txBox="1"/>
          <p:nvPr/>
        </p:nvSpPr>
        <p:spPr>
          <a:xfrm>
            <a:off x="4166840" y="3560956"/>
            <a:ext cx="3631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Update Components</a:t>
            </a:r>
            <a:endParaRPr lang="en-BE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3A97B-5880-4743-8DFC-4922848C564D}"/>
              </a:ext>
            </a:extLst>
          </p:cNvPr>
          <p:cNvSpPr txBox="1"/>
          <p:nvPr/>
        </p:nvSpPr>
        <p:spPr>
          <a:xfrm>
            <a:off x="9151472" y="3560953"/>
            <a:ext cx="1382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Render</a:t>
            </a:r>
            <a:endParaRPr lang="en-BE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30A9D3-45EA-D3AD-EA81-BDBC0DEA6CB6}"/>
              </a:ext>
            </a:extLst>
          </p:cNvPr>
          <p:cNvSpPr/>
          <p:nvPr/>
        </p:nvSpPr>
        <p:spPr>
          <a:xfrm>
            <a:off x="4166840" y="3560955"/>
            <a:ext cx="3631956" cy="5847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noFill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D1921F-ACDF-0987-DA96-0D3E5D85D146}"/>
              </a:ext>
            </a:extLst>
          </p:cNvPr>
          <p:cNvSpPr/>
          <p:nvPr/>
        </p:nvSpPr>
        <p:spPr>
          <a:xfrm>
            <a:off x="8761141" y="3560954"/>
            <a:ext cx="2297529" cy="5847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noFill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5B73A3-EA1A-6440-575D-99B9465244C2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3204495" y="3853344"/>
            <a:ext cx="962345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E02DAE-4001-6ECC-09C9-D2FA72974B63}"/>
              </a:ext>
            </a:extLst>
          </p:cNvPr>
          <p:cNvCxnSpPr/>
          <p:nvPr/>
        </p:nvCxnSpPr>
        <p:spPr>
          <a:xfrm>
            <a:off x="7798796" y="3853344"/>
            <a:ext cx="962345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0B7FB59-D8FD-85AE-09E5-462C64C7E93C}"/>
              </a:ext>
            </a:extLst>
          </p:cNvPr>
          <p:cNvSpPr/>
          <p:nvPr/>
        </p:nvSpPr>
        <p:spPr>
          <a:xfrm>
            <a:off x="4073912" y="3428999"/>
            <a:ext cx="7279888" cy="8794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F4CD96-910E-39E9-2D30-7D1B06DA5B0C}"/>
              </a:ext>
            </a:extLst>
          </p:cNvPr>
          <p:cNvSpPr txBox="1"/>
          <p:nvPr/>
        </p:nvSpPr>
        <p:spPr>
          <a:xfrm>
            <a:off x="9426542" y="4308488"/>
            <a:ext cx="1789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One Frame</a:t>
            </a:r>
            <a:endParaRPr lang="en-BE" sz="28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721643-6B42-0F4F-C049-A8D231E095A7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1353800" y="3868743"/>
            <a:ext cx="390331" cy="1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63BAD2-77EF-526B-D27E-5ED9BB1B8625}"/>
              </a:ext>
            </a:extLst>
          </p:cNvPr>
          <p:cNvCxnSpPr>
            <a:cxnSpLocks/>
          </p:cNvCxnSpPr>
          <p:nvPr/>
        </p:nvCxnSpPr>
        <p:spPr>
          <a:xfrm>
            <a:off x="11742274" y="2720898"/>
            <a:ext cx="0" cy="1132442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D884351-01DE-B477-C612-3D8438BFBB52}"/>
              </a:ext>
            </a:extLst>
          </p:cNvPr>
          <p:cNvCxnSpPr>
            <a:cxnSpLocks/>
          </p:cNvCxnSpPr>
          <p:nvPr/>
        </p:nvCxnSpPr>
        <p:spPr>
          <a:xfrm>
            <a:off x="4304371" y="2772236"/>
            <a:ext cx="7402559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CE6F756-51AC-2765-9A72-FB333342FEE8}"/>
              </a:ext>
            </a:extLst>
          </p:cNvPr>
          <p:cNvCxnSpPr/>
          <p:nvPr/>
        </p:nvCxnSpPr>
        <p:spPr>
          <a:xfrm>
            <a:off x="4319239" y="2720898"/>
            <a:ext cx="0" cy="708101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76C6375-2438-4A1F-437F-9FDA10C4306A}"/>
              </a:ext>
            </a:extLst>
          </p:cNvPr>
          <p:cNvSpPr txBox="1"/>
          <p:nvPr/>
        </p:nvSpPr>
        <p:spPr>
          <a:xfrm>
            <a:off x="7084881" y="2115033"/>
            <a:ext cx="2089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Game Loop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4160318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CE26-EFC0-7D72-CECB-A8A49B67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Components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C45EE5-0287-BB09-22E8-131E5AAB521F}"/>
              </a:ext>
            </a:extLst>
          </p:cNvPr>
          <p:cNvSpPr txBox="1"/>
          <p:nvPr/>
        </p:nvSpPr>
        <p:spPr>
          <a:xfrm>
            <a:off x="1616312" y="1790662"/>
            <a:ext cx="89593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Have a method called Start, which is called once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Have a method called Update, which is called every frame </a:t>
            </a:r>
            <a:endParaRPr lang="en-BE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5175B7-AF6E-C1C1-94DA-E8C094D1E6AC}"/>
              </a:ext>
            </a:extLst>
          </p:cNvPr>
          <p:cNvSpPr/>
          <p:nvPr/>
        </p:nvSpPr>
        <p:spPr>
          <a:xfrm>
            <a:off x="512677" y="4274731"/>
            <a:ext cx="2297529" cy="5847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8F46D2-5F77-FAC9-4AC3-448DD80E420A}"/>
              </a:ext>
            </a:extLst>
          </p:cNvPr>
          <p:cNvSpPr txBox="1"/>
          <p:nvPr/>
        </p:nvSpPr>
        <p:spPr>
          <a:xfrm>
            <a:off x="628147" y="4274735"/>
            <a:ext cx="206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Load Scene</a:t>
            </a:r>
            <a:endParaRPr lang="en-BE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76D24F-A3E4-0B5B-2158-DE6F1011486A}"/>
              </a:ext>
            </a:extLst>
          </p:cNvPr>
          <p:cNvSpPr txBox="1"/>
          <p:nvPr/>
        </p:nvSpPr>
        <p:spPr>
          <a:xfrm>
            <a:off x="3776509" y="4274735"/>
            <a:ext cx="3631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Update Components</a:t>
            </a:r>
            <a:endParaRPr lang="en-BE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C70B0A-6F61-9826-3F6F-35F9D6AAF714}"/>
              </a:ext>
            </a:extLst>
          </p:cNvPr>
          <p:cNvSpPr txBox="1"/>
          <p:nvPr/>
        </p:nvSpPr>
        <p:spPr>
          <a:xfrm>
            <a:off x="8761141" y="4274732"/>
            <a:ext cx="1382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Render</a:t>
            </a:r>
            <a:endParaRPr lang="en-BE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9C84D-0E42-3422-1008-961762E5BEAB}"/>
              </a:ext>
            </a:extLst>
          </p:cNvPr>
          <p:cNvSpPr/>
          <p:nvPr/>
        </p:nvSpPr>
        <p:spPr>
          <a:xfrm>
            <a:off x="3776509" y="4274734"/>
            <a:ext cx="3631956" cy="5847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noFill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E60442-48DA-572E-6AFF-8AE6E6EEC323}"/>
              </a:ext>
            </a:extLst>
          </p:cNvPr>
          <p:cNvSpPr/>
          <p:nvPr/>
        </p:nvSpPr>
        <p:spPr>
          <a:xfrm>
            <a:off x="8370810" y="4274733"/>
            <a:ext cx="2297529" cy="5847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noFill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0ADC56-5FEB-6BD0-C82D-3E691A8023E8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810206" y="4567119"/>
            <a:ext cx="966303" cy="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64B470-26A0-D322-8118-1A5A65BDFD58}"/>
              </a:ext>
            </a:extLst>
          </p:cNvPr>
          <p:cNvCxnSpPr/>
          <p:nvPr/>
        </p:nvCxnSpPr>
        <p:spPr>
          <a:xfrm>
            <a:off x="7408465" y="4567123"/>
            <a:ext cx="962345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D397675-E95C-6F76-8074-C2BF928CC6D3}"/>
              </a:ext>
            </a:extLst>
          </p:cNvPr>
          <p:cNvSpPr/>
          <p:nvPr/>
        </p:nvSpPr>
        <p:spPr>
          <a:xfrm>
            <a:off x="3683581" y="4142778"/>
            <a:ext cx="7279888" cy="8794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noFill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56243F-AC23-F9A8-717F-99993B2AA966}"/>
              </a:ext>
            </a:extLst>
          </p:cNvPr>
          <p:cNvSpPr txBox="1"/>
          <p:nvPr/>
        </p:nvSpPr>
        <p:spPr>
          <a:xfrm>
            <a:off x="9998971" y="5113383"/>
            <a:ext cx="1789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One Frame</a:t>
            </a:r>
            <a:endParaRPr lang="en-BE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CDE9FB-1A81-9334-11DF-1C97BF4DAD60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0963469" y="4582522"/>
            <a:ext cx="390331" cy="1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CB875C-D535-A582-9CAB-4EEC0CF5F607}"/>
              </a:ext>
            </a:extLst>
          </p:cNvPr>
          <p:cNvCxnSpPr>
            <a:cxnSpLocks/>
          </p:cNvCxnSpPr>
          <p:nvPr/>
        </p:nvCxnSpPr>
        <p:spPr>
          <a:xfrm>
            <a:off x="11351943" y="3434677"/>
            <a:ext cx="0" cy="1132442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168C053-5678-8FDC-FD53-0A3D7036030A}"/>
              </a:ext>
            </a:extLst>
          </p:cNvPr>
          <p:cNvCxnSpPr>
            <a:cxnSpLocks/>
          </p:cNvCxnSpPr>
          <p:nvPr/>
        </p:nvCxnSpPr>
        <p:spPr>
          <a:xfrm>
            <a:off x="3914040" y="3486015"/>
            <a:ext cx="7402559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6E9411-BC02-FD42-4DFF-82B0C602785F}"/>
              </a:ext>
            </a:extLst>
          </p:cNvPr>
          <p:cNvCxnSpPr/>
          <p:nvPr/>
        </p:nvCxnSpPr>
        <p:spPr>
          <a:xfrm>
            <a:off x="3928908" y="3434677"/>
            <a:ext cx="0" cy="708101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26905A-A205-BBC4-4D67-8257D755FD54}"/>
              </a:ext>
            </a:extLst>
          </p:cNvPr>
          <p:cNvSpPr txBox="1"/>
          <p:nvPr/>
        </p:nvSpPr>
        <p:spPr>
          <a:xfrm>
            <a:off x="6694550" y="2828812"/>
            <a:ext cx="2089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Game Loop</a:t>
            </a:r>
            <a:endParaRPr lang="en-BE" sz="32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B05C5FD-56F2-42A0-6EB9-C2CC3D4E991D}"/>
              </a:ext>
            </a:extLst>
          </p:cNvPr>
          <p:cNvCxnSpPr>
            <a:cxnSpLocks/>
          </p:cNvCxnSpPr>
          <p:nvPr/>
        </p:nvCxnSpPr>
        <p:spPr>
          <a:xfrm>
            <a:off x="3193064" y="4567118"/>
            <a:ext cx="0" cy="811487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894B329-89EE-12E8-651B-24C2D8ED7321}"/>
              </a:ext>
            </a:extLst>
          </p:cNvPr>
          <p:cNvSpPr txBox="1"/>
          <p:nvPr/>
        </p:nvSpPr>
        <p:spPr>
          <a:xfrm>
            <a:off x="2570432" y="5374993"/>
            <a:ext cx="984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Start</a:t>
            </a:r>
            <a:endParaRPr lang="en-BE" sz="3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E00AA7-9E48-02B3-0D17-FB6E102DB534}"/>
              </a:ext>
            </a:extLst>
          </p:cNvPr>
          <p:cNvSpPr txBox="1"/>
          <p:nvPr/>
        </p:nvSpPr>
        <p:spPr>
          <a:xfrm>
            <a:off x="4794986" y="5636602"/>
            <a:ext cx="141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Update</a:t>
            </a:r>
            <a:endParaRPr lang="en-BE" sz="3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2A8266-7400-CB3A-9E81-5CD76E7F4987}"/>
              </a:ext>
            </a:extLst>
          </p:cNvPr>
          <p:cNvCxnSpPr>
            <a:cxnSpLocks/>
          </p:cNvCxnSpPr>
          <p:nvPr/>
        </p:nvCxnSpPr>
        <p:spPr>
          <a:xfrm>
            <a:off x="5562849" y="4859506"/>
            <a:ext cx="0" cy="811487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416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9FB16-7F29-B07E-F3AD-27DCD878B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2EC2-A755-8800-59E7-8C863B3D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basics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A9815-696B-4399-E6CB-203929570B18}"/>
              </a:ext>
            </a:extLst>
          </p:cNvPr>
          <p:cNvSpPr txBox="1"/>
          <p:nvPr/>
        </p:nvSpPr>
        <p:spPr>
          <a:xfrm>
            <a:off x="989902" y="1690689"/>
            <a:ext cx="49254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Look at Unity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Look at some 3D basics </a:t>
            </a:r>
            <a:r>
              <a:rPr lang="en-US" sz="2800" dirty="0">
                <a:sym typeface="Wingdings" panose="05000000000000000000" pitchFamily="2" charset="2"/>
              </a:rPr>
              <a:t>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Look at 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 some Labs</a:t>
            </a:r>
          </a:p>
        </p:txBody>
      </p:sp>
    </p:spTree>
    <p:extLst>
      <p:ext uri="{BB962C8B-B14F-4D97-AF65-F5344CB8AC3E}">
        <p14:creationId xmlns:p14="http://schemas.microsoft.com/office/powerpoint/2010/main" val="1329101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D5AF7-CC35-06D7-5625-CB79990F4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A9A6-E99F-BE26-28FF-D401D4A5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Component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007F4-FAD6-8E49-5B8C-1F20085EC4FA}"/>
              </a:ext>
            </a:extLst>
          </p:cNvPr>
          <p:cNvSpPr txBox="1"/>
          <p:nvPr/>
        </p:nvSpPr>
        <p:spPr>
          <a:xfrm>
            <a:off x="989902" y="1690689"/>
            <a:ext cx="49254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Look at Unity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Look at some 3d basics </a:t>
            </a:r>
            <a:r>
              <a:rPr lang="en-US" sz="2800" dirty="0">
                <a:sym typeface="Wingdings" panose="05000000000000000000" pitchFamily="2" charset="2"/>
              </a:rPr>
              <a:t>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Look at 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 some Labs</a:t>
            </a:r>
          </a:p>
        </p:txBody>
      </p:sp>
    </p:spTree>
    <p:extLst>
      <p:ext uri="{BB962C8B-B14F-4D97-AF65-F5344CB8AC3E}">
        <p14:creationId xmlns:p14="http://schemas.microsoft.com/office/powerpoint/2010/main" val="4012722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B747-33A1-C906-E5EA-C9831BBA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</a:t>
            </a:r>
            <a:endParaRPr lang="en-B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FC71B0-5D4B-A82E-ED6A-6E29F5F2726C}"/>
              </a:ext>
            </a:extLst>
          </p:cNvPr>
          <p:cNvCxnSpPr>
            <a:cxnSpLocks/>
          </p:cNvCxnSpPr>
          <p:nvPr/>
        </p:nvCxnSpPr>
        <p:spPr>
          <a:xfrm>
            <a:off x="838200" y="5517502"/>
            <a:ext cx="298113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1EEFD8-6C6F-8F3B-DCB4-E06F4FB7680E}"/>
              </a:ext>
            </a:extLst>
          </p:cNvPr>
          <p:cNvCxnSpPr/>
          <p:nvPr/>
        </p:nvCxnSpPr>
        <p:spPr>
          <a:xfrm flipV="1">
            <a:off x="838200" y="2676293"/>
            <a:ext cx="0" cy="28412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A2C3DC-6C15-5D82-4C4A-C2FCC9E69976}"/>
              </a:ext>
            </a:extLst>
          </p:cNvPr>
          <p:cNvCxnSpPr>
            <a:cxnSpLocks/>
          </p:cNvCxnSpPr>
          <p:nvPr/>
        </p:nvCxnSpPr>
        <p:spPr>
          <a:xfrm flipV="1">
            <a:off x="838199" y="3568390"/>
            <a:ext cx="1490566" cy="1949113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8681FB3-E011-FD2A-C699-DFFCAC8CA1FD}"/>
              </a:ext>
            </a:extLst>
          </p:cNvPr>
          <p:cNvSpPr txBox="1"/>
          <p:nvPr/>
        </p:nvSpPr>
        <p:spPr>
          <a:xfrm>
            <a:off x="3842227" y="5255892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  <a:endParaRPr lang="en-BE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641ED-CE00-414A-9DB1-32319C828539}"/>
              </a:ext>
            </a:extLst>
          </p:cNvPr>
          <p:cNvSpPr txBox="1"/>
          <p:nvPr/>
        </p:nvSpPr>
        <p:spPr>
          <a:xfrm>
            <a:off x="622623" y="2089302"/>
            <a:ext cx="215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Y</a:t>
            </a:r>
            <a:endParaRPr lang="en-BE" sz="2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5A10E0-D05D-4A30-A5D6-7BBA0B5E810E}"/>
              </a:ext>
            </a:extLst>
          </p:cNvPr>
          <p:cNvSpPr txBox="1"/>
          <p:nvPr/>
        </p:nvSpPr>
        <p:spPr>
          <a:xfrm>
            <a:off x="2255037" y="3116580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</a:t>
            </a:r>
            <a:endParaRPr lang="en-BE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FC11E5-068E-5FDD-9D33-F1B769A10F29}"/>
              </a:ext>
            </a:extLst>
          </p:cNvPr>
          <p:cNvSpPr txBox="1"/>
          <p:nvPr/>
        </p:nvSpPr>
        <p:spPr>
          <a:xfrm>
            <a:off x="4773048" y="2612522"/>
            <a:ext cx="719671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RGB -&gt; XYZ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X is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 is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Z is “into”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Try putting your thumb as the x 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Put your index on the Y 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Hold your middle finger perpendicular to both</a:t>
            </a:r>
          </a:p>
        </p:txBody>
      </p:sp>
    </p:spTree>
    <p:extLst>
      <p:ext uri="{BB962C8B-B14F-4D97-AF65-F5344CB8AC3E}">
        <p14:creationId xmlns:p14="http://schemas.microsoft.com/office/powerpoint/2010/main" val="61683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43E8-F3E7-430E-EC6F-AA5A8B50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you succeed?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38D23E-EEAF-AFF0-033A-7FC084287313}"/>
              </a:ext>
            </a:extLst>
          </p:cNvPr>
          <p:cNvSpPr txBox="1"/>
          <p:nvPr/>
        </p:nvSpPr>
        <p:spPr>
          <a:xfrm>
            <a:off x="416312" y="1690688"/>
            <a:ext cx="105571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If you did, you’re left-handed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3D coordinate system are either left-handed or right-handed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Unity is </a:t>
            </a:r>
            <a:r>
              <a:rPr lang="en-US" sz="3200" b="1" dirty="0"/>
              <a:t>left</a:t>
            </a:r>
            <a:r>
              <a:rPr lang="en-US" sz="3200" dirty="0"/>
              <a:t> handed</a:t>
            </a:r>
          </a:p>
        </p:txBody>
      </p:sp>
      <p:pic>
        <p:nvPicPr>
          <p:cNvPr id="5" name="Picture 4" descr="A pair of hands pointing at different angles&#10;&#10;Description automatically generated">
            <a:extLst>
              <a:ext uri="{FF2B5EF4-FFF2-40B4-BE49-F238E27FC236}">
                <a16:creationId xmlns:a16="http://schemas.microsoft.com/office/drawing/2014/main" id="{51C9D194-4AE6-9AD7-40CA-9153F2533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835" y="2973354"/>
            <a:ext cx="5102914" cy="385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81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C102-4145-A62B-43E9-E3E38257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 is up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D022A2-2166-AA99-2959-CD693C238D66}"/>
              </a:ext>
            </a:extLst>
          </p:cNvPr>
          <p:cNvSpPr txBox="1"/>
          <p:nvPr/>
        </p:nvSpPr>
        <p:spPr>
          <a:xfrm>
            <a:off x="215590" y="1546303"/>
            <a:ext cx="113163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can implement applications where another axis is up (</a:t>
            </a:r>
            <a:r>
              <a:rPr lang="en-US" sz="2800" dirty="0" err="1"/>
              <a:t>eg</a:t>
            </a:r>
            <a:r>
              <a:rPr lang="en-US" sz="2800" dirty="0"/>
              <a:t> space games)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But most people follow this convention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Models are oriented by this way by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Gravity is oriented this way by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Best to follow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Trigger warning for the next slide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2966203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C5A6-975A-F964-61B6-549CC051F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 mess out there</a:t>
            </a:r>
            <a:endParaRPr lang="en-BE" dirty="0"/>
          </a:p>
        </p:txBody>
      </p:sp>
      <p:pic>
        <p:nvPicPr>
          <p:cNvPr id="4" name="Picture 3" descr="A group of logos with text&#10;&#10;Description automatically generated">
            <a:extLst>
              <a:ext uri="{FF2B5EF4-FFF2-40B4-BE49-F238E27FC236}">
                <a16:creationId xmlns:a16="http://schemas.microsoft.com/office/drawing/2014/main" id="{83214A4C-9597-8A81-5346-11D67F6F0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966" y="906966"/>
            <a:ext cx="5951034" cy="595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97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EBF34-B399-EAA1-A6E5-9A845026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9647B1-0C0B-A777-5FFA-ED2E48B773AF}"/>
              </a:ext>
            </a:extLst>
          </p:cNvPr>
          <p:cNvSpPr txBox="1"/>
          <p:nvPr/>
        </p:nvSpPr>
        <p:spPr>
          <a:xfrm>
            <a:off x="453483" y="1393321"/>
            <a:ext cx="61034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Is an annoying concept to explain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know it as an array that can grow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also a 3D offset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also a tuple of 3 floats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Or 4 :/</a:t>
            </a:r>
            <a:endParaRPr lang="en-BE" sz="2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0E4630A-9205-DD19-2F98-A28196492C56}"/>
              </a:ext>
            </a:extLst>
          </p:cNvPr>
          <p:cNvCxnSpPr>
            <a:cxnSpLocks/>
          </p:cNvCxnSpPr>
          <p:nvPr/>
        </p:nvCxnSpPr>
        <p:spPr>
          <a:xfrm>
            <a:off x="6711176" y="5837170"/>
            <a:ext cx="298113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52F658F-00C6-A415-20C6-77F4A508B9ED}"/>
              </a:ext>
            </a:extLst>
          </p:cNvPr>
          <p:cNvCxnSpPr/>
          <p:nvPr/>
        </p:nvCxnSpPr>
        <p:spPr>
          <a:xfrm flipV="1">
            <a:off x="6711176" y="2995961"/>
            <a:ext cx="0" cy="28412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AE3B57-53CB-BF3D-0E86-E6DDF339B807}"/>
              </a:ext>
            </a:extLst>
          </p:cNvPr>
          <p:cNvCxnSpPr>
            <a:cxnSpLocks/>
          </p:cNvCxnSpPr>
          <p:nvPr/>
        </p:nvCxnSpPr>
        <p:spPr>
          <a:xfrm flipV="1">
            <a:off x="6711175" y="3888058"/>
            <a:ext cx="1490566" cy="1949113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321ACE5-DBE3-FA78-5122-1FC63140BA87}"/>
              </a:ext>
            </a:extLst>
          </p:cNvPr>
          <p:cNvSpPr txBox="1"/>
          <p:nvPr/>
        </p:nvSpPr>
        <p:spPr>
          <a:xfrm>
            <a:off x="9715203" y="5575560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  <a:endParaRPr lang="en-BE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07B33-C0D0-5F9D-0D89-65F4F16F7F73}"/>
              </a:ext>
            </a:extLst>
          </p:cNvPr>
          <p:cNvSpPr txBox="1"/>
          <p:nvPr/>
        </p:nvSpPr>
        <p:spPr>
          <a:xfrm>
            <a:off x="6495599" y="2408970"/>
            <a:ext cx="215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Y</a:t>
            </a:r>
            <a:endParaRPr lang="en-BE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41FC9-4DC7-F551-9744-A4FA00CD45C1}"/>
              </a:ext>
            </a:extLst>
          </p:cNvPr>
          <p:cNvSpPr txBox="1"/>
          <p:nvPr/>
        </p:nvSpPr>
        <p:spPr>
          <a:xfrm>
            <a:off x="8128013" y="3436248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</a:t>
            </a:r>
            <a:endParaRPr lang="en-BE" sz="28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E20993-0D40-7066-60B2-D90CE692F917}"/>
              </a:ext>
            </a:extLst>
          </p:cNvPr>
          <p:cNvCxnSpPr/>
          <p:nvPr/>
        </p:nvCxnSpPr>
        <p:spPr>
          <a:xfrm flipV="1">
            <a:off x="6802244" y="4512527"/>
            <a:ext cx="2438400" cy="1324643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F4EFD7-018D-EDE8-5073-F48ABED12B04}"/>
              </a:ext>
            </a:extLst>
          </p:cNvPr>
          <p:cNvSpPr txBox="1"/>
          <p:nvPr/>
        </p:nvSpPr>
        <p:spPr>
          <a:xfrm>
            <a:off x="9692307" y="4594302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(3.0, 1.0, 0.0)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940820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8710-F645-C12C-C2D9-A7F8B8E2C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34" y="365125"/>
            <a:ext cx="11041566" cy="1325563"/>
          </a:xfrm>
        </p:spPr>
        <p:txBody>
          <a:bodyPr/>
          <a:lstStyle/>
          <a:p>
            <a:r>
              <a:rPr lang="en-US" dirty="0"/>
              <a:t>Each element of a vector is called a component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E5E8BD-62F3-CB83-B74D-82DED82DA0C7}"/>
              </a:ext>
            </a:extLst>
          </p:cNvPr>
          <p:cNvSpPr txBox="1"/>
          <p:nvPr/>
        </p:nvSpPr>
        <p:spPr>
          <a:xfrm>
            <a:off x="676507" y="2088995"/>
            <a:ext cx="41248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Take a vector of (2, 1,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x component is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third component is 3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276479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DB585-AF26-A989-C2E4-B97495A7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F8A3CB-A1BF-C935-4B37-A633C680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450" y="2206720"/>
            <a:ext cx="4745587" cy="4062222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D158077-FBEC-29DC-B419-4A9E570BE8D4}"/>
              </a:ext>
            </a:extLst>
          </p:cNvPr>
          <p:cNvCxnSpPr>
            <a:cxnSpLocks/>
          </p:cNvCxnSpPr>
          <p:nvPr/>
        </p:nvCxnSpPr>
        <p:spPr>
          <a:xfrm flipH="1" flipV="1">
            <a:off x="4790450" y="1589637"/>
            <a:ext cx="1517197" cy="1441928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EA1202-C91A-45FF-A7D3-3810F37A3B64}"/>
              </a:ext>
            </a:extLst>
          </p:cNvPr>
          <p:cNvCxnSpPr>
            <a:cxnSpLocks/>
          </p:cNvCxnSpPr>
          <p:nvPr/>
        </p:nvCxnSpPr>
        <p:spPr>
          <a:xfrm flipV="1">
            <a:off x="8327493" y="1973234"/>
            <a:ext cx="1618861" cy="133427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C23C97-D194-04B6-ED5F-D9BE263BCE8A}"/>
              </a:ext>
            </a:extLst>
          </p:cNvPr>
          <p:cNvCxnSpPr>
            <a:cxnSpLocks/>
          </p:cNvCxnSpPr>
          <p:nvPr/>
        </p:nvCxnSpPr>
        <p:spPr>
          <a:xfrm flipH="1" flipV="1">
            <a:off x="4970259" y="1400957"/>
            <a:ext cx="1511559" cy="144981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002183-AD6E-6F6E-18BE-CA53C3005A68}"/>
              </a:ext>
            </a:extLst>
          </p:cNvPr>
          <p:cNvCxnSpPr>
            <a:cxnSpLocks/>
          </p:cNvCxnSpPr>
          <p:nvPr/>
        </p:nvCxnSpPr>
        <p:spPr>
          <a:xfrm flipH="1" flipV="1">
            <a:off x="6792528" y="1868091"/>
            <a:ext cx="1517197" cy="1441928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D0B0171-981F-911C-E18D-BCC585A0D997}"/>
              </a:ext>
            </a:extLst>
          </p:cNvPr>
          <p:cNvSpPr txBox="1"/>
          <p:nvPr/>
        </p:nvSpPr>
        <p:spPr>
          <a:xfrm>
            <a:off x="659363" y="2923592"/>
            <a:ext cx="19137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Blue = N</a:t>
            </a:r>
          </a:p>
          <a:p>
            <a:r>
              <a:rPr lang="en-US" sz="3200" dirty="0"/>
              <a:t>Yellow = L 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1021368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84D69-ACEE-7961-8F9A-B5298312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Positions</a:t>
            </a:r>
            <a:endParaRPr lang="en-BE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2F5350E-D415-8EED-702F-17E871950543}"/>
              </a:ext>
            </a:extLst>
          </p:cNvPr>
          <p:cNvCxnSpPr>
            <a:cxnSpLocks/>
          </p:cNvCxnSpPr>
          <p:nvPr/>
        </p:nvCxnSpPr>
        <p:spPr>
          <a:xfrm>
            <a:off x="7075436" y="5963550"/>
            <a:ext cx="298113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CC68F8-5842-EA45-9F7A-8A2530BDCE57}"/>
              </a:ext>
            </a:extLst>
          </p:cNvPr>
          <p:cNvCxnSpPr/>
          <p:nvPr/>
        </p:nvCxnSpPr>
        <p:spPr>
          <a:xfrm flipV="1">
            <a:off x="7075436" y="3122341"/>
            <a:ext cx="0" cy="28412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241CF63-D605-BF74-9BE2-3CA76544195D}"/>
              </a:ext>
            </a:extLst>
          </p:cNvPr>
          <p:cNvSpPr txBox="1"/>
          <p:nvPr/>
        </p:nvSpPr>
        <p:spPr>
          <a:xfrm>
            <a:off x="10079463" y="5701940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  <a:endParaRPr lang="en-BE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210759-5BAB-E72C-30D8-40E1BD4EBF0F}"/>
              </a:ext>
            </a:extLst>
          </p:cNvPr>
          <p:cNvSpPr txBox="1"/>
          <p:nvPr/>
        </p:nvSpPr>
        <p:spPr>
          <a:xfrm>
            <a:off x="6859859" y="2535350"/>
            <a:ext cx="215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Y</a:t>
            </a:r>
            <a:endParaRPr lang="en-BE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D1E1A2-33C1-2DD5-F0C3-62F3115FBAE0}"/>
              </a:ext>
            </a:extLst>
          </p:cNvPr>
          <p:cNvSpPr txBox="1"/>
          <p:nvPr/>
        </p:nvSpPr>
        <p:spPr>
          <a:xfrm>
            <a:off x="408879" y="1929461"/>
            <a:ext cx="62416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type in code is often called a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 Unity, a Vector3 </a:t>
            </a:r>
            <a:endParaRPr lang="en-BE" sz="28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0FB282-6A20-8A0D-6977-A6CDBED7ED93}"/>
              </a:ext>
            </a:extLst>
          </p:cNvPr>
          <p:cNvSpPr/>
          <p:nvPr/>
        </p:nvSpPr>
        <p:spPr>
          <a:xfrm>
            <a:off x="8088351" y="4155688"/>
            <a:ext cx="163550" cy="16355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4B440C-6F19-65B5-51AD-7C4E51A32860}"/>
              </a:ext>
            </a:extLst>
          </p:cNvPr>
          <p:cNvSpPr txBox="1"/>
          <p:nvPr/>
        </p:nvSpPr>
        <p:spPr>
          <a:xfrm>
            <a:off x="8586439" y="4007005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(1, 2, 0)</a:t>
            </a:r>
          </a:p>
        </p:txBody>
      </p:sp>
    </p:spTree>
    <p:extLst>
      <p:ext uri="{BB962C8B-B14F-4D97-AF65-F5344CB8AC3E}">
        <p14:creationId xmlns:p14="http://schemas.microsoft.com/office/powerpoint/2010/main" val="2801130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B4AB4-F1E0-59FB-7A21-127CA118A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D6FA939-F1EE-7C64-DFBD-EBE06D086617}"/>
              </a:ext>
            </a:extLst>
          </p:cNvPr>
          <p:cNvSpPr txBox="1"/>
          <p:nvPr/>
        </p:nvSpPr>
        <p:spPr>
          <a:xfrm>
            <a:off x="275063" y="2113832"/>
            <a:ext cx="561750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We add them component-wise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 + 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(0, 2, 0) + (2, 0,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= (2, 2, 0)</a:t>
            </a:r>
            <a:endParaRPr lang="en-BE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94E78-D2BF-4D9D-76D9-B4270BC3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add positions / vectors</a:t>
            </a:r>
            <a:endParaRPr lang="en-BE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49D46C5-8AE4-FB58-21AF-2260B29EA301}"/>
              </a:ext>
            </a:extLst>
          </p:cNvPr>
          <p:cNvCxnSpPr>
            <a:cxnSpLocks/>
          </p:cNvCxnSpPr>
          <p:nvPr/>
        </p:nvCxnSpPr>
        <p:spPr>
          <a:xfrm>
            <a:off x="4308373" y="6235370"/>
            <a:ext cx="298113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ADB6B0-D92B-ACE6-7503-CE07399381E3}"/>
              </a:ext>
            </a:extLst>
          </p:cNvPr>
          <p:cNvCxnSpPr/>
          <p:nvPr/>
        </p:nvCxnSpPr>
        <p:spPr>
          <a:xfrm flipV="1">
            <a:off x="4308373" y="3394161"/>
            <a:ext cx="0" cy="28412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05B8C85-7EBC-DA68-6E1A-E106E166E38C}"/>
              </a:ext>
            </a:extLst>
          </p:cNvPr>
          <p:cNvSpPr txBox="1"/>
          <p:nvPr/>
        </p:nvSpPr>
        <p:spPr>
          <a:xfrm>
            <a:off x="7237789" y="5934027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  <a:endParaRPr lang="en-BE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66C79-AC80-7305-6E59-2972B8E5F9FD}"/>
              </a:ext>
            </a:extLst>
          </p:cNvPr>
          <p:cNvSpPr txBox="1"/>
          <p:nvPr/>
        </p:nvSpPr>
        <p:spPr>
          <a:xfrm>
            <a:off x="4174571" y="2798460"/>
            <a:ext cx="215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Y</a:t>
            </a:r>
            <a:endParaRPr lang="en-BE" sz="2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9CAC68-E842-C9A3-49E6-0BCBB299B826}"/>
              </a:ext>
            </a:extLst>
          </p:cNvPr>
          <p:cNvSpPr/>
          <p:nvPr/>
        </p:nvSpPr>
        <p:spPr>
          <a:xfrm>
            <a:off x="4226597" y="4463491"/>
            <a:ext cx="163550" cy="16355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CBA86A-2D9D-1E56-0AD7-C68EDF90E59F}"/>
              </a:ext>
            </a:extLst>
          </p:cNvPr>
          <p:cNvSpPr txBox="1"/>
          <p:nvPr/>
        </p:nvSpPr>
        <p:spPr>
          <a:xfrm>
            <a:off x="4359839" y="4094159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(0, 2, 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AC80E-41F4-ED5A-06E5-860924F0FBB0}"/>
              </a:ext>
            </a:extLst>
          </p:cNvPr>
          <p:cNvSpPr txBox="1"/>
          <p:nvPr/>
        </p:nvSpPr>
        <p:spPr>
          <a:xfrm>
            <a:off x="5654565" y="6484099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(0, 2, 0)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C723E9-E539-0488-7D5D-ED1363F18096}"/>
              </a:ext>
            </a:extLst>
          </p:cNvPr>
          <p:cNvSpPr/>
          <p:nvPr/>
        </p:nvSpPr>
        <p:spPr>
          <a:xfrm>
            <a:off x="6098157" y="6153594"/>
            <a:ext cx="163550" cy="16355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EB1D29-DE64-C538-07E0-B8A7C4499C39}"/>
              </a:ext>
            </a:extLst>
          </p:cNvPr>
          <p:cNvCxnSpPr>
            <a:cxnSpLocks/>
          </p:cNvCxnSpPr>
          <p:nvPr/>
        </p:nvCxnSpPr>
        <p:spPr>
          <a:xfrm>
            <a:off x="8219778" y="6254755"/>
            <a:ext cx="298113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5A3325-3804-F1F7-305A-032B3760DA53}"/>
              </a:ext>
            </a:extLst>
          </p:cNvPr>
          <p:cNvCxnSpPr/>
          <p:nvPr/>
        </p:nvCxnSpPr>
        <p:spPr>
          <a:xfrm flipV="1">
            <a:off x="8219778" y="3413546"/>
            <a:ext cx="0" cy="28412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2F250CE-DA39-703D-ADBB-F82587F820D8}"/>
              </a:ext>
            </a:extLst>
          </p:cNvPr>
          <p:cNvSpPr txBox="1"/>
          <p:nvPr/>
        </p:nvSpPr>
        <p:spPr>
          <a:xfrm>
            <a:off x="7874898" y="2889555"/>
            <a:ext cx="3706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Y</a:t>
            </a:r>
          </a:p>
          <a:p>
            <a:endParaRPr lang="en-BE" sz="28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4F9914-7ACF-9107-09A8-763E425A8164}"/>
              </a:ext>
            </a:extLst>
          </p:cNvPr>
          <p:cNvSpPr/>
          <p:nvPr/>
        </p:nvSpPr>
        <p:spPr>
          <a:xfrm>
            <a:off x="8138002" y="4482876"/>
            <a:ext cx="163550" cy="16355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8FF68B-A334-F7CD-AF57-7ACFA8DD6E58}"/>
              </a:ext>
            </a:extLst>
          </p:cNvPr>
          <p:cNvSpPr txBox="1"/>
          <p:nvPr/>
        </p:nvSpPr>
        <p:spPr>
          <a:xfrm>
            <a:off x="8271244" y="4113544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(0, 2, 0)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9DD8989-E0C8-BECF-F041-DB7B0FBE5633}"/>
              </a:ext>
            </a:extLst>
          </p:cNvPr>
          <p:cNvSpPr/>
          <p:nvPr/>
        </p:nvSpPr>
        <p:spPr>
          <a:xfrm>
            <a:off x="10009562" y="6172979"/>
            <a:ext cx="163550" cy="16355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315E4D-CCE5-65E4-7997-A73908B37372}"/>
              </a:ext>
            </a:extLst>
          </p:cNvPr>
          <p:cNvSpPr txBox="1"/>
          <p:nvPr/>
        </p:nvSpPr>
        <p:spPr>
          <a:xfrm>
            <a:off x="11376205" y="6145545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  <a:endParaRPr lang="en-BE" sz="28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6461AC3-ECB3-8FE3-DA84-3E4A86C9687B}"/>
              </a:ext>
            </a:extLst>
          </p:cNvPr>
          <p:cNvCxnSpPr>
            <a:cxnSpLocks/>
          </p:cNvCxnSpPr>
          <p:nvPr/>
        </p:nvCxnSpPr>
        <p:spPr>
          <a:xfrm flipV="1">
            <a:off x="8375893" y="4564651"/>
            <a:ext cx="0" cy="15685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1F1ABA7-47E2-6639-E6AB-A149C94C8C98}"/>
              </a:ext>
            </a:extLst>
          </p:cNvPr>
          <p:cNvCxnSpPr>
            <a:cxnSpLocks/>
          </p:cNvCxnSpPr>
          <p:nvPr/>
        </p:nvCxnSpPr>
        <p:spPr>
          <a:xfrm>
            <a:off x="8375893" y="4646427"/>
            <a:ext cx="171544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365061B-A728-BCC6-E310-6054031DF505}"/>
              </a:ext>
            </a:extLst>
          </p:cNvPr>
          <p:cNvCxnSpPr/>
          <p:nvPr/>
        </p:nvCxnSpPr>
        <p:spPr>
          <a:xfrm flipV="1">
            <a:off x="8456551" y="4752374"/>
            <a:ext cx="1634786" cy="13931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B49A9FE-A3A9-E971-C90D-36FA950190B8}"/>
              </a:ext>
            </a:extLst>
          </p:cNvPr>
          <p:cNvSpPr txBox="1"/>
          <p:nvPr/>
        </p:nvSpPr>
        <p:spPr>
          <a:xfrm>
            <a:off x="10091337" y="4646427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+ B = (2, 2, 0)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09484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233E-0A59-4C08-0E90-9F10716A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subtract positions / vectors</a:t>
            </a:r>
            <a:endParaRPr lang="en-BE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73E372E-DEC3-ECDB-8625-434F9B79FEC1}"/>
              </a:ext>
            </a:extLst>
          </p:cNvPr>
          <p:cNvCxnSpPr>
            <a:cxnSpLocks/>
          </p:cNvCxnSpPr>
          <p:nvPr/>
        </p:nvCxnSpPr>
        <p:spPr>
          <a:xfrm>
            <a:off x="7075436" y="5963550"/>
            <a:ext cx="298113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7A4A1FD-BFE8-68EF-E228-719548573839}"/>
              </a:ext>
            </a:extLst>
          </p:cNvPr>
          <p:cNvCxnSpPr/>
          <p:nvPr/>
        </p:nvCxnSpPr>
        <p:spPr>
          <a:xfrm flipV="1">
            <a:off x="7075436" y="3122341"/>
            <a:ext cx="0" cy="28412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990BBF0-300E-26A5-53ED-0841CBCE8510}"/>
              </a:ext>
            </a:extLst>
          </p:cNvPr>
          <p:cNvSpPr txBox="1"/>
          <p:nvPr/>
        </p:nvSpPr>
        <p:spPr>
          <a:xfrm>
            <a:off x="10079463" y="5701940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  <a:endParaRPr lang="en-BE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00AC1C-2DE9-1319-C996-3FBD78164DA1}"/>
              </a:ext>
            </a:extLst>
          </p:cNvPr>
          <p:cNvSpPr txBox="1"/>
          <p:nvPr/>
        </p:nvSpPr>
        <p:spPr>
          <a:xfrm>
            <a:off x="6859859" y="2535350"/>
            <a:ext cx="215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Y</a:t>
            </a:r>
            <a:endParaRPr lang="en-BE" sz="2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9FA528-A9A2-0C2F-F35D-65649AA7FF8A}"/>
              </a:ext>
            </a:extLst>
          </p:cNvPr>
          <p:cNvSpPr/>
          <p:nvPr/>
        </p:nvSpPr>
        <p:spPr>
          <a:xfrm>
            <a:off x="8088351" y="4155688"/>
            <a:ext cx="163550" cy="16355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EB33A3-A3E0-CD1D-1A9C-8765AB182BC6}"/>
              </a:ext>
            </a:extLst>
          </p:cNvPr>
          <p:cNvSpPr txBox="1"/>
          <p:nvPr/>
        </p:nvSpPr>
        <p:spPr>
          <a:xfrm>
            <a:off x="8586439" y="4007005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(1, 2, 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AA9F70-07D4-F972-C394-C9E2FD083913}"/>
              </a:ext>
            </a:extLst>
          </p:cNvPr>
          <p:cNvSpPr txBox="1"/>
          <p:nvPr/>
        </p:nvSpPr>
        <p:spPr>
          <a:xfrm>
            <a:off x="9197811" y="4800611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(2, 1, 0)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340B904-C2C6-C310-9682-09E01CC93C27}"/>
              </a:ext>
            </a:extLst>
          </p:cNvPr>
          <p:cNvSpPr/>
          <p:nvPr/>
        </p:nvSpPr>
        <p:spPr>
          <a:xfrm>
            <a:off x="8828049" y="4909470"/>
            <a:ext cx="163550" cy="16355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0FCFC-7A20-1B0F-27E4-B6F666944CD5}"/>
              </a:ext>
            </a:extLst>
          </p:cNvPr>
          <p:cNvSpPr txBox="1"/>
          <p:nvPr/>
        </p:nvSpPr>
        <p:spPr>
          <a:xfrm>
            <a:off x="951571" y="2044390"/>
            <a:ext cx="570508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We subtract it component-wise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 –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(2, 1, 0) – (1, 2,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(1, -1, 0)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299333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0DCF-5E0D-EEB8-BB2B-8E9A91FA9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subtract / divide vectors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C897E4-CDDF-ADE8-61AE-DE5505ACFD5A}"/>
              </a:ext>
            </a:extLst>
          </p:cNvPr>
          <p:cNvSpPr txBox="1"/>
          <p:nvPr/>
        </p:nvSpPr>
        <p:spPr>
          <a:xfrm>
            <a:off x="564995" y="1568606"/>
            <a:ext cx="8411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By a single number: it changes the length of the vector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B258C3-491E-7810-8A1C-7059E6F45AED}"/>
              </a:ext>
            </a:extLst>
          </p:cNvPr>
          <p:cNvCxnSpPr>
            <a:cxnSpLocks/>
          </p:cNvCxnSpPr>
          <p:nvPr/>
        </p:nvCxnSpPr>
        <p:spPr>
          <a:xfrm>
            <a:off x="421875" y="6298087"/>
            <a:ext cx="298113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3461C4-54E8-17ED-B6C4-520889D83619}"/>
              </a:ext>
            </a:extLst>
          </p:cNvPr>
          <p:cNvCxnSpPr/>
          <p:nvPr/>
        </p:nvCxnSpPr>
        <p:spPr>
          <a:xfrm flipV="1">
            <a:off x="421875" y="3456878"/>
            <a:ext cx="0" cy="28412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906632-EC58-913D-3116-D960734DF147}"/>
              </a:ext>
            </a:extLst>
          </p:cNvPr>
          <p:cNvSpPr txBox="1"/>
          <p:nvPr/>
        </p:nvSpPr>
        <p:spPr>
          <a:xfrm>
            <a:off x="3425902" y="6036477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  <a:endParaRPr lang="en-BE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248C5C-B292-3A1C-DF73-1482E03B4D9E}"/>
              </a:ext>
            </a:extLst>
          </p:cNvPr>
          <p:cNvSpPr txBox="1"/>
          <p:nvPr/>
        </p:nvSpPr>
        <p:spPr>
          <a:xfrm>
            <a:off x="2544250" y="5135148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= (2, 1, 0)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81668D-2E85-A756-7122-183B5C1852C0}"/>
              </a:ext>
            </a:extLst>
          </p:cNvPr>
          <p:cNvCxnSpPr>
            <a:cxnSpLocks/>
          </p:cNvCxnSpPr>
          <p:nvPr/>
        </p:nvCxnSpPr>
        <p:spPr>
          <a:xfrm flipV="1">
            <a:off x="421875" y="5649952"/>
            <a:ext cx="2365930" cy="64813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79FE3D-F3F0-2436-23AB-A07FDBB16637}"/>
              </a:ext>
            </a:extLst>
          </p:cNvPr>
          <p:cNvSpPr txBox="1"/>
          <p:nvPr/>
        </p:nvSpPr>
        <p:spPr>
          <a:xfrm>
            <a:off x="206299" y="2933657"/>
            <a:ext cx="215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Y</a:t>
            </a:r>
            <a:endParaRPr lang="en-BE" sz="28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35FCC3-6369-2FFF-DEA3-4F116692CB4E}"/>
              </a:ext>
            </a:extLst>
          </p:cNvPr>
          <p:cNvCxnSpPr>
            <a:cxnSpLocks/>
          </p:cNvCxnSpPr>
          <p:nvPr/>
        </p:nvCxnSpPr>
        <p:spPr>
          <a:xfrm>
            <a:off x="4836170" y="6337765"/>
            <a:ext cx="298113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C72051-AAC4-CC24-8A1E-C3050517A695}"/>
              </a:ext>
            </a:extLst>
          </p:cNvPr>
          <p:cNvCxnSpPr/>
          <p:nvPr/>
        </p:nvCxnSpPr>
        <p:spPr>
          <a:xfrm flipV="1">
            <a:off x="4836170" y="3496556"/>
            <a:ext cx="0" cy="28412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A6257C-7501-FDA3-E660-A47FD45423AF}"/>
              </a:ext>
            </a:extLst>
          </p:cNvPr>
          <p:cNvSpPr txBox="1"/>
          <p:nvPr/>
        </p:nvSpPr>
        <p:spPr>
          <a:xfrm>
            <a:off x="7840197" y="6076155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  <a:endParaRPr lang="en-BE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C7454B-0842-5359-1E66-0008EE40E245}"/>
              </a:ext>
            </a:extLst>
          </p:cNvPr>
          <p:cNvSpPr txBox="1"/>
          <p:nvPr/>
        </p:nvSpPr>
        <p:spPr>
          <a:xfrm>
            <a:off x="6110236" y="5649952"/>
            <a:ext cx="17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/ 2 = (1, 0.5, 0)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9E4A82-118A-F0D8-68CE-8CBA95A487F1}"/>
              </a:ext>
            </a:extLst>
          </p:cNvPr>
          <p:cNvCxnSpPr>
            <a:cxnSpLocks/>
          </p:cNvCxnSpPr>
          <p:nvPr/>
        </p:nvCxnSpPr>
        <p:spPr>
          <a:xfrm flipV="1">
            <a:off x="4836170" y="5949824"/>
            <a:ext cx="1252396" cy="38794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01CB6A-AD41-0ED8-FFCD-9045D401C7B1}"/>
              </a:ext>
            </a:extLst>
          </p:cNvPr>
          <p:cNvCxnSpPr>
            <a:cxnSpLocks/>
          </p:cNvCxnSpPr>
          <p:nvPr/>
        </p:nvCxnSpPr>
        <p:spPr>
          <a:xfrm>
            <a:off x="8515082" y="6337765"/>
            <a:ext cx="298113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ECC5BB-BE6F-8280-0E2D-3275CAE0F60B}"/>
              </a:ext>
            </a:extLst>
          </p:cNvPr>
          <p:cNvCxnSpPr/>
          <p:nvPr/>
        </p:nvCxnSpPr>
        <p:spPr>
          <a:xfrm flipV="1">
            <a:off x="8515082" y="3496556"/>
            <a:ext cx="0" cy="28412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68F8CA7-0890-453E-F03A-1B617CBF2235}"/>
              </a:ext>
            </a:extLst>
          </p:cNvPr>
          <p:cNvSpPr txBox="1"/>
          <p:nvPr/>
        </p:nvSpPr>
        <p:spPr>
          <a:xfrm>
            <a:off x="11519109" y="6076155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  <a:endParaRPr lang="en-BE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E022D8-E04A-6775-F7D4-E8018B501C17}"/>
              </a:ext>
            </a:extLst>
          </p:cNvPr>
          <p:cNvSpPr txBox="1"/>
          <p:nvPr/>
        </p:nvSpPr>
        <p:spPr>
          <a:xfrm>
            <a:off x="10631232" y="4849311"/>
            <a:ext cx="17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* 2 = (4, 2, 0)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260C61-1DC9-19CF-B0DD-F4E89F9A40B3}"/>
              </a:ext>
            </a:extLst>
          </p:cNvPr>
          <p:cNvCxnSpPr>
            <a:cxnSpLocks/>
          </p:cNvCxnSpPr>
          <p:nvPr/>
        </p:nvCxnSpPr>
        <p:spPr>
          <a:xfrm flipV="1">
            <a:off x="8515082" y="5504480"/>
            <a:ext cx="3193698" cy="83328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300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CC9D-9302-97DA-B9DC-685BF622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and import case : normalization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930EC2-DA07-E799-5630-12B1AE26362D}"/>
              </a:ext>
            </a:extLst>
          </p:cNvPr>
          <p:cNvSpPr txBox="1"/>
          <p:nvPr/>
        </p:nvSpPr>
        <p:spPr>
          <a:xfrm>
            <a:off x="742767" y="1723561"/>
            <a:ext cx="109383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we normalize a vector, it’s </a:t>
            </a:r>
            <a:r>
              <a:rPr lang="en-US" sz="2400" b="1" dirty="0"/>
              <a:t>length becomes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vector with length one is known as a </a:t>
            </a:r>
            <a:r>
              <a:rPr lang="en-US" sz="2400" b="1" dirty="0"/>
              <a:t>unit vector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It’s used for </a:t>
            </a:r>
            <a:r>
              <a:rPr lang="en-US" sz="2400" b="1" dirty="0"/>
              <a:t>directions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 live 3 km north-west &lt;-&gt; I live to the north west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L</a:t>
            </a:r>
            <a:r>
              <a:rPr lang="en-US" sz="2400" dirty="0"/>
              <a:t> and </a:t>
            </a:r>
            <a:r>
              <a:rPr lang="en-US" sz="2400" b="1" dirty="0"/>
              <a:t>N</a:t>
            </a:r>
            <a:r>
              <a:rPr lang="en-US" sz="2400" dirty="0"/>
              <a:t> in the previous class were unit vectors, otherwise the algorithm would work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15388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F198-B6C2-E5E9-EC13-F28F37F85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063" y="365125"/>
            <a:ext cx="11078737" cy="1325563"/>
          </a:xfrm>
        </p:spPr>
        <p:txBody>
          <a:bodyPr/>
          <a:lstStyle/>
          <a:p>
            <a:r>
              <a:rPr lang="en-US" dirty="0" err="1"/>
              <a:t>TransformComponent</a:t>
            </a:r>
            <a:r>
              <a:rPr lang="en-US" dirty="0"/>
              <a:t> has a vector for position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C1A391-9B67-DDE5-E004-44B560900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54" y="2118733"/>
            <a:ext cx="7856618" cy="201521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75B1F3-8E9E-8AAD-7C14-95A239E75DC9}"/>
              </a:ext>
            </a:extLst>
          </p:cNvPr>
          <p:cNvCxnSpPr/>
          <p:nvPr/>
        </p:nvCxnSpPr>
        <p:spPr>
          <a:xfrm>
            <a:off x="892098" y="2245112"/>
            <a:ext cx="2765502" cy="46835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0B7687C-F668-16F1-0FCD-CB8C27DBC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832" y="5055219"/>
            <a:ext cx="12249664" cy="68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48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A527-3A2D-F41A-1E90-949A45CC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Rotations are stored as Vectors too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790D7D-EC73-42F5-0A29-F379F8636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943" y="1579176"/>
            <a:ext cx="5443692" cy="51673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A90673-D6CC-D528-A566-FF294824D50C}"/>
              </a:ext>
            </a:extLst>
          </p:cNvPr>
          <p:cNvSpPr txBox="1"/>
          <p:nvPr/>
        </p:nvSpPr>
        <p:spPr>
          <a:xfrm>
            <a:off x="1264397" y="1880839"/>
            <a:ext cx="3776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XYZ = pitch yaw roll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203745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54267-9958-A16E-3B7E-B40150E31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B0E5-C678-AF11-117E-3811D2ECD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Framerate independence</a:t>
            </a:r>
            <a:endParaRPr lang="en-BE" dirty="0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1B667A07-F2BE-941B-E54D-38437DC10860}"/>
              </a:ext>
            </a:extLst>
          </p:cNvPr>
          <p:cNvSpPr/>
          <p:nvPr/>
        </p:nvSpPr>
        <p:spPr>
          <a:xfrm>
            <a:off x="1025912" y="2036956"/>
            <a:ext cx="1836234" cy="1568605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B89DAD2-41C5-CAC3-2F96-F99EB20171B8}"/>
              </a:ext>
            </a:extLst>
          </p:cNvPr>
          <p:cNvSpPr/>
          <p:nvPr/>
        </p:nvSpPr>
        <p:spPr>
          <a:xfrm>
            <a:off x="1274956" y="2189356"/>
            <a:ext cx="1836234" cy="1568605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7123E6FF-4058-69A4-78B6-3F5D59E95F49}"/>
              </a:ext>
            </a:extLst>
          </p:cNvPr>
          <p:cNvSpPr/>
          <p:nvPr/>
        </p:nvSpPr>
        <p:spPr>
          <a:xfrm>
            <a:off x="1178312" y="2189356"/>
            <a:ext cx="1836234" cy="1568605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6EC3DDB6-4740-666E-41CF-2C51A2C02FD9}"/>
              </a:ext>
            </a:extLst>
          </p:cNvPr>
          <p:cNvSpPr/>
          <p:nvPr/>
        </p:nvSpPr>
        <p:spPr>
          <a:xfrm>
            <a:off x="1427356" y="2341756"/>
            <a:ext cx="1836234" cy="1568605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94F000AE-FD69-5F5F-809E-67F3765E5EEE}"/>
              </a:ext>
            </a:extLst>
          </p:cNvPr>
          <p:cNvSpPr/>
          <p:nvPr/>
        </p:nvSpPr>
        <p:spPr>
          <a:xfrm>
            <a:off x="1330712" y="2341756"/>
            <a:ext cx="1836234" cy="1568605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4C3566DE-3EDA-A142-1F52-CBE13F685B55}"/>
              </a:ext>
            </a:extLst>
          </p:cNvPr>
          <p:cNvSpPr/>
          <p:nvPr/>
        </p:nvSpPr>
        <p:spPr>
          <a:xfrm>
            <a:off x="1579756" y="2494156"/>
            <a:ext cx="1836234" cy="1568605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D663020C-7933-62C8-27FE-0944C7090C07}"/>
              </a:ext>
            </a:extLst>
          </p:cNvPr>
          <p:cNvSpPr/>
          <p:nvPr/>
        </p:nvSpPr>
        <p:spPr>
          <a:xfrm>
            <a:off x="1483112" y="2494156"/>
            <a:ext cx="1836234" cy="1568605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DF318C27-94EC-8597-1FC7-6906D75B21DF}"/>
              </a:ext>
            </a:extLst>
          </p:cNvPr>
          <p:cNvSpPr/>
          <p:nvPr/>
        </p:nvSpPr>
        <p:spPr>
          <a:xfrm>
            <a:off x="1732156" y="2646556"/>
            <a:ext cx="1836234" cy="1568605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BCF0B81B-5241-0871-D486-95A9AD27BB5E}"/>
              </a:ext>
            </a:extLst>
          </p:cNvPr>
          <p:cNvSpPr/>
          <p:nvPr/>
        </p:nvSpPr>
        <p:spPr>
          <a:xfrm>
            <a:off x="1635512" y="2646556"/>
            <a:ext cx="1836234" cy="1568605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5075CC4A-CB42-7708-ECF4-FDB48DBC9EDB}"/>
              </a:ext>
            </a:extLst>
          </p:cNvPr>
          <p:cNvSpPr/>
          <p:nvPr/>
        </p:nvSpPr>
        <p:spPr>
          <a:xfrm>
            <a:off x="1884556" y="2798956"/>
            <a:ext cx="1836234" cy="1568605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6CD211BC-87C3-8259-C929-3680AEDF66D5}"/>
              </a:ext>
            </a:extLst>
          </p:cNvPr>
          <p:cNvSpPr/>
          <p:nvPr/>
        </p:nvSpPr>
        <p:spPr>
          <a:xfrm>
            <a:off x="1787912" y="2798956"/>
            <a:ext cx="1836234" cy="1568605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FD40E349-EA68-D002-F7AA-010F8788E657}"/>
              </a:ext>
            </a:extLst>
          </p:cNvPr>
          <p:cNvSpPr/>
          <p:nvPr/>
        </p:nvSpPr>
        <p:spPr>
          <a:xfrm>
            <a:off x="2036956" y="2951356"/>
            <a:ext cx="1836234" cy="1568605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49A10EC8-263C-FBE8-13DE-3B9A2A39192E}"/>
              </a:ext>
            </a:extLst>
          </p:cNvPr>
          <p:cNvSpPr/>
          <p:nvPr/>
        </p:nvSpPr>
        <p:spPr>
          <a:xfrm>
            <a:off x="1940312" y="2951356"/>
            <a:ext cx="1836234" cy="1568605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87046826-D651-658C-C89D-265AC57587C4}"/>
              </a:ext>
            </a:extLst>
          </p:cNvPr>
          <p:cNvSpPr/>
          <p:nvPr/>
        </p:nvSpPr>
        <p:spPr>
          <a:xfrm>
            <a:off x="2189356" y="3103756"/>
            <a:ext cx="1836234" cy="1568605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B15443CD-44BE-4D04-597E-76084985232D}"/>
              </a:ext>
            </a:extLst>
          </p:cNvPr>
          <p:cNvSpPr/>
          <p:nvPr/>
        </p:nvSpPr>
        <p:spPr>
          <a:xfrm>
            <a:off x="2092712" y="3103756"/>
            <a:ext cx="1836234" cy="1568605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4E9A0947-DC35-E46B-B880-0C6E84F1C345}"/>
              </a:ext>
            </a:extLst>
          </p:cNvPr>
          <p:cNvSpPr/>
          <p:nvPr/>
        </p:nvSpPr>
        <p:spPr>
          <a:xfrm>
            <a:off x="2341756" y="3256156"/>
            <a:ext cx="1836234" cy="1568605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D1450DE0-FE21-3619-9D69-90CCEEC34024}"/>
              </a:ext>
            </a:extLst>
          </p:cNvPr>
          <p:cNvSpPr/>
          <p:nvPr/>
        </p:nvSpPr>
        <p:spPr>
          <a:xfrm>
            <a:off x="2245112" y="3256156"/>
            <a:ext cx="1836234" cy="1568605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581A28E1-C456-CFC6-61F1-D8FCD1F59CCD}"/>
              </a:ext>
            </a:extLst>
          </p:cNvPr>
          <p:cNvSpPr/>
          <p:nvPr/>
        </p:nvSpPr>
        <p:spPr>
          <a:xfrm>
            <a:off x="2494156" y="3408556"/>
            <a:ext cx="1836234" cy="1568605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3605EEA6-BD1A-B4DB-70D7-8CF10A1415A6}"/>
              </a:ext>
            </a:extLst>
          </p:cNvPr>
          <p:cNvSpPr/>
          <p:nvPr/>
        </p:nvSpPr>
        <p:spPr>
          <a:xfrm>
            <a:off x="5954751" y="2036955"/>
            <a:ext cx="1836234" cy="1568605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95E2C176-A33C-DF25-8D1B-D9A74AE3B553}"/>
              </a:ext>
            </a:extLst>
          </p:cNvPr>
          <p:cNvSpPr/>
          <p:nvPr/>
        </p:nvSpPr>
        <p:spPr>
          <a:xfrm>
            <a:off x="6408233" y="2598233"/>
            <a:ext cx="1836234" cy="1568605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DD33495C-91FE-4CA7-FBA5-C9C97C4E27BB}"/>
              </a:ext>
            </a:extLst>
          </p:cNvPr>
          <p:cNvSpPr/>
          <p:nvPr/>
        </p:nvSpPr>
        <p:spPr>
          <a:xfrm>
            <a:off x="7118195" y="3442010"/>
            <a:ext cx="1836234" cy="1568605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C5E464-B653-1CFF-1819-086462ECEC88}"/>
              </a:ext>
            </a:extLst>
          </p:cNvPr>
          <p:cNvSpPr txBox="1"/>
          <p:nvPr/>
        </p:nvSpPr>
        <p:spPr>
          <a:xfrm>
            <a:off x="1940312" y="6014224"/>
            <a:ext cx="1069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60 fps</a:t>
            </a:r>
            <a:endParaRPr lang="en-BE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8377F1-FE32-A88B-048D-B1722984EEB7}"/>
              </a:ext>
            </a:extLst>
          </p:cNvPr>
          <p:cNvSpPr txBox="1"/>
          <p:nvPr/>
        </p:nvSpPr>
        <p:spPr>
          <a:xfrm>
            <a:off x="7058722" y="5860938"/>
            <a:ext cx="5698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10 fps</a:t>
            </a:r>
            <a:endParaRPr lang="en-BE" sz="28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570264-754D-9300-460D-24B7A3F719C1}"/>
              </a:ext>
            </a:extLst>
          </p:cNvPr>
          <p:cNvCxnSpPr/>
          <p:nvPr/>
        </p:nvCxnSpPr>
        <p:spPr>
          <a:xfrm>
            <a:off x="4921405" y="3583258"/>
            <a:ext cx="929268" cy="139390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6AC0CE2-0691-75C2-197F-F7D21694B884}"/>
              </a:ext>
            </a:extLst>
          </p:cNvPr>
          <p:cNvSpPr txBox="1"/>
          <p:nvPr/>
        </p:nvSpPr>
        <p:spPr>
          <a:xfrm>
            <a:off x="4666786" y="4062761"/>
            <a:ext cx="828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1s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1112491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03A0-624C-E529-F2C7-1E2C18A1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 we translate 1 cm each frame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5A5A5-7A6B-F3FB-6A6A-D8339AEC9344}"/>
              </a:ext>
            </a:extLst>
          </p:cNvPr>
          <p:cNvSpPr txBox="1"/>
          <p:nvPr/>
        </p:nvSpPr>
        <p:spPr>
          <a:xfrm>
            <a:off x="1219200" y="1970048"/>
            <a:ext cx="55748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60 fps = 60 centimeters per second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10 fps = 10 centimeters per second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2453690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758F-8F70-9352-EF1F-231C87E2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multiply by frame duration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7ADBE-1A96-3D15-5E08-6C8CB1C29F6E}"/>
              </a:ext>
            </a:extLst>
          </p:cNvPr>
          <p:cNvSpPr txBox="1"/>
          <p:nvPr/>
        </p:nvSpPr>
        <p:spPr>
          <a:xfrm>
            <a:off x="1219200" y="1970048"/>
            <a:ext cx="928260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want 1 meter per second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60 fps : frame is 16.67 milliseconds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1 meter * 0.016 second = 1.6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Framerates vary during runtime, always use </a:t>
            </a:r>
            <a:r>
              <a:rPr lang="en-US" sz="2800" b="1" dirty="0" err="1"/>
              <a:t>Time.DeltaTime</a:t>
            </a:r>
            <a:r>
              <a:rPr lang="en-US" sz="2800" b="1" dirty="0"/>
              <a:t> </a:t>
            </a:r>
            <a:endParaRPr lang="en-BE" sz="2800" b="1" dirty="0"/>
          </a:p>
        </p:txBody>
      </p:sp>
    </p:spTree>
    <p:extLst>
      <p:ext uri="{BB962C8B-B14F-4D97-AF65-F5344CB8AC3E}">
        <p14:creationId xmlns:p14="http://schemas.microsoft.com/office/powerpoint/2010/main" val="396980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4832-2A04-C12C-19D4-31749239F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7AE3BC-0C59-672A-39CD-A07B2795AD24}"/>
              </a:ext>
            </a:extLst>
          </p:cNvPr>
          <p:cNvSpPr txBox="1"/>
          <p:nvPr/>
        </p:nvSpPr>
        <p:spPr>
          <a:xfrm>
            <a:off x="989902" y="1690689"/>
            <a:ext cx="49254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Look at Unity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Look at some 3d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Look at 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 some Labs</a:t>
            </a:r>
          </a:p>
        </p:txBody>
      </p:sp>
    </p:spTree>
    <p:extLst>
      <p:ext uri="{BB962C8B-B14F-4D97-AF65-F5344CB8AC3E}">
        <p14:creationId xmlns:p14="http://schemas.microsoft.com/office/powerpoint/2010/main" val="3945604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DDC3-20DA-B4D8-B5BC-B231BE44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7C5E0-2D86-DE72-6B7F-F0D129371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389" y="1101668"/>
            <a:ext cx="8913543" cy="575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06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3514-D613-EAE2-FE90-317C05816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nl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1E425-FD85-B157-7FD0-07A8E734A957}"/>
              </a:ext>
            </a:extLst>
          </p:cNvPr>
          <p:cNvSpPr txBox="1"/>
          <p:nvPr/>
        </p:nvSpPr>
        <p:spPr>
          <a:xfrm>
            <a:off x="1037230" y="1931158"/>
            <a:ext cx="929998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use the word Vector for many things. It’s a tuple of floats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Examples are positions, directions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Scenes are containers for </a:t>
            </a:r>
            <a:r>
              <a:rPr lang="en-US" sz="2800" dirty="0" err="1"/>
              <a:t>GameObjects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GameObjects</a:t>
            </a:r>
            <a:r>
              <a:rPr lang="en-US" sz="2800" dirty="0"/>
              <a:t> are containers for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should ensure our program is framerate 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3970981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09A1-50C6-D89A-A7AD-8A280DB7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DCAAF0-1DA7-7693-89B0-848F9AF4AE65}"/>
              </a:ext>
            </a:extLst>
          </p:cNvPr>
          <p:cNvSpPr txBox="1"/>
          <p:nvPr/>
        </p:nvSpPr>
        <p:spPr>
          <a:xfrm>
            <a:off x="1234675" y="2017791"/>
            <a:ext cx="22597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lot more 3D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Hierarchies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Quaternions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Dot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Cross product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578565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ADCE-0890-03C4-8101-0B67C0D6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F5B969-9622-C8AC-FB3F-BE9B0A0B3047}"/>
              </a:ext>
            </a:extLst>
          </p:cNvPr>
          <p:cNvSpPr txBox="1"/>
          <p:nvPr/>
        </p:nvSpPr>
        <p:spPr>
          <a:xfrm>
            <a:off x="1204332" y="2155902"/>
            <a:ext cx="965501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Git Classroom had issues, fixing them asap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Work locally for now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Will post classroom and assignment today, with instructions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Files are in a zip on Toledo, under week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Let me know if you have issues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Will do the first lab point live (missing some Unity explanation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397393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1B564-CA9E-3D87-8903-3909F7D42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F79E-D81D-C0B7-2D18-4AECB8668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62" y="238794"/>
            <a:ext cx="10515600" cy="1325563"/>
          </a:xfrm>
        </p:spPr>
        <p:txBody>
          <a:bodyPr/>
          <a:lstStyle/>
          <a:p>
            <a:r>
              <a:rPr lang="en-US" dirty="0"/>
              <a:t>Course schedule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D8DA9-97E3-0B9A-E8CC-21F1C6CD1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23671"/>
            <a:ext cx="4032180" cy="2639927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D5C226-4920-1470-4E26-725EDC46B091}"/>
              </a:ext>
            </a:extLst>
          </p:cNvPr>
          <p:cNvGraphicFramePr>
            <a:graphicFrameLocks noGrp="1"/>
          </p:cNvGraphicFramePr>
          <p:nvPr/>
        </p:nvGraphicFramePr>
        <p:xfrm>
          <a:off x="5124734" y="1"/>
          <a:ext cx="6602496" cy="6855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693">
                  <a:extLst>
                    <a:ext uri="{9D8B030D-6E8A-4147-A177-3AD203B41FA5}">
                      <a16:colId xmlns:a16="http://schemas.microsoft.com/office/drawing/2014/main" val="4215952977"/>
                    </a:ext>
                  </a:extLst>
                </a:gridCol>
                <a:gridCol w="2299648">
                  <a:extLst>
                    <a:ext uri="{9D8B030D-6E8A-4147-A177-3AD203B41FA5}">
                      <a16:colId xmlns:a16="http://schemas.microsoft.com/office/drawing/2014/main" val="1545778933"/>
                    </a:ext>
                  </a:extLst>
                </a:gridCol>
                <a:gridCol w="2276155">
                  <a:extLst>
                    <a:ext uri="{9D8B030D-6E8A-4147-A177-3AD203B41FA5}">
                      <a16:colId xmlns:a16="http://schemas.microsoft.com/office/drawing/2014/main" val="1553113300"/>
                    </a:ext>
                  </a:extLst>
                </a:gridCol>
              </a:tblGrid>
              <a:tr h="522129">
                <a:tc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273685"/>
                  </a:ext>
                </a:extLst>
              </a:tr>
              <a:tr h="522129">
                <a:tc>
                  <a:txBody>
                    <a:bodyPr/>
                    <a:lstStyle/>
                    <a:p>
                      <a:r>
                        <a:rPr lang="en-US" dirty="0"/>
                        <a:t>Week 1 : 12/02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Introduction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C#/Unity Lab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121218"/>
                  </a:ext>
                </a:extLst>
              </a:tr>
              <a:tr h="522129">
                <a:tc>
                  <a:txBody>
                    <a:bodyPr/>
                    <a:lstStyle/>
                    <a:p>
                      <a:r>
                        <a:rPr lang="en-US" dirty="0"/>
                        <a:t>Week 2 : 19/02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reasoning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Lab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27011"/>
                  </a:ext>
                </a:extLst>
              </a:tr>
              <a:tr h="522129">
                <a:tc>
                  <a:txBody>
                    <a:bodyPr/>
                    <a:lstStyle/>
                    <a:p>
                      <a:r>
                        <a:rPr lang="en-US" dirty="0"/>
                        <a:t>Week 3 : 26/02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Pipeline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21313"/>
                  </a:ext>
                </a:extLst>
              </a:tr>
              <a:tr h="625607">
                <a:tc>
                  <a:txBody>
                    <a:bodyPr/>
                    <a:lstStyle/>
                    <a:p>
                      <a:r>
                        <a:rPr lang="en-US" dirty="0"/>
                        <a:t>Week 4 : 04/03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Textures</a:t>
                      </a:r>
                    </a:p>
                    <a:p>
                      <a:r>
                        <a:rPr lang="en-US" dirty="0"/>
                        <a:t>Normal maps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 processing / lab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918310"/>
                  </a:ext>
                </a:extLst>
              </a:tr>
              <a:tr h="625607">
                <a:tc>
                  <a:txBody>
                    <a:bodyPr/>
                    <a:lstStyle/>
                    <a:p>
                      <a:r>
                        <a:rPr lang="en-US" dirty="0"/>
                        <a:t>Week 5 : 11/03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Camera’s</a:t>
                      </a:r>
                    </a:p>
                    <a:p>
                      <a:r>
                        <a:rPr lang="en-US" dirty="0"/>
                        <a:t>Light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078510"/>
                  </a:ext>
                </a:extLst>
              </a:tr>
              <a:tr h="522129">
                <a:tc>
                  <a:txBody>
                    <a:bodyPr/>
                    <a:lstStyle/>
                    <a:p>
                      <a:r>
                        <a:rPr lang="en-US" dirty="0"/>
                        <a:t>Week 6 : 18/03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Advanced pipeline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Advanced pipeline lab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1231"/>
                  </a:ext>
                </a:extLst>
              </a:tr>
              <a:tr h="625607">
                <a:tc>
                  <a:txBody>
                    <a:bodyPr/>
                    <a:lstStyle/>
                    <a:p>
                      <a:r>
                        <a:rPr lang="en-US" dirty="0"/>
                        <a:t>Week 7 : 25/03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Materials</a:t>
                      </a:r>
                      <a:br>
                        <a:rPr lang="en-US" dirty="0"/>
                      </a:br>
                      <a:r>
                        <a:rPr lang="en-US" dirty="0"/>
                        <a:t>Aliasing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Materials Lab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929814"/>
                  </a:ext>
                </a:extLst>
              </a:tr>
              <a:tr h="625607">
                <a:tc>
                  <a:txBody>
                    <a:bodyPr/>
                    <a:lstStyle/>
                    <a:p>
                      <a:r>
                        <a:rPr lang="en-US" dirty="0"/>
                        <a:t>Week 8 : 15/04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Procedural generation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Procedural generation lab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942271"/>
                  </a:ext>
                </a:extLst>
              </a:tr>
              <a:tr h="522129">
                <a:tc>
                  <a:txBody>
                    <a:bodyPr/>
                    <a:lstStyle/>
                    <a:p>
                      <a:r>
                        <a:rPr lang="en-US" dirty="0"/>
                        <a:t>Week 9 : 22/04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explanation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lab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500834"/>
                  </a:ext>
                </a:extLst>
              </a:tr>
              <a:tr h="625607">
                <a:tc>
                  <a:txBody>
                    <a:bodyPr/>
                    <a:lstStyle/>
                    <a:p>
                      <a:r>
                        <a:rPr lang="en-US" dirty="0"/>
                        <a:t>Week 10 : 29/04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Guest Lecture</a:t>
                      </a:r>
                      <a:br>
                        <a:rPr lang="en-US" dirty="0"/>
                      </a:br>
                      <a:r>
                        <a:rPr lang="en-US" dirty="0"/>
                        <a:t>Project Labs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Guest Lecture</a:t>
                      </a:r>
                      <a:br>
                        <a:rPr lang="en-US" dirty="0"/>
                      </a:br>
                      <a:r>
                        <a:rPr lang="en-US" dirty="0"/>
                        <a:t>Project Labs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961463"/>
                  </a:ext>
                </a:extLst>
              </a:tr>
              <a:tr h="522129">
                <a:tc>
                  <a:txBody>
                    <a:bodyPr/>
                    <a:lstStyle/>
                    <a:p>
                      <a:r>
                        <a:rPr lang="en-US" dirty="0"/>
                        <a:t>Week 11 : 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Revision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Revision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4460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2CA2FDF-DB18-1375-BEF9-8DA80A37B085}"/>
              </a:ext>
            </a:extLst>
          </p:cNvPr>
          <p:cNvSpPr txBox="1"/>
          <p:nvPr/>
        </p:nvSpPr>
        <p:spPr>
          <a:xfrm>
            <a:off x="379445" y="1741714"/>
            <a:ext cx="418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Highly likely to change </a:t>
            </a:r>
            <a:r>
              <a:rPr lang="en-US" sz="2800" dirty="0">
                <a:sym typeface="Wingdings" panose="05000000000000000000" pitchFamily="2" charset="2"/>
              </a:rPr>
              <a:t></a:t>
            </a:r>
            <a:endParaRPr lang="en-BE" sz="2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47B002-F7DA-0E5B-D507-A60B3E971C41}"/>
              </a:ext>
            </a:extLst>
          </p:cNvPr>
          <p:cNvCxnSpPr>
            <a:cxnSpLocks/>
          </p:cNvCxnSpPr>
          <p:nvPr/>
        </p:nvCxnSpPr>
        <p:spPr>
          <a:xfrm flipV="1">
            <a:off x="4752392" y="777551"/>
            <a:ext cx="4715069" cy="3110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30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214BF-8F03-DD50-9326-F40ECB9F8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1F1F3-2A4E-BA57-AA8B-970C9006F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62C41A-E479-4E3C-20EE-F18D29425A0C}"/>
              </a:ext>
            </a:extLst>
          </p:cNvPr>
          <p:cNvSpPr txBox="1"/>
          <p:nvPr/>
        </p:nvSpPr>
        <p:spPr>
          <a:xfrm>
            <a:off x="989902" y="1690689"/>
            <a:ext cx="64808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Look at Unity architecture </a:t>
            </a:r>
            <a:r>
              <a:rPr lang="en-US" sz="2800" dirty="0">
                <a:sym typeface="Wingdings" panose="05000000000000000000" pitchFamily="2" charset="2"/>
              </a:rPr>
              <a:t>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Look at some 3d basics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Look at 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 some Labs</a:t>
            </a:r>
          </a:p>
        </p:txBody>
      </p:sp>
    </p:spTree>
    <p:extLst>
      <p:ext uri="{BB962C8B-B14F-4D97-AF65-F5344CB8AC3E}">
        <p14:creationId xmlns:p14="http://schemas.microsoft.com/office/powerpoint/2010/main" val="318205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C3BD-4595-860F-8D51-F6AFB6A7D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39" y="365125"/>
            <a:ext cx="10762861" cy="1325563"/>
          </a:xfrm>
        </p:spPr>
        <p:txBody>
          <a:bodyPr/>
          <a:lstStyle/>
          <a:p>
            <a:r>
              <a:rPr lang="en-US" dirty="0"/>
              <a:t>Unity external architecture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C4EA2B-533E-FA3D-C92E-CB54BD1BD376}"/>
              </a:ext>
            </a:extLst>
          </p:cNvPr>
          <p:cNvSpPr/>
          <p:nvPr/>
        </p:nvSpPr>
        <p:spPr>
          <a:xfrm>
            <a:off x="2183363" y="1449356"/>
            <a:ext cx="7364963" cy="26623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Unity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DC3DA0-DD5C-4C12-CF90-BA8BB55597FD}"/>
              </a:ext>
            </a:extLst>
          </p:cNvPr>
          <p:cNvSpPr/>
          <p:nvPr/>
        </p:nvSpPr>
        <p:spPr>
          <a:xfrm>
            <a:off x="2134378" y="4601545"/>
            <a:ext cx="1188098" cy="671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DirectX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2156F6-BAC2-AF3C-13BB-B68B24356BC6}"/>
              </a:ext>
            </a:extLst>
          </p:cNvPr>
          <p:cNvSpPr/>
          <p:nvPr/>
        </p:nvSpPr>
        <p:spPr>
          <a:xfrm>
            <a:off x="3403340" y="4601544"/>
            <a:ext cx="1287626" cy="671805"/>
          </a:xfrm>
          <a:prstGeom prst="rect">
            <a:avLst/>
          </a:prstGeom>
          <a:solidFill>
            <a:srgbClr val="FF79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Vulkan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E9A631-2E5C-1768-8A3E-0B237A96AE9B}"/>
              </a:ext>
            </a:extLst>
          </p:cNvPr>
          <p:cNvSpPr/>
          <p:nvPr/>
        </p:nvSpPr>
        <p:spPr>
          <a:xfrm>
            <a:off x="4771830" y="4601544"/>
            <a:ext cx="1306286" cy="6718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OpenGL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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FEE8C0-D141-D8AC-1A2C-54CC5D3F5863}"/>
              </a:ext>
            </a:extLst>
          </p:cNvPr>
          <p:cNvSpPr/>
          <p:nvPr/>
        </p:nvSpPr>
        <p:spPr>
          <a:xfrm>
            <a:off x="2152262" y="5763208"/>
            <a:ext cx="1188098" cy="671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Intel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5F9278-C4F7-28B4-4CE2-A0B41960EDCF}"/>
              </a:ext>
            </a:extLst>
          </p:cNvPr>
          <p:cNvSpPr/>
          <p:nvPr/>
        </p:nvSpPr>
        <p:spPr>
          <a:xfrm>
            <a:off x="3421224" y="5763206"/>
            <a:ext cx="1287626" cy="671805"/>
          </a:xfrm>
          <a:prstGeom prst="rect">
            <a:avLst/>
          </a:prstGeom>
          <a:solidFill>
            <a:srgbClr val="FF79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AMD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5D4139-D39C-8531-CAA0-A738958A27D8}"/>
              </a:ext>
            </a:extLst>
          </p:cNvPr>
          <p:cNvSpPr/>
          <p:nvPr/>
        </p:nvSpPr>
        <p:spPr>
          <a:xfrm>
            <a:off x="4789714" y="5763207"/>
            <a:ext cx="1306286" cy="6718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NVIDIA</a:t>
            </a:r>
            <a:endParaRPr lang="en-BE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C52AD-737E-CC69-854B-4071AEF4D01F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2728427" y="5273350"/>
            <a:ext cx="2714430" cy="48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E7F67E-10BC-0586-5056-B9755ABB7BF0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2728427" y="5273350"/>
            <a:ext cx="17884" cy="48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0870B6-ED42-AE1B-EC44-A3901DDDF02F}"/>
              </a:ext>
            </a:extLst>
          </p:cNvPr>
          <p:cNvCxnSpPr>
            <a:cxnSpLocks/>
          </p:cNvCxnSpPr>
          <p:nvPr/>
        </p:nvCxnSpPr>
        <p:spPr>
          <a:xfrm>
            <a:off x="2735035" y="5261682"/>
            <a:ext cx="1336610" cy="48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2A978-485C-9334-6789-63393947038F}"/>
              </a:ext>
            </a:extLst>
          </p:cNvPr>
          <p:cNvCxnSpPr>
            <a:stCxn id="6" idx="2"/>
          </p:cNvCxnSpPr>
          <p:nvPr/>
        </p:nvCxnSpPr>
        <p:spPr>
          <a:xfrm flipH="1">
            <a:off x="2746311" y="5273349"/>
            <a:ext cx="1300842" cy="47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324E07-033C-1C0B-012E-A0E7889CDBDF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4047153" y="5273349"/>
            <a:ext cx="17884" cy="48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D61538-BB91-5261-4941-35C732A2D3FA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047153" y="5273349"/>
            <a:ext cx="1395704" cy="48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8476ED-D70D-0FD9-2A03-3C7AC1DD6942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5424973" y="5273349"/>
            <a:ext cx="17884" cy="48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111ECB-BDD3-C2EA-CEB0-0EB6F639576C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4065037" y="5273349"/>
            <a:ext cx="1359936" cy="48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3971B9-0902-7EAB-08B2-7F8B6217CB4E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2746311" y="5273349"/>
            <a:ext cx="2678662" cy="48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7B6C9AC-8AD1-9B7B-B64F-E4A786B9B695}"/>
              </a:ext>
            </a:extLst>
          </p:cNvPr>
          <p:cNvCxnSpPr/>
          <p:nvPr/>
        </p:nvCxnSpPr>
        <p:spPr>
          <a:xfrm>
            <a:off x="2544147" y="4111690"/>
            <a:ext cx="0" cy="48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F96531-017F-9F94-C98B-32C40B3CD090}"/>
              </a:ext>
            </a:extLst>
          </p:cNvPr>
          <p:cNvCxnSpPr>
            <a:endCxn id="6" idx="0"/>
          </p:cNvCxnSpPr>
          <p:nvPr/>
        </p:nvCxnSpPr>
        <p:spPr>
          <a:xfrm>
            <a:off x="3987282" y="4111690"/>
            <a:ext cx="59871" cy="48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4B8C99-3D74-3636-9A6B-7BAC3AC6B266}"/>
              </a:ext>
            </a:extLst>
          </p:cNvPr>
          <p:cNvCxnSpPr>
            <a:endCxn id="7" idx="0"/>
          </p:cNvCxnSpPr>
          <p:nvPr/>
        </p:nvCxnSpPr>
        <p:spPr>
          <a:xfrm>
            <a:off x="5368212" y="4111690"/>
            <a:ext cx="56761" cy="48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402039B-917C-A79B-8282-8DDAFF73CA20}"/>
              </a:ext>
            </a:extLst>
          </p:cNvPr>
          <p:cNvSpPr/>
          <p:nvPr/>
        </p:nvSpPr>
        <p:spPr>
          <a:xfrm>
            <a:off x="6444343" y="4589878"/>
            <a:ext cx="1443135" cy="6718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OS Support</a:t>
            </a:r>
            <a:endParaRPr lang="en-BE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21A2F82-9EF6-9C1F-4FEA-2764138DECC0}"/>
              </a:ext>
            </a:extLst>
          </p:cNvPr>
          <p:cNvCxnSpPr>
            <a:endCxn id="36" idx="0"/>
          </p:cNvCxnSpPr>
          <p:nvPr/>
        </p:nvCxnSpPr>
        <p:spPr>
          <a:xfrm>
            <a:off x="7165910" y="4111690"/>
            <a:ext cx="1" cy="47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C205C1D-BA9D-62F3-1514-12BFC3C06BB7}"/>
              </a:ext>
            </a:extLst>
          </p:cNvPr>
          <p:cNvSpPr txBox="1"/>
          <p:nvPr/>
        </p:nvSpPr>
        <p:spPr>
          <a:xfrm>
            <a:off x="390569" y="5868275"/>
            <a:ext cx="94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Driver</a:t>
            </a:r>
            <a:endParaRPr lang="en-BE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64610B-EDE3-DCAC-DABE-099692034CB8}"/>
              </a:ext>
            </a:extLst>
          </p:cNvPr>
          <p:cNvSpPr txBox="1"/>
          <p:nvPr/>
        </p:nvSpPr>
        <p:spPr>
          <a:xfrm>
            <a:off x="98886" y="4706613"/>
            <a:ext cx="1754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Graphics API</a:t>
            </a:r>
            <a:endParaRPr lang="en-BE" sz="2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D7DE0F-2AEA-DA9B-B5A7-BC527CB84A29}"/>
              </a:ext>
            </a:extLst>
          </p:cNvPr>
          <p:cNvSpPr/>
          <p:nvPr/>
        </p:nvSpPr>
        <p:spPr>
          <a:xfrm>
            <a:off x="8105191" y="4601545"/>
            <a:ext cx="1443135" cy="6718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Many Others</a:t>
            </a:r>
            <a:endParaRPr lang="en-BE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D09DBFB-AAE6-5961-3C80-45B27B4EED3A}"/>
              </a:ext>
            </a:extLst>
          </p:cNvPr>
          <p:cNvCxnSpPr/>
          <p:nvPr/>
        </p:nvCxnSpPr>
        <p:spPr>
          <a:xfrm>
            <a:off x="8826758" y="4098475"/>
            <a:ext cx="1" cy="47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5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CE86-B9BD-3A7E-1F4D-15C91AC3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69" y="91665"/>
            <a:ext cx="10515600" cy="1325563"/>
          </a:xfrm>
        </p:spPr>
        <p:txBody>
          <a:bodyPr/>
          <a:lstStyle/>
          <a:p>
            <a:r>
              <a:rPr lang="en-US" dirty="0"/>
              <a:t>Unity internal architecture : Scene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579C5-01C7-3111-42CE-84AFA7955419}"/>
              </a:ext>
            </a:extLst>
          </p:cNvPr>
          <p:cNvSpPr txBox="1"/>
          <p:nvPr/>
        </p:nvSpPr>
        <p:spPr>
          <a:xfrm>
            <a:off x="475158" y="1168174"/>
            <a:ext cx="85651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scene is the highest level container we will interact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They are a lot like “levels”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They contain all of our </a:t>
            </a:r>
            <a:r>
              <a:rPr lang="en-US" sz="2400" dirty="0" err="1"/>
              <a:t>GameObjects</a:t>
            </a:r>
            <a:r>
              <a:rPr lang="en-US" sz="2400" dirty="0"/>
              <a:t> (“stuff”)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Our labs contain multiple exercises, contained in their own scene</a:t>
            </a:r>
            <a:endParaRPr lang="en-BE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71B19F-D523-F850-0375-E4B627902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826" y="3029338"/>
            <a:ext cx="5703174" cy="382866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BAC3E2-245B-7919-EDC8-CC177F0C2B34}"/>
              </a:ext>
            </a:extLst>
          </p:cNvPr>
          <p:cNvCxnSpPr>
            <a:cxnSpLocks/>
          </p:cNvCxnSpPr>
          <p:nvPr/>
        </p:nvCxnSpPr>
        <p:spPr>
          <a:xfrm flipH="1" flipV="1">
            <a:off x="7700865" y="3110204"/>
            <a:ext cx="895739" cy="4236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F88F273-D7A2-9512-2D89-FE3F56AC0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56" y="3357782"/>
            <a:ext cx="5175220" cy="350987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133DE4-7593-5463-CBEA-5CB2D5421DF8}"/>
              </a:ext>
            </a:extLst>
          </p:cNvPr>
          <p:cNvCxnSpPr/>
          <p:nvPr/>
        </p:nvCxnSpPr>
        <p:spPr>
          <a:xfrm flipH="1">
            <a:off x="2021633" y="3738465"/>
            <a:ext cx="597159" cy="24632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8B16A7-A77C-F251-CDC6-1C323999D147}"/>
              </a:ext>
            </a:extLst>
          </p:cNvPr>
          <p:cNvCxnSpPr>
            <a:cxnSpLocks/>
          </p:cNvCxnSpPr>
          <p:nvPr/>
        </p:nvCxnSpPr>
        <p:spPr>
          <a:xfrm flipV="1">
            <a:off x="2515071" y="4970106"/>
            <a:ext cx="794186" cy="12332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13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1FE5-044F-D559-6F22-764DDA22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437" y="175100"/>
            <a:ext cx="10515600" cy="701642"/>
          </a:xfrm>
        </p:spPr>
        <p:txBody>
          <a:bodyPr/>
          <a:lstStyle/>
          <a:p>
            <a:r>
              <a:rPr lang="en-US" dirty="0" err="1"/>
              <a:t>GameObjects</a:t>
            </a:r>
            <a:r>
              <a:rPr lang="en-US" dirty="0"/>
              <a:t> are containers of Components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962A34-5E5B-4BAD-124F-40549F40FC74}"/>
              </a:ext>
            </a:extLst>
          </p:cNvPr>
          <p:cNvSpPr txBox="1"/>
          <p:nvPr/>
        </p:nvSpPr>
        <p:spPr>
          <a:xfrm>
            <a:off x="713792" y="808653"/>
            <a:ext cx="104084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They can be almost anything : light, camera, cube, enemy, global settings,…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They can have 1 -&gt; unlimited amount of components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They always have a transform component (we will see what a transform is later)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They can only have zero or one of each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is </a:t>
            </a:r>
            <a:r>
              <a:rPr lang="en-US" sz="2400" b="1" dirty="0"/>
              <a:t>not</a:t>
            </a:r>
            <a:r>
              <a:rPr lang="en-US" sz="2400" dirty="0"/>
              <a:t> ECS</a:t>
            </a:r>
            <a:endParaRPr lang="en-BE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D94AEB-0748-29D7-EE4F-2FDE4CF80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5" y="2882421"/>
            <a:ext cx="3567212" cy="39755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0A51EA-4260-0835-5204-1DF501918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418" y="2882420"/>
            <a:ext cx="2753088" cy="39755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DF880A-61C3-0C16-B69D-93860A977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970" y="2815031"/>
            <a:ext cx="2620351" cy="411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0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76A41-13BE-037F-494B-974C1D168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7192-033D-E6CD-412C-27929B7D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368" y="365125"/>
            <a:ext cx="10451432" cy="1325563"/>
          </a:xfrm>
        </p:spPr>
        <p:txBody>
          <a:bodyPr/>
          <a:lstStyle/>
          <a:p>
            <a:r>
              <a:rPr lang="en-US" dirty="0"/>
              <a:t>Why do it this way? </a:t>
            </a:r>
            <a:endParaRPr lang="nl-BE" dirty="0"/>
          </a:p>
        </p:txBody>
      </p:sp>
      <p:pic>
        <p:nvPicPr>
          <p:cNvPr id="4" name="Picture 3" descr="A white airplane with black background&#10;&#10;Description automatically generated">
            <a:extLst>
              <a:ext uri="{FF2B5EF4-FFF2-40B4-BE49-F238E27FC236}">
                <a16:creationId xmlns:a16="http://schemas.microsoft.com/office/drawing/2014/main" id="{C174DB7B-897D-DD41-F8AE-0722B4CC2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727" y="1722969"/>
            <a:ext cx="1066268" cy="17060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5EDF4A-BEDD-1B63-5B41-CF8F7E383125}"/>
              </a:ext>
            </a:extLst>
          </p:cNvPr>
          <p:cNvSpPr txBox="1"/>
          <p:nvPr/>
        </p:nvSpPr>
        <p:spPr>
          <a:xfrm>
            <a:off x="450235" y="3693694"/>
            <a:ext cx="32303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Player ship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PositionComponent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CollidableComponent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PlayerInputComponent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HealthComponent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0A78F6-1E60-A954-2840-DD47EC918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39" y="1877802"/>
            <a:ext cx="1368435" cy="13963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6F8DF1-BBCB-6D5A-6C38-8750B5873CEC}"/>
              </a:ext>
            </a:extLst>
          </p:cNvPr>
          <p:cNvSpPr txBox="1"/>
          <p:nvPr/>
        </p:nvSpPr>
        <p:spPr>
          <a:xfrm>
            <a:off x="4700301" y="3832193"/>
            <a:ext cx="30925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Bullet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PositionComponent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CollidableComponent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PhysicsComponent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ProjectileComponent</a:t>
            </a:r>
            <a:endParaRPr lang="en-US" dirty="0"/>
          </a:p>
        </p:txBody>
      </p:sp>
      <p:pic>
        <p:nvPicPr>
          <p:cNvPr id="11" name="Picture 10" descr="A purple and black mask&#10;&#10;Description automatically generated">
            <a:extLst>
              <a:ext uri="{FF2B5EF4-FFF2-40B4-BE49-F238E27FC236}">
                <a16:creationId xmlns:a16="http://schemas.microsoft.com/office/drawing/2014/main" id="{CBBC571C-2AA9-B993-C55B-914CF1A25C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672" y="1326825"/>
            <a:ext cx="1190791" cy="22672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E35A31-54AC-43F3-2486-EFF55D393B30}"/>
              </a:ext>
            </a:extLst>
          </p:cNvPr>
          <p:cNvSpPr txBox="1"/>
          <p:nvPr/>
        </p:nvSpPr>
        <p:spPr>
          <a:xfrm>
            <a:off x="8536984" y="3832193"/>
            <a:ext cx="30925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Enemy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PositionComponent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CollidableComponent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AIComponent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HealthComponent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39757385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849F4D6-1FB7-4CEB-8CC6-E456C34ADDA4}" vid="{0A04E370-2E7A-4A97-A218-FEC8E52F4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slides_theme</Template>
  <TotalTime>14944</TotalTime>
  <Words>1035</Words>
  <Application>Microsoft Office PowerPoint</Application>
  <PresentationFormat>Widescreen</PresentationFormat>
  <Paragraphs>238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Tahoma</vt:lpstr>
      <vt:lpstr>Wingdings</vt:lpstr>
      <vt:lpstr>Kantoorthema</vt:lpstr>
      <vt:lpstr>PowerPoint Presentation</vt:lpstr>
      <vt:lpstr>Last class</vt:lpstr>
      <vt:lpstr>This class</vt:lpstr>
      <vt:lpstr>Course schedule</vt:lpstr>
      <vt:lpstr>This class</vt:lpstr>
      <vt:lpstr>Unity external architecture</vt:lpstr>
      <vt:lpstr>Unity internal architecture : Scene</vt:lpstr>
      <vt:lpstr>GameObjects are containers of Components</vt:lpstr>
      <vt:lpstr>Why do it this way? </vt:lpstr>
      <vt:lpstr>Unity internal architecture</vt:lpstr>
      <vt:lpstr>Script Components</vt:lpstr>
      <vt:lpstr>3D basics</vt:lpstr>
      <vt:lpstr>Transform Component</vt:lpstr>
      <vt:lpstr>Coordinate system</vt:lpstr>
      <vt:lpstr>Did you succeed?</vt:lpstr>
      <vt:lpstr>Y is up</vt:lpstr>
      <vt:lpstr>It’s a mess out there</vt:lpstr>
      <vt:lpstr>Vectors</vt:lpstr>
      <vt:lpstr>Each element of a vector is called a component</vt:lpstr>
      <vt:lpstr>Positions</vt:lpstr>
      <vt:lpstr>We can add positions / vectors</vt:lpstr>
      <vt:lpstr>We can subtract positions / vectors</vt:lpstr>
      <vt:lpstr>We can subtract / divide vectors</vt:lpstr>
      <vt:lpstr>Special and import case : normalization</vt:lpstr>
      <vt:lpstr>TransformComponent has a vector for position</vt:lpstr>
      <vt:lpstr>Rotations are stored as Vectors too</vt:lpstr>
      <vt:lpstr>Framerate independence</vt:lpstr>
      <vt:lpstr>Say we translate 1 cm each frame</vt:lpstr>
      <vt:lpstr>Solution: multiply by frame duration</vt:lpstr>
      <vt:lpstr>C#</vt:lpstr>
      <vt:lpstr>Recap</vt:lpstr>
      <vt:lpstr>Next Class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Daan Nijs</dc:creator>
  <cp:lastModifiedBy>Daan Nijs</cp:lastModifiedBy>
  <cp:revision>31</cp:revision>
  <dcterms:created xsi:type="dcterms:W3CDTF">2024-01-29T23:06:06Z</dcterms:created>
  <dcterms:modified xsi:type="dcterms:W3CDTF">2024-02-15T08:42:02Z</dcterms:modified>
</cp:coreProperties>
</file>