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38" r:id="rId3"/>
    <p:sldId id="579" r:id="rId4"/>
    <p:sldId id="625" r:id="rId5"/>
    <p:sldId id="626" r:id="rId6"/>
    <p:sldId id="627" r:id="rId7"/>
    <p:sldId id="645" r:id="rId8"/>
    <p:sldId id="628" r:id="rId9"/>
    <p:sldId id="642" r:id="rId10"/>
    <p:sldId id="637" r:id="rId11"/>
    <p:sldId id="643" r:id="rId12"/>
    <p:sldId id="644" r:id="rId13"/>
    <p:sldId id="629" r:id="rId14"/>
    <p:sldId id="631" r:id="rId15"/>
    <p:sldId id="632" r:id="rId16"/>
    <p:sldId id="634" r:id="rId17"/>
    <p:sldId id="635" r:id="rId18"/>
    <p:sldId id="636" r:id="rId19"/>
    <p:sldId id="638" r:id="rId20"/>
    <p:sldId id="641" r:id="rId21"/>
    <p:sldId id="639" r:id="rId22"/>
    <p:sldId id="648" r:id="rId23"/>
    <p:sldId id="655" r:id="rId24"/>
    <p:sldId id="646" r:id="rId25"/>
    <p:sldId id="647" r:id="rId26"/>
    <p:sldId id="649" r:id="rId27"/>
    <p:sldId id="654" r:id="rId28"/>
    <p:sldId id="650" r:id="rId29"/>
    <p:sldId id="651" r:id="rId30"/>
    <p:sldId id="652" r:id="rId31"/>
    <p:sldId id="656" r:id="rId32"/>
    <p:sldId id="653" r:id="rId33"/>
    <p:sldId id="561" r:id="rId3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>
        <p:scale>
          <a:sx n="125" d="100"/>
          <a:sy n="125" d="100"/>
        </p:scale>
        <p:origin x="125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4BD-A9A3-4CBB-88D6-39267B7F5B46}" type="datetimeFigureOut">
              <a:rPr lang="en-BE" smtClean="0"/>
              <a:t>01/06/2024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F9D2B-EF00-4575-9013-113DEEFD58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835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3D Graphics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Week 1a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Daan Nijs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DE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</a:t>
            </a:r>
          </a:p>
        </p:txBody>
      </p:sp>
      <p:pic>
        <p:nvPicPr>
          <p:cNvPr id="3" name="Picture 2" descr="A room with a white cube and red and green walls&#10;&#10;Description automatically generated">
            <a:extLst>
              <a:ext uri="{FF2B5EF4-FFF2-40B4-BE49-F238E27FC236}">
                <a16:creationId xmlns:a16="http://schemas.microsoft.com/office/drawing/2014/main" id="{52382748-B3A1-4041-F0B7-3FD688D997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0" y="1463310"/>
            <a:ext cx="5394690" cy="53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2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01/06/2024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779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01/06/2024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910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01/06/2024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2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01/06/2024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27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01/06/2024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01/06/2024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63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01/06/2024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087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01/06/2024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847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01/06/2024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793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01/06/2024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7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01/06/2024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97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44C9-3718-44C4-9063-5DAD08408240}" type="datetimeFigureOut">
              <a:rPr lang="en-BE" smtClean="0"/>
              <a:t>01/06/2024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188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5DD37-2212-916B-E357-43E8D3EA5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0F862-7245-5FF3-F9FF-A37F0519F7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  <a:p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B0F53-1B0B-247E-5331-DFF63A59F5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06C7B-D22F-6554-53F2-0FB13D199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FE3868-CBE1-5055-4906-5E64ED6EC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550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3729-514E-0606-B3AA-D3B04FE1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C435E-4803-D7CC-9BAB-01FA5CB65D07}"/>
              </a:ext>
            </a:extLst>
          </p:cNvPr>
          <p:cNvSpPr txBox="1"/>
          <p:nvPr/>
        </p:nvSpPr>
        <p:spPr>
          <a:xfrm>
            <a:off x="670560" y="1690688"/>
            <a:ext cx="110001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Check all chunks within the camera frustum (good)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Check all chunks within a certain distance from the camera (ok)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96438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23AE-C03A-5B85-BDCB-EBC17ED3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chunks are more interesting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CAC88-831F-6B17-34FC-4229D1F79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59" y="1886620"/>
            <a:ext cx="5871987" cy="4834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8F14B-BE23-150C-6E59-DBCB13984824}"/>
              </a:ext>
            </a:extLst>
          </p:cNvPr>
          <p:cNvSpPr txBox="1"/>
          <p:nvPr/>
        </p:nvSpPr>
        <p:spPr>
          <a:xfrm>
            <a:off x="243840" y="1744980"/>
            <a:ext cx="5255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 a way to make a list of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we will prioritize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a reasonable number?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16328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742B-BDB8-5EAB-43BD-4822EB86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4720" cy="1325563"/>
          </a:xfrm>
        </p:spPr>
        <p:txBody>
          <a:bodyPr/>
          <a:lstStyle/>
          <a:p>
            <a:r>
              <a:rPr lang="en-US" dirty="0"/>
              <a:t>You now should have a collection of candidates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8576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EAF0-EDCC-3B3F-2E43-0BDA305A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chunks do we want to load first?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4867A-A441-B346-9FC0-8ADCA8F26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63" y="1554222"/>
            <a:ext cx="6392167" cy="5001323"/>
          </a:xfrm>
          <a:prstGeom prst="rect">
            <a:avLst/>
          </a:prstGeom>
        </p:spPr>
      </p:pic>
      <p:pic>
        <p:nvPicPr>
          <p:cNvPr id="5" name="Picture 4" descr="A close-up of a camera&#10;&#10;Description automatically generated">
            <a:extLst>
              <a:ext uri="{FF2B5EF4-FFF2-40B4-BE49-F238E27FC236}">
                <a16:creationId xmlns:a16="http://schemas.microsoft.com/office/drawing/2014/main" id="{D84F3892-0437-A00D-6B03-CE90985D6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31880">
            <a:off x="6110822" y="5376778"/>
            <a:ext cx="746786" cy="6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8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EAF0-EDCC-3B3F-2E43-0BDA305A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chunks do we want to load first?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C3C4A-D418-9989-B31A-67A445F961B1}"/>
              </a:ext>
            </a:extLst>
          </p:cNvPr>
          <p:cNvSpPr txBox="1"/>
          <p:nvPr/>
        </p:nvSpPr>
        <p:spPr>
          <a:xfrm>
            <a:off x="592016" y="1589650"/>
            <a:ext cx="2952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Close to the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(Visible )</a:t>
            </a:r>
            <a:endParaRPr lang="en-B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30C9E-79AD-8F3E-47C6-7A1A61C0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509" y="2194495"/>
            <a:ext cx="5182323" cy="4086795"/>
          </a:xfrm>
          <a:prstGeom prst="rect">
            <a:avLst/>
          </a:prstGeom>
        </p:spPr>
      </p:pic>
      <p:pic>
        <p:nvPicPr>
          <p:cNvPr id="7" name="Picture 6" descr="A close-up of a camera&#10;&#10;Description automatically generated">
            <a:extLst>
              <a:ext uri="{FF2B5EF4-FFF2-40B4-BE49-F238E27FC236}">
                <a16:creationId xmlns:a16="http://schemas.microsoft.com/office/drawing/2014/main" id="{FE7753DD-5A38-2B65-ADF8-11DA2992B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4777">
            <a:off x="7285474" y="5074322"/>
            <a:ext cx="746786" cy="6635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E335CD-2696-09E0-A48A-A077F52E8B78}"/>
              </a:ext>
            </a:extLst>
          </p:cNvPr>
          <p:cNvCxnSpPr>
            <a:cxnSpLocks/>
          </p:cNvCxnSpPr>
          <p:nvPr/>
        </p:nvCxnSpPr>
        <p:spPr>
          <a:xfrm flipV="1">
            <a:off x="7934325" y="2842260"/>
            <a:ext cx="813435" cy="22472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A6CEB0-4462-C860-33A2-8AB8B316A379}"/>
              </a:ext>
            </a:extLst>
          </p:cNvPr>
          <p:cNvCxnSpPr>
            <a:cxnSpLocks/>
          </p:cNvCxnSpPr>
          <p:nvPr/>
        </p:nvCxnSpPr>
        <p:spPr>
          <a:xfrm flipH="1" flipV="1">
            <a:off x="7048500" y="2720340"/>
            <a:ext cx="572547" cy="236918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A6D424-95C2-3AFE-E572-064ADAE976D2}"/>
              </a:ext>
            </a:extLst>
          </p:cNvPr>
          <p:cNvCxnSpPr>
            <a:cxnSpLocks/>
          </p:cNvCxnSpPr>
          <p:nvPr/>
        </p:nvCxnSpPr>
        <p:spPr>
          <a:xfrm>
            <a:off x="7048500" y="2720340"/>
            <a:ext cx="1699260" cy="1219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0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75A7-AB66-6884-36DE-72274448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distance only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BBD1E-4801-CCCE-4CCD-0DC5EFD8AB46}"/>
              </a:ext>
            </a:extLst>
          </p:cNvPr>
          <p:cNvSpPr txBox="1"/>
          <p:nvPr/>
        </p:nvSpPr>
        <p:spPr>
          <a:xfrm>
            <a:off x="685800" y="1630680"/>
            <a:ext cx="8784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do determine distance from a chunk to the camera?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95637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CE55-D15F-D42C-D164-F1621B89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to chunk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DCF10-077E-C48E-0EDA-BD1CF3B53525}"/>
              </a:ext>
            </a:extLst>
          </p:cNvPr>
          <p:cNvSpPr txBox="1"/>
          <p:nvPr/>
        </p:nvSpPr>
        <p:spPr>
          <a:xfrm>
            <a:off x="640080" y="1775460"/>
            <a:ext cx="56346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Correct solution : distance to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Possible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that hard due chunk’s lying on </a:t>
            </a:r>
            <a:r>
              <a:rPr lang="en-US" sz="2400" dirty="0" err="1"/>
              <a:t>xz</a:t>
            </a:r>
            <a:r>
              <a:rPr lang="en-US" sz="2400" dirty="0"/>
              <a:t> grid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43C9D6-41B8-1865-2E74-A89C51611615}"/>
              </a:ext>
            </a:extLst>
          </p:cNvPr>
          <p:cNvSpPr/>
          <p:nvPr/>
        </p:nvSpPr>
        <p:spPr>
          <a:xfrm>
            <a:off x="7559040" y="480060"/>
            <a:ext cx="3345180" cy="33451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pic>
        <p:nvPicPr>
          <p:cNvPr id="5" name="Picture 4" descr="A close-up of a camera&#10;&#10;Description automatically generated">
            <a:extLst>
              <a:ext uri="{FF2B5EF4-FFF2-40B4-BE49-F238E27FC236}">
                <a16:creationId xmlns:a16="http://schemas.microsoft.com/office/drawing/2014/main" id="{95F8DEEA-EC93-0F82-0964-3E5C1718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31880">
            <a:off x="6933782" y="5562406"/>
            <a:ext cx="746786" cy="663560"/>
          </a:xfrm>
          <a:prstGeom prst="rect">
            <a:avLst/>
          </a:prstGeom>
        </p:spPr>
      </p:pic>
      <p:pic>
        <p:nvPicPr>
          <p:cNvPr id="6" name="Picture 5" descr="A close-up of a camera&#10;&#10;Description automatically generated">
            <a:extLst>
              <a:ext uri="{FF2B5EF4-FFF2-40B4-BE49-F238E27FC236}">
                <a16:creationId xmlns:a16="http://schemas.microsoft.com/office/drawing/2014/main" id="{1AA1417D-8E43-7BC4-B412-3E8700381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92435">
            <a:off x="9981782" y="5620618"/>
            <a:ext cx="746786" cy="6635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CC496-E98E-A0AF-6057-A958485A4252}"/>
              </a:ext>
            </a:extLst>
          </p:cNvPr>
          <p:cNvCxnSpPr>
            <a:cxnSpLocks/>
          </p:cNvCxnSpPr>
          <p:nvPr/>
        </p:nvCxnSpPr>
        <p:spPr>
          <a:xfrm flipV="1">
            <a:off x="7612380" y="3825240"/>
            <a:ext cx="0" cy="17907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2AF40-0FF4-A4A6-B5E3-61B6A53FC956}"/>
              </a:ext>
            </a:extLst>
          </p:cNvPr>
          <p:cNvCxnSpPr>
            <a:cxnSpLocks/>
          </p:cNvCxnSpPr>
          <p:nvPr/>
        </p:nvCxnSpPr>
        <p:spPr>
          <a:xfrm flipV="1">
            <a:off x="10237937" y="3825240"/>
            <a:ext cx="0" cy="17907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51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CE55-D15F-D42C-D164-F1621B89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to chunk : Simple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DCF10-077E-C48E-0EDA-BD1CF3B53525}"/>
              </a:ext>
            </a:extLst>
          </p:cNvPr>
          <p:cNvSpPr txBox="1"/>
          <p:nvPr/>
        </p:nvSpPr>
        <p:spPr>
          <a:xfrm>
            <a:off x="640080" y="1775460"/>
            <a:ext cx="4696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solution : distance to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implement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43C9D6-41B8-1865-2E74-A89C51611615}"/>
              </a:ext>
            </a:extLst>
          </p:cNvPr>
          <p:cNvSpPr/>
          <p:nvPr/>
        </p:nvSpPr>
        <p:spPr>
          <a:xfrm>
            <a:off x="7559040" y="480060"/>
            <a:ext cx="3345180" cy="33451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pic>
        <p:nvPicPr>
          <p:cNvPr id="5" name="Picture 4" descr="A close-up of a camera&#10;&#10;Description automatically generated">
            <a:extLst>
              <a:ext uri="{FF2B5EF4-FFF2-40B4-BE49-F238E27FC236}">
                <a16:creationId xmlns:a16="http://schemas.microsoft.com/office/drawing/2014/main" id="{95F8DEEA-EC93-0F82-0964-3E5C1718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31880">
            <a:off x="6933782" y="5562406"/>
            <a:ext cx="746786" cy="663560"/>
          </a:xfrm>
          <a:prstGeom prst="rect">
            <a:avLst/>
          </a:prstGeom>
        </p:spPr>
      </p:pic>
      <p:pic>
        <p:nvPicPr>
          <p:cNvPr id="6" name="Picture 5" descr="A close-up of a camera&#10;&#10;Description automatically generated">
            <a:extLst>
              <a:ext uri="{FF2B5EF4-FFF2-40B4-BE49-F238E27FC236}">
                <a16:creationId xmlns:a16="http://schemas.microsoft.com/office/drawing/2014/main" id="{1AA1417D-8E43-7BC4-B412-3E8700381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92435">
            <a:off x="9981782" y="5620618"/>
            <a:ext cx="746786" cy="6635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CC496-E98E-A0AF-6057-A958485A4252}"/>
              </a:ext>
            </a:extLst>
          </p:cNvPr>
          <p:cNvCxnSpPr>
            <a:cxnSpLocks/>
          </p:cNvCxnSpPr>
          <p:nvPr/>
        </p:nvCxnSpPr>
        <p:spPr>
          <a:xfrm flipV="1">
            <a:off x="7612380" y="2118360"/>
            <a:ext cx="1706880" cy="349758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2AF40-0FF4-A4A6-B5E3-61B6A53FC956}"/>
              </a:ext>
            </a:extLst>
          </p:cNvPr>
          <p:cNvCxnSpPr>
            <a:cxnSpLocks/>
          </p:cNvCxnSpPr>
          <p:nvPr/>
        </p:nvCxnSpPr>
        <p:spPr>
          <a:xfrm flipH="1" flipV="1">
            <a:off x="9319260" y="2118360"/>
            <a:ext cx="918677" cy="349758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70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33D7-0A11-B143-7350-E5B90C62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say we can load 10 chunks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348A4-50D9-12B3-958E-3B310AC330C7}"/>
              </a:ext>
            </a:extLst>
          </p:cNvPr>
          <p:cNvSpPr txBox="1"/>
          <p:nvPr/>
        </p:nvSpPr>
        <p:spPr>
          <a:xfrm>
            <a:off x="1173480" y="1783080"/>
            <a:ext cx="5519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want to check 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can’t check all chunks (infinite)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do we solve it?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1877757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6B33-5EB2-9599-0FB8-78590F37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 example ,we checked 25 distances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224451-9266-3C6E-7B1B-E24BFF8F5C61}"/>
              </a:ext>
            </a:extLst>
          </p:cNvPr>
          <p:cNvSpPr txBox="1"/>
          <p:nvPr/>
        </p:nvSpPr>
        <p:spPr>
          <a:xfrm>
            <a:off x="723901" y="1783080"/>
            <a:ext cx="946404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400" dirty="0"/>
              <a:t>4.7, 20.3, 12.8, 9.2, 1.6, 18.9, 5.4, 14.1, 22.7, 3.2, 7.5, 16.0, 10.6, 23.4, 2.1, 19.6, 13.3, 8.0, 21.5, 6.3, 15.4, 11.9, 24.2, 0.5, 17.7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Sort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0.5, 1.6, 2.1, 3.2, 4.7, 5.4, 6.3, 7.5, 8.0, 9.2, 10.6, 11.9, 12.8, 13.3, 14.1, 15.4, 16.0, 17.7, 18.9, 19.6, 20.3, 21.5, 22.7, 23.4, 24.2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Take the top 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0.5, 1.6, 2.1, 3.2, 4.7, 5.4, 6.3, 7.5, 8.0, 9.2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are the chunks we want to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12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B564-CA9E-3D87-8903-3909F7D42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F79E-D81D-C0B7-2D18-4AECB866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62" y="238794"/>
            <a:ext cx="10515600" cy="1325563"/>
          </a:xfrm>
        </p:spPr>
        <p:txBody>
          <a:bodyPr/>
          <a:lstStyle/>
          <a:p>
            <a:r>
              <a:rPr lang="en-US" dirty="0"/>
              <a:t>Course schedule</a:t>
            </a:r>
            <a:endParaRPr lang="en-B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D5C226-4920-1470-4E26-725EDC46B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09451"/>
              </p:ext>
            </p:extLst>
          </p:nvPr>
        </p:nvGraphicFramePr>
        <p:xfrm>
          <a:off x="5124734" y="1"/>
          <a:ext cx="6602496" cy="6942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93">
                  <a:extLst>
                    <a:ext uri="{9D8B030D-6E8A-4147-A177-3AD203B41FA5}">
                      <a16:colId xmlns:a16="http://schemas.microsoft.com/office/drawing/2014/main" val="4215952977"/>
                    </a:ext>
                  </a:extLst>
                </a:gridCol>
                <a:gridCol w="2299648">
                  <a:extLst>
                    <a:ext uri="{9D8B030D-6E8A-4147-A177-3AD203B41FA5}">
                      <a16:colId xmlns:a16="http://schemas.microsoft.com/office/drawing/2014/main" val="1545778933"/>
                    </a:ext>
                  </a:extLst>
                </a:gridCol>
                <a:gridCol w="2276155">
                  <a:extLst>
                    <a:ext uri="{9D8B030D-6E8A-4147-A177-3AD203B41FA5}">
                      <a16:colId xmlns:a16="http://schemas.microsoft.com/office/drawing/2014/main" val="1553113300"/>
                    </a:ext>
                  </a:extLst>
                </a:gridCol>
              </a:tblGrid>
              <a:tr h="481821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273685"/>
                  </a:ext>
                </a:extLst>
              </a:tr>
              <a:tr h="481821">
                <a:tc>
                  <a:txBody>
                    <a:bodyPr/>
                    <a:lstStyle/>
                    <a:p>
                      <a:r>
                        <a:rPr lang="en-US" dirty="0"/>
                        <a:t>Week 1 : 12/02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C#/Unity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21218"/>
                  </a:ext>
                </a:extLst>
              </a:tr>
              <a:tr h="481821">
                <a:tc>
                  <a:txBody>
                    <a:bodyPr/>
                    <a:lstStyle/>
                    <a:p>
                      <a:r>
                        <a:rPr lang="en-US" dirty="0"/>
                        <a:t>Week 2 : 19/02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reasoning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27011"/>
                  </a:ext>
                </a:extLst>
              </a:tr>
              <a:tr h="481821">
                <a:tc>
                  <a:txBody>
                    <a:bodyPr/>
                    <a:lstStyle/>
                    <a:p>
                      <a:r>
                        <a:rPr lang="en-US" dirty="0"/>
                        <a:t>Week 3 : 26/02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Pipeline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21313"/>
                  </a:ext>
                </a:extLst>
              </a:tr>
              <a:tr h="621727">
                <a:tc>
                  <a:txBody>
                    <a:bodyPr/>
                    <a:lstStyle/>
                    <a:p>
                      <a:r>
                        <a:rPr lang="en-US" dirty="0"/>
                        <a:t>Week 4 : 04/03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Textures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maps</a:t>
                      </a:r>
                    </a:p>
                    <a:p>
                      <a:r>
                        <a:rPr lang="en-US" dirty="0"/>
                        <a:t>Labs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918310"/>
                  </a:ext>
                </a:extLst>
              </a:tr>
              <a:tr h="621727">
                <a:tc>
                  <a:txBody>
                    <a:bodyPr/>
                    <a:lstStyle/>
                    <a:p>
                      <a:r>
                        <a:rPr lang="en-US" dirty="0"/>
                        <a:t>Week 5 : 11/03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processing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Camera’s</a:t>
                      </a:r>
                    </a:p>
                    <a:p>
                      <a:r>
                        <a:rPr lang="en-US" dirty="0"/>
                        <a:t>Light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78510"/>
                  </a:ext>
                </a:extLst>
              </a:tr>
              <a:tr h="604328">
                <a:tc>
                  <a:txBody>
                    <a:bodyPr/>
                    <a:lstStyle/>
                    <a:p>
                      <a:r>
                        <a:rPr lang="en-US" dirty="0"/>
                        <a:t>Week 6 : 18/03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Materials</a:t>
                      </a:r>
                      <a:br>
                        <a:rPr lang="en-US" dirty="0"/>
                      </a:br>
                      <a:endParaRPr lang="en-BE" dirty="0"/>
                    </a:p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Aliasing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Materials Lab</a:t>
                      </a:r>
                      <a:endParaRPr lang="en-BE" dirty="0"/>
                    </a:p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1231"/>
                  </a:ext>
                </a:extLst>
              </a:tr>
              <a:tr h="577311">
                <a:tc>
                  <a:txBody>
                    <a:bodyPr/>
                    <a:lstStyle/>
                    <a:p>
                      <a:r>
                        <a:rPr lang="en-US" dirty="0"/>
                        <a:t>Week 7 : 25/03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Procedural generation</a:t>
                      </a:r>
                      <a:br>
                        <a:rPr lang="en-US" dirty="0"/>
                      </a:br>
                      <a:r>
                        <a:rPr lang="en-US" dirty="0"/>
                        <a:t>Theory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Procedural generation</a:t>
                      </a:r>
                      <a:br>
                        <a:rPr lang="en-US" dirty="0"/>
                      </a:br>
                      <a:r>
                        <a:rPr lang="en-US" dirty="0"/>
                        <a:t>Practice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29814"/>
                  </a:ext>
                </a:extLst>
              </a:tr>
              <a:tr h="577311">
                <a:tc>
                  <a:txBody>
                    <a:bodyPr/>
                    <a:lstStyle/>
                    <a:p>
                      <a:r>
                        <a:rPr lang="en-US" dirty="0"/>
                        <a:t>Week 8 : 15/04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Advanced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42271"/>
                  </a:ext>
                </a:extLst>
              </a:tr>
              <a:tr h="481821">
                <a:tc>
                  <a:txBody>
                    <a:bodyPr/>
                    <a:lstStyle/>
                    <a:p>
                      <a:r>
                        <a:rPr lang="en-US" dirty="0"/>
                        <a:t>Week 9 : 22/04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 07 explanation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explanation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00834"/>
                  </a:ext>
                </a:extLst>
              </a:tr>
              <a:tr h="621727">
                <a:tc>
                  <a:txBody>
                    <a:bodyPr/>
                    <a:lstStyle/>
                    <a:p>
                      <a:r>
                        <a:rPr lang="en-US" dirty="0"/>
                        <a:t>Week 10 : 29/04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explanation 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Guest Lecture</a:t>
                      </a:r>
                      <a:br>
                        <a:rPr lang="en-US" dirty="0"/>
                      </a:br>
                      <a:r>
                        <a:rPr lang="en-US" dirty="0"/>
                        <a:t>Project Labs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61463"/>
                  </a:ext>
                </a:extLst>
              </a:tr>
              <a:tr h="481821">
                <a:tc>
                  <a:txBody>
                    <a:bodyPr/>
                    <a:lstStyle/>
                    <a:p>
                      <a:r>
                        <a:rPr lang="en-US" dirty="0"/>
                        <a:t>Week 11 : 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solving 101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Holiday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446022"/>
                  </a:ext>
                </a:extLst>
              </a:tr>
            </a:tbl>
          </a:graphicData>
        </a:graphic>
      </p:graphicFrame>
      <p:pic>
        <p:nvPicPr>
          <p:cNvPr id="5" name="Picture 4" descr="A cartoon of two toy story characters&#10;&#10;Description automatically generated">
            <a:extLst>
              <a:ext uri="{FF2B5EF4-FFF2-40B4-BE49-F238E27FC236}">
                <a16:creationId xmlns:a16="http://schemas.microsoft.com/office/drawing/2014/main" id="{8E03FB4E-CC22-7E72-B921-FED8973A6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441"/>
            <a:ext cx="4702629" cy="35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00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FD3F-DC3B-E7B4-6543-EB578F0A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== Score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10D6B-E45D-C5A9-B005-6EABA3C5B1F9}"/>
              </a:ext>
            </a:extLst>
          </p:cNvPr>
          <p:cNvSpPr txBox="1"/>
          <p:nvPr/>
        </p:nvSpPr>
        <p:spPr>
          <a:xfrm>
            <a:off x="723900" y="1459855"/>
            <a:ext cx="5769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can account for our other factors later 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4234151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6C68-6932-A9F0-ABDA-943AE5F4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365125"/>
            <a:ext cx="11719560" cy="1325563"/>
          </a:xfrm>
        </p:spPr>
        <p:txBody>
          <a:bodyPr/>
          <a:lstStyle/>
          <a:p>
            <a:r>
              <a:rPr lang="en-US" dirty="0"/>
              <a:t>Suppose we have all our chunks loaded to the limit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9E78F-59C2-20C2-5FA2-55C0F172B491}"/>
              </a:ext>
            </a:extLst>
          </p:cNvPr>
          <p:cNvSpPr txBox="1"/>
          <p:nvPr/>
        </p:nvSpPr>
        <p:spPr>
          <a:xfrm>
            <a:off x="762000" y="2164080"/>
            <a:ext cx="8831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camera 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Maybe an unloaded chunk is now closer / better than a loaded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do we solve that?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959969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72AF9-4C08-3855-1E96-787B600DBB48}"/>
              </a:ext>
            </a:extLst>
          </p:cNvPr>
          <p:cNvSpPr txBox="1"/>
          <p:nvPr/>
        </p:nvSpPr>
        <p:spPr>
          <a:xfrm>
            <a:off x="2727960" y="2682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A19A1-670C-E6FF-ED6F-3970DB314FEB}"/>
              </a:ext>
            </a:extLst>
          </p:cNvPr>
          <p:cNvSpPr txBox="1"/>
          <p:nvPr/>
        </p:nvSpPr>
        <p:spPr>
          <a:xfrm>
            <a:off x="228600" y="335280"/>
            <a:ext cx="11734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Create a </a:t>
            </a:r>
            <a:r>
              <a:rPr lang="en-US" sz="2400" dirty="0" err="1"/>
              <a:t>datastructure</a:t>
            </a:r>
            <a:r>
              <a:rPr lang="en-US" sz="2400" dirty="0"/>
              <a:t> that holds all our loaded chunks.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* Each frame, loop through unloaded chunks. We want to assign a priority to all of them. Because our world is infinite, you can't do all of them, so think of a heuristic to choose which chunk potentially should be loaded. It will involve distance to the camera. Create a loop that iterates over chunks that might be loadable.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* Calculate a priority: the importance to generate a certain chunk. You can assume that a chunk that is in front of the camera, and close to the camera, is important to load.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* Also (re)calculate the priority of all loaded chunks.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* Merge both priorities, so you have a list of unloaded and loaded chunks, sorted by priority.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* Check if any unloaded chunk has a higher priority than a loaded chunk. If so, you want to load the unloaded chunk, and unload the loaded chunk. Unload the loaded chunk with the lowest priority. 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2717172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D352-0BA4-58A1-A1EB-FE1DCDDA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96503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9321-9E2D-F0C2-24AE-DC832A99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A574F-F153-A569-4B33-C69FD74FC7FA}"/>
              </a:ext>
            </a:extLst>
          </p:cNvPr>
          <p:cNvSpPr txBox="1"/>
          <p:nvPr/>
        </p:nvSpPr>
        <p:spPr>
          <a:xfrm>
            <a:off x="590939" y="1635966"/>
            <a:ext cx="28608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Bureaucracy</a:t>
            </a:r>
            <a:endParaRPr lang="en-US" sz="28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Chunk spawning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 Water 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2049285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70ED-CF60-2127-2F4B-F284F5D2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15019-CE29-A96E-AD95-09ADDCD33425}"/>
              </a:ext>
            </a:extLst>
          </p:cNvPr>
          <p:cNvSpPr txBox="1"/>
          <p:nvPr/>
        </p:nvSpPr>
        <p:spPr>
          <a:xfrm>
            <a:off x="144781" y="1409700"/>
            <a:ext cx="110642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* </a:t>
            </a:r>
            <a:r>
              <a:rPr lang="en-US" sz="2400" dirty="0"/>
              <a:t>When looking at water, it should be transparent (we should see blocks under the water)</a:t>
            </a:r>
          </a:p>
          <a:p>
            <a:pPr lvl="1"/>
            <a:r>
              <a:rPr lang="en-US" sz="2400" dirty="0"/>
              <a:t>* </a:t>
            </a:r>
            <a:r>
              <a:rPr lang="en-US" sz="2400" u="sng" dirty="0"/>
              <a:t>Water should be animated : it should visually move with time. It doesn't actually move, just create a moving effect.</a:t>
            </a:r>
            <a:endParaRPr lang="en-BE" sz="2400" u="sng" dirty="0"/>
          </a:p>
        </p:txBody>
      </p:sp>
    </p:spTree>
    <p:extLst>
      <p:ext uri="{BB962C8B-B14F-4D97-AF65-F5344CB8AC3E}">
        <p14:creationId xmlns:p14="http://schemas.microsoft.com/office/powerpoint/2010/main" val="2390409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681-BC69-BA68-89E6-CDE646F8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DF139-DA82-94BF-A624-39C4E1CB716F}"/>
              </a:ext>
            </a:extLst>
          </p:cNvPr>
          <p:cNvSpPr txBox="1"/>
          <p:nvPr/>
        </p:nvSpPr>
        <p:spPr>
          <a:xfrm>
            <a:off x="400958" y="1348740"/>
            <a:ext cx="7563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 touch the vertices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Animate the fragments /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 google “water shader”, google “water pixel shader”</a:t>
            </a:r>
            <a:endParaRPr lang="en-BE" sz="2400" dirty="0"/>
          </a:p>
        </p:txBody>
      </p:sp>
      <p:pic>
        <p:nvPicPr>
          <p:cNvPr id="5" name="Picture 4" descr="A blue and white square pattern&#10;&#10;Description automatically generated with medium confidence">
            <a:extLst>
              <a:ext uri="{FF2B5EF4-FFF2-40B4-BE49-F238E27FC236}">
                <a16:creationId xmlns:a16="http://schemas.microsoft.com/office/drawing/2014/main" id="{CC07BD2A-10DD-013F-BB8A-9D38FDFF0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8" y="3291840"/>
            <a:ext cx="5453484" cy="2988508"/>
          </a:xfrm>
          <a:prstGeom prst="rect">
            <a:avLst/>
          </a:prstGeom>
        </p:spPr>
      </p:pic>
      <p:pic>
        <p:nvPicPr>
          <p:cNvPr id="7" name="Picture 6" descr="A video game of a pond with trees and a path&#10;&#10;Description automatically generated">
            <a:extLst>
              <a:ext uri="{FF2B5EF4-FFF2-40B4-BE49-F238E27FC236}">
                <a16:creationId xmlns:a16="http://schemas.microsoft.com/office/drawing/2014/main" id="{A37F6EB1-1EA3-005C-115C-3B0CFEE30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49" y="3223260"/>
            <a:ext cx="5420369" cy="30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9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6379-9938-012F-555F-268ADAB8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77093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9321-9E2D-F0C2-24AE-DC832A99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A574F-F153-A569-4B33-C69FD74FC7FA}"/>
              </a:ext>
            </a:extLst>
          </p:cNvPr>
          <p:cNvSpPr txBox="1"/>
          <p:nvPr/>
        </p:nvSpPr>
        <p:spPr>
          <a:xfrm>
            <a:off x="590939" y="1635966"/>
            <a:ext cx="28608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Bureaucracy</a:t>
            </a:r>
            <a:endParaRPr lang="en-US" sz="28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Chunk spawning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 ????? </a:t>
            </a:r>
          </a:p>
        </p:txBody>
      </p:sp>
    </p:spTree>
    <p:extLst>
      <p:ext uri="{BB962C8B-B14F-4D97-AF65-F5344CB8AC3E}">
        <p14:creationId xmlns:p14="http://schemas.microsoft.com/office/powerpoint/2010/main" val="3521396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9020-53BD-9928-5AC7-42716AD9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</a:t>
            </a:r>
            <a:r>
              <a:rPr lang="en-US" dirty="0" err="1"/>
              <a:t>feeback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7B66E-A1EF-2240-B7C3-535EAF3E0A3F}"/>
              </a:ext>
            </a:extLst>
          </p:cNvPr>
          <p:cNvSpPr txBox="1"/>
          <p:nvPr/>
        </p:nvSpPr>
        <p:spPr>
          <a:xfrm>
            <a:off x="525780" y="1409700"/>
            <a:ext cx="7145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 the link in the message on Toledo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Especially since there are so few people in this course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96505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9321-9E2D-F0C2-24AE-DC832A99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A574F-F153-A569-4B33-C69FD74FC7FA}"/>
              </a:ext>
            </a:extLst>
          </p:cNvPr>
          <p:cNvSpPr txBox="1"/>
          <p:nvPr/>
        </p:nvSpPr>
        <p:spPr>
          <a:xfrm>
            <a:off x="590939" y="1635966"/>
            <a:ext cx="30563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Bureaucracy</a:t>
            </a:r>
            <a:r>
              <a:rPr lang="en-US" sz="2800" dirty="0">
                <a:sym typeface="Wingdings" panose="05000000000000000000" pitchFamily="2" charset="2"/>
              </a:rPr>
              <a:t>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Chunk spawning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2792546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58B5-C248-6F6F-158C-A9D303E1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me how I can get you to email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84278-395A-B62A-DA49-BC859BF60E9C}"/>
              </a:ext>
            </a:extLst>
          </p:cNvPr>
          <p:cNvSpPr txBox="1"/>
          <p:nvPr/>
        </p:nvSpPr>
        <p:spPr>
          <a:xfrm>
            <a:off x="678180" y="1690688"/>
            <a:ext cx="8599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see from the git logs that a couple of you got stuck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don’t want you to get stuck on random Unity/C#/HLSL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also a form of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Can’t guarantee an answer this weekend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974505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EFB8-00E7-524B-C472-9B2B37AF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2F473-209F-ACBC-D607-04F52D93B698}"/>
              </a:ext>
            </a:extLst>
          </p:cNvPr>
          <p:cNvSpPr txBox="1"/>
          <p:nvPr/>
        </p:nvSpPr>
        <p:spPr>
          <a:xfrm>
            <a:off x="434341" y="1508760"/>
            <a:ext cx="10378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only there to check you did your work and understand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I tell you it’s done before time, it doesn’t mean you did badly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can ask you about any line in your code, for example, why did you use dot(N,L) and what does it do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492691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9C71-1F96-291B-5286-B73AB8B5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remaining 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16772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090-C67E-155D-886B-2EEDCE27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D07D7-A25C-4DC4-3614-356DDBEC5A7D}"/>
              </a:ext>
            </a:extLst>
          </p:cNvPr>
          <p:cNvSpPr txBox="1"/>
          <p:nvPr/>
        </p:nvSpPr>
        <p:spPr>
          <a:xfrm>
            <a:off x="678024" y="1690688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</p:txBody>
      </p:sp>
      <p:pic>
        <p:nvPicPr>
          <p:cNvPr id="5" name="Picture 4" descr="A close up of a cat&#10;&#10;Description automatically generated">
            <a:extLst>
              <a:ext uri="{FF2B5EF4-FFF2-40B4-BE49-F238E27FC236}">
                <a16:creationId xmlns:a16="http://schemas.microsoft.com/office/drawing/2014/main" id="{B892411B-6482-7C67-8027-444FF6579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" y="1579984"/>
            <a:ext cx="9383140" cy="52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6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ABA5-39DB-31AA-F5EE-52B50BF2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Bureaucracy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11A8E-96CC-086D-7D5C-AD7B756432E1}"/>
              </a:ext>
            </a:extLst>
          </p:cNvPr>
          <p:cNvSpPr txBox="1"/>
          <p:nvPr/>
        </p:nvSpPr>
        <p:spPr>
          <a:xfrm>
            <a:off x="597160" y="1561323"/>
            <a:ext cx="9373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post the link for exam slot 10/06/2024 at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!!! Some people haven’t posted their </a:t>
            </a:r>
            <a:r>
              <a:rPr lang="en-US" sz="2400" dirty="0" err="1"/>
              <a:t>github</a:t>
            </a:r>
            <a:r>
              <a:rPr lang="en-US" sz="2400" dirty="0"/>
              <a:t> on Toledo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I’m not allowed to take exams of people who haven’t hand in on Toledo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98244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9321-9E2D-F0C2-24AE-DC832A99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A574F-F153-A569-4B33-C69FD74FC7FA}"/>
              </a:ext>
            </a:extLst>
          </p:cNvPr>
          <p:cNvSpPr txBox="1"/>
          <p:nvPr/>
        </p:nvSpPr>
        <p:spPr>
          <a:xfrm>
            <a:off x="590939" y="1635966"/>
            <a:ext cx="37761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Bureaucracy</a:t>
            </a:r>
            <a:endParaRPr lang="en-US" sz="28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 Chunk spawning 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327929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573B-CB19-766B-9824-4D40D771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spawning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7AF1E-E17F-863D-5ACD-6AD9C01B3A69}"/>
              </a:ext>
            </a:extLst>
          </p:cNvPr>
          <p:cNvSpPr txBox="1"/>
          <p:nvPr/>
        </p:nvSpPr>
        <p:spPr>
          <a:xfrm>
            <a:off x="721568" y="1735493"/>
            <a:ext cx="8711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want multiple chunks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want to have an upper limit to the number of chunks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need to find a way to decide what to load, and what to unload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243823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7708-EB12-8A01-0CD9-CDCA9A0A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 there is no correct answer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B1BE8-1F85-6981-2E4A-8E858C147DF3}"/>
              </a:ext>
            </a:extLst>
          </p:cNvPr>
          <p:cNvSpPr txBox="1"/>
          <p:nvPr/>
        </p:nvSpPr>
        <p:spPr>
          <a:xfrm>
            <a:off x="838200" y="1690688"/>
            <a:ext cx="8280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You’re developing a heuristic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heuristic comes up with a good answer, not a perfect answer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42892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1C67-A205-DB74-DE45-D9BF4C99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Conceptually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E5CD4-BC28-ACEB-D561-1E769300D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891" y="1385409"/>
            <a:ext cx="6392167" cy="5001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DD05C-6098-6C0A-0273-7FFFD7FC8338}"/>
              </a:ext>
            </a:extLst>
          </p:cNvPr>
          <p:cNvSpPr txBox="1"/>
          <p:nvPr/>
        </p:nvSpPr>
        <p:spPr>
          <a:xfrm>
            <a:off x="460942" y="1684220"/>
            <a:ext cx="46253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start with zero chunks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to find what to load first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is an infinite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want to load the “most </a:t>
            </a:r>
            <a:br>
              <a:rPr lang="en-US" sz="2400" dirty="0"/>
            </a:br>
            <a:r>
              <a:rPr lang="en-US" sz="2400" dirty="0"/>
              <a:t>interesting ones”</a:t>
            </a:r>
            <a:endParaRPr lang="en-BE" sz="2400" dirty="0"/>
          </a:p>
        </p:txBody>
      </p:sp>
      <p:pic>
        <p:nvPicPr>
          <p:cNvPr id="8" name="Picture 7" descr="A close-up of a camera&#10;&#10;Description automatically generated">
            <a:extLst>
              <a:ext uri="{FF2B5EF4-FFF2-40B4-BE49-F238E27FC236}">
                <a16:creationId xmlns:a16="http://schemas.microsoft.com/office/drawing/2014/main" id="{0091B386-56DA-16E2-DFAE-BC3C4003F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49840">
            <a:off x="6845284" y="4115553"/>
            <a:ext cx="829466" cy="73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9DE1-02E8-BDAB-6A95-8C161F43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: we can’t check infinite chunks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619A6-6805-D604-703E-8ED196E9ACDD}"/>
              </a:ext>
            </a:extLst>
          </p:cNvPr>
          <p:cNvSpPr txBox="1"/>
          <p:nvPr/>
        </p:nvSpPr>
        <p:spPr>
          <a:xfrm>
            <a:off x="693420" y="1859280"/>
            <a:ext cx="60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do we check a finite number of chunks?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24780629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slides_theme</Template>
  <TotalTime>35502</TotalTime>
  <Words>1019</Words>
  <Application>Microsoft Office PowerPoint</Application>
  <PresentationFormat>Widescreen</PresentationFormat>
  <Paragraphs>153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Tahoma</vt:lpstr>
      <vt:lpstr>Wingdings</vt:lpstr>
      <vt:lpstr>Kantoorthema</vt:lpstr>
      <vt:lpstr>PowerPoint Presentation</vt:lpstr>
      <vt:lpstr>Course schedule</vt:lpstr>
      <vt:lpstr>This class</vt:lpstr>
      <vt:lpstr>Bureaucracy</vt:lpstr>
      <vt:lpstr>This class</vt:lpstr>
      <vt:lpstr>Chunk spawning</vt:lpstr>
      <vt:lpstr>Remember:  there is no correct answer</vt:lpstr>
      <vt:lpstr>Conceptually</vt:lpstr>
      <vt:lpstr>Problem : we can’t check infinite chunks</vt:lpstr>
      <vt:lpstr>Many options</vt:lpstr>
      <vt:lpstr>Closer chunks are more interesting</vt:lpstr>
      <vt:lpstr>You now should have a collection of candidates</vt:lpstr>
      <vt:lpstr>Which chunks do we want to load first?</vt:lpstr>
      <vt:lpstr>Which chunks do we want to load first?</vt:lpstr>
      <vt:lpstr>Start with distance only</vt:lpstr>
      <vt:lpstr>Distance to chunk</vt:lpstr>
      <vt:lpstr>Distance to chunk : Simple</vt:lpstr>
      <vt:lpstr>Let’s say we can load 10 chunks</vt:lpstr>
      <vt:lpstr>For  example ,we checked 25 distances</vt:lpstr>
      <vt:lpstr>Distance == Score</vt:lpstr>
      <vt:lpstr>Suppose we have all our chunks loaded to the limit</vt:lpstr>
      <vt:lpstr>PowerPoint Presentation</vt:lpstr>
      <vt:lpstr>Questions?</vt:lpstr>
      <vt:lpstr>This class</vt:lpstr>
      <vt:lpstr>Specification</vt:lpstr>
      <vt:lpstr>Animation</vt:lpstr>
      <vt:lpstr>Questions?</vt:lpstr>
      <vt:lpstr>This class</vt:lpstr>
      <vt:lpstr>Fill in the feeback</vt:lpstr>
      <vt:lpstr>Teach me how I can get you to email</vt:lpstr>
      <vt:lpstr>Exam</vt:lpstr>
      <vt:lpstr>Any remaining questions?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Daan Nijs</dc:creator>
  <cp:lastModifiedBy>Daan Nijs</cp:lastModifiedBy>
  <cp:revision>131</cp:revision>
  <dcterms:created xsi:type="dcterms:W3CDTF">2024-01-29T23:06:06Z</dcterms:created>
  <dcterms:modified xsi:type="dcterms:W3CDTF">2024-06-03T10:08:32Z</dcterms:modified>
</cp:coreProperties>
</file>