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502" r:id="rId3"/>
    <p:sldId id="338" r:id="rId4"/>
    <p:sldId id="364" r:id="rId5"/>
    <p:sldId id="543" r:id="rId6"/>
    <p:sldId id="544" r:id="rId7"/>
    <p:sldId id="545" r:id="rId8"/>
    <p:sldId id="546" r:id="rId9"/>
    <p:sldId id="547" r:id="rId10"/>
    <p:sldId id="548" r:id="rId11"/>
    <p:sldId id="549" r:id="rId12"/>
    <p:sldId id="550" r:id="rId13"/>
    <p:sldId id="551" r:id="rId14"/>
    <p:sldId id="552" r:id="rId15"/>
    <p:sldId id="554" r:id="rId16"/>
    <p:sldId id="553" r:id="rId17"/>
    <p:sldId id="540" r:id="rId18"/>
    <p:sldId id="542" r:id="rId1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0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7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484BD-A9A3-4CBB-88D6-39267B7F5B46}" type="datetimeFigureOut">
              <a:rPr lang="en-BE" smtClean="0"/>
              <a:t>06/03/2024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F9D2B-EF00-4575-9013-113DEEFD58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0835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 dirty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3D Graphics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Week 1a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Daan Nijs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 dirty="0"/>
              <a:t>DE</a:t>
            </a:r>
            <a:endParaRPr lang="nl-BE" dirty="0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 dirty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</a:t>
            </a:r>
          </a:p>
        </p:txBody>
      </p:sp>
      <p:pic>
        <p:nvPicPr>
          <p:cNvPr id="3" name="Picture 2" descr="A room with a white cube and red and green walls&#10;&#10;Description automatically generated">
            <a:extLst>
              <a:ext uri="{FF2B5EF4-FFF2-40B4-BE49-F238E27FC236}">
                <a16:creationId xmlns:a16="http://schemas.microsoft.com/office/drawing/2014/main" id="{52382748-B3A1-4041-F0B7-3FD688D997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10" y="1463310"/>
            <a:ext cx="5394690" cy="539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2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06/03/2024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2779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06/03/2024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6910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06/03/2024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224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06/03/2024</a:t>
            </a:fld>
            <a:endParaRPr lang="en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279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06/03/2024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05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06/03/2024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631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06/03/2024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4087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06/03/2024</a:t>
            </a:fld>
            <a:endParaRPr lang="en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847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06/03/2024</a:t>
            </a:fld>
            <a:endParaRPr lang="en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793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06/03/2024</a:t>
            </a:fld>
            <a:endParaRPr lang="en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755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06/03/2024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0970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44C9-3718-44C4-9063-5DAD08408240}" type="datetimeFigureOut">
              <a:rPr lang="en-BE" smtClean="0"/>
              <a:t>06/03/2024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9188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F5DD37-2212-916B-E357-43E8D3EA5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0F862-7245-5FF3-F9FF-A37F0519F7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Week 4b: Normal maps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B0F53-1B0B-247E-5331-DFF63A59F5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06C7B-D22F-6554-53F2-0FB13D199E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FE3868-CBE1-5055-4906-5E64ED6ECD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5507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72E79-4376-BFC6-B231-16906290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tally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02B8A-0354-DAE7-9682-69005CC3F3A7}"/>
              </a:ext>
            </a:extLst>
          </p:cNvPr>
          <p:cNvSpPr txBox="1"/>
          <p:nvPr/>
        </p:nvSpPr>
        <p:spPr>
          <a:xfrm>
            <a:off x="702906" y="2152261"/>
            <a:ext cx="84271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More data on disk (in most cases)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Maybe more in RAM (if all </a:t>
            </a:r>
            <a:r>
              <a:rPr lang="en-US" sz="2800" dirty="0" err="1"/>
              <a:t>mips</a:t>
            </a:r>
            <a:r>
              <a:rPr lang="en-US" sz="2800" dirty="0"/>
              <a:t> are loaded are loaded)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Maybe less in ram (with advanced texture streaming)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Most important : less read from RAM (“</a:t>
            </a:r>
            <a:r>
              <a:rPr lang="en-US" sz="2800" dirty="0" err="1"/>
              <a:t>fillrate</a:t>
            </a:r>
            <a:r>
              <a:rPr lang="en-US" sz="2800" dirty="0"/>
              <a:t>”)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1104829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4B69-0FCB-2325-F569-9C45C8689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164" y="433549"/>
            <a:ext cx="10515600" cy="1325563"/>
          </a:xfrm>
        </p:spPr>
        <p:txBody>
          <a:bodyPr/>
          <a:lstStyle/>
          <a:p>
            <a:r>
              <a:rPr lang="en-US" dirty="0"/>
              <a:t>Creating normal maps</a:t>
            </a:r>
            <a:endParaRPr lang="en-BE" dirty="0"/>
          </a:p>
        </p:txBody>
      </p:sp>
      <p:pic>
        <p:nvPicPr>
          <p:cNvPr id="11" name="Picture 10" descr="A pair of cylinder shaped objects&#10;&#10;Description automatically generated">
            <a:extLst>
              <a:ext uri="{FF2B5EF4-FFF2-40B4-BE49-F238E27FC236}">
                <a16:creationId xmlns:a16="http://schemas.microsoft.com/office/drawing/2014/main" id="{DD8A039E-546C-B486-A669-EF4CA486E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534" y="1532836"/>
            <a:ext cx="7605050" cy="532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68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205FF-6593-6D2A-EF06-A071F7DE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a normal map</a:t>
            </a:r>
            <a:endParaRPr lang="en-B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526F200-617D-287F-0075-106C60833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669" y="1940767"/>
            <a:ext cx="11428543" cy="40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21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B873-9AD6-DDB3-7B85-AD8886EB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a normal map</a:t>
            </a:r>
            <a:endParaRPr lang="en-B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EA3DD77-2C41-FE3B-D36F-5A5260A40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701" y="2326433"/>
            <a:ext cx="11333230" cy="402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61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BE28-B98B-1CA1-5B5A-1F8EDD84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BE" dirty="0"/>
          </a:p>
        </p:txBody>
      </p:sp>
      <p:pic>
        <p:nvPicPr>
          <p:cNvPr id="4" name="Picture 3" descr="A blue background with text&#10;&#10;Description automatically generated">
            <a:extLst>
              <a:ext uri="{FF2B5EF4-FFF2-40B4-BE49-F238E27FC236}">
                <a16:creationId xmlns:a16="http://schemas.microsoft.com/office/drawing/2014/main" id="{066B31D3-0B89-8DA2-AA3C-0F81CCEC6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99" y="2251788"/>
            <a:ext cx="3920582" cy="3920582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1874134-F943-8CCA-9D96-2C66DC5CE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544" y="2189583"/>
            <a:ext cx="7007090" cy="372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49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E0653-953D-2F3D-869E-53CA69CA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someone explain the colors?</a:t>
            </a:r>
            <a:endParaRPr lang="en-BE" dirty="0"/>
          </a:p>
        </p:txBody>
      </p:sp>
      <p:pic>
        <p:nvPicPr>
          <p:cNvPr id="3" name="Picture 2" descr="A blue background with text&#10;&#10;Description automatically generated">
            <a:extLst>
              <a:ext uri="{FF2B5EF4-FFF2-40B4-BE49-F238E27FC236}">
                <a16:creationId xmlns:a16="http://schemas.microsoft.com/office/drawing/2014/main" id="{9B5D1E66-3ABC-6520-22BA-6F53A4088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359" y="2139820"/>
            <a:ext cx="4353055" cy="435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61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2FDE3-F953-8A37-3820-DF92499D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39" y="78286"/>
            <a:ext cx="10515600" cy="1325563"/>
          </a:xfrm>
        </p:spPr>
        <p:txBody>
          <a:bodyPr/>
          <a:lstStyle/>
          <a:p>
            <a:r>
              <a:rPr lang="en-US" dirty="0"/>
              <a:t>Another result</a:t>
            </a:r>
            <a:endParaRPr lang="en-BE" dirty="0"/>
          </a:p>
        </p:txBody>
      </p:sp>
      <p:pic>
        <p:nvPicPr>
          <p:cNvPr id="4" name="Picture 3" descr="A stone wall with a blue sky&#10;&#10;Description automatically generated">
            <a:extLst>
              <a:ext uri="{FF2B5EF4-FFF2-40B4-BE49-F238E27FC236}">
                <a16:creationId xmlns:a16="http://schemas.microsoft.com/office/drawing/2014/main" id="{85A2C479-8EB8-934F-549A-D760E3AB8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388" y="1217596"/>
            <a:ext cx="8624236" cy="2820202"/>
          </a:xfrm>
          <a:prstGeom prst="rect">
            <a:avLst/>
          </a:prstGeom>
        </p:spPr>
      </p:pic>
      <p:pic>
        <p:nvPicPr>
          <p:cNvPr id="6" name="Picture 5" descr="A stone wall with a blue sky&#10;&#10;Description automatically generated">
            <a:extLst>
              <a:ext uri="{FF2B5EF4-FFF2-40B4-BE49-F238E27FC236}">
                <a16:creationId xmlns:a16="http://schemas.microsoft.com/office/drawing/2014/main" id="{9CDE1F21-A8A6-4243-9D64-8327C01C7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388" y="4037798"/>
            <a:ext cx="8624236" cy="282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76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A82B-1CCA-52C3-6ABC-461780DB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8552A-EDD2-5A7E-610F-6732135F024C}"/>
              </a:ext>
            </a:extLst>
          </p:cNvPr>
          <p:cNvSpPr txBox="1"/>
          <p:nvPr/>
        </p:nvSpPr>
        <p:spPr>
          <a:xfrm>
            <a:off x="590938" y="1953208"/>
            <a:ext cx="9035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Textures are used for spatially varying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They can be 1,2, and 3d. Or cubes.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They can be used for visible color, or normal, or any other parameter</a:t>
            </a:r>
          </a:p>
        </p:txBody>
      </p:sp>
    </p:spTree>
    <p:extLst>
      <p:ext uri="{BB962C8B-B14F-4D97-AF65-F5344CB8AC3E}">
        <p14:creationId xmlns:p14="http://schemas.microsoft.com/office/powerpoint/2010/main" val="66121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5785-1A60-E957-5F06-2FB2F160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 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5E26AD-AFC5-8E33-C5E6-454F231D6F36}"/>
              </a:ext>
            </a:extLst>
          </p:cNvPr>
          <p:cNvSpPr txBox="1"/>
          <p:nvPr/>
        </p:nvSpPr>
        <p:spPr>
          <a:xfrm>
            <a:off x="838200" y="1690688"/>
            <a:ext cx="3951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Postprocess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is going to be a fun one</a:t>
            </a:r>
            <a:endParaRPr lang="en-BE" sz="2400" dirty="0"/>
          </a:p>
        </p:txBody>
      </p:sp>
      <p:pic>
        <p:nvPicPr>
          <p:cNvPr id="5" name="Picture 4" descr="A green lit building with a tower and fire&#10;&#10;Description automatically generated">
            <a:extLst>
              <a:ext uri="{FF2B5EF4-FFF2-40B4-BE49-F238E27FC236}">
                <a16:creationId xmlns:a16="http://schemas.microsoft.com/office/drawing/2014/main" id="{5F686E0E-ECF6-E878-2C0C-47E9880F7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995" y="2521684"/>
            <a:ext cx="7709004" cy="433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2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9FD23-D77C-70B3-2CC3-3B9639720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A8D2-CA6D-2610-89CE-68DEF02C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033C93-BDDA-E53E-45B8-D25FB21FD02C}"/>
              </a:ext>
            </a:extLst>
          </p:cNvPr>
          <p:cNvSpPr txBox="1"/>
          <p:nvPr/>
        </p:nvSpPr>
        <p:spPr>
          <a:xfrm>
            <a:off x="989901" y="1690689"/>
            <a:ext cx="54295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Textures</a:t>
            </a:r>
            <a:endParaRPr lang="en-US" sz="28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1D, 2D, 3D and cube’s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Mipmap’s</a:t>
            </a:r>
          </a:p>
        </p:txBody>
      </p:sp>
    </p:spTree>
    <p:extLst>
      <p:ext uri="{BB962C8B-B14F-4D97-AF65-F5344CB8AC3E}">
        <p14:creationId xmlns:p14="http://schemas.microsoft.com/office/powerpoint/2010/main" val="220352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1B564-CA9E-3D87-8903-3909F7D42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F79E-D81D-C0B7-2D18-4AECB8668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62" y="238794"/>
            <a:ext cx="10515600" cy="1325563"/>
          </a:xfrm>
        </p:spPr>
        <p:txBody>
          <a:bodyPr/>
          <a:lstStyle/>
          <a:p>
            <a:r>
              <a:rPr lang="en-US" dirty="0"/>
              <a:t>Course schedule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D8DA9-97E3-0B9A-E8CC-21F1C6CD1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3671"/>
            <a:ext cx="4032180" cy="263992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D5C226-4920-1470-4E26-725EDC46B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0643"/>
              </p:ext>
            </p:extLst>
          </p:nvPr>
        </p:nvGraphicFramePr>
        <p:xfrm>
          <a:off x="5124734" y="1"/>
          <a:ext cx="6602496" cy="6855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693">
                  <a:extLst>
                    <a:ext uri="{9D8B030D-6E8A-4147-A177-3AD203B41FA5}">
                      <a16:colId xmlns:a16="http://schemas.microsoft.com/office/drawing/2014/main" val="4215952977"/>
                    </a:ext>
                  </a:extLst>
                </a:gridCol>
                <a:gridCol w="2299648">
                  <a:extLst>
                    <a:ext uri="{9D8B030D-6E8A-4147-A177-3AD203B41FA5}">
                      <a16:colId xmlns:a16="http://schemas.microsoft.com/office/drawing/2014/main" val="1545778933"/>
                    </a:ext>
                  </a:extLst>
                </a:gridCol>
                <a:gridCol w="2276155">
                  <a:extLst>
                    <a:ext uri="{9D8B030D-6E8A-4147-A177-3AD203B41FA5}">
                      <a16:colId xmlns:a16="http://schemas.microsoft.com/office/drawing/2014/main" val="1553113300"/>
                    </a:ext>
                  </a:extLst>
                </a:gridCol>
              </a:tblGrid>
              <a:tr h="522129">
                <a:tc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273685"/>
                  </a:ext>
                </a:extLst>
              </a:tr>
              <a:tr h="522129">
                <a:tc>
                  <a:txBody>
                    <a:bodyPr/>
                    <a:lstStyle/>
                    <a:p>
                      <a:r>
                        <a:rPr lang="en-US" dirty="0"/>
                        <a:t>Week 1 : 12/02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Introduction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C#/Unity 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121218"/>
                  </a:ext>
                </a:extLst>
              </a:tr>
              <a:tr h="522129">
                <a:tc>
                  <a:txBody>
                    <a:bodyPr/>
                    <a:lstStyle/>
                    <a:p>
                      <a:r>
                        <a:rPr lang="en-US" dirty="0"/>
                        <a:t>Week 2 : 19/02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reasoning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27011"/>
                  </a:ext>
                </a:extLst>
              </a:tr>
              <a:tr h="522129">
                <a:tc>
                  <a:txBody>
                    <a:bodyPr/>
                    <a:lstStyle/>
                    <a:p>
                      <a:r>
                        <a:rPr lang="en-US" dirty="0"/>
                        <a:t>Week 3 : 26/02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Pipeline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21313"/>
                  </a:ext>
                </a:extLst>
              </a:tr>
              <a:tr h="412087">
                <a:tc>
                  <a:txBody>
                    <a:bodyPr/>
                    <a:lstStyle/>
                    <a:p>
                      <a:r>
                        <a:rPr lang="en-US" dirty="0"/>
                        <a:t>Week 4 : 04/03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Textures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 maps</a:t>
                      </a:r>
                    </a:p>
                    <a:p>
                      <a:r>
                        <a:rPr lang="en-US" dirty="0"/>
                        <a:t>Labs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918310"/>
                  </a:ext>
                </a:extLst>
              </a:tr>
              <a:tr h="146772">
                <a:tc>
                  <a:txBody>
                    <a:bodyPr/>
                    <a:lstStyle/>
                    <a:p>
                      <a:r>
                        <a:rPr lang="en-US" dirty="0"/>
                        <a:t>Week 5 : 11/03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 processing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Camera’s</a:t>
                      </a:r>
                    </a:p>
                    <a:p>
                      <a:r>
                        <a:rPr lang="en-US" dirty="0"/>
                        <a:t>Light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078510"/>
                  </a:ext>
                </a:extLst>
              </a:tr>
              <a:tr h="522129">
                <a:tc>
                  <a:txBody>
                    <a:bodyPr/>
                    <a:lstStyle/>
                    <a:p>
                      <a:r>
                        <a:rPr lang="en-US" dirty="0"/>
                        <a:t>Week 6 : 18/03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Advanced pipeline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Advanced pipeline 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1231"/>
                  </a:ext>
                </a:extLst>
              </a:tr>
              <a:tr h="625607">
                <a:tc>
                  <a:txBody>
                    <a:bodyPr/>
                    <a:lstStyle/>
                    <a:p>
                      <a:r>
                        <a:rPr lang="en-US" dirty="0"/>
                        <a:t>Week 7 : 25/03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Materials</a:t>
                      </a:r>
                      <a:br>
                        <a:rPr lang="en-US" dirty="0"/>
                      </a:br>
                      <a:r>
                        <a:rPr lang="en-US" dirty="0"/>
                        <a:t>Aliasing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Materials 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929814"/>
                  </a:ext>
                </a:extLst>
              </a:tr>
              <a:tr h="625607">
                <a:tc>
                  <a:txBody>
                    <a:bodyPr/>
                    <a:lstStyle/>
                    <a:p>
                      <a:r>
                        <a:rPr lang="en-US" dirty="0"/>
                        <a:t>Week 8 : 15/04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Procedural generation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Procedural generation 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942271"/>
                  </a:ext>
                </a:extLst>
              </a:tr>
              <a:tr h="522129">
                <a:tc>
                  <a:txBody>
                    <a:bodyPr/>
                    <a:lstStyle/>
                    <a:p>
                      <a:r>
                        <a:rPr lang="en-US" dirty="0"/>
                        <a:t>Week 9 : 22/04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explanation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500834"/>
                  </a:ext>
                </a:extLst>
              </a:tr>
              <a:tr h="625607">
                <a:tc>
                  <a:txBody>
                    <a:bodyPr/>
                    <a:lstStyle/>
                    <a:p>
                      <a:r>
                        <a:rPr lang="en-US" dirty="0"/>
                        <a:t>Week 10 : 29/04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Guest Lecture</a:t>
                      </a:r>
                      <a:br>
                        <a:rPr lang="en-US" dirty="0"/>
                      </a:br>
                      <a:r>
                        <a:rPr lang="en-US" dirty="0"/>
                        <a:t>Project Labs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Guest Lecture</a:t>
                      </a:r>
                      <a:br>
                        <a:rPr lang="en-US" dirty="0"/>
                      </a:br>
                      <a:r>
                        <a:rPr lang="en-US" dirty="0"/>
                        <a:t>Project Labs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61463"/>
                  </a:ext>
                </a:extLst>
              </a:tr>
              <a:tr h="522129">
                <a:tc>
                  <a:txBody>
                    <a:bodyPr/>
                    <a:lstStyle/>
                    <a:p>
                      <a:r>
                        <a:rPr lang="en-US" dirty="0"/>
                        <a:t>Week 11 : 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Revision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4460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2CA2FDF-DB18-1375-BEF9-8DA80A37B085}"/>
              </a:ext>
            </a:extLst>
          </p:cNvPr>
          <p:cNvSpPr txBox="1"/>
          <p:nvPr/>
        </p:nvSpPr>
        <p:spPr>
          <a:xfrm>
            <a:off x="379445" y="1741714"/>
            <a:ext cx="46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Highly likely to change </a:t>
            </a:r>
            <a:r>
              <a:rPr lang="en-US" sz="2800" dirty="0">
                <a:sym typeface="Wingdings" panose="05000000000000000000" pitchFamily="2" charset="2"/>
              </a:rPr>
              <a:t>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51D17D-F165-A405-4C90-69417290D645}"/>
              </a:ext>
            </a:extLst>
          </p:cNvPr>
          <p:cNvSpPr/>
          <p:nvPr/>
        </p:nvSpPr>
        <p:spPr>
          <a:xfrm>
            <a:off x="9425679" y="2139820"/>
            <a:ext cx="2301551" cy="5356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6330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73297-8044-DFEA-04F5-D9FB0C658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2D51-1E40-FA66-F1C2-BA0D5411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B8313-D9B1-33D6-9A00-505148019F20}"/>
              </a:ext>
            </a:extLst>
          </p:cNvPr>
          <p:cNvSpPr txBox="1"/>
          <p:nvPr/>
        </p:nvSpPr>
        <p:spPr>
          <a:xfrm>
            <a:off x="989901" y="1690689"/>
            <a:ext cx="5429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 Normal maps</a:t>
            </a:r>
          </a:p>
        </p:txBody>
      </p:sp>
    </p:spTree>
    <p:extLst>
      <p:ext uri="{BB962C8B-B14F-4D97-AF65-F5344CB8AC3E}">
        <p14:creationId xmlns:p14="http://schemas.microsoft.com/office/powerpoint/2010/main" val="137261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189C-2230-3875-4553-DADD61B8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437" y="126411"/>
            <a:ext cx="10515600" cy="1325563"/>
          </a:xfrm>
        </p:spPr>
        <p:txBody>
          <a:bodyPr/>
          <a:lstStyle/>
          <a:p>
            <a:r>
              <a:rPr lang="en-US" dirty="0"/>
              <a:t>Problem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8B209E-CA1A-0B4E-C469-2AC6E14EFB26}"/>
              </a:ext>
            </a:extLst>
          </p:cNvPr>
          <p:cNvSpPr txBox="1"/>
          <p:nvPr/>
        </p:nvSpPr>
        <p:spPr>
          <a:xfrm>
            <a:off x="634483" y="1219200"/>
            <a:ext cx="69115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want as few triangles (vertices) as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But we do want the geometric detail normal give us</a:t>
            </a:r>
          </a:p>
        </p:txBody>
      </p:sp>
      <p:pic>
        <p:nvPicPr>
          <p:cNvPr id="5" name="Picture 4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F12D1BC4-2AC5-4FD0-09EA-47C58D20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0306"/>
            <a:ext cx="11153192" cy="409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4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96C4-5C0A-17C2-AD1E-BE2EF44C9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66785-30A7-2523-732E-89620915F878}"/>
              </a:ext>
            </a:extLst>
          </p:cNvPr>
          <p:cNvSpPr txBox="1"/>
          <p:nvPr/>
        </p:nvSpPr>
        <p:spPr>
          <a:xfrm>
            <a:off x="597159" y="1441872"/>
            <a:ext cx="33295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Less vertices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Normals</a:t>
            </a:r>
            <a:r>
              <a:rPr lang="en-US" sz="2800" dirty="0"/>
              <a:t> in textures</a:t>
            </a:r>
            <a:endParaRPr lang="en-BE" sz="28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BA19908-3635-F619-B82E-09707132A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708031"/>
            <a:ext cx="8649193" cy="414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2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375A-2329-5ABE-30CC-F1AB2FD4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don’t we have more data now?</a:t>
            </a:r>
            <a:endParaRPr lang="en-BE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8F25698-E6A1-2217-7775-96D9F13A6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50" y="1807986"/>
            <a:ext cx="8649193" cy="414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27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5D0B-744B-1EB8-D8F3-B9B26C150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9" y="130252"/>
            <a:ext cx="10515600" cy="1325563"/>
          </a:xfrm>
        </p:spPr>
        <p:txBody>
          <a:bodyPr/>
          <a:lstStyle/>
          <a:p>
            <a:r>
              <a:rPr lang="en-US" dirty="0"/>
              <a:t>Yes… but no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EF7C1-5C33-6F43-2199-AB96AC63CEBE}"/>
              </a:ext>
            </a:extLst>
          </p:cNvPr>
          <p:cNvSpPr txBox="1"/>
          <p:nvPr/>
        </p:nvSpPr>
        <p:spPr>
          <a:xfrm>
            <a:off x="435429" y="1374711"/>
            <a:ext cx="38724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Mesh LOD is per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Texture LOD is per pixel</a:t>
            </a:r>
            <a:endParaRPr lang="en-BE" sz="2800" dirty="0"/>
          </a:p>
        </p:txBody>
      </p:sp>
      <p:pic>
        <p:nvPicPr>
          <p:cNvPr id="6" name="Picture 5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40180510-AE62-B4B8-C89B-16916476B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38" y="2935202"/>
            <a:ext cx="8393650" cy="33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1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CC6DD-3EC4-711E-756C-0D70365B4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6E56-D60E-AC55-266B-24E0C2626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9" y="130252"/>
            <a:ext cx="10515600" cy="1325563"/>
          </a:xfrm>
        </p:spPr>
        <p:txBody>
          <a:bodyPr/>
          <a:lstStyle/>
          <a:p>
            <a:r>
              <a:rPr lang="en-US" dirty="0"/>
              <a:t>Yes… but no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698A9E-1730-9B57-B469-4DA5C46CB10F}"/>
              </a:ext>
            </a:extLst>
          </p:cNvPr>
          <p:cNvSpPr txBox="1"/>
          <p:nvPr/>
        </p:nvSpPr>
        <p:spPr>
          <a:xfrm>
            <a:off x="435429" y="1374711"/>
            <a:ext cx="38724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Mesh LOD is per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Texture LOD is per pixel</a:t>
            </a:r>
            <a:endParaRPr lang="en-BE" sz="2800" dirty="0"/>
          </a:p>
        </p:txBody>
      </p:sp>
      <p:pic>
        <p:nvPicPr>
          <p:cNvPr id="5" name="Picture 4" descr="A black and white checkered surface with a rainbow&#10;&#10;Description automatically generated">
            <a:extLst>
              <a:ext uri="{FF2B5EF4-FFF2-40B4-BE49-F238E27FC236}">
                <a16:creationId xmlns:a16="http://schemas.microsoft.com/office/drawing/2014/main" id="{1B76BAB9-24B1-6D5D-9396-CBFC20B38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492" y="3054220"/>
            <a:ext cx="6427959" cy="3213979"/>
          </a:xfrm>
          <a:prstGeom prst="rect">
            <a:avLst/>
          </a:prstGeom>
        </p:spPr>
      </p:pic>
      <p:pic>
        <p:nvPicPr>
          <p:cNvPr id="8" name="Picture 7" descr="A group of squares in different sizes&#10;&#10;Description automatically generated">
            <a:extLst>
              <a:ext uri="{FF2B5EF4-FFF2-40B4-BE49-F238E27FC236}">
                <a16:creationId xmlns:a16="http://schemas.microsoft.com/office/drawing/2014/main" id="{434DEF51-21E2-D2B5-F960-E874A143F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3" y="3164341"/>
            <a:ext cx="48768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9302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slides_theme</Template>
  <TotalTime>25968</TotalTime>
  <Words>298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Tahoma</vt:lpstr>
      <vt:lpstr>Wingdings</vt:lpstr>
      <vt:lpstr>Kantoorthema</vt:lpstr>
      <vt:lpstr>PowerPoint Presentation</vt:lpstr>
      <vt:lpstr>Last class</vt:lpstr>
      <vt:lpstr>Course schedule</vt:lpstr>
      <vt:lpstr>This class</vt:lpstr>
      <vt:lpstr>Problem</vt:lpstr>
      <vt:lpstr>Solution</vt:lpstr>
      <vt:lpstr>Wait, don’t we have more data now?</vt:lpstr>
      <vt:lpstr>Yes… but no</vt:lpstr>
      <vt:lpstr>Yes… but no</vt:lpstr>
      <vt:lpstr>Final tally</vt:lpstr>
      <vt:lpstr>Creating normal maps</vt:lpstr>
      <vt:lpstr>Without a normal map</vt:lpstr>
      <vt:lpstr>With a normal map</vt:lpstr>
      <vt:lpstr>Result</vt:lpstr>
      <vt:lpstr>Can someone explain the colors?</vt:lpstr>
      <vt:lpstr>Another result</vt:lpstr>
      <vt:lpstr>Recap</vt:lpstr>
      <vt:lpstr>Next class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Daan Nijs</dc:creator>
  <cp:lastModifiedBy>Daan Nijs</cp:lastModifiedBy>
  <cp:revision>65</cp:revision>
  <dcterms:created xsi:type="dcterms:W3CDTF">2024-01-29T23:06:06Z</dcterms:created>
  <dcterms:modified xsi:type="dcterms:W3CDTF">2024-03-07T08:44:39Z</dcterms:modified>
</cp:coreProperties>
</file>