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502" r:id="rId3"/>
    <p:sldId id="338" r:id="rId4"/>
    <p:sldId id="567" r:id="rId5"/>
    <p:sldId id="364" r:id="rId6"/>
    <p:sldId id="543" r:id="rId7"/>
    <p:sldId id="566" r:id="rId8"/>
    <p:sldId id="569" r:id="rId9"/>
    <p:sldId id="568" r:id="rId10"/>
    <p:sldId id="570" r:id="rId11"/>
    <p:sldId id="571" r:id="rId12"/>
    <p:sldId id="572" r:id="rId13"/>
    <p:sldId id="573" r:id="rId14"/>
    <p:sldId id="575" r:id="rId15"/>
    <p:sldId id="574" r:id="rId16"/>
    <p:sldId id="576" r:id="rId17"/>
    <p:sldId id="577" r:id="rId18"/>
    <p:sldId id="565" r:id="rId19"/>
    <p:sldId id="542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4BD-A9A3-4CBB-88D6-39267B7F5B46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9D2B-EF00-4575-9013-113DEEFD58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835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3D Graphics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Week 1a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Daan Nijs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DE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</a:p>
        </p:txBody>
      </p:sp>
      <p:pic>
        <p:nvPicPr>
          <p:cNvPr id="3" name="Picture 2" descr="A room with a white cube and red and green walls&#10;&#10;Description automatically generated">
            <a:extLst>
              <a:ext uri="{FF2B5EF4-FFF2-40B4-BE49-F238E27FC236}">
                <a16:creationId xmlns:a16="http://schemas.microsoft.com/office/drawing/2014/main" id="{52382748-B3A1-4041-F0B7-3FD688D997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0" y="1463310"/>
            <a:ext cx="5394690" cy="53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77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910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27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3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08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4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9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97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44C9-3718-44C4-9063-5DAD08408240}" type="datetimeFigureOut">
              <a:rPr lang="en-BE" smtClean="0"/>
              <a:t>27/03/2024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5DD37-2212-916B-E357-43E8D3EA5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F862-7245-5FF3-F9FF-A37F0519F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7a: Procedural Generation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0F53-1B0B-247E-5331-DFF63A59F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06C7B-D22F-6554-53F2-0FB13D199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FE3868-CBE1-5055-4906-5E64ED6EC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550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B15E-0CCE-9767-D5E5-376D7C99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: Simple Way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F766B-F77F-4119-5C46-12F00D76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40" y="1690688"/>
            <a:ext cx="5685660" cy="50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8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D2CF-7F3A-B86E-3E1E-B0C6F68D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quad : setup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E7A2F-3052-2A0A-6C6E-0F1A291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1905885"/>
            <a:ext cx="9697184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8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740E-868C-A3AC-3562-F706C7AA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quad  : vertices &amp; indices 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3599C-142E-2F52-794F-E750063A7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4" y="1403594"/>
            <a:ext cx="4774537" cy="54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D552-B1E8-A083-384E-3C04EE77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quad : </a:t>
            </a:r>
            <a:r>
              <a:rPr lang="en-US" dirty="0" err="1"/>
              <a:t>normals</a:t>
            </a:r>
            <a:r>
              <a:rPr lang="en-US" dirty="0"/>
              <a:t> &amp; </a:t>
            </a:r>
            <a:r>
              <a:rPr lang="en-US" dirty="0" err="1"/>
              <a:t>uv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57B5D-B7DC-BAB5-7176-75FAA881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0" y="1648980"/>
            <a:ext cx="4242123" cy="48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AB3D-9196-51CA-65BB-19A4451D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176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3297-8044-DFEA-04F5-D9FB0C65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2D51-1E40-FA66-F1C2-BA0D5411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B8313-D9B1-33D6-9A00-505148019F20}"/>
              </a:ext>
            </a:extLst>
          </p:cNvPr>
          <p:cNvSpPr txBox="1"/>
          <p:nvPr/>
        </p:nvSpPr>
        <p:spPr>
          <a:xfrm>
            <a:off x="989900" y="1690689"/>
            <a:ext cx="8726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Procedural meshes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Procedural Textures </a:t>
            </a:r>
          </a:p>
        </p:txBody>
      </p:sp>
    </p:spTree>
    <p:extLst>
      <p:ext uri="{BB962C8B-B14F-4D97-AF65-F5344CB8AC3E}">
        <p14:creationId xmlns:p14="http://schemas.microsoft.com/office/powerpoint/2010/main" val="384112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0996-AEA5-E9C0-8714-6C53C410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95831-AFCC-EA13-5423-A21B5950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4" y="1797698"/>
            <a:ext cx="8551156" cy="45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CE22-9BA5-3616-2D75-C716A493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line by line?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4709-4389-5580-0AB4-697BB6BDAE83}"/>
              </a:ext>
            </a:extLst>
          </p:cNvPr>
          <p:cNvSpPr txBox="1"/>
          <p:nvPr/>
        </p:nvSpPr>
        <p:spPr>
          <a:xfrm>
            <a:off x="646923" y="1542661"/>
            <a:ext cx="55240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not pixel by pixel?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not the entire image at once?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03624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97FD-734A-E62B-8818-5BCA57BF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9E0BD-55E4-DEA9-0ED8-871F51187316}"/>
              </a:ext>
            </a:extLst>
          </p:cNvPr>
          <p:cNvSpPr txBox="1"/>
          <p:nvPr/>
        </p:nvSpPr>
        <p:spPr>
          <a:xfrm>
            <a:off x="1125894" y="1903445"/>
            <a:ext cx="5247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set mesh/textures in code by copying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Meshes can be complicated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Textures are intuitive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847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5785-1A60-E957-5F06-2FB2F160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E26AD-AFC5-8E33-C5E6-454F231D6F36}"/>
              </a:ext>
            </a:extLst>
          </p:cNvPr>
          <p:cNvSpPr txBox="1"/>
          <p:nvPr/>
        </p:nvSpPr>
        <p:spPr>
          <a:xfrm>
            <a:off x="838200" y="1690688"/>
            <a:ext cx="2301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Holiday /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After, pipeline</a:t>
            </a:r>
            <a:endParaRPr lang="en-BE" sz="2400" dirty="0"/>
          </a:p>
        </p:txBody>
      </p:sp>
      <p:pic>
        <p:nvPicPr>
          <p:cNvPr id="5" name="Picture 4" descr="A person in a garment&#10;&#10;Description automatically generated">
            <a:extLst>
              <a:ext uri="{FF2B5EF4-FFF2-40B4-BE49-F238E27FC236}">
                <a16:creationId xmlns:a16="http://schemas.microsoft.com/office/drawing/2014/main" id="{D030F27C-5700-1E3C-05ED-0F2C0919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64" y="2058955"/>
            <a:ext cx="8531636" cy="47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2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9FD23-D77C-70B3-2CC3-3B9639720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A8D2-CA6D-2610-89CE-68DEF02C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33C93-BDDA-E53E-45B8-D25FB21FD02C}"/>
              </a:ext>
            </a:extLst>
          </p:cNvPr>
          <p:cNvSpPr txBox="1"/>
          <p:nvPr/>
        </p:nvSpPr>
        <p:spPr>
          <a:xfrm>
            <a:off x="989901" y="1690689"/>
            <a:ext cx="54295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use procedural generation?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fBm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horse on a green field&#10;&#10;Description automatically generated">
            <a:extLst>
              <a:ext uri="{FF2B5EF4-FFF2-40B4-BE49-F238E27FC236}">
                <a16:creationId xmlns:a16="http://schemas.microsoft.com/office/drawing/2014/main" id="{C81E275A-FA2E-5242-9F6C-1AE2A593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2" y="1"/>
            <a:ext cx="5486399" cy="3088894"/>
          </a:xfrm>
          <a:prstGeom prst="rect">
            <a:avLst/>
          </a:prstGeom>
        </p:spPr>
      </p:pic>
      <p:pic>
        <p:nvPicPr>
          <p:cNvPr id="8" name="Picture 7" descr="A white and black wavy object&#10;&#10;Description automatically generated">
            <a:extLst>
              <a:ext uri="{FF2B5EF4-FFF2-40B4-BE49-F238E27FC236}">
                <a16:creationId xmlns:a16="http://schemas.microsoft.com/office/drawing/2014/main" id="{17DE792C-0974-308C-80C7-A3A053BF5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935" y="3718637"/>
            <a:ext cx="5405231" cy="3040442"/>
          </a:xfrm>
          <a:prstGeom prst="rect">
            <a:avLst/>
          </a:prstGeom>
        </p:spPr>
      </p:pic>
      <p:pic>
        <p:nvPicPr>
          <p:cNvPr id="9" name="Picture 8" descr="A close-up of a cloud&#10;&#10;Description automatically generated">
            <a:extLst>
              <a:ext uri="{FF2B5EF4-FFF2-40B4-BE49-F238E27FC236}">
                <a16:creationId xmlns:a16="http://schemas.microsoft.com/office/drawing/2014/main" id="{1B636189-FF6A-FB4D-501F-153B6C57A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48" y="3575543"/>
            <a:ext cx="3183536" cy="3183536"/>
          </a:xfrm>
          <a:prstGeom prst="rect">
            <a:avLst/>
          </a:prstGeom>
        </p:spPr>
      </p:pic>
      <p:pic>
        <p:nvPicPr>
          <p:cNvPr id="10" name="Picture 9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BCF5A32-5C7E-0D19-CE79-1286E3FDB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72" y="3618805"/>
            <a:ext cx="3749814" cy="30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B564-CA9E-3D87-8903-3909F7D42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F79E-D81D-C0B7-2D18-4AECB866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62" y="238794"/>
            <a:ext cx="10515600" cy="1325563"/>
          </a:xfrm>
        </p:spPr>
        <p:txBody>
          <a:bodyPr/>
          <a:lstStyle/>
          <a:p>
            <a:r>
              <a:rPr lang="en-US" dirty="0"/>
              <a:t>Course schedule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8DA9-97E3-0B9A-E8CC-21F1C6CD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3671"/>
            <a:ext cx="4032180" cy="26399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5C226-4920-1470-4E26-725EDC46B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26702"/>
              </p:ext>
            </p:extLst>
          </p:nvPr>
        </p:nvGraphicFramePr>
        <p:xfrm>
          <a:off x="5124734" y="1"/>
          <a:ext cx="6602496" cy="694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93">
                  <a:extLst>
                    <a:ext uri="{9D8B030D-6E8A-4147-A177-3AD203B41FA5}">
                      <a16:colId xmlns:a16="http://schemas.microsoft.com/office/drawing/2014/main" val="4215952977"/>
                    </a:ext>
                  </a:extLst>
                </a:gridCol>
                <a:gridCol w="2299648">
                  <a:extLst>
                    <a:ext uri="{9D8B030D-6E8A-4147-A177-3AD203B41FA5}">
                      <a16:colId xmlns:a16="http://schemas.microsoft.com/office/drawing/2014/main" val="1545778933"/>
                    </a:ext>
                  </a:extLst>
                </a:gridCol>
                <a:gridCol w="2276155">
                  <a:extLst>
                    <a:ext uri="{9D8B030D-6E8A-4147-A177-3AD203B41FA5}">
                      <a16:colId xmlns:a16="http://schemas.microsoft.com/office/drawing/2014/main" val="1553113300"/>
                    </a:ext>
                  </a:extLst>
                </a:gridCol>
              </a:tblGrid>
              <a:tr h="481821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73685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1 : 12/02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C#/Unity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218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2 : 19/02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reasoning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7011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3 : 26/02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21313"/>
                  </a:ext>
                </a:extLst>
              </a:tr>
              <a:tr h="621727">
                <a:tc>
                  <a:txBody>
                    <a:bodyPr/>
                    <a:lstStyle/>
                    <a:p>
                      <a:r>
                        <a:rPr lang="en-US" dirty="0"/>
                        <a:t>Week 4 : 04/03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maps</a:t>
                      </a:r>
                    </a:p>
                    <a:p>
                      <a:r>
                        <a:rPr lang="en-US" dirty="0"/>
                        <a:t>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18310"/>
                  </a:ext>
                </a:extLst>
              </a:tr>
              <a:tr h="621727">
                <a:tc>
                  <a:txBody>
                    <a:bodyPr/>
                    <a:lstStyle/>
                    <a:p>
                      <a:r>
                        <a:rPr lang="en-US" dirty="0"/>
                        <a:t>Week 5 : 11/03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processing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Camera’s</a:t>
                      </a:r>
                    </a:p>
                    <a:p>
                      <a:r>
                        <a:rPr lang="en-US" dirty="0"/>
                        <a:t>Light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78510"/>
                  </a:ext>
                </a:extLst>
              </a:tr>
              <a:tr h="604328">
                <a:tc>
                  <a:txBody>
                    <a:bodyPr/>
                    <a:lstStyle/>
                    <a:p>
                      <a:r>
                        <a:rPr lang="en-US" dirty="0"/>
                        <a:t>Week 6 : 18/03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Materials</a:t>
                      </a:r>
                      <a:br>
                        <a:rPr lang="en-US" dirty="0"/>
                      </a:br>
                      <a:endParaRPr lang="en-BE" dirty="0"/>
                    </a:p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Aliasing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Materials Lab</a:t>
                      </a:r>
                      <a:endParaRPr lang="en-BE" dirty="0"/>
                    </a:p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1231"/>
                  </a:ext>
                </a:extLst>
              </a:tr>
              <a:tr h="577311">
                <a:tc>
                  <a:txBody>
                    <a:bodyPr/>
                    <a:lstStyle/>
                    <a:p>
                      <a:r>
                        <a:rPr lang="en-US" dirty="0"/>
                        <a:t>Week 7 : 25/03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br>
                        <a:rPr lang="en-US" dirty="0"/>
                      </a:br>
                      <a:r>
                        <a:rPr lang="en-US" dirty="0"/>
                        <a:t>Theory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br>
                        <a:rPr lang="en-US" dirty="0"/>
                      </a:br>
                      <a:r>
                        <a:rPr lang="en-US" dirty="0"/>
                        <a:t>Practice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29814"/>
                  </a:ext>
                </a:extLst>
              </a:tr>
              <a:tr h="577311">
                <a:tc>
                  <a:txBody>
                    <a:bodyPr/>
                    <a:lstStyle/>
                    <a:p>
                      <a:r>
                        <a:rPr lang="en-US" dirty="0"/>
                        <a:t>Week 8 : 15/04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Advanced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pipeline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2271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9 : 22/04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explanation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00834"/>
                  </a:ext>
                </a:extLst>
              </a:tr>
              <a:tr h="621727">
                <a:tc>
                  <a:txBody>
                    <a:bodyPr/>
                    <a:lstStyle/>
                    <a:p>
                      <a:r>
                        <a:rPr lang="en-US" dirty="0"/>
                        <a:t>Week 10 : 29/04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61463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11 : 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solving 101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solving 101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446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CA2FDF-DB18-1375-BEF9-8DA80A37B085}"/>
              </a:ext>
            </a:extLst>
          </p:cNvPr>
          <p:cNvSpPr txBox="1"/>
          <p:nvPr/>
        </p:nvSpPr>
        <p:spPr>
          <a:xfrm>
            <a:off x="379445" y="1741714"/>
            <a:ext cx="4696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Highly likely to change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Bonus class : problem solving?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1D17D-F165-A405-4C90-69417290D645}"/>
              </a:ext>
            </a:extLst>
          </p:cNvPr>
          <p:cNvSpPr/>
          <p:nvPr/>
        </p:nvSpPr>
        <p:spPr>
          <a:xfrm>
            <a:off x="9425679" y="4199352"/>
            <a:ext cx="2301551" cy="5356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33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15CD-0387-4F71-1D24-973F62D3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behind on the labs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AB1D8-1DAE-5CBA-5931-8FB3CAF3A869}"/>
              </a:ext>
            </a:extLst>
          </p:cNvPr>
          <p:cNvSpPr txBox="1"/>
          <p:nvPr/>
        </p:nvSpPr>
        <p:spPr>
          <a:xfrm>
            <a:off x="926840" y="1459855"/>
            <a:ext cx="5604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post ASAP and push notify on Toledo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Last lab of this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Remember : Deadline 28 / 04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6974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3297-8044-DFEA-04F5-D9FB0C65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2D51-1E40-FA66-F1C2-BA0D5411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B8313-D9B1-33D6-9A00-505148019F20}"/>
              </a:ext>
            </a:extLst>
          </p:cNvPr>
          <p:cNvSpPr txBox="1"/>
          <p:nvPr/>
        </p:nvSpPr>
        <p:spPr>
          <a:xfrm>
            <a:off x="989900" y="1690689"/>
            <a:ext cx="8726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Procedural meshes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Procedural Textures</a:t>
            </a:r>
          </a:p>
        </p:txBody>
      </p:sp>
    </p:spTree>
    <p:extLst>
      <p:ext uri="{BB962C8B-B14F-4D97-AF65-F5344CB8AC3E}">
        <p14:creationId xmlns:p14="http://schemas.microsoft.com/office/powerpoint/2010/main" val="137261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E9EC-7A18-24EE-5ABD-4E493D3A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80831-3733-C0A4-71C2-F864FD200557}"/>
              </a:ext>
            </a:extLst>
          </p:cNvPr>
          <p:cNvSpPr txBox="1"/>
          <p:nvPr/>
        </p:nvSpPr>
        <p:spPr>
          <a:xfrm>
            <a:off x="478971" y="1492897"/>
            <a:ext cx="32417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Array of 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Called “vertex buffer”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 vertices -&gt; 1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A diagram of a square with blue dots&#10;&#10;Description automatically generated">
            <a:extLst>
              <a:ext uri="{FF2B5EF4-FFF2-40B4-BE49-F238E27FC236}">
                <a16:creationId xmlns:a16="http://schemas.microsoft.com/office/drawing/2014/main" id="{0C9B5312-FFC8-3368-887F-98A2714A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2941040"/>
            <a:ext cx="3533192" cy="3458018"/>
          </a:xfrm>
          <a:prstGeom prst="rect">
            <a:avLst/>
          </a:prstGeom>
        </p:spPr>
      </p:pic>
      <p:pic>
        <p:nvPicPr>
          <p:cNvPr id="7" name="Picture 6" descr="A diagram of a triangle with numbers and a triangle&#10;&#10;Description automatically generated">
            <a:extLst>
              <a:ext uri="{FF2B5EF4-FFF2-40B4-BE49-F238E27FC236}">
                <a16:creationId xmlns:a16="http://schemas.microsoft.com/office/drawing/2014/main" id="{4F2E852A-8546-A5CC-78F2-655C1D0AC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7" y="1349830"/>
            <a:ext cx="6783805" cy="47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6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2D2F-9981-2CBF-C8D5-71F76444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128749"/>
            <a:ext cx="10515600" cy="1325563"/>
          </a:xfrm>
        </p:spPr>
        <p:txBody>
          <a:bodyPr/>
          <a:lstStyle/>
          <a:p>
            <a:r>
              <a:rPr lang="en-US" dirty="0"/>
              <a:t>Mesh winding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7E468-C3AF-A172-CD3B-07BB242AC53B}"/>
              </a:ext>
            </a:extLst>
          </p:cNvPr>
          <p:cNvSpPr txBox="1"/>
          <p:nvPr/>
        </p:nvSpPr>
        <p:spPr>
          <a:xfrm>
            <a:off x="323461" y="1420308"/>
            <a:ext cx="6674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Triangles can be clockwise or counterclockwise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Depends on your viewpoint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direction : front of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: back. We can skip (cull) it for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Unity uses clockwise</a:t>
            </a:r>
            <a:endParaRPr lang="en-BE" sz="2400" dirty="0"/>
          </a:p>
        </p:txBody>
      </p:sp>
      <p:pic>
        <p:nvPicPr>
          <p:cNvPr id="7" name="Picture 6" descr="A diagram of a triangle with arrows and lines&#10;&#10;Description automatically generated">
            <a:extLst>
              <a:ext uri="{FF2B5EF4-FFF2-40B4-BE49-F238E27FC236}">
                <a16:creationId xmlns:a16="http://schemas.microsoft.com/office/drawing/2014/main" id="{07E6EDEE-1311-CF81-7F36-8A0E79A1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39" y="3359300"/>
            <a:ext cx="6114700" cy="34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9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FC00-625D-7707-BA0C-87B787BE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Vertices can be quite large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B1711-0815-44C6-3A11-B002AF6FDD93}"/>
              </a:ext>
            </a:extLst>
          </p:cNvPr>
          <p:cNvSpPr txBox="1"/>
          <p:nvPr/>
        </p:nvSpPr>
        <p:spPr>
          <a:xfrm>
            <a:off x="516294" y="1555102"/>
            <a:ext cx="3529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Position : float3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Texcoord</a:t>
            </a:r>
            <a:r>
              <a:rPr lang="en-US" sz="2400" dirty="0"/>
              <a:t> : float2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Normal : float3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bytes is that?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36793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F1B2-86AB-A1E4-3CB6-9ED7AFFD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buffer</a:t>
            </a:r>
            <a:endParaRPr lang="en-BE" dirty="0"/>
          </a:p>
        </p:txBody>
      </p:sp>
      <p:pic>
        <p:nvPicPr>
          <p:cNvPr id="3" name="Picture 2" descr="A diagram of a triangle with numbers and a triangle&#10;&#10;Description automatically generated">
            <a:extLst>
              <a:ext uri="{FF2B5EF4-FFF2-40B4-BE49-F238E27FC236}">
                <a16:creationId xmlns:a16="http://schemas.microsoft.com/office/drawing/2014/main" id="{41495315-D6FF-809D-95BF-716F21B8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5" y="2792962"/>
            <a:ext cx="5416711" cy="382020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CFFCD6-0D92-BFBE-CC19-77A0182A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32" y="2648421"/>
            <a:ext cx="4947346" cy="2880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E850B-1ED7-5CB5-A2DA-24F4F1B02153}"/>
              </a:ext>
            </a:extLst>
          </p:cNvPr>
          <p:cNvSpPr txBox="1"/>
          <p:nvPr/>
        </p:nvSpPr>
        <p:spPr>
          <a:xfrm>
            <a:off x="472750" y="1448092"/>
            <a:ext cx="3749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duplicate 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an indirection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Smaller in total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A7280A-D1E0-9964-69BA-7A697635E619}"/>
              </a:ext>
            </a:extLst>
          </p:cNvPr>
          <p:cNvSpPr/>
          <p:nvPr/>
        </p:nvSpPr>
        <p:spPr>
          <a:xfrm>
            <a:off x="5884506" y="4298302"/>
            <a:ext cx="1343608" cy="111967"/>
          </a:xfrm>
          <a:prstGeom prst="rightArrow">
            <a:avLst/>
          </a:prstGeom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06382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slides_theme</Template>
  <TotalTime>32031</TotalTime>
  <Words>326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Wingdings</vt:lpstr>
      <vt:lpstr>Kantoorthema</vt:lpstr>
      <vt:lpstr>PowerPoint Presentation</vt:lpstr>
      <vt:lpstr>Last class</vt:lpstr>
      <vt:lpstr>Course schedule</vt:lpstr>
      <vt:lpstr>I’m behind on the labs </vt:lpstr>
      <vt:lpstr>This class</vt:lpstr>
      <vt:lpstr>Meshes</vt:lpstr>
      <vt:lpstr>Mesh winding</vt:lpstr>
      <vt:lpstr>Recall: Vertices can be quite large</vt:lpstr>
      <vt:lpstr>Index buffer</vt:lpstr>
      <vt:lpstr>Unity : Simple Way</vt:lpstr>
      <vt:lpstr>Creating a quad : setup</vt:lpstr>
      <vt:lpstr>Creating a quad  : vertices &amp; indices </vt:lpstr>
      <vt:lpstr>Creating a quad : normals &amp; uv</vt:lpstr>
      <vt:lpstr>Questions?</vt:lpstr>
      <vt:lpstr>This class</vt:lpstr>
      <vt:lpstr>Unity </vt:lpstr>
      <vt:lpstr>Why line by line?</vt:lpstr>
      <vt:lpstr>Recap</vt:lpstr>
      <vt:lpstr>Next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108</cp:revision>
  <dcterms:created xsi:type="dcterms:W3CDTF">2024-01-29T23:06:06Z</dcterms:created>
  <dcterms:modified xsi:type="dcterms:W3CDTF">2024-03-28T08:55:10Z</dcterms:modified>
</cp:coreProperties>
</file>