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502" r:id="rId3"/>
    <p:sldId id="338" r:id="rId4"/>
    <p:sldId id="543" r:id="rId5"/>
    <p:sldId id="544" r:id="rId6"/>
    <p:sldId id="545" r:id="rId7"/>
    <p:sldId id="542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>
        <p:scale>
          <a:sx n="150" d="100"/>
          <a:sy n="150" d="100"/>
        </p:scale>
        <p:origin x="29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4BD-A9A3-4CBB-88D6-39267B7F5B46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F9D2B-EF00-4575-9013-113DEEFD58F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835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3D Graphics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Week 1a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Daan Nijs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DE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2023</a:t>
            </a:r>
          </a:p>
        </p:txBody>
      </p:sp>
      <p:pic>
        <p:nvPicPr>
          <p:cNvPr id="3" name="Picture 2" descr="A room with a white cube and red and green walls&#10;&#10;Description automatically generated">
            <a:extLst>
              <a:ext uri="{FF2B5EF4-FFF2-40B4-BE49-F238E27FC236}">
                <a16:creationId xmlns:a16="http://schemas.microsoft.com/office/drawing/2014/main" id="{52382748-B3A1-4041-F0B7-3FD688D997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0" y="1463310"/>
            <a:ext cx="5394690" cy="53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2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779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910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2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27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63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087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84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79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7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44C9-3718-44C4-9063-5DAD08408240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97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44C9-3718-44C4-9063-5DAD08408240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3EFA-E134-4F46-A1DA-4D0D4B8DD6E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188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5DD37-2212-916B-E357-43E8D3EA5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F862-7245-5FF3-F9FF-A37F0519F7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9a: Solving lab 07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B0F53-1B0B-247E-5331-DFF63A59F5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06C7B-D22F-6554-53F2-0FB13D199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FE3868-CBE1-5055-4906-5E64ED6EC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550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3D3E38-99A8-0803-3E4A-C60495CA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025" y="2605339"/>
            <a:ext cx="6773975" cy="42526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2E5DA-EEBD-ACA5-DC4B-4A822978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subproblems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05A3-A64A-0D86-1535-1BA0946369E9}"/>
              </a:ext>
            </a:extLst>
          </p:cNvPr>
          <p:cNvSpPr txBox="1"/>
          <p:nvPr/>
        </p:nvSpPr>
        <p:spPr>
          <a:xfrm>
            <a:off x="500742" y="1690688"/>
            <a:ext cx="49623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Yellow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Blue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“Red star”, which looks like</a:t>
            </a:r>
            <a:br>
              <a:rPr lang="en-US" sz="3200" dirty="0"/>
            </a:br>
            <a:r>
              <a:rPr lang="en-US" sz="3200" dirty="0"/>
              <a:t> triangles in texture space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92610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309-CA90-15CD-4511-C22CA338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find symmetry</a:t>
            </a:r>
            <a:endParaRPr lang="en-BE" dirty="0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9928C9-A85C-5A31-10D5-8D324A36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1" y="2135715"/>
            <a:ext cx="7522029" cy="4722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91BF4-B591-A58F-DBEA-57059326ECCC}"/>
              </a:ext>
            </a:extLst>
          </p:cNvPr>
          <p:cNvSpPr txBox="1"/>
          <p:nvPr/>
        </p:nvSpPr>
        <p:spPr>
          <a:xfrm>
            <a:off x="255323" y="1451536"/>
            <a:ext cx="4207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400" dirty="0"/>
              <a:t>What symmetry can you find?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9921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309-CA90-15CD-4511-C22CA338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267154"/>
            <a:ext cx="10515600" cy="1325563"/>
          </a:xfrm>
        </p:spPr>
        <p:txBody>
          <a:bodyPr/>
          <a:lstStyle/>
          <a:p>
            <a:r>
              <a:rPr lang="en-US" dirty="0"/>
              <a:t>Vertical symmetry</a:t>
            </a:r>
            <a:endParaRPr lang="en-BE" dirty="0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9928C9-A85C-5A31-10D5-8D324A36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71" y="2135715"/>
            <a:ext cx="7522029" cy="472228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1392B0-C17A-E339-A74E-FA2CA16A816B}"/>
              </a:ext>
            </a:extLst>
          </p:cNvPr>
          <p:cNvCxnSpPr>
            <a:cxnSpLocks/>
          </p:cNvCxnSpPr>
          <p:nvPr/>
        </p:nvCxnSpPr>
        <p:spPr>
          <a:xfrm flipH="1" flipV="1">
            <a:off x="8567057" y="2525486"/>
            <a:ext cx="2982686" cy="903514"/>
          </a:xfrm>
          <a:prstGeom prst="straightConnector1">
            <a:avLst/>
          </a:prstGeom>
          <a:ln w="76200">
            <a:solidFill>
              <a:srgbClr val="00FF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77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309-CA90-15CD-4511-C22CA338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267154"/>
            <a:ext cx="10515600" cy="1325563"/>
          </a:xfrm>
        </p:spPr>
        <p:txBody>
          <a:bodyPr/>
          <a:lstStyle/>
          <a:p>
            <a:r>
              <a:rPr lang="en-US" dirty="0"/>
              <a:t>Horizontal symmetry</a:t>
            </a:r>
            <a:endParaRPr lang="en-BE" dirty="0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9928C9-A85C-5A31-10D5-8D324A36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71" y="2135715"/>
            <a:ext cx="7522029" cy="472228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1392B0-C17A-E339-A74E-FA2CA16A816B}"/>
              </a:ext>
            </a:extLst>
          </p:cNvPr>
          <p:cNvCxnSpPr>
            <a:cxnSpLocks/>
          </p:cNvCxnSpPr>
          <p:nvPr/>
        </p:nvCxnSpPr>
        <p:spPr>
          <a:xfrm flipH="1">
            <a:off x="8022772" y="3614057"/>
            <a:ext cx="3679371" cy="2976789"/>
          </a:xfrm>
          <a:prstGeom prst="straightConnector1">
            <a:avLst/>
          </a:prstGeom>
          <a:ln w="76200">
            <a:solidFill>
              <a:srgbClr val="00FF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8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D309-CA90-15CD-4511-C22CA338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267154"/>
            <a:ext cx="10515600" cy="1325563"/>
          </a:xfrm>
        </p:spPr>
        <p:txBody>
          <a:bodyPr/>
          <a:lstStyle/>
          <a:p>
            <a:r>
              <a:rPr lang="en-US" dirty="0"/>
              <a:t>Vertical symmetry</a:t>
            </a:r>
            <a:endParaRPr lang="en-BE" dirty="0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9928C9-A85C-5A31-10D5-8D324A36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71" y="2135715"/>
            <a:ext cx="7522029" cy="472228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1392B0-C17A-E339-A74E-FA2CA16A816B}"/>
              </a:ext>
            </a:extLst>
          </p:cNvPr>
          <p:cNvCxnSpPr>
            <a:cxnSpLocks/>
          </p:cNvCxnSpPr>
          <p:nvPr/>
        </p:nvCxnSpPr>
        <p:spPr>
          <a:xfrm flipH="1" flipV="1">
            <a:off x="8567057" y="2525486"/>
            <a:ext cx="2982686" cy="903514"/>
          </a:xfrm>
          <a:prstGeom prst="straightConnector1">
            <a:avLst/>
          </a:prstGeom>
          <a:ln w="76200">
            <a:solidFill>
              <a:srgbClr val="00FF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DE7027-236C-F7CE-6952-990CCDEBCAD2}"/>
              </a:ext>
            </a:extLst>
          </p:cNvPr>
          <p:cNvSpPr txBox="1"/>
          <p:nvPr/>
        </p:nvSpPr>
        <p:spPr>
          <a:xfrm>
            <a:off x="696686" y="1592717"/>
            <a:ext cx="499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Mirrored over the middle horizontal line ( y = .5)</a:t>
            </a:r>
            <a:endParaRPr lang="en-B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656C65-1E27-A2FC-009E-CA50784A4281}"/>
              </a:ext>
            </a:extLst>
          </p:cNvPr>
          <p:cNvCxnSpPr/>
          <p:nvPr/>
        </p:nvCxnSpPr>
        <p:spPr>
          <a:xfrm flipH="1">
            <a:off x="5518150" y="3175000"/>
            <a:ext cx="3917950" cy="1778000"/>
          </a:xfrm>
          <a:prstGeom prst="line">
            <a:avLst/>
          </a:prstGeom>
          <a:ln w="762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6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FAB9-C4F1-472C-BA8B-E1477DEB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symmetry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A8F2A-556F-0EB5-11C5-247CCC2A0E01}"/>
              </a:ext>
            </a:extLst>
          </p:cNvPr>
          <p:cNvSpPr txBox="1"/>
          <p:nvPr/>
        </p:nvSpPr>
        <p:spPr>
          <a:xfrm>
            <a:off x="298826" y="1520285"/>
            <a:ext cx="46819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y goes from 0 -&gt;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side goes from 0 -&gt;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is mirrored, goes from .5 -&gt;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them to have the same coordinates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0.0 -&gt; 0.5 -&gt;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0.0 -&gt; 1.0 -&gt; 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do this?</a:t>
            </a:r>
            <a:endParaRPr lang="en-BE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4B13DA70-86D3-C438-1608-AD5F7A29F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268460"/>
            <a:ext cx="6630924" cy="416285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6A4E3F-6534-785A-C136-76E01E47BF9B}"/>
              </a:ext>
            </a:extLst>
          </p:cNvPr>
          <p:cNvCxnSpPr/>
          <p:nvPr/>
        </p:nvCxnSpPr>
        <p:spPr>
          <a:xfrm flipH="1" flipV="1">
            <a:off x="5854700" y="2622550"/>
            <a:ext cx="2635250" cy="2178050"/>
          </a:xfrm>
          <a:prstGeom prst="straightConnector1">
            <a:avLst/>
          </a:prstGeom>
          <a:ln w="76200"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308F8E-E0D9-8020-A123-19F63FF1A374}"/>
              </a:ext>
            </a:extLst>
          </p:cNvPr>
          <p:cNvSpPr txBox="1"/>
          <p:nvPr/>
        </p:nvSpPr>
        <p:spPr>
          <a:xfrm>
            <a:off x="8642350" y="491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0</a:t>
            </a:r>
            <a:endParaRPr lang="en-BE" dirty="0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D1ED7-B425-3B20-C180-006F33C1640E}"/>
              </a:ext>
            </a:extLst>
          </p:cNvPr>
          <p:cNvSpPr txBox="1"/>
          <p:nvPr/>
        </p:nvSpPr>
        <p:spPr>
          <a:xfrm>
            <a:off x="6870639" y="31181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0.5</a:t>
            </a:r>
            <a:endParaRPr lang="en-BE" dirty="0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17363-4C73-A9BE-778A-C44877487FFD}"/>
              </a:ext>
            </a:extLst>
          </p:cNvPr>
          <p:cNvSpPr txBox="1"/>
          <p:nvPr/>
        </p:nvSpPr>
        <p:spPr>
          <a:xfrm>
            <a:off x="5645150" y="222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1</a:t>
            </a:r>
            <a:endParaRPr lang="en-BE" dirty="0">
              <a:solidFill>
                <a:srgbClr val="00FF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ED267F-4957-B4BC-2FC8-B3A59D064FEC}"/>
              </a:ext>
            </a:extLst>
          </p:cNvPr>
          <p:cNvCxnSpPr>
            <a:cxnSpLocks/>
          </p:cNvCxnSpPr>
          <p:nvPr/>
        </p:nvCxnSpPr>
        <p:spPr>
          <a:xfrm flipH="1" flipV="1">
            <a:off x="9791700" y="2063750"/>
            <a:ext cx="1450086" cy="400606"/>
          </a:xfrm>
          <a:prstGeom prst="straightConnector1">
            <a:avLst/>
          </a:prstGeom>
          <a:ln w="76200"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D562A6-828B-BEF0-C48C-C6B8BFEC2BEA}"/>
              </a:ext>
            </a:extLst>
          </p:cNvPr>
          <p:cNvCxnSpPr>
            <a:cxnSpLocks/>
          </p:cNvCxnSpPr>
          <p:nvPr/>
        </p:nvCxnSpPr>
        <p:spPr>
          <a:xfrm flipH="1" flipV="1">
            <a:off x="8439150" y="1648881"/>
            <a:ext cx="1450086" cy="400606"/>
          </a:xfrm>
          <a:prstGeom prst="straightConnector1">
            <a:avLst/>
          </a:prstGeom>
          <a:ln w="76200"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3CD95D-5B0C-83A9-ADE7-59748D13AC0B}"/>
              </a:ext>
            </a:extLst>
          </p:cNvPr>
          <p:cNvSpPr txBox="1"/>
          <p:nvPr/>
        </p:nvSpPr>
        <p:spPr>
          <a:xfrm>
            <a:off x="11241786" y="2111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0</a:t>
            </a:r>
            <a:endParaRPr lang="en-BE" dirty="0">
              <a:solidFill>
                <a:srgbClr val="00FF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8FD39-BC3B-DB8B-8D33-368FDA7B0B75}"/>
              </a:ext>
            </a:extLst>
          </p:cNvPr>
          <p:cNvSpPr txBox="1"/>
          <p:nvPr/>
        </p:nvSpPr>
        <p:spPr>
          <a:xfrm>
            <a:off x="9845487" y="1520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1</a:t>
            </a:r>
            <a:endParaRPr lang="en-BE" dirty="0">
              <a:solidFill>
                <a:srgbClr val="00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75D9F6-B6AA-F184-EC69-522ADB16EEAC}"/>
              </a:ext>
            </a:extLst>
          </p:cNvPr>
          <p:cNvSpPr txBox="1"/>
          <p:nvPr/>
        </p:nvSpPr>
        <p:spPr>
          <a:xfrm>
            <a:off x="8030370" y="136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0</a:t>
            </a:r>
            <a:endParaRPr lang="en-BE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7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D519-FE64-0243-EBC1-8EC1C61B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B4114-DD00-0D51-8F3E-05FE17EEC7C6}"/>
              </a:ext>
            </a:extLst>
          </p:cNvPr>
          <p:cNvSpPr txBox="1"/>
          <p:nvPr/>
        </p:nvSpPr>
        <p:spPr>
          <a:xfrm>
            <a:off x="1162050" y="2393950"/>
            <a:ext cx="44997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split it up in 2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Remap 0 -&gt; 0.5 to 0 -&gt;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Remap 0.5 -&gt; 1.0 to 1.0 -&gt; 0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05531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80DE-F0A2-37A6-EC20-A7095453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Remap 0 -&gt; 0.5 to 0 -&gt; 1.0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59950-3DAD-F487-9886-50466E0C4205}"/>
              </a:ext>
            </a:extLst>
          </p:cNvPr>
          <p:cNvSpPr txBox="1"/>
          <p:nvPr/>
        </p:nvSpPr>
        <p:spPr>
          <a:xfrm>
            <a:off x="749300" y="1581150"/>
            <a:ext cx="27060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Texcood.y</a:t>
            </a:r>
            <a:r>
              <a:rPr lang="en-US" sz="2800" dirty="0"/>
              <a:t> *=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 this obvious?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79519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A28F-FDCB-C8A0-0072-B52CDAF6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Remap 0.5 -&gt; 1.0 to 1.0 -&gt; 0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C4B7-4F57-5270-554F-B40CC15BBA1F}"/>
              </a:ext>
            </a:extLst>
          </p:cNvPr>
          <p:cNvSpPr txBox="1"/>
          <p:nvPr/>
        </p:nvSpPr>
        <p:spPr>
          <a:xfrm>
            <a:off x="1511300" y="2190750"/>
            <a:ext cx="5388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Trickier, as it’s ascending, and we want it descending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1.0 – </a:t>
            </a:r>
            <a:r>
              <a:rPr lang="en-US" dirty="0" err="1"/>
              <a:t>texcoord.y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now have 0.5 -&gt; 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What’s the next step?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4561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256D-B32C-0F77-C0C9-85423AB0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16E52-CC9C-6A0D-DB54-7D5BDF65B5AE}"/>
              </a:ext>
            </a:extLst>
          </p:cNvPr>
          <p:cNvSpPr txBox="1"/>
          <p:nvPr/>
        </p:nvSpPr>
        <p:spPr>
          <a:xfrm>
            <a:off x="958850" y="1690688"/>
            <a:ext cx="4318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texcoord.y</a:t>
            </a:r>
            <a:r>
              <a:rPr lang="en-US" dirty="0"/>
              <a:t> &lt; 0.5)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texcoord.y</a:t>
            </a:r>
            <a:r>
              <a:rPr lang="en-US" dirty="0"/>
              <a:t> *= 2.0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texcoord.y</a:t>
            </a:r>
            <a:r>
              <a:rPr lang="en-US" dirty="0"/>
              <a:t> =  (1.0 – </a:t>
            </a:r>
            <a:r>
              <a:rPr lang="en-US" dirty="0" err="1"/>
              <a:t>texcoord.y</a:t>
            </a:r>
            <a:r>
              <a:rPr lang="en-US" dirty="0"/>
              <a:t>) * 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34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9FD23-D77C-70B3-2CC3-3B9639720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A8D2-CA6D-2610-89CE-68DEF02C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33C93-BDDA-E53E-45B8-D25FB21FD02C}"/>
              </a:ext>
            </a:extLst>
          </p:cNvPr>
          <p:cNvSpPr txBox="1"/>
          <p:nvPr/>
        </p:nvSpPr>
        <p:spPr>
          <a:xfrm>
            <a:off x="989901" y="1690689"/>
            <a:ext cx="5429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Forward and deferred rendering</a:t>
            </a:r>
          </a:p>
        </p:txBody>
      </p:sp>
      <p:pic>
        <p:nvPicPr>
          <p:cNvPr id="10" name="Picture 9" descr="A person standing in front of a car&#10;&#10;Description automatically generated">
            <a:extLst>
              <a:ext uri="{FF2B5EF4-FFF2-40B4-BE49-F238E27FC236}">
                <a16:creationId xmlns:a16="http://schemas.microsoft.com/office/drawing/2014/main" id="{6F9AC7A1-D770-09D8-8174-B044DC027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80" y="2811916"/>
            <a:ext cx="3080586" cy="1731974"/>
          </a:xfrm>
          <a:prstGeom prst="rect">
            <a:avLst/>
          </a:prstGeom>
        </p:spPr>
      </p:pic>
      <p:pic>
        <p:nvPicPr>
          <p:cNvPr id="11" name="Picture 10" descr="A person standing in front of a city&#10;&#10;Description automatically generated">
            <a:extLst>
              <a:ext uri="{FF2B5EF4-FFF2-40B4-BE49-F238E27FC236}">
                <a16:creationId xmlns:a16="http://schemas.microsoft.com/office/drawing/2014/main" id="{5DFBAF03-C3D9-B456-2031-C69BF9B2A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75" y="2811916"/>
            <a:ext cx="3080586" cy="1731974"/>
          </a:xfrm>
          <a:prstGeom prst="rect">
            <a:avLst/>
          </a:prstGeom>
        </p:spPr>
      </p:pic>
      <p:pic>
        <p:nvPicPr>
          <p:cNvPr id="12" name="Picture 11" descr="A person standing in front of a white car&#10;&#10;Description automatically generated">
            <a:extLst>
              <a:ext uri="{FF2B5EF4-FFF2-40B4-BE49-F238E27FC236}">
                <a16:creationId xmlns:a16="http://schemas.microsoft.com/office/drawing/2014/main" id="{F91F8978-6D27-82E8-161C-B90AE846E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75" y="4623040"/>
            <a:ext cx="3093449" cy="1739206"/>
          </a:xfrm>
          <a:prstGeom prst="rect">
            <a:avLst/>
          </a:prstGeom>
        </p:spPr>
      </p:pic>
      <p:pic>
        <p:nvPicPr>
          <p:cNvPr id="13" name="Picture 12" descr="A person walking in a city&#10;&#10;Description automatically generated">
            <a:extLst>
              <a:ext uri="{FF2B5EF4-FFF2-40B4-BE49-F238E27FC236}">
                <a16:creationId xmlns:a16="http://schemas.microsoft.com/office/drawing/2014/main" id="{8A8C017B-361D-D0F3-2085-6FFF2100D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80" y="4630272"/>
            <a:ext cx="3080586" cy="17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7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4827-D9D2-B943-D0E9-C9BAA483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Anyone see a faster way?</a:t>
            </a:r>
            <a:endParaRPr lang="en-BE"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B47897-1D6E-7FA8-70A5-5D5978B04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2449560"/>
            <a:ext cx="6630924" cy="4162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5664DE-613A-946B-588E-8094E561AA57}"/>
              </a:ext>
            </a:extLst>
          </p:cNvPr>
          <p:cNvSpPr txBox="1"/>
          <p:nvPr/>
        </p:nvSpPr>
        <p:spPr>
          <a:xfrm>
            <a:off x="787400" y="1546904"/>
            <a:ext cx="730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do it without an 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obvious, I only noticed making these slides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134558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4827-D9D2-B943-D0E9-C9BAA483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way</a:t>
            </a:r>
            <a:endParaRPr lang="en-BE"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B47897-1D6E-7FA8-70A5-5D5978B04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2449560"/>
            <a:ext cx="6630924" cy="4162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5664DE-613A-946B-588E-8094E561AA57}"/>
              </a:ext>
            </a:extLst>
          </p:cNvPr>
          <p:cNvSpPr txBox="1"/>
          <p:nvPr/>
        </p:nvSpPr>
        <p:spPr>
          <a:xfrm>
            <a:off x="787400" y="1546904"/>
            <a:ext cx="41851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-0.5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we go -0.5 -&gt;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Abs()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we go 0.5 -&gt; 0 -&gt; 0.5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53964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3904-0463-5528-8A2A-63C89527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symmetry</a:t>
            </a:r>
            <a:endParaRPr lang="en-BE"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99822BF-5F12-FB4E-2ABC-F26446A00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2449560"/>
            <a:ext cx="6630924" cy="41628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258186-9EAA-4145-3FB2-8A72ACEAC556}"/>
              </a:ext>
            </a:extLst>
          </p:cNvPr>
          <p:cNvCxnSpPr/>
          <p:nvPr/>
        </p:nvCxnSpPr>
        <p:spPr>
          <a:xfrm flipV="1">
            <a:off x="7150100" y="3568700"/>
            <a:ext cx="3168650" cy="1638300"/>
          </a:xfrm>
          <a:prstGeom prst="straightConnector1">
            <a:avLst/>
          </a:prstGeom>
          <a:ln w="76200"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1ACAD7-EDD9-EE45-F83B-55B724DC97C5}"/>
              </a:ext>
            </a:extLst>
          </p:cNvPr>
          <p:cNvSpPr txBox="1"/>
          <p:nvPr/>
        </p:nvSpPr>
        <p:spPr>
          <a:xfrm>
            <a:off x="889000" y="1974850"/>
            <a:ext cx="31899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5 triangles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Texcoord.x</a:t>
            </a:r>
            <a:r>
              <a:rPr lang="en-US" dirty="0"/>
              <a:t> goes from 0 -&gt;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Multiply by 5 : 0 -&gt;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Fmod</a:t>
            </a:r>
            <a:r>
              <a:rPr lang="en-US" dirty="0"/>
              <a:t> (remainder at division)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0 -&gt; 1.0 | 0 -&gt; 1.0 (5 times)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1270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090-C67E-155D-886B-2EEDCE27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7C42A-45C1-5CF5-2CD0-C0AE679B190D}"/>
              </a:ext>
            </a:extLst>
          </p:cNvPr>
          <p:cNvSpPr txBox="1"/>
          <p:nvPr/>
        </p:nvSpPr>
        <p:spPr>
          <a:xfrm>
            <a:off x="736600" y="1606550"/>
            <a:ext cx="803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Explain project to you, as well as how to approach it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55796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B564-CA9E-3D87-8903-3909F7D42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F79E-D81D-C0B7-2D18-4AECB866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62" y="238794"/>
            <a:ext cx="10515600" cy="1325563"/>
          </a:xfrm>
        </p:spPr>
        <p:txBody>
          <a:bodyPr/>
          <a:lstStyle/>
          <a:p>
            <a:r>
              <a:rPr lang="en-US" dirty="0"/>
              <a:t>Course schedule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D8DA9-97E3-0B9A-E8CC-21F1C6CD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3671"/>
            <a:ext cx="4032180" cy="263992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D5C226-4920-1470-4E26-725EDC46B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7448"/>
              </p:ext>
            </p:extLst>
          </p:nvPr>
        </p:nvGraphicFramePr>
        <p:xfrm>
          <a:off x="5124734" y="1"/>
          <a:ext cx="6602496" cy="694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693">
                  <a:extLst>
                    <a:ext uri="{9D8B030D-6E8A-4147-A177-3AD203B41FA5}">
                      <a16:colId xmlns:a16="http://schemas.microsoft.com/office/drawing/2014/main" val="4215952977"/>
                    </a:ext>
                  </a:extLst>
                </a:gridCol>
                <a:gridCol w="2299648">
                  <a:extLst>
                    <a:ext uri="{9D8B030D-6E8A-4147-A177-3AD203B41FA5}">
                      <a16:colId xmlns:a16="http://schemas.microsoft.com/office/drawing/2014/main" val="1545778933"/>
                    </a:ext>
                  </a:extLst>
                </a:gridCol>
                <a:gridCol w="2276155">
                  <a:extLst>
                    <a:ext uri="{9D8B030D-6E8A-4147-A177-3AD203B41FA5}">
                      <a16:colId xmlns:a16="http://schemas.microsoft.com/office/drawing/2014/main" val="1553113300"/>
                    </a:ext>
                  </a:extLst>
                </a:gridCol>
              </a:tblGrid>
              <a:tr h="481821">
                <a:tc>
                  <a:txBody>
                    <a:bodyPr/>
                    <a:lstStyle/>
                    <a:p>
                      <a:endParaRPr lang="en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273685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1 : 12/02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C#/Unity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21218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2 : 19/02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reasoning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 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7011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3 : 26/02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Pipeline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21313"/>
                  </a:ext>
                </a:extLst>
              </a:tr>
              <a:tr h="621727">
                <a:tc>
                  <a:txBody>
                    <a:bodyPr/>
                    <a:lstStyle/>
                    <a:p>
                      <a:r>
                        <a:rPr lang="en-US" dirty="0"/>
                        <a:t>Week 4 : 04/03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Textures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maps</a:t>
                      </a:r>
                    </a:p>
                    <a:p>
                      <a:r>
                        <a:rPr lang="en-US" dirty="0"/>
                        <a:t>Labs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18310"/>
                  </a:ext>
                </a:extLst>
              </a:tr>
              <a:tr h="621727">
                <a:tc>
                  <a:txBody>
                    <a:bodyPr/>
                    <a:lstStyle/>
                    <a:p>
                      <a:r>
                        <a:rPr lang="en-US" dirty="0"/>
                        <a:t>Week 5 : 11/03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processing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Camera’s</a:t>
                      </a:r>
                    </a:p>
                    <a:p>
                      <a:r>
                        <a:rPr lang="en-US" dirty="0"/>
                        <a:t>Light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78510"/>
                  </a:ext>
                </a:extLst>
              </a:tr>
              <a:tr h="604328">
                <a:tc>
                  <a:txBody>
                    <a:bodyPr/>
                    <a:lstStyle/>
                    <a:p>
                      <a:r>
                        <a:rPr lang="en-US" dirty="0"/>
                        <a:t>Week 6 : 18/03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Materials</a:t>
                      </a:r>
                      <a:br>
                        <a:rPr lang="en-US" dirty="0"/>
                      </a:br>
                      <a:endParaRPr lang="en-BE" dirty="0"/>
                    </a:p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Aliasing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Materials Lab</a:t>
                      </a:r>
                      <a:endParaRPr lang="en-BE" dirty="0"/>
                    </a:p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1231"/>
                  </a:ext>
                </a:extLst>
              </a:tr>
              <a:tr h="577311">
                <a:tc>
                  <a:txBody>
                    <a:bodyPr/>
                    <a:lstStyle/>
                    <a:p>
                      <a:r>
                        <a:rPr lang="en-US" dirty="0"/>
                        <a:t>Week 7 : 25/03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</a:t>
                      </a:r>
                      <a:br>
                        <a:rPr lang="en-US" dirty="0"/>
                      </a:br>
                      <a:r>
                        <a:rPr lang="en-US" dirty="0"/>
                        <a:t>Theory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Procedural generation</a:t>
                      </a:r>
                      <a:br>
                        <a:rPr lang="en-US" dirty="0"/>
                      </a:br>
                      <a:r>
                        <a:rPr lang="en-US" dirty="0"/>
                        <a:t>Practice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29814"/>
                  </a:ext>
                </a:extLst>
              </a:tr>
              <a:tr h="577311">
                <a:tc>
                  <a:txBody>
                    <a:bodyPr/>
                    <a:lstStyle/>
                    <a:p>
                      <a:r>
                        <a:rPr lang="en-US" dirty="0"/>
                        <a:t>Week 8 : 15/04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Advanced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42271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9 : 22/04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 07 explanation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explanation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00834"/>
                  </a:ext>
                </a:extLst>
              </a:tr>
              <a:tr h="621727">
                <a:tc>
                  <a:txBody>
                    <a:bodyPr/>
                    <a:lstStyle/>
                    <a:p>
                      <a:r>
                        <a:rPr lang="en-US" dirty="0"/>
                        <a:t>Week 10 : 29/04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Guest Lecture</a:t>
                      </a:r>
                      <a:br>
                        <a:rPr lang="en-US" dirty="0"/>
                      </a:br>
                      <a:r>
                        <a:rPr lang="en-US" dirty="0"/>
                        <a:t>Project Labs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Guest Lecture</a:t>
                      </a:r>
                      <a:br>
                        <a:rPr lang="en-US" dirty="0"/>
                      </a:br>
                      <a:r>
                        <a:rPr lang="en-US" dirty="0"/>
                        <a:t>Project Labs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61463"/>
                  </a:ext>
                </a:extLst>
              </a:tr>
              <a:tr h="481821">
                <a:tc>
                  <a:txBody>
                    <a:bodyPr/>
                    <a:lstStyle/>
                    <a:p>
                      <a:r>
                        <a:rPr lang="en-US" dirty="0"/>
                        <a:t>Week 11 : 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solving 101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solving 101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44602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F7383CA-77A5-5ADB-76E3-E8DA27682C4B}"/>
              </a:ext>
            </a:extLst>
          </p:cNvPr>
          <p:cNvSpPr/>
          <p:nvPr/>
        </p:nvSpPr>
        <p:spPr>
          <a:xfrm>
            <a:off x="7127921" y="5275803"/>
            <a:ext cx="2301551" cy="5356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330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9321-9E2D-F0C2-24AE-DC832A99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1045-E457-CF0A-CF17-2F9B9353779B}"/>
              </a:ext>
            </a:extLst>
          </p:cNvPr>
          <p:cNvSpPr txBox="1"/>
          <p:nvPr/>
        </p:nvSpPr>
        <p:spPr>
          <a:xfrm>
            <a:off x="718457" y="1690688"/>
            <a:ext cx="35509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 Solving the ball 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Solving the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Watch cubes fight</a:t>
            </a:r>
          </a:p>
        </p:txBody>
      </p:sp>
    </p:spTree>
    <p:extLst>
      <p:ext uri="{BB962C8B-B14F-4D97-AF65-F5344CB8AC3E}">
        <p14:creationId xmlns:p14="http://schemas.microsoft.com/office/powerpoint/2010/main" val="53825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033E-728A-E41D-CD82-AE25FB43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ball</a:t>
            </a:r>
            <a:endParaRPr lang="en-BE" dirty="0"/>
          </a:p>
        </p:txBody>
      </p:sp>
      <p:pic>
        <p:nvPicPr>
          <p:cNvPr id="4" name="Picture 3" descr="A yellow ball with a red star on it&#10;&#10;Description automatically generated">
            <a:extLst>
              <a:ext uri="{FF2B5EF4-FFF2-40B4-BE49-F238E27FC236}">
                <a16:creationId xmlns:a16="http://schemas.microsoft.com/office/drawing/2014/main" id="{E88375AB-559D-0982-E2B9-0163D47F9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57" y="2351313"/>
            <a:ext cx="5733143" cy="4299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43B05C-82C8-FC51-03CB-BBBFEEFAB4B4}"/>
              </a:ext>
            </a:extLst>
          </p:cNvPr>
          <p:cNvSpPr txBox="1"/>
          <p:nvPr/>
        </p:nvSpPr>
        <p:spPr>
          <a:xfrm>
            <a:off x="391886" y="1817913"/>
            <a:ext cx="6802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You’re asked to recreate this ball on a blank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your first step?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45419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ball with a red star on it&#10;&#10;Description automatically generated">
            <a:extLst>
              <a:ext uri="{FF2B5EF4-FFF2-40B4-BE49-F238E27FC236}">
                <a16:creationId xmlns:a16="http://schemas.microsoft.com/office/drawing/2014/main" id="{E24AFB02-7692-B691-19B5-A0A41714E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91" y="2460170"/>
            <a:ext cx="5733143" cy="4299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1A5D00-416C-D522-F2FA-01CE83D6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: pick a space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D877F-45D3-DA29-7A91-4B2F4A8FEC67}"/>
              </a:ext>
            </a:extLst>
          </p:cNvPr>
          <p:cNvSpPr txBox="1"/>
          <p:nvPr/>
        </p:nvSpPr>
        <p:spPr>
          <a:xfrm>
            <a:off x="315686" y="1506063"/>
            <a:ext cx="94391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Problems are easier in some spaces than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Similar to choosing the right programming language for a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Which one should we pick?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Object space?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World space?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View space?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Texture space?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274968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5785-1A60-E957-5F06-2FB2F160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space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E26AD-AFC5-8E33-C5E6-454F231D6F36}"/>
              </a:ext>
            </a:extLst>
          </p:cNvPr>
          <p:cNvSpPr txBox="1"/>
          <p:nvPr/>
        </p:nvSpPr>
        <p:spPr>
          <a:xfrm>
            <a:off x="838200" y="1690688"/>
            <a:ext cx="863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non-flat geometry, which will make it hard to do the 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easier to work in 2D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Object space is possible I think, but it’s way more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43282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CB66-A68C-7A5B-96DE-A2987607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: commit to the space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4B37B-E6C8-16B8-375C-9AF1A5DE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025" y="2605339"/>
            <a:ext cx="6773975" cy="42526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EC496F-5EFF-8F70-185C-198884069264}"/>
              </a:ext>
            </a:extLst>
          </p:cNvPr>
          <p:cNvSpPr txBox="1"/>
          <p:nvPr/>
        </p:nvSpPr>
        <p:spPr>
          <a:xfrm>
            <a:off x="520210" y="1582738"/>
            <a:ext cx="9795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Think about the problem in terms of the space you choose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Visualize it! I used a plane, and stopped thinking about spheres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be non-trivial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143737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D8F3-A17A-B561-DBC8-3737F6A8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: divide the problem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D45B7-E82A-CE7D-201B-7922B028F536}"/>
              </a:ext>
            </a:extLst>
          </p:cNvPr>
          <p:cNvSpPr txBox="1"/>
          <p:nvPr/>
        </p:nvSpPr>
        <p:spPr>
          <a:xfrm>
            <a:off x="718457" y="1578429"/>
            <a:ext cx="7563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Called “divide and conquer”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Rather have 3 mediocre problems than a big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can we divide this problem?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2025289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slides_theme</Template>
  <TotalTime>32272</TotalTime>
  <Words>609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Wingdings</vt:lpstr>
      <vt:lpstr>Kantoorthema</vt:lpstr>
      <vt:lpstr>PowerPoint Presentation</vt:lpstr>
      <vt:lpstr>Last class</vt:lpstr>
      <vt:lpstr>Course schedule</vt:lpstr>
      <vt:lpstr>This class</vt:lpstr>
      <vt:lpstr>Solving the ball</vt:lpstr>
      <vt:lpstr>Step 1 : pick a space</vt:lpstr>
      <vt:lpstr>Texture space</vt:lpstr>
      <vt:lpstr>Step 2 : commit to the space</vt:lpstr>
      <vt:lpstr>Step 3 : divide the problem</vt:lpstr>
      <vt:lpstr>3 subproblems</vt:lpstr>
      <vt:lpstr>Step 4: find symmetry</vt:lpstr>
      <vt:lpstr>Vertical symmetry</vt:lpstr>
      <vt:lpstr>Horizontal symmetry</vt:lpstr>
      <vt:lpstr>Vertical symmetry</vt:lpstr>
      <vt:lpstr>Vertical symmetry</vt:lpstr>
      <vt:lpstr>Divide and conquer</vt:lpstr>
      <vt:lpstr>Remap 0 -&gt; 0.5 to 0 -&gt; 1.0</vt:lpstr>
      <vt:lpstr>Remap 0.5 -&gt; 1.0 to 1.0 -&gt; 0</vt:lpstr>
      <vt:lpstr>Putting it together</vt:lpstr>
      <vt:lpstr>Anyone see a faster way?</vt:lpstr>
      <vt:lpstr>Faster way</vt:lpstr>
      <vt:lpstr>Horizontal symmetry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Daan Nijs</dc:creator>
  <cp:lastModifiedBy>Daan Nijs</cp:lastModifiedBy>
  <cp:revision>113</cp:revision>
  <dcterms:created xsi:type="dcterms:W3CDTF">2024-01-29T23:06:06Z</dcterms:created>
  <dcterms:modified xsi:type="dcterms:W3CDTF">2024-04-22T10:19:01Z</dcterms:modified>
</cp:coreProperties>
</file>