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362" r:id="rId3"/>
    <p:sldId id="258" r:id="rId4"/>
    <p:sldId id="338" r:id="rId5"/>
    <p:sldId id="364" r:id="rId6"/>
    <p:sldId id="365" r:id="rId7"/>
    <p:sldId id="367" r:id="rId8"/>
    <p:sldId id="368" r:id="rId9"/>
    <p:sldId id="369" r:id="rId10"/>
    <p:sldId id="370" r:id="rId11"/>
    <p:sldId id="420" r:id="rId12"/>
    <p:sldId id="371" r:id="rId13"/>
    <p:sldId id="373" r:id="rId14"/>
    <p:sldId id="411" r:id="rId15"/>
    <p:sldId id="374" r:id="rId16"/>
    <p:sldId id="375" r:id="rId17"/>
    <p:sldId id="376" r:id="rId18"/>
    <p:sldId id="412" r:id="rId19"/>
    <p:sldId id="377" r:id="rId20"/>
    <p:sldId id="378" r:id="rId21"/>
    <p:sldId id="379" r:id="rId22"/>
    <p:sldId id="383" r:id="rId23"/>
    <p:sldId id="384" r:id="rId24"/>
    <p:sldId id="385" r:id="rId25"/>
    <p:sldId id="386" r:id="rId26"/>
    <p:sldId id="419" r:id="rId27"/>
    <p:sldId id="389" r:id="rId28"/>
    <p:sldId id="381" r:id="rId29"/>
    <p:sldId id="387" r:id="rId30"/>
    <p:sldId id="388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415" r:id="rId40"/>
    <p:sldId id="398" r:id="rId41"/>
    <p:sldId id="399" r:id="rId42"/>
    <p:sldId id="421" r:id="rId43"/>
    <p:sldId id="400" r:id="rId44"/>
    <p:sldId id="402" r:id="rId45"/>
    <p:sldId id="401" r:id="rId46"/>
    <p:sldId id="404" r:id="rId47"/>
    <p:sldId id="403" r:id="rId48"/>
    <p:sldId id="405" r:id="rId49"/>
    <p:sldId id="406" r:id="rId50"/>
    <p:sldId id="408" r:id="rId51"/>
    <p:sldId id="407" r:id="rId52"/>
    <p:sldId id="409" r:id="rId53"/>
    <p:sldId id="414" r:id="rId54"/>
    <p:sldId id="416" r:id="rId55"/>
    <p:sldId id="417" r:id="rId56"/>
    <p:sldId id="418" r:id="rId57"/>
    <p:sldId id="260" r:id="rId58"/>
    <p:sldId id="410" r:id="rId59"/>
    <p:sldId id="413" r:id="rId6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7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484BD-A9A3-4CBB-88D6-39267B7F5B46}" type="datetimeFigureOut">
              <a:rPr lang="en-BE" smtClean="0"/>
              <a:t>15/02/2024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F9D2B-EF00-4575-9013-113DEEFD58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835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3D Graphics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Week 1a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Daan Nijs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DE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</a:t>
            </a:r>
          </a:p>
        </p:txBody>
      </p:sp>
      <p:pic>
        <p:nvPicPr>
          <p:cNvPr id="3" name="Picture 2" descr="A room with a white cube and red and green walls&#10;&#10;Description automatically generated">
            <a:extLst>
              <a:ext uri="{FF2B5EF4-FFF2-40B4-BE49-F238E27FC236}">
                <a16:creationId xmlns:a16="http://schemas.microsoft.com/office/drawing/2014/main" id="{52382748-B3A1-4041-F0B7-3FD688D997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10" y="1463310"/>
            <a:ext cx="5394690" cy="53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2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15/02/2024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779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15/02/2024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910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15/02/2024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24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15/02/2024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279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15/02/2024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0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15/02/2024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631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15/02/2024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087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15/02/2024</a:t>
            </a:fld>
            <a:endParaRPr lang="en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847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15/02/2024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793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15/02/2024</a:t>
            </a:fld>
            <a:endParaRPr lang="en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75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15/02/2024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970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44C9-3718-44C4-9063-5DAD08408240}" type="datetimeFigureOut">
              <a:rPr lang="en-BE" smtClean="0"/>
              <a:t>15/02/2024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9188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jMuIxRvygQ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F5DD37-2212-916B-E357-43E8D3EA5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0F862-7245-5FF3-F9FF-A37F0519F7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Week 2a: 3D reasoning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B0F53-1B0B-247E-5331-DFF63A59F5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06C7B-D22F-6554-53F2-0FB13D199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FE3868-CBE1-5055-4906-5E64ED6ECD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550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2F27-92BA-16A2-903A-6124466C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A32D6-00AF-574C-297A-19E41096EE45}"/>
              </a:ext>
            </a:extLst>
          </p:cNvPr>
          <p:cNvSpPr txBox="1"/>
          <p:nvPr/>
        </p:nvSpPr>
        <p:spPr>
          <a:xfrm>
            <a:off x="186611" y="1598644"/>
            <a:ext cx="70519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initialize with all components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Vector3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ascadia Mono" panose="020B0609020000020004" pitchFamily="49" charset="0"/>
              </a:rPr>
              <a:t>v1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i="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Vector3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(2, 1, 0);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i="0" dirty="0">
                <a:solidFill>
                  <a:srgbClr val="008000"/>
                </a:solidFill>
                <a:latin typeface="Cascadia Mono" panose="020B0609020000020004" pitchFamily="49" charset="0"/>
              </a:rPr>
              <a:t>// shorthand for (0, 0, 0)</a:t>
            </a:r>
          </a:p>
          <a:p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Vector3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ascadia Mono" panose="020B0609020000020004" pitchFamily="49" charset="0"/>
              </a:rPr>
              <a:t>v2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Vector3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i="1" dirty="0">
                <a:solidFill>
                  <a:srgbClr val="000080"/>
                </a:solidFill>
                <a:latin typeface="Cascadia Mono" panose="020B0609020000020004" pitchFamily="49" charset="0"/>
              </a:rPr>
              <a:t>zero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i="0" dirty="0">
                <a:solidFill>
                  <a:srgbClr val="008000"/>
                </a:solidFill>
                <a:latin typeface="Cascadia Mono" panose="020B0609020000020004" pitchFamily="49" charset="0"/>
              </a:rPr>
              <a:t>// shorthand for (1, 0, 0). All 6 directions exist</a:t>
            </a:r>
          </a:p>
          <a:p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Vector3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ascadia Mono" panose="020B0609020000020004" pitchFamily="49" charset="0"/>
              </a:rPr>
              <a:t>v3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Vector3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i="1" dirty="0">
                <a:solidFill>
                  <a:srgbClr val="000080"/>
                </a:solidFill>
                <a:latin typeface="Cascadia Mono" panose="020B0609020000020004" pitchFamily="49" charset="0"/>
              </a:rPr>
              <a:t>right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2782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7D38-2C54-2A51-3EA1-002B0AAE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1324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A0CA-7F91-96F9-27A8-8469E563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do calculations with vectors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95714-221E-D275-F37E-5FA2F4075C5E}"/>
              </a:ext>
            </a:extLst>
          </p:cNvPr>
          <p:cNvSpPr txBox="1"/>
          <p:nvPr/>
        </p:nvSpPr>
        <p:spPr>
          <a:xfrm>
            <a:off x="348342" y="1779036"/>
            <a:ext cx="9074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I’m going to remove the Z axis for the next couple of slides, for clarity</a:t>
            </a:r>
          </a:p>
        </p:txBody>
      </p:sp>
    </p:spTree>
    <p:extLst>
      <p:ext uri="{BB962C8B-B14F-4D97-AF65-F5344CB8AC3E}">
        <p14:creationId xmlns:p14="http://schemas.microsoft.com/office/powerpoint/2010/main" val="282921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493F-1FEE-5D23-9BBB-99917B63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  <a:endParaRPr lang="en-BE" dirty="0"/>
          </a:p>
        </p:txBody>
      </p:sp>
      <p:pic>
        <p:nvPicPr>
          <p:cNvPr id="4" name="Picture 3" descr="A green and red arrows on a black background&#10;&#10;Description automatically generated">
            <a:extLst>
              <a:ext uri="{FF2B5EF4-FFF2-40B4-BE49-F238E27FC236}">
                <a16:creationId xmlns:a16="http://schemas.microsoft.com/office/drawing/2014/main" id="{A5C2D8FA-F000-0154-1078-5BB47B45F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70" y="1690688"/>
            <a:ext cx="3877216" cy="3924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8FE684-FDF0-D988-3928-6B906E5849D3}"/>
              </a:ext>
            </a:extLst>
          </p:cNvPr>
          <p:cNvSpPr txBox="1"/>
          <p:nvPr/>
        </p:nvSpPr>
        <p:spPr>
          <a:xfrm>
            <a:off x="548006" y="2098840"/>
            <a:ext cx="554799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 can add two vectors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 add all components separately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This is called “component-wise”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 = (1, 2, 0)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 = (2, 1, 0)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A+B = (3, 3, 0)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B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3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DEAC1-67E4-5DFE-57E8-E7CC76F9F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43B2-D53A-6CA6-CEB0-5784245D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  <a:endParaRPr lang="en-BE" dirty="0"/>
          </a:p>
        </p:txBody>
      </p:sp>
      <p:pic>
        <p:nvPicPr>
          <p:cNvPr id="4" name="Picture 3" descr="A green and red arrows on a black background&#10;&#10;Description automatically generated">
            <a:extLst>
              <a:ext uri="{FF2B5EF4-FFF2-40B4-BE49-F238E27FC236}">
                <a16:creationId xmlns:a16="http://schemas.microsoft.com/office/drawing/2014/main" id="{4748795A-6DB1-4ACB-E64E-CE5F87BB1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15" y="1027906"/>
            <a:ext cx="3877216" cy="3924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50BB2-E93D-C262-E509-052CDA1C2497}"/>
              </a:ext>
            </a:extLst>
          </p:cNvPr>
          <p:cNvSpPr txBox="1"/>
          <p:nvPr/>
        </p:nvSpPr>
        <p:spPr>
          <a:xfrm>
            <a:off x="548006" y="2098840"/>
            <a:ext cx="779251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 can add two vectors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 add all components separately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This is called “component-wise”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 = (1, 2, 0)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 = (2, 1, 0)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A+B = (3, 3, 0)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Vector3</a:t>
            </a:r>
            <a:r>
              <a:rPr lang="en-US" sz="2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a</a:t>
            </a:r>
            <a:r>
              <a:rPr lang="en-US" sz="2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Vector3</a:t>
            </a:r>
            <a:r>
              <a:rPr lang="en-US" sz="2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(1.0f, 2.0f, 0.0f);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Vector3</a:t>
            </a:r>
            <a:r>
              <a:rPr lang="en-US" sz="2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b</a:t>
            </a:r>
            <a:r>
              <a:rPr lang="en-US" sz="2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Vector3</a:t>
            </a:r>
            <a:r>
              <a:rPr lang="en-US" sz="2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(2.0f, 1.0f, 0.0f);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Vector3</a:t>
            </a:r>
            <a:r>
              <a:rPr lang="en-US" sz="2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c</a:t>
            </a:r>
            <a:r>
              <a:rPr lang="en-US" sz="2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a</a:t>
            </a:r>
            <a:r>
              <a:rPr lang="en-US" sz="2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2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b</a:t>
            </a:r>
            <a:r>
              <a:rPr lang="en-US" sz="2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B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293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E120-9BA8-2BAA-079F-30D92D8C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is communicative 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7B6437-5A3E-A597-8A8B-ECF21513D964}"/>
              </a:ext>
            </a:extLst>
          </p:cNvPr>
          <p:cNvSpPr txBox="1"/>
          <p:nvPr/>
        </p:nvSpPr>
        <p:spPr>
          <a:xfrm>
            <a:off x="548006" y="2098840"/>
            <a:ext cx="3698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Order doesn’t matter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+ B = B + A</a:t>
            </a:r>
            <a:endParaRPr lang="en-B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green and red arrows on a black background&#10;&#10;Description automatically generated">
            <a:extLst>
              <a:ext uri="{FF2B5EF4-FFF2-40B4-BE49-F238E27FC236}">
                <a16:creationId xmlns:a16="http://schemas.microsoft.com/office/drawing/2014/main" id="{43EF0F7D-8BD5-CEAF-13C2-6278F19CE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760" y="1573763"/>
            <a:ext cx="5123212" cy="51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6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0DE42-E148-7174-651C-06402237B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0ADE-8589-C768-781B-398436FA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B335A-0B1E-4F02-A30E-EB407C40DB9F}"/>
              </a:ext>
            </a:extLst>
          </p:cNvPr>
          <p:cNvSpPr txBox="1"/>
          <p:nvPr/>
        </p:nvSpPr>
        <p:spPr>
          <a:xfrm>
            <a:off x="548006" y="2098840"/>
            <a:ext cx="655718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 can subtract one vector from another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 subtract all components separately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Order does matter</a:t>
            </a:r>
          </a:p>
          <a:p>
            <a:endParaRPr lang="en-US" sz="2800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 = ( 1, 2, 0)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 = ( 2, 1, 0)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A-B = (-1, 1, 0)</a:t>
            </a:r>
            <a:endParaRPr lang="en-B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green and red arrow&#10;&#10;Description automatically generated">
            <a:extLst>
              <a:ext uri="{FF2B5EF4-FFF2-40B4-BE49-F238E27FC236}">
                <a16:creationId xmlns:a16="http://schemas.microsoft.com/office/drawing/2014/main" id="{63D123CF-D0D2-073F-FF37-40E46D571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171" y="1423033"/>
            <a:ext cx="502037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6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5E56-D143-3D3C-1126-1CEEA938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/ division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F6BC4-225F-F512-BD4F-9706C49F1906}"/>
              </a:ext>
            </a:extLst>
          </p:cNvPr>
          <p:cNvSpPr txBox="1"/>
          <p:nvPr/>
        </p:nvSpPr>
        <p:spPr>
          <a:xfrm>
            <a:off x="957943" y="2034073"/>
            <a:ext cx="818365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can’t meaningfully multiply/divide 2 vectors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But we can multiply/divide by a single float (“scalar”)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 = (2, 1  , 0)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A*2 = (4, 2  , 0)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A/2 = (1, 0.5, 0)</a:t>
            </a:r>
            <a:endParaRPr lang="en-B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21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8224-1FB2-B28A-C2E8-A21702E1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/ division changes length</a:t>
            </a:r>
            <a:endParaRPr lang="en-BE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6D38AD9-979A-FFEB-C2F0-B6DB89DFE8B1}"/>
              </a:ext>
            </a:extLst>
          </p:cNvPr>
          <p:cNvCxnSpPr/>
          <p:nvPr/>
        </p:nvCxnSpPr>
        <p:spPr>
          <a:xfrm>
            <a:off x="1511559" y="2948473"/>
            <a:ext cx="274942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49E8E8-54C4-800F-38CA-99DA1E50E6D9}"/>
              </a:ext>
            </a:extLst>
          </p:cNvPr>
          <p:cNvCxnSpPr>
            <a:cxnSpLocks/>
          </p:cNvCxnSpPr>
          <p:nvPr/>
        </p:nvCxnSpPr>
        <p:spPr>
          <a:xfrm>
            <a:off x="1511559" y="3505200"/>
            <a:ext cx="577875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6DDD4C-3943-0A7F-8204-1EDB6813F195}"/>
              </a:ext>
            </a:extLst>
          </p:cNvPr>
          <p:cNvCxnSpPr>
            <a:cxnSpLocks/>
          </p:cNvCxnSpPr>
          <p:nvPr/>
        </p:nvCxnSpPr>
        <p:spPr>
          <a:xfrm>
            <a:off x="1511559" y="4065036"/>
            <a:ext cx="13622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C04DE3-156E-593C-F42C-91BF9400CA08}"/>
              </a:ext>
            </a:extLst>
          </p:cNvPr>
          <p:cNvSpPr txBox="1"/>
          <p:nvPr/>
        </p:nvSpPr>
        <p:spPr>
          <a:xfrm>
            <a:off x="671804" y="2768082"/>
            <a:ext cx="6623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br>
              <a:rPr lang="en-US" b="1" dirty="0"/>
            </a:br>
            <a:endParaRPr lang="en-US" b="1" dirty="0"/>
          </a:p>
          <a:p>
            <a:r>
              <a:rPr lang="en-US" b="1" dirty="0"/>
              <a:t>A * 2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A / 2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456969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8DCE-0EA2-B59E-9A01-89C93BB3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ED899-D1E3-8BA4-F22F-24324C8B270E}"/>
              </a:ext>
            </a:extLst>
          </p:cNvPr>
          <p:cNvSpPr txBox="1"/>
          <p:nvPr/>
        </p:nvSpPr>
        <p:spPr>
          <a:xfrm>
            <a:off x="248816" y="1760376"/>
            <a:ext cx="1116260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Make a vector length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 and L are examples of normalized vectors.</a:t>
            </a:r>
            <a:br>
              <a:rPr lang="en-US" sz="3200" dirty="0"/>
            </a:br>
            <a:r>
              <a:rPr lang="en-US" sz="3200" dirty="0"/>
              <a:t>We call these unit vectors. They are always used for directions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X, Y, and Z axis are unit vectors of (1, 0, 0), (0, 1, 0), and (0, 0,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6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B585-AF26-A989-C2E4-B97495A7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BD0A1-4820-ED04-A5B0-2D1A763FE81B}"/>
              </a:ext>
            </a:extLst>
          </p:cNvPr>
          <p:cNvSpPr txBox="1"/>
          <p:nvPr/>
        </p:nvSpPr>
        <p:spPr>
          <a:xfrm>
            <a:off x="976605" y="1690688"/>
            <a:ext cx="409105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3D coordinate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Points &amp;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Translate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Rotate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We’ll go over them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1021368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FC727-E6AC-748E-8A73-0E6A03039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28A4-12E2-50E0-6EBF-4FA3C912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EDC2D-DB29-41CC-AF6E-BCF12FFE86A9}"/>
              </a:ext>
            </a:extLst>
          </p:cNvPr>
          <p:cNvSpPr txBox="1"/>
          <p:nvPr/>
        </p:nvSpPr>
        <p:spPr>
          <a:xfrm>
            <a:off x="989902" y="1690689"/>
            <a:ext cx="4925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3D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3D transforms </a:t>
            </a:r>
            <a:r>
              <a:rPr lang="en-US" sz="2800" dirty="0">
                <a:sym typeface="Wingdings" panose="05000000000000000000" pitchFamily="2" charset="2"/>
              </a:rPr>
              <a:t>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Why they are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Dot &amp; Cross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Quaternions</a:t>
            </a:r>
          </a:p>
        </p:txBody>
      </p:sp>
    </p:spTree>
    <p:extLst>
      <p:ext uri="{BB962C8B-B14F-4D97-AF65-F5344CB8AC3E}">
        <p14:creationId xmlns:p14="http://schemas.microsoft.com/office/powerpoint/2010/main" val="3598791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818D-5674-ADBE-247C-2286A1DF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why did we learn all of this?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4739F-E7A2-E400-F2CA-78FA84A93989}"/>
              </a:ext>
            </a:extLst>
          </p:cNvPr>
          <p:cNvSpPr txBox="1"/>
          <p:nvPr/>
        </p:nvSpPr>
        <p:spPr>
          <a:xfrm>
            <a:off x="447870" y="2052734"/>
            <a:ext cx="8145628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Now we can learn about Unity transforms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Every Unity </a:t>
            </a:r>
            <a:r>
              <a:rPr lang="en-US" sz="2800" dirty="0" err="1"/>
              <a:t>GameObject</a:t>
            </a:r>
            <a:r>
              <a:rPr lang="en-US" sz="2800" dirty="0"/>
              <a:t> has a </a:t>
            </a:r>
            <a:r>
              <a:rPr lang="en-US" sz="2800" dirty="0" err="1"/>
              <a:t>TransformComponent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 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 rotation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9A797-5490-DC4A-9391-E7D92C3D7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518" y="3474182"/>
            <a:ext cx="8585475" cy="196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46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E182-2273-C66E-6597-C57F1250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Transform.position</a:t>
            </a:r>
            <a:endParaRPr lang="en-BE" dirty="0"/>
          </a:p>
        </p:txBody>
      </p:sp>
      <p:pic>
        <p:nvPicPr>
          <p:cNvPr id="4" name="Picture 3" descr="A graph with green and red arrows&#10;&#10;Description automatically generated">
            <a:extLst>
              <a:ext uri="{FF2B5EF4-FFF2-40B4-BE49-F238E27FC236}">
                <a16:creationId xmlns:a16="http://schemas.microsoft.com/office/drawing/2014/main" id="{D2448CF6-E767-CFD6-2DF6-6155B8285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897" y="1567543"/>
            <a:ext cx="4613184" cy="4669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22964-42C8-7474-A878-867CEF784173}"/>
              </a:ext>
            </a:extLst>
          </p:cNvPr>
          <p:cNvSpPr txBox="1"/>
          <p:nvPr/>
        </p:nvSpPr>
        <p:spPr>
          <a:xfrm>
            <a:off x="279919" y="1982518"/>
            <a:ext cx="66640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Remember: position is a point in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is a property on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Has a getter and a setter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can assign or read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000" i="1" dirty="0">
                <a:solidFill>
                  <a:srgbClr val="0000FF"/>
                </a:solidFill>
                <a:latin typeface="Cascadia Mono" panose="020B0609020000020004" pitchFamily="49" charset="0"/>
              </a:rPr>
              <a:t>Transform</a:t>
            </a:r>
            <a:r>
              <a:rPr lang="en-US" sz="20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transform</a:t>
            </a:r>
            <a:r>
              <a:rPr lang="en-US" sz="20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0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0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2000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transform</a:t>
            </a:r>
            <a:r>
              <a:rPr lang="en-US" sz="2000" i="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0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transform</a:t>
            </a:r>
            <a:r>
              <a:rPr lang="en-US" sz="20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2000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position</a:t>
            </a:r>
            <a:r>
              <a:rPr lang="en-US" sz="20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000" i="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0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Vector3</a:t>
            </a:r>
            <a:r>
              <a:rPr lang="en-US" sz="20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(1, 2, 0);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3129256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E906-AA42-FE64-D3E1-0FB98A5F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Transform.translate</a:t>
            </a:r>
            <a:r>
              <a:rPr lang="en-US" dirty="0"/>
              <a:t>()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46987-DCF0-D5D3-0322-A58ABEF20E1A}"/>
              </a:ext>
            </a:extLst>
          </p:cNvPr>
          <p:cNvSpPr txBox="1"/>
          <p:nvPr/>
        </p:nvSpPr>
        <p:spPr>
          <a:xfrm>
            <a:off x="576942" y="1443135"/>
            <a:ext cx="651332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Translation is moving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Without changing it’s rotation or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It’s a relative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br>
              <a:rPr lang="en-US" sz="2800" dirty="0"/>
            </a:br>
            <a:r>
              <a:rPr lang="en-US" sz="200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transform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latin typeface="Cascadia Mono" panose="020B0609020000020004" pitchFamily="49" charset="0"/>
              </a:rPr>
              <a:t>Translate</a:t>
            </a:r>
            <a:r>
              <a:rPr lang="en-US" sz="20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i="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0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Vector3</a:t>
            </a:r>
            <a:r>
              <a:rPr lang="en-US" sz="20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(3, 0, 0));</a:t>
            </a:r>
            <a:endParaRPr lang="en-BE" sz="2800" dirty="0"/>
          </a:p>
        </p:txBody>
      </p:sp>
      <p:pic>
        <p:nvPicPr>
          <p:cNvPr id="5" name="Picture 4" descr="A graph with green and red arrows&#10;&#10;Description automatically generated">
            <a:extLst>
              <a:ext uri="{FF2B5EF4-FFF2-40B4-BE49-F238E27FC236}">
                <a16:creationId xmlns:a16="http://schemas.microsoft.com/office/drawing/2014/main" id="{A34AB441-2B49-7D00-8142-AEF571616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605" y="2108718"/>
            <a:ext cx="4508721" cy="45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62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E1B8-0713-C203-4C42-A4E70271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Transform.rotation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51AFF-CEDC-CB31-F05A-3431BDAF2147}"/>
              </a:ext>
            </a:extLst>
          </p:cNvPr>
          <p:cNvSpPr txBox="1"/>
          <p:nvPr/>
        </p:nvSpPr>
        <p:spPr>
          <a:xfrm>
            <a:off x="415213" y="1690688"/>
            <a:ext cx="7276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will look at them in the Quaternion section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2984333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671F-8477-2012-E895-BABD7188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Transform.scale</a:t>
            </a:r>
            <a:endParaRPr lang="en-BE" dirty="0"/>
          </a:p>
        </p:txBody>
      </p:sp>
      <p:pic>
        <p:nvPicPr>
          <p:cNvPr id="6" name="Picture 5" descr="A group of white rabbits&#10;&#10;Description automatically generated">
            <a:extLst>
              <a:ext uri="{FF2B5EF4-FFF2-40B4-BE49-F238E27FC236}">
                <a16:creationId xmlns:a16="http://schemas.microsoft.com/office/drawing/2014/main" id="{237119A0-0AA6-1D74-AB5F-9D15F8F94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098" y="1779036"/>
            <a:ext cx="4850902" cy="5078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D8EF08-13C5-7B25-5C96-E4A0AC904EE3}"/>
              </a:ext>
            </a:extLst>
          </p:cNvPr>
          <p:cNvSpPr txBox="1"/>
          <p:nvPr/>
        </p:nvSpPr>
        <p:spPr>
          <a:xfrm>
            <a:off x="727788" y="1922106"/>
            <a:ext cx="59627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Stretching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Among one or multiple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Almost always want a “uniform”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“uniform scale” = (2, 2, 2)</a:t>
            </a:r>
          </a:p>
        </p:txBody>
      </p:sp>
    </p:spTree>
    <p:extLst>
      <p:ext uri="{BB962C8B-B14F-4D97-AF65-F5344CB8AC3E}">
        <p14:creationId xmlns:p14="http://schemas.microsoft.com/office/powerpoint/2010/main" val="1615537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5856-C370-4CD2-BB81-657F199C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7435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2898-50BE-DE26-CCE8-41507026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Transforms are represented by a Matrix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5E50AC-6C07-A90B-C2D9-C5D280B890A5}"/>
              </a:ext>
            </a:extLst>
          </p:cNvPr>
          <p:cNvSpPr txBox="1"/>
          <p:nvPr/>
        </p:nvSpPr>
        <p:spPr>
          <a:xfrm>
            <a:off x="441649" y="1959429"/>
            <a:ext cx="65121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4x4 grid of floats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Contains a translation, rotation, and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contain other things (Camera class) 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505316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F17E0-BC93-3F8C-7FBE-74ADA0D8A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7228-EFF5-F57C-5CA1-0E91CEEE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B887D-68F9-65BC-9E5D-19956E1D1235}"/>
              </a:ext>
            </a:extLst>
          </p:cNvPr>
          <p:cNvSpPr txBox="1"/>
          <p:nvPr/>
        </p:nvSpPr>
        <p:spPr>
          <a:xfrm>
            <a:off x="989902" y="1690689"/>
            <a:ext cx="4925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3D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3D transforms </a:t>
            </a:r>
            <a:r>
              <a:rPr lang="en-US" sz="2800" dirty="0">
                <a:sym typeface="Wingdings" panose="05000000000000000000" pitchFamily="2" charset="2"/>
              </a:rPr>
              <a:t>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Why they are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Dot &amp; Cross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Quaternions</a:t>
            </a:r>
          </a:p>
        </p:txBody>
      </p:sp>
    </p:spTree>
    <p:extLst>
      <p:ext uri="{BB962C8B-B14F-4D97-AF65-F5344CB8AC3E}">
        <p14:creationId xmlns:p14="http://schemas.microsoft.com/office/powerpoint/2010/main" val="2017247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147D-21AE-6D87-9EAB-5C04D751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learn about space(s)</a:t>
            </a:r>
            <a:endParaRPr lang="en-BE" dirty="0"/>
          </a:p>
        </p:txBody>
      </p:sp>
      <p:pic>
        <p:nvPicPr>
          <p:cNvPr id="6" name="Picture 5" descr="A cat sitting on a slice of pizza&#10;&#10;Description automatically generated">
            <a:extLst>
              <a:ext uri="{FF2B5EF4-FFF2-40B4-BE49-F238E27FC236}">
                <a16:creationId xmlns:a16="http://schemas.microsoft.com/office/drawing/2014/main" id="{2C41E598-722D-64FD-68A4-5A5E8B704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51" y="1490096"/>
            <a:ext cx="5373061" cy="536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2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4832-2A04-C12C-19D4-31749239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AE3BC-0C59-672A-39CD-A07B2795AD24}"/>
              </a:ext>
            </a:extLst>
          </p:cNvPr>
          <p:cNvSpPr txBox="1"/>
          <p:nvPr/>
        </p:nvSpPr>
        <p:spPr>
          <a:xfrm>
            <a:off x="989902" y="1690689"/>
            <a:ext cx="4925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3D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3D transforms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Why they are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Dot &amp; Cross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Quaternions</a:t>
            </a:r>
          </a:p>
        </p:txBody>
      </p:sp>
    </p:spTree>
    <p:extLst>
      <p:ext uri="{BB962C8B-B14F-4D97-AF65-F5344CB8AC3E}">
        <p14:creationId xmlns:p14="http://schemas.microsoft.com/office/powerpoint/2010/main" val="3945604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0A69-20FA-23CE-CDE1-D06A0664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BE" dirty="0"/>
          </a:p>
        </p:txBody>
      </p:sp>
      <p:pic>
        <p:nvPicPr>
          <p:cNvPr id="6" name="Picture 5" descr="A screenshot of a video camera and a rabbit&#10;&#10;Description automatically generated">
            <a:extLst>
              <a:ext uri="{FF2B5EF4-FFF2-40B4-BE49-F238E27FC236}">
                <a16:creationId xmlns:a16="http://schemas.microsoft.com/office/drawing/2014/main" id="{A54C4ADF-2B7B-2886-9892-8BA3BBCCB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0429"/>
            <a:ext cx="387721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14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4170A-DAB3-8A8A-E95F-6E251C9F0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213A-3B47-C9B5-C1E8-ED744B47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is looking down +X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B30A4-237A-49CF-63B8-6BB1654E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656" y="1432134"/>
            <a:ext cx="5909276" cy="4463143"/>
          </a:xfrm>
          <a:prstGeom prst="rect">
            <a:avLst/>
          </a:prstGeom>
        </p:spPr>
      </p:pic>
      <p:pic>
        <p:nvPicPr>
          <p:cNvPr id="6" name="Picture 5" descr="A screenshot of a video camera and a rabbit&#10;&#10;Description automatically generated">
            <a:extLst>
              <a:ext uri="{FF2B5EF4-FFF2-40B4-BE49-F238E27FC236}">
                <a16:creationId xmlns:a16="http://schemas.microsoft.com/office/drawing/2014/main" id="{E91FFE7B-426B-FE6C-BB58-38D644BE1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0429"/>
            <a:ext cx="387721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16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21762-12D4-B971-9D3E-41A5E077F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08EF-8174-A3ED-5775-D9B5A630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move the camera up (+Y) by one unit</a:t>
            </a:r>
            <a:endParaRPr lang="en-BE" dirty="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DE33E65-1E4F-D1F4-24AF-7053B698E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77" y="1970429"/>
            <a:ext cx="3877216" cy="3924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AFE51E-70C1-9B37-CC27-E69F8130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825" y="1828800"/>
            <a:ext cx="5962812" cy="444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32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88CE-C081-894C-765D-6C585303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967"/>
            <a:ext cx="10515600" cy="1325563"/>
          </a:xfrm>
        </p:spPr>
        <p:txBody>
          <a:bodyPr/>
          <a:lstStyle/>
          <a:p>
            <a:r>
              <a:rPr lang="en-US" dirty="0"/>
              <a:t>The bunny moved down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4C4C2-8F43-61C5-CC4C-F3F99475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2" y="2271890"/>
            <a:ext cx="5909276" cy="4463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9D886C-ADDE-1E40-131B-59F76810D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90552"/>
            <a:ext cx="5962812" cy="4444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CE09A-267B-D973-B4FC-83516638C993}"/>
              </a:ext>
            </a:extLst>
          </p:cNvPr>
          <p:cNvSpPr txBox="1"/>
          <p:nvPr/>
        </p:nvSpPr>
        <p:spPr>
          <a:xfrm>
            <a:off x="838200" y="1448530"/>
            <a:ext cx="5853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doesn’t surprise us, but maybe it should!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376983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160D-5E81-F880-7750-E672A68A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24" y="201000"/>
            <a:ext cx="11395787" cy="1325563"/>
          </a:xfrm>
        </p:spPr>
        <p:txBody>
          <a:bodyPr/>
          <a:lstStyle/>
          <a:p>
            <a:r>
              <a:rPr lang="en-US" dirty="0"/>
              <a:t>Rendering is done from a camera’s point of view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47CA3-B785-36DA-88B7-CCEF2FB67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2" y="3509943"/>
            <a:ext cx="3642652" cy="186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469D95-DA64-47C6-1D85-CCE8B6956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026" y="2264981"/>
            <a:ext cx="3642651" cy="3174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A9B109-25C8-9B6F-FC03-DC08EF1E3517}"/>
              </a:ext>
            </a:extLst>
          </p:cNvPr>
          <p:cNvSpPr txBox="1"/>
          <p:nvPr/>
        </p:nvSpPr>
        <p:spPr>
          <a:xfrm>
            <a:off x="478972" y="1418375"/>
            <a:ext cx="10521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Moving the camera up is the same as moving the bunny down</a:t>
            </a:r>
            <a:endParaRPr lang="en-BE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213D60-A6EA-5F85-C141-93A5F60F1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359" y="3578831"/>
            <a:ext cx="3642651" cy="31746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D24665-DE75-4DD7-90E4-C41AC94E00D2}"/>
              </a:ext>
            </a:extLst>
          </p:cNvPr>
          <p:cNvCxnSpPr/>
          <p:nvPr/>
        </p:nvCxnSpPr>
        <p:spPr>
          <a:xfrm flipV="1">
            <a:off x="3956180" y="2693437"/>
            <a:ext cx="0" cy="3918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F0ED64-BF9D-DE78-4D35-9F64E6C77F9B}"/>
              </a:ext>
            </a:extLst>
          </p:cNvPr>
          <p:cNvCxnSpPr/>
          <p:nvPr/>
        </p:nvCxnSpPr>
        <p:spPr>
          <a:xfrm flipV="1">
            <a:off x="7735078" y="2572140"/>
            <a:ext cx="0" cy="3918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372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4AD2-5572-9873-A7BA-DAE38856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camera has it’s own coordinate space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60457-706A-16C7-B67C-4F1C68E93EB4}"/>
              </a:ext>
            </a:extLst>
          </p:cNvPr>
          <p:cNvSpPr txBox="1"/>
          <p:nvPr/>
        </p:nvSpPr>
        <p:spPr>
          <a:xfrm>
            <a:off x="976604" y="1506022"/>
            <a:ext cx="54966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Space = frame of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call it view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When only the camera moves,</a:t>
            </a:r>
            <a:br>
              <a:rPr lang="en-US" sz="2800" dirty="0"/>
            </a:br>
            <a:r>
              <a:rPr lang="en-US" sz="2800" dirty="0"/>
              <a:t>everything seems to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It’s because the coordinate system</a:t>
            </a:r>
            <a:br>
              <a:rPr lang="en-US" sz="2800" dirty="0"/>
            </a:br>
            <a:r>
              <a:rPr lang="en-US" sz="2800" dirty="0"/>
              <a:t>moves</a:t>
            </a:r>
          </a:p>
        </p:txBody>
      </p:sp>
      <p:pic>
        <p:nvPicPr>
          <p:cNvPr id="5" name="Picture 4" descr="A cartoon of a rabbit and a camera&#10;&#10;Description automatically generated">
            <a:extLst>
              <a:ext uri="{FF2B5EF4-FFF2-40B4-BE49-F238E27FC236}">
                <a16:creationId xmlns:a16="http://schemas.microsoft.com/office/drawing/2014/main" id="{0B3DA23F-CC0D-25D7-313C-85039E935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204" y="515828"/>
            <a:ext cx="7630956" cy="767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71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E44E-FE33-0D3E-7510-99B8A88E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bunny has it’s own coordinate space</a:t>
            </a:r>
            <a:endParaRPr lang="en-BE" dirty="0"/>
          </a:p>
        </p:txBody>
      </p:sp>
      <p:pic>
        <p:nvPicPr>
          <p:cNvPr id="4" name="Picture 3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B5160B1-C447-9658-43FC-116F9534B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9" y="1144555"/>
            <a:ext cx="681459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B4A0A6-0A67-E9D6-82AE-E21CE7111AC6}"/>
              </a:ext>
            </a:extLst>
          </p:cNvPr>
          <p:cNvSpPr txBox="1"/>
          <p:nvPr/>
        </p:nvSpPr>
        <p:spPr>
          <a:xfrm>
            <a:off x="391887" y="2220686"/>
            <a:ext cx="68418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It’s called object or model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All the triangles are defined in this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They are static (never change)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transform them to view space to render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1243442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D1A0-A5E3-1138-AAC0-67E29CA5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all exist at the same time</a:t>
            </a:r>
            <a:endParaRPr lang="en-BE" dirty="0"/>
          </a:p>
        </p:txBody>
      </p:sp>
      <p:pic>
        <p:nvPicPr>
          <p:cNvPr id="3" name="Picture 2" descr="A screenshot of a video camera and a rabbit&#10;&#10;Description automatically generated">
            <a:extLst>
              <a:ext uri="{FF2B5EF4-FFF2-40B4-BE49-F238E27FC236}">
                <a16:creationId xmlns:a16="http://schemas.microsoft.com/office/drawing/2014/main" id="{1983B0F0-111C-ED7C-96B2-45F1FB109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5" y="3429000"/>
            <a:ext cx="2990924" cy="3027668"/>
          </a:xfrm>
          <a:prstGeom prst="rect">
            <a:avLst/>
          </a:prstGeom>
        </p:spPr>
      </p:pic>
      <p:pic>
        <p:nvPicPr>
          <p:cNvPr id="4" name="Picture 3" descr="A cartoon of a rabbit and a camera&#10;&#10;Description automatically generated">
            <a:extLst>
              <a:ext uri="{FF2B5EF4-FFF2-40B4-BE49-F238E27FC236}">
                <a16:creationId xmlns:a16="http://schemas.microsoft.com/office/drawing/2014/main" id="{4E9B9811-816C-429C-5F31-7898A5873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03" y="2537927"/>
            <a:ext cx="5751457" cy="5788090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F6AD42B0-EBF4-7427-EF6E-A8C403AAC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787" y="3202609"/>
            <a:ext cx="4769567" cy="4799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AC777F-F21C-22AD-8978-DBD7142FBCF2}"/>
              </a:ext>
            </a:extLst>
          </p:cNvPr>
          <p:cNvSpPr txBox="1"/>
          <p:nvPr/>
        </p:nvSpPr>
        <p:spPr>
          <a:xfrm>
            <a:off x="1468016" y="2537927"/>
            <a:ext cx="1987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World space</a:t>
            </a:r>
            <a:endParaRPr lang="en-B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2CCB0-129C-ED06-5543-54FD42168457}"/>
              </a:ext>
            </a:extLst>
          </p:cNvPr>
          <p:cNvSpPr txBox="1"/>
          <p:nvPr/>
        </p:nvSpPr>
        <p:spPr>
          <a:xfrm>
            <a:off x="5304780" y="2537927"/>
            <a:ext cx="1816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View space</a:t>
            </a:r>
            <a:endParaRPr lang="en-BE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24E43-0E54-804A-204B-FF0DB26D00A2}"/>
              </a:ext>
            </a:extLst>
          </p:cNvPr>
          <p:cNvSpPr txBox="1"/>
          <p:nvPr/>
        </p:nvSpPr>
        <p:spPr>
          <a:xfrm>
            <a:off x="9501674" y="2537927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 space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1990264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438E-3219-B1F4-C3DA-C85236CE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2" y="365125"/>
            <a:ext cx="1209247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We can transform point between spaces with  transforms</a:t>
            </a:r>
            <a:endParaRPr lang="en-BE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7DD0F-8850-FC7C-6147-C0D4C0DECD15}"/>
              </a:ext>
            </a:extLst>
          </p:cNvPr>
          <p:cNvSpPr txBox="1"/>
          <p:nvPr/>
        </p:nvSpPr>
        <p:spPr>
          <a:xfrm>
            <a:off x="415212" y="1690688"/>
            <a:ext cx="111360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Vector3</a:t>
            </a:r>
            <a:r>
              <a:rPr lang="en-US" sz="2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i="0" dirty="0">
                <a:solidFill>
                  <a:srgbClr val="000080"/>
                </a:solidFill>
                <a:latin typeface="Cascadia Mono" panose="020B0609020000020004" pitchFamily="49" charset="0"/>
              </a:rPr>
              <a:t>position</a:t>
            </a:r>
            <a:r>
              <a:rPr lang="en-US" sz="2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8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bunnyGameObject</a:t>
            </a:r>
            <a:r>
              <a:rPr lang="en-US" sz="28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2800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transform</a:t>
            </a:r>
            <a:r>
              <a:rPr lang="en-US" sz="28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2800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position</a:t>
            </a:r>
            <a:r>
              <a:rPr lang="en-US" sz="2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800" i="0" dirty="0">
                <a:solidFill>
                  <a:srgbClr val="008000"/>
                </a:solidFill>
                <a:latin typeface="Cascadia Mono" panose="020B0609020000020004" pitchFamily="49" charset="0"/>
              </a:rPr>
              <a:t>// in </a:t>
            </a:r>
            <a:r>
              <a:rPr lang="en-US" sz="2800" i="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WorldSpace</a:t>
            </a:r>
            <a:endParaRPr lang="en-US" sz="2800" i="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cameraGameObject</a:t>
            </a:r>
            <a:r>
              <a:rPr lang="en-US" sz="28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2800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transform</a:t>
            </a:r>
            <a:r>
              <a:rPr lang="en-US" sz="28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2800" i="1" dirty="0" err="1">
                <a:solidFill>
                  <a:srgbClr val="880000"/>
                </a:solidFill>
                <a:latin typeface="Cascadia Mono" panose="020B0609020000020004" pitchFamily="49" charset="0"/>
              </a:rPr>
              <a:t>InverseTransformPoint</a:t>
            </a:r>
            <a:r>
              <a:rPr lang="en-US" sz="2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i="0" dirty="0">
                <a:solidFill>
                  <a:srgbClr val="000080"/>
                </a:solidFill>
                <a:latin typeface="Cascadia Mono" panose="020B0609020000020004" pitchFamily="49" charset="0"/>
              </a:rPr>
              <a:t>position</a:t>
            </a:r>
            <a:r>
              <a:rPr lang="en-US" sz="2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800" i="0" dirty="0">
                <a:solidFill>
                  <a:srgbClr val="008000"/>
                </a:solidFill>
                <a:latin typeface="Cascadia Mono" panose="020B0609020000020004" pitchFamily="49" charset="0"/>
              </a:rPr>
              <a:t>// in </a:t>
            </a:r>
            <a:r>
              <a:rPr lang="en-US" sz="2800" i="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CameraSpace</a:t>
            </a:r>
            <a:endParaRPr lang="en-B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6233E-47FF-660A-7A40-2985F1EF177F}"/>
              </a:ext>
            </a:extLst>
          </p:cNvPr>
          <p:cNvSpPr txBox="1"/>
          <p:nvPr/>
        </p:nvSpPr>
        <p:spPr>
          <a:xfrm>
            <a:off x="415212" y="4246106"/>
            <a:ext cx="110825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position is in </a:t>
            </a:r>
            <a:r>
              <a:rPr lang="en-US" sz="2800" dirty="0" err="1"/>
              <a:t>WorldSpace</a:t>
            </a:r>
            <a:endParaRPr lang="en-US" sz="2800" dirty="0"/>
          </a:p>
          <a:p>
            <a:r>
              <a:rPr lang="en-US" sz="2800" dirty="0" err="1"/>
              <a:t>Transform.TransformPoint</a:t>
            </a:r>
            <a:r>
              <a:rPr lang="en-US" sz="2800" dirty="0"/>
              <a:t> transforms from </a:t>
            </a:r>
            <a:r>
              <a:rPr lang="en-US" sz="2800" dirty="0" err="1"/>
              <a:t>LocalSpace</a:t>
            </a:r>
            <a:r>
              <a:rPr lang="en-US" sz="2800" dirty="0"/>
              <a:t> to </a:t>
            </a:r>
            <a:r>
              <a:rPr lang="en-US" sz="2800" dirty="0" err="1"/>
              <a:t>WorldSpace</a:t>
            </a:r>
            <a:endParaRPr lang="en-US" sz="2800" dirty="0"/>
          </a:p>
          <a:p>
            <a:r>
              <a:rPr lang="en-US" sz="2800" dirty="0" err="1"/>
              <a:t>Transform.InverseTranformPoint</a:t>
            </a:r>
            <a:r>
              <a:rPr lang="en-US" sz="2800" dirty="0"/>
              <a:t> transform from </a:t>
            </a:r>
            <a:r>
              <a:rPr lang="en-US" sz="2800" dirty="0" err="1"/>
              <a:t>WorldSpace</a:t>
            </a:r>
            <a:r>
              <a:rPr lang="en-US" sz="2800" dirty="0"/>
              <a:t> to </a:t>
            </a:r>
            <a:r>
              <a:rPr lang="en-US" sz="2800" dirty="0" err="1"/>
              <a:t>LocalSpace</a:t>
            </a:r>
            <a:endParaRPr lang="en-US" sz="2800" dirty="0"/>
          </a:p>
          <a:p>
            <a:r>
              <a:rPr lang="en-US" sz="2800" dirty="0"/>
              <a:t>Every Matrix transforms form one space to another</a:t>
            </a:r>
          </a:p>
          <a:p>
            <a:r>
              <a:rPr lang="en-US" sz="2800" dirty="0"/>
              <a:t>Inverting the Matrix does it the other way around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3773689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C477-CD1C-9B84-ED5A-C475A18D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67" y="365125"/>
            <a:ext cx="10937033" cy="1325563"/>
          </a:xfrm>
        </p:spPr>
        <p:txBody>
          <a:bodyPr/>
          <a:lstStyle/>
          <a:p>
            <a:r>
              <a:rPr lang="en-US" dirty="0"/>
              <a:t>Warning! Use different methods for directions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D87BF-D75D-5904-C2E6-B4AEBDDC8433}"/>
              </a:ext>
            </a:extLst>
          </p:cNvPr>
          <p:cNvSpPr txBox="1"/>
          <p:nvPr/>
        </p:nvSpPr>
        <p:spPr>
          <a:xfrm>
            <a:off x="528733" y="2074897"/>
            <a:ext cx="88392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Direction = N or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 </a:t>
            </a:r>
            <a:r>
              <a:rPr lang="en-US" sz="3200" dirty="0" err="1"/>
              <a:t>TransformDirection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Not </a:t>
            </a:r>
            <a:r>
              <a:rPr lang="en-US" sz="3200" dirty="0" err="1"/>
              <a:t>TransformPoint</a:t>
            </a:r>
            <a:r>
              <a:rPr lang="en-US" sz="3200" dirty="0"/>
              <a:t>, your result will be incorrect</a:t>
            </a:r>
            <a:endParaRPr lang="en-BE" sz="3200" dirty="0"/>
          </a:p>
        </p:txBody>
      </p:sp>
      <p:pic>
        <p:nvPicPr>
          <p:cNvPr id="6" name="Picture 5" descr="A graph with arrows pointing to the same direction&#10;&#10;Description automatically generated">
            <a:extLst>
              <a:ext uri="{FF2B5EF4-FFF2-40B4-BE49-F238E27FC236}">
                <a16:creationId xmlns:a16="http://schemas.microsoft.com/office/drawing/2014/main" id="{B15D22F2-0512-95E9-A81E-6526A739B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59" y="3939954"/>
            <a:ext cx="7247248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2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B564-CA9E-3D87-8903-3909F7D42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F79E-D81D-C0B7-2D18-4AECB866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62" y="238794"/>
            <a:ext cx="10515600" cy="1325563"/>
          </a:xfrm>
        </p:spPr>
        <p:txBody>
          <a:bodyPr/>
          <a:lstStyle/>
          <a:p>
            <a:r>
              <a:rPr lang="en-US" dirty="0"/>
              <a:t>Course schedule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D8DA9-97E3-0B9A-E8CC-21F1C6CD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3671"/>
            <a:ext cx="4032180" cy="263992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D5C226-4920-1470-4E26-725EDC46B091}"/>
              </a:ext>
            </a:extLst>
          </p:cNvPr>
          <p:cNvGraphicFramePr>
            <a:graphicFrameLocks noGrp="1"/>
          </p:cNvGraphicFramePr>
          <p:nvPr/>
        </p:nvGraphicFramePr>
        <p:xfrm>
          <a:off x="5124734" y="1"/>
          <a:ext cx="6602496" cy="6855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693">
                  <a:extLst>
                    <a:ext uri="{9D8B030D-6E8A-4147-A177-3AD203B41FA5}">
                      <a16:colId xmlns:a16="http://schemas.microsoft.com/office/drawing/2014/main" val="4215952977"/>
                    </a:ext>
                  </a:extLst>
                </a:gridCol>
                <a:gridCol w="2299648">
                  <a:extLst>
                    <a:ext uri="{9D8B030D-6E8A-4147-A177-3AD203B41FA5}">
                      <a16:colId xmlns:a16="http://schemas.microsoft.com/office/drawing/2014/main" val="1545778933"/>
                    </a:ext>
                  </a:extLst>
                </a:gridCol>
                <a:gridCol w="2276155">
                  <a:extLst>
                    <a:ext uri="{9D8B030D-6E8A-4147-A177-3AD203B41FA5}">
                      <a16:colId xmlns:a16="http://schemas.microsoft.com/office/drawing/2014/main" val="1553113300"/>
                    </a:ext>
                  </a:extLst>
                </a:gridCol>
              </a:tblGrid>
              <a:tr h="522129">
                <a:tc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273685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1 : 12/02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C#/Unity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21218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2 : 19/02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reasoning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27011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3 : 26/02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Pipeline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21313"/>
                  </a:ext>
                </a:extLst>
              </a:tr>
              <a:tr h="625607">
                <a:tc>
                  <a:txBody>
                    <a:bodyPr/>
                    <a:lstStyle/>
                    <a:p>
                      <a:r>
                        <a:rPr lang="en-US" dirty="0"/>
                        <a:t>Week 4 : 04/03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Textures</a:t>
                      </a:r>
                    </a:p>
                    <a:p>
                      <a:r>
                        <a:rPr lang="en-US" dirty="0"/>
                        <a:t>Normal maps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processing /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918310"/>
                  </a:ext>
                </a:extLst>
              </a:tr>
              <a:tr h="625607">
                <a:tc>
                  <a:txBody>
                    <a:bodyPr/>
                    <a:lstStyle/>
                    <a:p>
                      <a:r>
                        <a:rPr lang="en-US" dirty="0"/>
                        <a:t>Week 5 : 11/03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Camera’s</a:t>
                      </a:r>
                    </a:p>
                    <a:p>
                      <a:r>
                        <a:rPr lang="en-US" dirty="0"/>
                        <a:t>Light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078510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6 : 18/03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 pipeline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 pipeline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1231"/>
                  </a:ext>
                </a:extLst>
              </a:tr>
              <a:tr h="625607">
                <a:tc>
                  <a:txBody>
                    <a:bodyPr/>
                    <a:lstStyle/>
                    <a:p>
                      <a:r>
                        <a:rPr lang="en-US" dirty="0"/>
                        <a:t>Week 7 : 25/03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Materials</a:t>
                      </a:r>
                      <a:br>
                        <a:rPr lang="en-US" dirty="0"/>
                      </a:br>
                      <a:r>
                        <a:rPr lang="en-US" dirty="0"/>
                        <a:t>Aliasing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Materials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29814"/>
                  </a:ext>
                </a:extLst>
              </a:tr>
              <a:tr h="625607">
                <a:tc>
                  <a:txBody>
                    <a:bodyPr/>
                    <a:lstStyle/>
                    <a:p>
                      <a:r>
                        <a:rPr lang="en-US" dirty="0"/>
                        <a:t>Week 8 : 15/04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Procedural generation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Procedural generation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42271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9 : 22/04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explanation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500834"/>
                  </a:ext>
                </a:extLst>
              </a:tr>
              <a:tr h="625607">
                <a:tc>
                  <a:txBody>
                    <a:bodyPr/>
                    <a:lstStyle/>
                    <a:p>
                      <a:r>
                        <a:rPr lang="en-US" dirty="0"/>
                        <a:t>Week 10 : 29/04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Guest Lecture</a:t>
                      </a:r>
                      <a:br>
                        <a:rPr lang="en-US" dirty="0"/>
                      </a:br>
                      <a:r>
                        <a:rPr lang="en-US" dirty="0"/>
                        <a:t>Project Labs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Guest Lecture</a:t>
                      </a:r>
                      <a:br>
                        <a:rPr lang="en-US" dirty="0"/>
                      </a:br>
                      <a:r>
                        <a:rPr lang="en-US" dirty="0"/>
                        <a:t>Project Labs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61463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11 : 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4460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CA2FDF-DB18-1375-BEF9-8DA80A37B085}"/>
              </a:ext>
            </a:extLst>
          </p:cNvPr>
          <p:cNvSpPr txBox="1"/>
          <p:nvPr/>
        </p:nvSpPr>
        <p:spPr>
          <a:xfrm>
            <a:off x="379445" y="1741714"/>
            <a:ext cx="418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Highly likely to change </a:t>
            </a:r>
            <a:r>
              <a:rPr lang="en-US" sz="2800" dirty="0">
                <a:sym typeface="Wingdings" panose="05000000000000000000" pitchFamily="2" charset="2"/>
              </a:rPr>
              <a:t></a:t>
            </a:r>
            <a:endParaRPr lang="en-BE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3E17F-4F06-7CE1-7EDB-8AB63537B683}"/>
              </a:ext>
            </a:extLst>
          </p:cNvPr>
          <p:cNvSpPr/>
          <p:nvPr/>
        </p:nvSpPr>
        <p:spPr>
          <a:xfrm>
            <a:off x="7147249" y="1038808"/>
            <a:ext cx="2276669" cy="5255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63300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005E-C4A6-8178-C971-3008970B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 big hierarchy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C4E68-1F98-4E77-300D-174A7200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596" y="1989671"/>
            <a:ext cx="5353042" cy="4824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B09C9B-D142-F45D-C74C-494543CAD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77" y="4963886"/>
            <a:ext cx="5220787" cy="1850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92895-AB13-AC14-BD94-14BBB737DD26}"/>
              </a:ext>
            </a:extLst>
          </p:cNvPr>
          <p:cNvSpPr txBox="1"/>
          <p:nvPr/>
        </p:nvSpPr>
        <p:spPr>
          <a:xfrm>
            <a:off x="179459" y="1468016"/>
            <a:ext cx="53530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SmallBunny’s</a:t>
            </a:r>
            <a:r>
              <a:rPr lang="en-US" dirty="0"/>
              <a:t> transform is relative to </a:t>
            </a:r>
            <a:r>
              <a:rPr lang="en-US" dirty="0" err="1"/>
              <a:t>BigBunny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 translate </a:t>
            </a:r>
            <a:r>
              <a:rPr lang="en-US" dirty="0" err="1"/>
              <a:t>BigBunny</a:t>
            </a:r>
            <a:r>
              <a:rPr lang="en-US" dirty="0"/>
              <a:t>, </a:t>
            </a:r>
            <a:r>
              <a:rPr lang="en-US" dirty="0" err="1"/>
              <a:t>SmallBunny</a:t>
            </a:r>
            <a:r>
              <a:rPr lang="en-US" dirty="0"/>
              <a:t> follows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transform is in “</a:t>
            </a:r>
            <a:r>
              <a:rPr lang="en-US" dirty="0" err="1"/>
              <a:t>BigBunny</a:t>
            </a:r>
            <a:r>
              <a:rPr lang="en-US" dirty="0"/>
              <a:t> space”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previous examples had no explicit parents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had the root as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that is world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here for </a:t>
            </a:r>
            <a:r>
              <a:rPr lang="en-US" dirty="0" err="1"/>
              <a:t>BigBunny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07053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E2EB-6D7E-22E5-55FF-C8AAE244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things we can do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C6D9C-A599-30DE-ED7D-C8B6870065F0}"/>
              </a:ext>
            </a:extLst>
          </p:cNvPr>
          <p:cNvSpPr txBox="1"/>
          <p:nvPr/>
        </p:nvSpPr>
        <p:spPr>
          <a:xfrm>
            <a:off x="5638800" y="297335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DB93D-2D21-BB4C-3859-E98223296C01}"/>
              </a:ext>
            </a:extLst>
          </p:cNvPr>
          <p:cNvSpPr txBox="1"/>
          <p:nvPr/>
        </p:nvSpPr>
        <p:spPr>
          <a:xfrm>
            <a:off x="783772" y="1847461"/>
            <a:ext cx="9610323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Matrices multiply, and it </a:t>
            </a:r>
            <a:r>
              <a:rPr lang="en-US" sz="2800" dirty="0" err="1"/>
              <a:t>add’s</a:t>
            </a:r>
            <a:r>
              <a:rPr lang="en-US" sz="2800" dirty="0"/>
              <a:t> (concatenate) the transforms</a:t>
            </a:r>
            <a:br>
              <a:rPr lang="en-US" dirty="0"/>
            </a:br>
            <a:endParaRPr lang="en-US" dirty="0"/>
          </a:p>
          <a:p>
            <a:r>
              <a:rPr lang="en-US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Matrix4x4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worldToView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cameraGameObject</a:t>
            </a:r>
            <a:r>
              <a:rPr lang="en-US" sz="18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transform</a:t>
            </a:r>
            <a:r>
              <a:rPr lang="en-US" sz="18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worldToLocalMatrix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Matrix4x4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bunnyToWorld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bunnyGameObject</a:t>
            </a:r>
            <a:r>
              <a:rPr lang="en-US" sz="18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transform</a:t>
            </a:r>
            <a:r>
              <a:rPr lang="en-US" sz="18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localToWorldMatrix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Matrix4x4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bunnyToView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bunnyToWorld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8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worldToView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If you name it like this, bugs are very obvious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43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B254-C2EF-D70D-6E19-1FAC8E39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that make sense?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2490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9E04B-7666-D3E3-2AA5-1FE6A9616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9CCB-83B2-6F1D-B13F-D19A1704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8B7FF-D216-6BD7-C540-B0421D5128A2}"/>
              </a:ext>
            </a:extLst>
          </p:cNvPr>
          <p:cNvSpPr txBox="1"/>
          <p:nvPr/>
        </p:nvSpPr>
        <p:spPr>
          <a:xfrm>
            <a:off x="989902" y="1690689"/>
            <a:ext cx="4925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3D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3D transforms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Why they are important </a:t>
            </a:r>
            <a:r>
              <a:rPr lang="en-US" sz="2800" dirty="0">
                <a:sym typeface="Wingdings" panose="05000000000000000000" pitchFamily="2" charset="2"/>
              </a:rPr>
              <a:t>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Dot &amp; Cross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Quaternions</a:t>
            </a:r>
          </a:p>
        </p:txBody>
      </p:sp>
    </p:spTree>
    <p:extLst>
      <p:ext uri="{BB962C8B-B14F-4D97-AF65-F5344CB8AC3E}">
        <p14:creationId xmlns:p14="http://schemas.microsoft.com/office/powerpoint/2010/main" val="2530874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80B94-1365-67BC-592A-550E5BB2E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F110-0970-2E2B-EB49-A1563899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23575" cy="1325563"/>
          </a:xfrm>
        </p:spPr>
        <p:txBody>
          <a:bodyPr/>
          <a:lstStyle/>
          <a:p>
            <a:r>
              <a:rPr lang="en-US" dirty="0"/>
              <a:t>This is how we position  object in front of the camera </a:t>
            </a:r>
            <a:endParaRPr lang="en-BE"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3BCDCAD7-5D4E-4EE8-D06B-0BCEFDC62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8" y="2374364"/>
            <a:ext cx="10653056" cy="33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76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7E84-42E7-FED9-6881-72C5C8D0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23575" cy="1325563"/>
          </a:xfrm>
        </p:spPr>
        <p:txBody>
          <a:bodyPr/>
          <a:lstStyle/>
          <a:p>
            <a:r>
              <a:rPr lang="en-US" dirty="0"/>
              <a:t>This is how we position  object in front of the camera </a:t>
            </a:r>
            <a:endParaRPr lang="en-BE" dirty="0"/>
          </a:p>
        </p:txBody>
      </p:sp>
      <p:pic>
        <p:nvPicPr>
          <p:cNvPr id="4" name="Picture 3" descr="A close-up of a kite&#10;&#10;Description automatically generated">
            <a:extLst>
              <a:ext uri="{FF2B5EF4-FFF2-40B4-BE49-F238E27FC236}">
                <a16:creationId xmlns:a16="http://schemas.microsoft.com/office/drawing/2014/main" id="{1F441653-1489-1A22-C3A6-695EABBB8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1" y="2170923"/>
            <a:ext cx="10255302" cy="32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4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90AC-214E-099B-0533-54BB8F52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how you fix your camera from Lab 1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1C3E0-A558-5C75-2797-4A48B2DD93D4}"/>
              </a:ext>
            </a:extLst>
          </p:cNvPr>
          <p:cNvSpPr txBox="1"/>
          <p:nvPr/>
        </p:nvSpPr>
        <p:spPr>
          <a:xfrm>
            <a:off x="772712" y="1517780"/>
            <a:ext cx="2852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Live demo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233264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C265C-A52D-C28D-431D-9A24262BA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4D4B-3652-A207-1566-07DE9DC9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09B08-0BB5-E312-B5D3-99D71BAFD9BC}"/>
              </a:ext>
            </a:extLst>
          </p:cNvPr>
          <p:cNvSpPr txBox="1"/>
          <p:nvPr/>
        </p:nvSpPr>
        <p:spPr>
          <a:xfrm>
            <a:off x="958800" y="1690688"/>
            <a:ext cx="4925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3D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3D transforms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Why they are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Dot &amp; Cross product </a:t>
            </a:r>
            <a:r>
              <a:rPr lang="en-US" sz="2800" dirty="0">
                <a:sym typeface="Wingdings" panose="05000000000000000000" pitchFamily="2" charset="2"/>
              </a:rPr>
              <a:t>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Quaternions</a:t>
            </a:r>
          </a:p>
        </p:txBody>
      </p:sp>
    </p:spTree>
    <p:extLst>
      <p:ext uri="{BB962C8B-B14F-4D97-AF65-F5344CB8AC3E}">
        <p14:creationId xmlns:p14="http://schemas.microsoft.com/office/powerpoint/2010/main" val="169828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88C00-ACD9-BB3F-694D-F92861569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8952-0F3F-E1D8-BEE6-051C5AFE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55" y="371345"/>
            <a:ext cx="12123575" cy="1325563"/>
          </a:xfrm>
        </p:spPr>
        <p:txBody>
          <a:bodyPr/>
          <a:lstStyle/>
          <a:p>
            <a:r>
              <a:rPr lang="en-US" dirty="0"/>
              <a:t>Dot product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1DE02-48C2-DFFE-01EE-427819FA2A14}"/>
              </a:ext>
            </a:extLst>
          </p:cNvPr>
          <p:cNvSpPr txBox="1"/>
          <p:nvPr/>
        </p:nvSpPr>
        <p:spPr>
          <a:xfrm>
            <a:off x="326571" y="4460032"/>
            <a:ext cx="115388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Definition 1 : Dot(A,B) = </a:t>
            </a:r>
            <a:r>
              <a:rPr lang="en-US" sz="2800" dirty="0" err="1"/>
              <a:t>A.length</a:t>
            </a:r>
            <a:r>
              <a:rPr lang="en-US" sz="2800" dirty="0"/>
              <a:t>() * </a:t>
            </a:r>
            <a:r>
              <a:rPr lang="en-US" sz="2800" dirty="0" err="1"/>
              <a:t>B.length</a:t>
            </a:r>
            <a:r>
              <a:rPr lang="en-US" sz="2800" dirty="0"/>
              <a:t>() * cos(angle) </a:t>
            </a:r>
          </a:p>
          <a:p>
            <a:r>
              <a:rPr lang="en-US" sz="2800" dirty="0"/>
              <a:t>Definition 2 : </a:t>
            </a:r>
            <a:r>
              <a:rPr lang="en-US" sz="2800" dirty="0" err="1"/>
              <a:t>A.x</a:t>
            </a:r>
            <a:r>
              <a:rPr lang="en-US" sz="2800" dirty="0"/>
              <a:t> * </a:t>
            </a:r>
            <a:r>
              <a:rPr lang="en-US" sz="2800" dirty="0" err="1"/>
              <a:t>B.x</a:t>
            </a:r>
            <a:r>
              <a:rPr lang="en-US" sz="2800" dirty="0"/>
              <a:t> + </a:t>
            </a:r>
            <a:r>
              <a:rPr lang="en-US" sz="2800" dirty="0" err="1"/>
              <a:t>A.y</a:t>
            </a:r>
            <a:r>
              <a:rPr lang="en-US" sz="2800" dirty="0"/>
              <a:t> * </a:t>
            </a:r>
            <a:r>
              <a:rPr lang="en-US" sz="2800" dirty="0" err="1"/>
              <a:t>B.y</a:t>
            </a:r>
            <a:r>
              <a:rPr lang="en-US" sz="2800" dirty="0"/>
              <a:t> + </a:t>
            </a:r>
            <a:r>
              <a:rPr lang="en-US" sz="2800" dirty="0" err="1"/>
              <a:t>A.z</a:t>
            </a:r>
            <a:r>
              <a:rPr lang="en-US" sz="2800" dirty="0"/>
              <a:t> * </a:t>
            </a:r>
            <a:r>
              <a:rPr lang="en-US" sz="2800" dirty="0" err="1"/>
              <a:t>B.z</a:t>
            </a:r>
            <a:endParaRPr lang="en-BE" sz="2800" dirty="0"/>
          </a:p>
          <a:p>
            <a:endParaRPr lang="en-US" sz="2800" dirty="0"/>
          </a:p>
          <a:p>
            <a:r>
              <a:rPr lang="en-US" sz="2800" dirty="0"/>
              <a:t>Unit vectors: Dot(A,B) =  cos(angle)</a:t>
            </a:r>
          </a:p>
          <a:p>
            <a:r>
              <a:rPr lang="en-US" sz="2800" b="1" dirty="0"/>
              <a:t>Measure of closeness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E651D1-14F8-6D1F-BE9E-FD1DF6EA5087}"/>
              </a:ext>
            </a:extLst>
          </p:cNvPr>
          <p:cNvCxnSpPr/>
          <p:nvPr/>
        </p:nvCxnSpPr>
        <p:spPr>
          <a:xfrm flipV="1">
            <a:off x="4609323" y="1866122"/>
            <a:ext cx="1337388" cy="151777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F47BF3-2AAB-85FD-7D70-7F7FEB2D34A3}"/>
              </a:ext>
            </a:extLst>
          </p:cNvPr>
          <p:cNvSpPr txBox="1"/>
          <p:nvPr/>
        </p:nvSpPr>
        <p:spPr>
          <a:xfrm>
            <a:off x="4307872" y="2142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B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F152F-7996-05C9-2024-0EC8C1E9A6C3}"/>
              </a:ext>
            </a:extLst>
          </p:cNvPr>
          <p:cNvCxnSpPr>
            <a:cxnSpLocks/>
          </p:cNvCxnSpPr>
          <p:nvPr/>
        </p:nvCxnSpPr>
        <p:spPr>
          <a:xfrm>
            <a:off x="4609323" y="3383901"/>
            <a:ext cx="2146040" cy="0"/>
          </a:xfrm>
          <a:prstGeom prst="line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FBCD85-8BEE-487E-B131-B4D3C12BB3CF}"/>
              </a:ext>
            </a:extLst>
          </p:cNvPr>
          <p:cNvSpPr txBox="1"/>
          <p:nvPr/>
        </p:nvSpPr>
        <p:spPr>
          <a:xfrm>
            <a:off x="6192417" y="35526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BE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48D35A8-B889-862C-95F0-B0DBB9FB3FF4}"/>
              </a:ext>
            </a:extLst>
          </p:cNvPr>
          <p:cNvSpPr/>
          <p:nvPr/>
        </p:nvSpPr>
        <p:spPr>
          <a:xfrm>
            <a:off x="4578208" y="2773038"/>
            <a:ext cx="1181886" cy="1158261"/>
          </a:xfrm>
          <a:prstGeom prst="arc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3A3D0D-F0ED-86B7-D27B-E8660C773DE0}"/>
              </a:ext>
            </a:extLst>
          </p:cNvPr>
          <p:cNvSpPr txBox="1"/>
          <p:nvPr/>
        </p:nvSpPr>
        <p:spPr>
          <a:xfrm>
            <a:off x="5552137" y="262501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04158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C9699-AB74-7C51-97FC-5CBABCA04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74A7-184C-E194-7AC6-D35DD54C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55" y="371345"/>
            <a:ext cx="12123575" cy="1325563"/>
          </a:xfrm>
        </p:spPr>
        <p:txBody>
          <a:bodyPr/>
          <a:lstStyle/>
          <a:p>
            <a:r>
              <a:rPr lang="en-US" dirty="0"/>
              <a:t>Unit vectors </a:t>
            </a:r>
            <a:r>
              <a:rPr lang="en-US" dirty="0">
                <a:sym typeface="Wingdings" panose="05000000000000000000" pitchFamily="2" charset="2"/>
              </a:rPr>
              <a:t> just the cosine</a:t>
            </a:r>
            <a:endParaRPr lang="en-BE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327155C-3D14-F4D4-0A75-23CB3C9C638B}"/>
              </a:ext>
            </a:extLst>
          </p:cNvPr>
          <p:cNvCxnSpPr/>
          <p:nvPr/>
        </p:nvCxnSpPr>
        <p:spPr>
          <a:xfrm>
            <a:off x="547769" y="3471081"/>
            <a:ext cx="2228461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567D28-2147-0FC7-F55B-128ACACF6847}"/>
              </a:ext>
            </a:extLst>
          </p:cNvPr>
          <p:cNvCxnSpPr/>
          <p:nvPr/>
        </p:nvCxnSpPr>
        <p:spPr>
          <a:xfrm>
            <a:off x="600642" y="3573718"/>
            <a:ext cx="2228461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B43F11-1101-EE48-2BEA-F480A09B0430}"/>
              </a:ext>
            </a:extLst>
          </p:cNvPr>
          <p:cNvCxnSpPr>
            <a:cxnSpLocks/>
          </p:cNvCxnSpPr>
          <p:nvPr/>
        </p:nvCxnSpPr>
        <p:spPr>
          <a:xfrm>
            <a:off x="7878520" y="3573718"/>
            <a:ext cx="2228461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9B567F-86F4-992C-3CC5-8D5D12C07907}"/>
              </a:ext>
            </a:extLst>
          </p:cNvPr>
          <p:cNvCxnSpPr>
            <a:cxnSpLocks/>
          </p:cNvCxnSpPr>
          <p:nvPr/>
        </p:nvCxnSpPr>
        <p:spPr>
          <a:xfrm flipH="1">
            <a:off x="5979740" y="3573718"/>
            <a:ext cx="1765041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F98F25-601D-88BB-8B5F-3507697252E4}"/>
              </a:ext>
            </a:extLst>
          </p:cNvPr>
          <p:cNvCxnSpPr>
            <a:cxnSpLocks/>
          </p:cNvCxnSpPr>
          <p:nvPr/>
        </p:nvCxnSpPr>
        <p:spPr>
          <a:xfrm flipV="1">
            <a:off x="650405" y="4556542"/>
            <a:ext cx="0" cy="1782147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A58CA8-2566-5906-39B0-8C61797C8345}"/>
              </a:ext>
            </a:extLst>
          </p:cNvPr>
          <p:cNvCxnSpPr>
            <a:cxnSpLocks/>
          </p:cNvCxnSpPr>
          <p:nvPr/>
        </p:nvCxnSpPr>
        <p:spPr>
          <a:xfrm>
            <a:off x="650405" y="6338689"/>
            <a:ext cx="2228461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9D7EBC-3FE9-129A-CB03-28F334E4EA4A}"/>
              </a:ext>
            </a:extLst>
          </p:cNvPr>
          <p:cNvCxnSpPr>
            <a:cxnSpLocks/>
          </p:cNvCxnSpPr>
          <p:nvPr/>
        </p:nvCxnSpPr>
        <p:spPr>
          <a:xfrm flipV="1">
            <a:off x="6939238" y="4677840"/>
            <a:ext cx="1391817" cy="145557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EC95C9-0E62-206E-C347-CB7ACBEA03B2}"/>
              </a:ext>
            </a:extLst>
          </p:cNvPr>
          <p:cNvCxnSpPr>
            <a:cxnSpLocks/>
          </p:cNvCxnSpPr>
          <p:nvPr/>
        </p:nvCxnSpPr>
        <p:spPr>
          <a:xfrm>
            <a:off x="6992111" y="6236052"/>
            <a:ext cx="2228461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69B7927F-5E9B-2A54-98F8-E146BD9D0367}"/>
              </a:ext>
            </a:extLst>
          </p:cNvPr>
          <p:cNvSpPr txBox="1"/>
          <p:nvPr/>
        </p:nvSpPr>
        <p:spPr>
          <a:xfrm>
            <a:off x="3454254" y="336087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Dot = 1.0</a:t>
            </a:r>
            <a:endParaRPr lang="en-BE" dirty="0"/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CE61523E-BE64-444B-A809-FAF6877D2BC0}"/>
              </a:ext>
            </a:extLst>
          </p:cNvPr>
          <p:cNvSpPr txBox="1"/>
          <p:nvPr/>
        </p:nvSpPr>
        <p:spPr>
          <a:xfrm>
            <a:off x="3454253" y="605138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Dot = 0.0</a:t>
            </a:r>
            <a:endParaRPr lang="en-BE" dirty="0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D0EFC46B-80F6-78EE-A112-A5ADC63B43C5}"/>
              </a:ext>
            </a:extLst>
          </p:cNvPr>
          <p:cNvSpPr txBox="1"/>
          <p:nvPr/>
        </p:nvSpPr>
        <p:spPr>
          <a:xfrm>
            <a:off x="10240720" y="338905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Dot = -1.0</a:t>
            </a:r>
            <a:endParaRPr lang="en-BE" dirty="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354155E9-9295-6D20-F997-D35D66E624AC}"/>
              </a:ext>
            </a:extLst>
          </p:cNvPr>
          <p:cNvSpPr txBox="1"/>
          <p:nvPr/>
        </p:nvSpPr>
        <p:spPr>
          <a:xfrm>
            <a:off x="10142015" y="605138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Dot = 0.7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6323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3297-8044-DFEA-04F5-D9FB0C658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2D51-1E40-FA66-F1C2-BA0D5411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B8313-D9B1-33D6-9A00-505148019F20}"/>
              </a:ext>
            </a:extLst>
          </p:cNvPr>
          <p:cNvSpPr txBox="1"/>
          <p:nvPr/>
        </p:nvSpPr>
        <p:spPr>
          <a:xfrm>
            <a:off x="989902" y="1690689"/>
            <a:ext cx="4925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3D coordinates </a:t>
            </a:r>
            <a:r>
              <a:rPr lang="en-US" sz="2800" dirty="0">
                <a:sym typeface="Wingdings" panose="05000000000000000000" pitchFamily="2" charset="2"/>
              </a:rPr>
              <a:t>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3D transforms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Why they are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Dot &amp; Cross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Quaternions</a:t>
            </a:r>
          </a:p>
        </p:txBody>
      </p:sp>
    </p:spTree>
    <p:extLst>
      <p:ext uri="{BB962C8B-B14F-4D97-AF65-F5344CB8AC3E}">
        <p14:creationId xmlns:p14="http://schemas.microsoft.com/office/powerpoint/2010/main" val="1372615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FC36-C8C3-9BA3-8577-7AD9E103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 uses: shading 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D0EA0-AC63-C47E-A497-8343B532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420" y="2541257"/>
            <a:ext cx="4745587" cy="406222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AA3C29-6ADF-A3E8-0D62-20E7E69376F2}"/>
              </a:ext>
            </a:extLst>
          </p:cNvPr>
          <p:cNvCxnSpPr>
            <a:cxnSpLocks/>
          </p:cNvCxnSpPr>
          <p:nvPr/>
        </p:nvCxnSpPr>
        <p:spPr>
          <a:xfrm flipH="1" flipV="1">
            <a:off x="3608420" y="1924174"/>
            <a:ext cx="1517197" cy="144192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1897D7-84CF-CF1F-9379-D0E73504E25D}"/>
              </a:ext>
            </a:extLst>
          </p:cNvPr>
          <p:cNvCxnSpPr>
            <a:cxnSpLocks/>
          </p:cNvCxnSpPr>
          <p:nvPr/>
        </p:nvCxnSpPr>
        <p:spPr>
          <a:xfrm flipV="1">
            <a:off x="7145463" y="2307771"/>
            <a:ext cx="1618861" cy="133427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A2B819-BC51-AABE-0CEF-8BA978231A3D}"/>
              </a:ext>
            </a:extLst>
          </p:cNvPr>
          <p:cNvCxnSpPr>
            <a:cxnSpLocks/>
          </p:cNvCxnSpPr>
          <p:nvPr/>
        </p:nvCxnSpPr>
        <p:spPr>
          <a:xfrm flipH="1" flipV="1">
            <a:off x="3788229" y="1735494"/>
            <a:ext cx="1511559" cy="144981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7D8359-D049-8A54-286E-3365E1A87CDD}"/>
              </a:ext>
            </a:extLst>
          </p:cNvPr>
          <p:cNvCxnSpPr>
            <a:cxnSpLocks/>
          </p:cNvCxnSpPr>
          <p:nvPr/>
        </p:nvCxnSpPr>
        <p:spPr>
          <a:xfrm flipH="1" flipV="1">
            <a:off x="5610498" y="2202628"/>
            <a:ext cx="1517197" cy="144192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844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8649-ADF2-F7E3-220A-EA084FB4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</a:t>
            </a:r>
            <a:endParaRPr lang="en-BE" dirty="0"/>
          </a:p>
        </p:txBody>
      </p:sp>
      <p:pic>
        <p:nvPicPr>
          <p:cNvPr id="4" name="Picture 3" descr="A hand with a hand raised and a hand with a hand raised&#10;&#10;Description automatically generated">
            <a:extLst>
              <a:ext uri="{FF2B5EF4-FFF2-40B4-BE49-F238E27FC236}">
                <a16:creationId xmlns:a16="http://schemas.microsoft.com/office/drawing/2014/main" id="{A10C9703-CC92-BE02-19C8-AADF00316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551" y="2541979"/>
            <a:ext cx="7608243" cy="4316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79C42A-7751-ADD7-C73D-8636A4575A88}"/>
              </a:ext>
            </a:extLst>
          </p:cNvPr>
          <p:cNvSpPr txBox="1"/>
          <p:nvPr/>
        </p:nvSpPr>
        <p:spPr>
          <a:xfrm>
            <a:off x="298579" y="1365826"/>
            <a:ext cx="845994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Creates a third vector perpendicular to two given vectors</a:t>
            </a:r>
          </a:p>
          <a:p>
            <a:r>
              <a:rPr lang="en-US" sz="2800" dirty="0"/>
              <a:t>Order matters! </a:t>
            </a:r>
            <a:r>
              <a:rPr lang="en-US" sz="2800" dirty="0" err="1"/>
              <a:t>AxB</a:t>
            </a:r>
            <a:r>
              <a:rPr lang="en-US" sz="2800" dirty="0"/>
              <a:t> = -</a:t>
            </a:r>
            <a:r>
              <a:rPr lang="en-US" sz="2800" dirty="0" err="1"/>
              <a:t>BxA</a:t>
            </a:r>
            <a:r>
              <a:rPr lang="en-US" sz="2800" dirty="0"/>
              <a:t> (result is flipped)</a:t>
            </a:r>
          </a:p>
          <a:p>
            <a:r>
              <a:rPr lang="en-US" sz="2800" dirty="0"/>
              <a:t>Length depends on angle, length of A and B</a:t>
            </a:r>
          </a:p>
          <a:p>
            <a:r>
              <a:rPr lang="en-US" sz="2800" dirty="0"/>
              <a:t>Perpendicular A and B, A and B are unit vectors : length 1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13629528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C7E9-B18A-62B8-D16E-7C2D2F08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uses : calculate normal </a:t>
            </a:r>
            <a:endParaRPr lang="en-BE" dirty="0"/>
          </a:p>
        </p:txBody>
      </p:sp>
      <p:pic>
        <p:nvPicPr>
          <p:cNvPr id="4" name="Picture 3" descr="A diagram of a triangle with a line and a line&#10;&#10;Description automatically generated">
            <a:extLst>
              <a:ext uri="{FF2B5EF4-FFF2-40B4-BE49-F238E27FC236}">
                <a16:creationId xmlns:a16="http://schemas.microsoft.com/office/drawing/2014/main" id="{6CAFDAB8-B98A-C915-799E-5F9CFAAC5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27" y="1635968"/>
            <a:ext cx="7862482" cy="517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262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B0096-195F-1EC6-EF87-273E1BBB7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7B8C-1436-2934-9344-1B13C62D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D4162-3E7E-B15B-6F6D-B6F1B9C6FDFA}"/>
              </a:ext>
            </a:extLst>
          </p:cNvPr>
          <p:cNvSpPr txBox="1"/>
          <p:nvPr/>
        </p:nvSpPr>
        <p:spPr>
          <a:xfrm>
            <a:off x="958800" y="1690688"/>
            <a:ext cx="4925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3D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3D transforms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Why they are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Dot &amp; Cross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Quaternions</a:t>
            </a:r>
            <a:r>
              <a:rPr lang="en-US" sz="2800" dirty="0">
                <a:sym typeface="Wingdings" panose="05000000000000000000" pitchFamily="2" charset="2"/>
              </a:rPr>
              <a:t>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90213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8820-797B-BF21-94EC-5C4F8BFF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Quaternion: better rotations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7730E-45BE-98F9-2C60-6D71FD2507E9}"/>
              </a:ext>
            </a:extLst>
          </p:cNvPr>
          <p:cNvSpPr txBox="1"/>
          <p:nvPr/>
        </p:nvSpPr>
        <p:spPr>
          <a:xfrm>
            <a:off x="286139" y="1617306"/>
            <a:ext cx="7244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by unity to represent rotations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Based on complex numbers (we treat it as a black box)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Implemented as a Vector 4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0715037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FFE33-FDFE-C515-7D4F-76CBD351A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9F98-F270-FDAD-C48D-03FB69F7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Quaternion: advantages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D9F10-4F1E-42DB-A4B6-7C5B0CFDA61A}"/>
              </a:ext>
            </a:extLst>
          </p:cNvPr>
          <p:cNvSpPr txBox="1"/>
          <p:nvPr/>
        </p:nvSpPr>
        <p:spPr>
          <a:xfrm>
            <a:off x="578497" y="1690688"/>
            <a:ext cx="112037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Brings us too far</a:t>
            </a:r>
          </a:p>
          <a:p>
            <a:r>
              <a:rPr lang="en-US" sz="2800" dirty="0"/>
              <a:t>Feel free to check </a:t>
            </a:r>
            <a:r>
              <a:rPr lang="en-US" sz="2800" dirty="0">
                <a:hlinkClick r:id="rId2"/>
              </a:rPr>
              <a:t>https://www.youtube.com/watch?v=zjMuIxRvygQ</a:t>
            </a:r>
            <a:endParaRPr lang="en-US" sz="2800" dirty="0"/>
          </a:p>
          <a:p>
            <a:r>
              <a:rPr lang="en-US" sz="2800" dirty="0"/>
              <a:t>TLDW Quaternions do not have some problems separate XYZ rotations have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2872745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2F32-3AFD-7465-C083-1E7654DD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Quaternion : uses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CDD809-D167-9824-580E-D20064D1423B}"/>
              </a:ext>
            </a:extLst>
          </p:cNvPr>
          <p:cNvSpPr txBox="1"/>
          <p:nvPr/>
        </p:nvSpPr>
        <p:spPr>
          <a:xfrm>
            <a:off x="984957" y="1553839"/>
            <a:ext cx="103990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rotation to bunny</a:t>
            </a:r>
          </a:p>
          <a:p>
            <a:r>
              <a:rPr lang="en-US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Quaternion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ascadia Mono" panose="020B0609020000020004" pitchFamily="49" charset="0"/>
              </a:rPr>
              <a:t>rotation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Quaternion</a:t>
            </a:r>
            <a:r>
              <a:rPr lang="en-US" sz="18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i="1" dirty="0" err="1">
                <a:solidFill>
                  <a:srgbClr val="880000"/>
                </a:solidFill>
                <a:latin typeface="Cascadia Mono" panose="020B0609020000020004" pitchFamily="49" charset="0"/>
              </a:rPr>
              <a:t>LookRotation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   	</a:t>
            </a:r>
            <a:r>
              <a:rPr lang="en-US" sz="18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bunnyGameObject</a:t>
            </a:r>
            <a:r>
              <a:rPr lang="en-US" sz="18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transform</a:t>
            </a:r>
            <a:r>
              <a:rPr lang="en-US" sz="18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position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transform</a:t>
            </a:r>
            <a:r>
              <a:rPr lang="en-US" sz="18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position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Vector3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i="1" dirty="0">
                <a:solidFill>
                  <a:srgbClr val="880000"/>
                </a:solidFill>
                <a:latin typeface="Cascadia Mono" panose="020B0609020000020004" pitchFamily="49" charset="0"/>
              </a:rPr>
              <a:t>up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1E5CC-0866-257A-BE3F-819562A7C4FD}"/>
              </a:ext>
            </a:extLst>
          </p:cNvPr>
          <p:cNvSpPr txBox="1"/>
          <p:nvPr/>
        </p:nvSpPr>
        <p:spPr>
          <a:xfrm>
            <a:off x="391886" y="3706982"/>
            <a:ext cx="9668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 rotate around up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i="1" dirty="0">
                <a:solidFill>
                  <a:srgbClr val="0000FF"/>
                </a:solidFill>
                <a:latin typeface="Cascadia Mono" panose="020B0609020000020004" pitchFamily="49" charset="0"/>
              </a:rPr>
              <a:t>Quaternion</a:t>
            </a:r>
            <a:r>
              <a:rPr lang="en-US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i="0" dirty="0">
                <a:solidFill>
                  <a:srgbClr val="000080"/>
                </a:solidFill>
                <a:latin typeface="Cascadia Mono" panose="020B0609020000020004" pitchFamily="49" charset="0"/>
              </a:rPr>
              <a:t>rotation</a:t>
            </a:r>
            <a:r>
              <a:rPr lang="en-US" i="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Quaternion</a:t>
            </a:r>
            <a:r>
              <a:rPr lang="en-US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ascadia Mono" panose="020B0609020000020004" pitchFamily="49" charset="0"/>
              </a:rPr>
              <a:t>AngleAxis</a:t>
            </a:r>
            <a:r>
              <a:rPr lang="en-US" i="0" dirty="0">
                <a:solidFill>
                  <a:srgbClr val="000000"/>
                </a:solidFill>
                <a:latin typeface="Cascadia Mono" panose="020B0609020000020004" pitchFamily="49" charset="0"/>
              </a:rPr>
              <a:t>(30, </a:t>
            </a:r>
            <a:r>
              <a:rPr lang="en-US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Vector3</a:t>
            </a:r>
            <a:r>
              <a:rPr lang="en-US" i="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i="1" dirty="0">
                <a:solidFill>
                  <a:srgbClr val="880000"/>
                </a:solidFill>
                <a:latin typeface="Cascadia Mono" panose="020B0609020000020004" pitchFamily="49" charset="0"/>
              </a:rPr>
              <a:t>up</a:t>
            </a:r>
            <a:r>
              <a:rPr lang="en-US" i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858538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09A1-50C6-D89A-A7AD-8A280DB7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2CEE4-CFA6-3993-A498-428414F86FD8}"/>
              </a:ext>
            </a:extLst>
          </p:cNvPr>
          <p:cNvSpPr txBox="1"/>
          <p:nvPr/>
        </p:nvSpPr>
        <p:spPr>
          <a:xfrm>
            <a:off x="281908" y="1922106"/>
            <a:ext cx="116281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Transformations move positions and directions between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Unity transform is relative to the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We can use Matrix4x4 to transform between any 2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 dot product gives us a measure of similarity between 2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 cross product construct a vector perpendicular to 2 other vectors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5785658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8C6C-E8D4-50C6-A81F-020D33D8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lab</a:t>
            </a:r>
            <a:endParaRPr lang="en-BE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94D68CC-B21B-40D4-E00F-8BA5B8678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56" y="2736394"/>
            <a:ext cx="6139543" cy="4121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04B6E1-79EA-6314-A178-474EDA840BFB}"/>
              </a:ext>
            </a:extLst>
          </p:cNvPr>
          <p:cNvSpPr txBox="1"/>
          <p:nvPr/>
        </p:nvSpPr>
        <p:spPr>
          <a:xfrm>
            <a:off x="155510" y="1524000"/>
            <a:ext cx="60415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We’ll make a character creator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And add some programmer animation</a:t>
            </a:r>
          </a:p>
        </p:txBody>
      </p:sp>
    </p:spTree>
    <p:extLst>
      <p:ext uri="{BB962C8B-B14F-4D97-AF65-F5344CB8AC3E}">
        <p14:creationId xmlns:p14="http://schemas.microsoft.com/office/powerpoint/2010/main" val="383420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1B91-E834-EAD7-54EC-005C552F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this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86750-C84F-5248-47BB-8F2DB44D35DF}"/>
              </a:ext>
            </a:extLst>
          </p:cNvPr>
          <p:cNvSpPr txBox="1"/>
          <p:nvPr/>
        </p:nvSpPr>
        <p:spPr>
          <a:xfrm>
            <a:off x="1038808" y="2121159"/>
            <a:ext cx="5570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Lab! </a:t>
            </a:r>
            <a:br>
              <a:rPr lang="en-US" sz="2800" dirty="0"/>
            </a:br>
            <a:r>
              <a:rPr lang="en-US" sz="2800" dirty="0"/>
              <a:t>Might want to fix your debug camera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32358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CA96-A878-7A6D-81F2-C56898EF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coordinate system</a:t>
            </a:r>
            <a:endParaRPr lang="en-BE" dirty="0"/>
          </a:p>
        </p:txBody>
      </p:sp>
      <p:pic>
        <p:nvPicPr>
          <p:cNvPr id="8" name="Picture 7" descr="A graph of colored arrows&#10;&#10;Description automatically generated with medium confidence">
            <a:extLst>
              <a:ext uri="{FF2B5EF4-FFF2-40B4-BE49-F238E27FC236}">
                <a16:creationId xmlns:a16="http://schemas.microsoft.com/office/drawing/2014/main" id="{8E867927-E177-56F0-EF0D-B042E977C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48" y="1629747"/>
            <a:ext cx="5006458" cy="5067963"/>
          </a:xfrm>
          <a:prstGeom prst="rect">
            <a:avLst/>
          </a:prstGeom>
        </p:spPr>
      </p:pic>
      <p:pic>
        <p:nvPicPr>
          <p:cNvPr id="10" name="Picture 9" descr="A hand with a finger extended&#10;&#10;Description automatically generated">
            <a:extLst>
              <a:ext uri="{FF2B5EF4-FFF2-40B4-BE49-F238E27FC236}">
                <a16:creationId xmlns:a16="http://schemas.microsoft.com/office/drawing/2014/main" id="{C0B353B6-DAA7-B5AE-15EB-694210DDA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77" y="1447915"/>
            <a:ext cx="2408082" cy="22664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1C85A2-172A-68EE-42B5-6DDE157EDDD2}"/>
              </a:ext>
            </a:extLst>
          </p:cNvPr>
          <p:cNvSpPr txBox="1"/>
          <p:nvPr/>
        </p:nvSpPr>
        <p:spPr>
          <a:xfrm>
            <a:off x="373226" y="1508256"/>
            <a:ext cx="4989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Left-handed coordinate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 is up</a:t>
            </a:r>
          </a:p>
        </p:txBody>
      </p:sp>
    </p:spTree>
    <p:extLst>
      <p:ext uri="{BB962C8B-B14F-4D97-AF65-F5344CB8AC3E}">
        <p14:creationId xmlns:p14="http://schemas.microsoft.com/office/powerpoint/2010/main" val="41606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21DAA-BC13-DEDA-C094-4408B3E7D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936C-AF3B-2C85-F91F-6B121429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</a:t>
            </a:r>
            <a:endParaRPr lang="en-BE" dirty="0"/>
          </a:p>
        </p:txBody>
      </p:sp>
      <p:pic>
        <p:nvPicPr>
          <p:cNvPr id="3" name="Picture 2" descr="A graph of colored arrows&#10;&#10;Description automatically generated with medium confidence">
            <a:extLst>
              <a:ext uri="{FF2B5EF4-FFF2-40B4-BE49-F238E27FC236}">
                <a16:creationId xmlns:a16="http://schemas.microsoft.com/office/drawing/2014/main" id="{D5621E3E-A5B5-6F9B-1BF4-228E3D686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665" y="1046567"/>
            <a:ext cx="5006458" cy="5067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F1F870-FA09-964F-8146-5F0544D7764F}"/>
              </a:ext>
            </a:extLst>
          </p:cNvPr>
          <p:cNvSpPr txBox="1"/>
          <p:nvPr/>
        </p:nvSpPr>
        <p:spPr>
          <a:xfrm>
            <a:off x="783771" y="1690688"/>
            <a:ext cx="5431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position in our coordinate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Represented by a tuple of 3 floats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example, a point at position (2, 1, 0)</a:t>
            </a:r>
            <a:endParaRPr lang="en-BE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D975C6-64FB-F6E2-CBAF-2EBB3D72B1DA}"/>
              </a:ext>
            </a:extLst>
          </p:cNvPr>
          <p:cNvSpPr/>
          <p:nvPr/>
        </p:nvSpPr>
        <p:spPr>
          <a:xfrm>
            <a:off x="8347787" y="4951445"/>
            <a:ext cx="230155" cy="23015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50B562-32D9-04FB-3B2B-EA7D8AB1420E}"/>
              </a:ext>
            </a:extLst>
          </p:cNvPr>
          <p:cNvCxnSpPr/>
          <p:nvPr/>
        </p:nvCxnSpPr>
        <p:spPr>
          <a:xfrm flipH="1">
            <a:off x="6742921" y="5066522"/>
            <a:ext cx="1719943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EB8AC-9CEA-CB51-4C1E-79F9A01754A5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8462865" y="5181600"/>
            <a:ext cx="6221" cy="70277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3EF919-ABFF-EB8A-99A5-04B004AB5CBD}"/>
              </a:ext>
            </a:extLst>
          </p:cNvPr>
          <p:cNvSpPr txBox="1"/>
          <p:nvPr/>
        </p:nvSpPr>
        <p:spPr>
          <a:xfrm>
            <a:off x="7419188" y="60213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endParaRPr lang="en-BE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E44D6-86C8-2C4D-2685-A0E4BA1E6ED5}"/>
              </a:ext>
            </a:extLst>
          </p:cNvPr>
          <p:cNvSpPr txBox="1"/>
          <p:nvPr/>
        </p:nvSpPr>
        <p:spPr>
          <a:xfrm>
            <a:off x="6184437" y="5181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endParaRPr lang="en-BE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3FE0C-D1DD-DC5F-65DB-DC45B2CC8A74}"/>
              </a:ext>
            </a:extLst>
          </p:cNvPr>
          <p:cNvSpPr txBox="1"/>
          <p:nvPr/>
        </p:nvSpPr>
        <p:spPr>
          <a:xfrm>
            <a:off x="8731770" y="4481747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(2, 1, 0)</a:t>
            </a:r>
          </a:p>
        </p:txBody>
      </p:sp>
    </p:spTree>
    <p:extLst>
      <p:ext uri="{BB962C8B-B14F-4D97-AF65-F5344CB8AC3E}">
        <p14:creationId xmlns:p14="http://schemas.microsoft.com/office/powerpoint/2010/main" val="332467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3A50C-EA45-80F1-C21C-9212BB293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D21E-431A-0C8D-5653-D4BF3FF2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</a:t>
            </a:r>
            <a:endParaRPr lang="en-BE" dirty="0"/>
          </a:p>
        </p:txBody>
      </p:sp>
      <p:pic>
        <p:nvPicPr>
          <p:cNvPr id="3" name="Picture 2" descr="A graph of colored arrows&#10;&#10;Description automatically generated with medium confidence">
            <a:extLst>
              <a:ext uri="{FF2B5EF4-FFF2-40B4-BE49-F238E27FC236}">
                <a16:creationId xmlns:a16="http://schemas.microsoft.com/office/drawing/2014/main" id="{C8F199CB-910B-98B9-27E9-A8E4502BD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665" y="1027906"/>
            <a:ext cx="5006458" cy="5067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964829-408A-E8C8-71BD-05BD1CC1981A}"/>
              </a:ext>
            </a:extLst>
          </p:cNvPr>
          <p:cNvSpPr txBox="1"/>
          <p:nvPr/>
        </p:nvSpPr>
        <p:spPr>
          <a:xfrm>
            <a:off x="783771" y="1690688"/>
            <a:ext cx="4883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position in our coordinate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Position is (0, 0,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Place where all the axis are 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4B023A-968E-CF63-3BB5-031CA01A5301}"/>
              </a:ext>
            </a:extLst>
          </p:cNvPr>
          <p:cNvSpPr/>
          <p:nvPr/>
        </p:nvSpPr>
        <p:spPr>
          <a:xfrm>
            <a:off x="6663694" y="5791200"/>
            <a:ext cx="230155" cy="23015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73D5F-88E9-0164-2887-5A166B307782}"/>
              </a:ext>
            </a:extLst>
          </p:cNvPr>
          <p:cNvSpPr txBox="1"/>
          <p:nvPr/>
        </p:nvSpPr>
        <p:spPr>
          <a:xfrm>
            <a:off x="5304721" y="6021355"/>
            <a:ext cx="1293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(0, 0, 0)</a:t>
            </a:r>
          </a:p>
        </p:txBody>
      </p:sp>
    </p:spTree>
    <p:extLst>
      <p:ext uri="{BB962C8B-B14F-4D97-AF65-F5344CB8AC3E}">
        <p14:creationId xmlns:p14="http://schemas.microsoft.com/office/powerpoint/2010/main" val="119852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8B12-0956-90FA-EC88-1048DE49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B70B4-E47E-1265-3638-DE0A9F5E34E6}"/>
              </a:ext>
            </a:extLst>
          </p:cNvPr>
          <p:cNvSpPr txBox="1"/>
          <p:nvPr/>
        </p:nvSpPr>
        <p:spPr>
          <a:xfrm>
            <a:off x="261258" y="1416990"/>
            <a:ext cx="8092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Vector is the name for that tuple of floats, </a:t>
            </a:r>
            <a:r>
              <a:rPr lang="en-US" sz="2400" dirty="0" err="1"/>
              <a:t>eg</a:t>
            </a:r>
            <a:r>
              <a:rPr lang="en-US" sz="2400" dirty="0"/>
              <a:t> (2, 1, 0)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</a:t>
            </a:r>
            <a:r>
              <a:rPr lang="en-US" sz="2400" b="1" dirty="0"/>
              <a:t>not </a:t>
            </a:r>
            <a:r>
              <a:rPr lang="en-US" sz="2400" dirty="0"/>
              <a:t>a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Rather, it’s an offset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black arrows are the same vector (2, 1, 0)</a:t>
            </a:r>
          </a:p>
        </p:txBody>
      </p:sp>
      <p:pic>
        <p:nvPicPr>
          <p:cNvPr id="5" name="Picture 4" descr="A graph of a line with arrows&#10;&#10;Description automatically generated with medium confidence">
            <a:extLst>
              <a:ext uri="{FF2B5EF4-FFF2-40B4-BE49-F238E27FC236}">
                <a16:creationId xmlns:a16="http://schemas.microsoft.com/office/drawing/2014/main" id="{36A65F9A-EBC9-7257-9B91-DBEB938FD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35" y="2568027"/>
            <a:ext cx="387721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723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slides_theme</Template>
  <TotalTime>20081</TotalTime>
  <Words>1650</Words>
  <Application>Microsoft Office PowerPoint</Application>
  <PresentationFormat>Widescreen</PresentationFormat>
  <Paragraphs>299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Calibri</vt:lpstr>
      <vt:lpstr>Calibri Light</vt:lpstr>
      <vt:lpstr>Cascadia Mono</vt:lpstr>
      <vt:lpstr>Courier New</vt:lpstr>
      <vt:lpstr>Tahoma</vt:lpstr>
      <vt:lpstr>Wingdings</vt:lpstr>
      <vt:lpstr>Kantoorthema</vt:lpstr>
      <vt:lpstr>PowerPoint Presentation</vt:lpstr>
      <vt:lpstr>Last class</vt:lpstr>
      <vt:lpstr>This class</vt:lpstr>
      <vt:lpstr>Course schedule</vt:lpstr>
      <vt:lpstr>This class</vt:lpstr>
      <vt:lpstr>3D coordinate system</vt:lpstr>
      <vt:lpstr>Points</vt:lpstr>
      <vt:lpstr>Origin</vt:lpstr>
      <vt:lpstr>Vector</vt:lpstr>
      <vt:lpstr>Unity</vt:lpstr>
      <vt:lpstr>Questions?</vt:lpstr>
      <vt:lpstr>We can do calculations with vectors</vt:lpstr>
      <vt:lpstr>Addition</vt:lpstr>
      <vt:lpstr>Addition</vt:lpstr>
      <vt:lpstr>Addition is communicative </vt:lpstr>
      <vt:lpstr>Subtraction</vt:lpstr>
      <vt:lpstr>Multiplication / division</vt:lpstr>
      <vt:lpstr>Multiplication / division changes length</vt:lpstr>
      <vt:lpstr>Normalization</vt:lpstr>
      <vt:lpstr>This class</vt:lpstr>
      <vt:lpstr>So, why did we learn all of this?</vt:lpstr>
      <vt:lpstr>Transform.position</vt:lpstr>
      <vt:lpstr>Transform.translate()</vt:lpstr>
      <vt:lpstr>Transform.rotation</vt:lpstr>
      <vt:lpstr>Transform.scale</vt:lpstr>
      <vt:lpstr>What are your questions?</vt:lpstr>
      <vt:lpstr>Transforms are represented by a Matrix</vt:lpstr>
      <vt:lpstr>This class</vt:lpstr>
      <vt:lpstr>Let’s learn about space(s)</vt:lpstr>
      <vt:lpstr>Example</vt:lpstr>
      <vt:lpstr>Camera is looking down +X</vt:lpstr>
      <vt:lpstr>We move the camera up (+Y) by one unit</vt:lpstr>
      <vt:lpstr>The bunny moved down</vt:lpstr>
      <vt:lpstr>Rendering is done from a camera’s point of view</vt:lpstr>
      <vt:lpstr>The camera has it’s own coordinate space</vt:lpstr>
      <vt:lpstr>The bunny has it’s own coordinate space</vt:lpstr>
      <vt:lpstr>These all exist at the same time</vt:lpstr>
      <vt:lpstr>We can transform point between spaces with  transforms</vt:lpstr>
      <vt:lpstr>Warning! Use different methods for directions</vt:lpstr>
      <vt:lpstr>It’s a big hierarchy</vt:lpstr>
      <vt:lpstr>Cool things we can do</vt:lpstr>
      <vt:lpstr>Does that make sense?</vt:lpstr>
      <vt:lpstr>This class</vt:lpstr>
      <vt:lpstr>This is how we position  object in front of the camera </vt:lpstr>
      <vt:lpstr>This is how we position  object in front of the camera </vt:lpstr>
      <vt:lpstr>This is how you fix your camera from Lab 1</vt:lpstr>
      <vt:lpstr>This class</vt:lpstr>
      <vt:lpstr>Dot product</vt:lpstr>
      <vt:lpstr>Unit vectors  just the cosine</vt:lpstr>
      <vt:lpstr>Dot product uses: shading </vt:lpstr>
      <vt:lpstr>Cross product</vt:lpstr>
      <vt:lpstr>Cross product uses : calculate normal </vt:lpstr>
      <vt:lpstr>This class</vt:lpstr>
      <vt:lpstr>Quaternion: better rotations</vt:lpstr>
      <vt:lpstr>Quaternion: advantages</vt:lpstr>
      <vt:lpstr>Quaternion : uses</vt:lpstr>
      <vt:lpstr>Recap</vt:lpstr>
      <vt:lpstr>Next lab</vt:lpstr>
      <vt:lpstr>Rest of this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Daan Nijs</dc:creator>
  <cp:lastModifiedBy>Daan Nijs</cp:lastModifiedBy>
  <cp:revision>47</cp:revision>
  <dcterms:created xsi:type="dcterms:W3CDTF">2024-01-29T23:06:06Z</dcterms:created>
  <dcterms:modified xsi:type="dcterms:W3CDTF">2024-02-19T10:53:45Z</dcterms:modified>
</cp:coreProperties>
</file>