
<file path=[Content_Types].xml><?xml version="1.0" encoding="utf-8"?>
<Types xmlns="http://schemas.openxmlformats.org/package/2006/content-types">
  <Default Extension="bmp" ContentType="image/bmp"/>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62" r:id="rId6"/>
    <p:sldId id="257" r:id="rId7"/>
    <p:sldId id="265" r:id="rId8"/>
    <p:sldId id="260" r:id="rId9"/>
    <p:sldId id="266" r:id="rId10"/>
  </p:sldIdLst>
  <p:sldSz cx="9144000" cy="6858000" type="screen4x3"/>
  <p:notesSz cx="7010400" cy="9296400"/>
  <p:defaultTextStyle>
    <a:defPPr>
      <a:defRPr lang="en-AU"/>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15:clr>
            <a:srgbClr val="A4A3A4"/>
          </p15:clr>
        </p15:guide>
        <p15:guide id="2" pos="5544">
          <p15:clr>
            <a:srgbClr val="A4A3A4"/>
          </p15:clr>
        </p15:guide>
        <p15:guide id="3" pos="223">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CFD5"/>
    <a:srgbClr val="D8DCE3"/>
    <a:srgbClr val="D9DBDE"/>
    <a:srgbClr val="D2D8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72" autoAdjust="0"/>
  </p:normalViewPr>
  <p:slideViewPr>
    <p:cSldViewPr snapToGrid="0">
      <p:cViewPr>
        <p:scale>
          <a:sx n="70" d="100"/>
          <a:sy n="70" d="100"/>
        </p:scale>
        <p:origin x="348" y="822"/>
      </p:cViewPr>
      <p:guideLst>
        <p:guide orient="horz"/>
        <p:guide pos="5544"/>
        <p:guide pos="223"/>
      </p:guideLst>
    </p:cSldViewPr>
  </p:slideViewPr>
  <p:notesTextViewPr>
    <p:cViewPr>
      <p:scale>
        <a:sx n="1" d="1"/>
        <a:sy n="1" d="1"/>
      </p:scale>
      <p:origin x="0" y="0"/>
    </p:cViewPr>
  </p:notesTextViewPr>
  <p:sorterViewPr>
    <p:cViewPr>
      <p:scale>
        <a:sx n="100" d="100"/>
        <a:sy n="100" d="100"/>
      </p:scale>
      <p:origin x="0" y="5010"/>
    </p:cViewPr>
  </p:sorterViewPr>
  <p:notesViewPr>
    <p:cSldViewPr snapToGrid="0">
      <p:cViewPr varScale="1">
        <p:scale>
          <a:sx n="90" d="100"/>
          <a:sy n="90" d="100"/>
        </p:scale>
        <p:origin x="-2316" y="-12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38475" cy="465138"/>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defTabSz="465138">
              <a:defRPr sz="1200">
                <a:latin typeface="Calibri" charset="0"/>
                <a:ea typeface="ＭＳ Ｐゴシック" charset="0"/>
                <a:cs typeface="ＭＳ Ｐゴシック" charset="0"/>
              </a:defRPr>
            </a:lvl1pPr>
          </a:lstStyle>
          <a:p>
            <a:pPr>
              <a:defRPr/>
            </a:pPr>
            <a:endParaRPr lang="en-AU"/>
          </a:p>
        </p:txBody>
      </p:sp>
      <p:sp>
        <p:nvSpPr>
          <p:cNvPr id="36867" name="Rectangle 3"/>
          <p:cNvSpPr>
            <a:spLocks noGrp="1" noChangeArrowheads="1"/>
          </p:cNvSpPr>
          <p:nvPr>
            <p:ph type="dt" sz="quarter" idx="1"/>
          </p:nvPr>
        </p:nvSpPr>
        <p:spPr bwMode="auto">
          <a:xfrm>
            <a:off x="3970338" y="0"/>
            <a:ext cx="3038475" cy="465138"/>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algn="r" defTabSz="465138">
              <a:defRPr sz="1200">
                <a:latin typeface="Calibri" charset="0"/>
                <a:ea typeface="ＭＳ Ｐゴシック" charset="0"/>
                <a:cs typeface="ＭＳ Ｐゴシック" charset="0"/>
              </a:defRPr>
            </a:lvl1pPr>
          </a:lstStyle>
          <a:p>
            <a:pPr>
              <a:defRPr/>
            </a:pPr>
            <a:fld id="{76F29469-C51B-EC4F-9EE4-CF089F44D81C}" type="datetimeFigureOut">
              <a:rPr lang="en-AU"/>
              <a:pPr>
                <a:defRPr/>
              </a:pPr>
              <a:t>31/01/2019</a:t>
            </a:fld>
            <a:endParaRPr lang="en-AU"/>
          </a:p>
        </p:txBody>
      </p:sp>
      <p:sp>
        <p:nvSpPr>
          <p:cNvPr id="36868" name="Rectangle 4"/>
          <p:cNvSpPr>
            <a:spLocks noGrp="1" noChangeArrowheads="1"/>
          </p:cNvSpPr>
          <p:nvPr>
            <p:ph type="ftr" sz="quarter" idx="2"/>
          </p:nvPr>
        </p:nvSpPr>
        <p:spPr bwMode="auto">
          <a:xfrm>
            <a:off x="0" y="8829675"/>
            <a:ext cx="3038475" cy="465138"/>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defTabSz="465138">
              <a:defRPr sz="1200">
                <a:latin typeface="Calibri" charset="0"/>
                <a:ea typeface="ＭＳ Ｐゴシック" charset="0"/>
                <a:cs typeface="ＭＳ Ｐゴシック" charset="0"/>
              </a:defRPr>
            </a:lvl1pPr>
          </a:lstStyle>
          <a:p>
            <a:pPr>
              <a:defRPr/>
            </a:pPr>
            <a:endParaRPr lang="en-AU"/>
          </a:p>
        </p:txBody>
      </p:sp>
      <p:sp>
        <p:nvSpPr>
          <p:cNvPr id="36869" name="Rectangle 5"/>
          <p:cNvSpPr>
            <a:spLocks noGrp="1" noChangeArrowheads="1"/>
          </p:cNvSpPr>
          <p:nvPr>
            <p:ph type="sldNum" sz="quarter" idx="3"/>
          </p:nvPr>
        </p:nvSpPr>
        <p:spPr bwMode="auto">
          <a:xfrm>
            <a:off x="3970338" y="8829675"/>
            <a:ext cx="3038475" cy="465138"/>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algn="r" defTabSz="465138">
              <a:defRPr sz="1200">
                <a:latin typeface="Calibri" charset="0"/>
                <a:ea typeface="ＭＳ Ｐゴシック" charset="0"/>
                <a:cs typeface="ＭＳ Ｐゴシック" charset="0"/>
              </a:defRPr>
            </a:lvl1pPr>
          </a:lstStyle>
          <a:p>
            <a:pPr>
              <a:defRPr/>
            </a:pPr>
            <a:fld id="{B2446724-36E0-D84C-BCD7-CCAC48471C61}" type="slidenum">
              <a:rPr lang="en-AU"/>
              <a:pPr>
                <a:defRPr/>
              </a:pPr>
              <a:t>‹#›</a:t>
            </a:fld>
            <a:endParaRPr lang="en-AU"/>
          </a:p>
        </p:txBody>
      </p:sp>
    </p:spTree>
    <p:extLst>
      <p:ext uri="{BB962C8B-B14F-4D97-AF65-F5344CB8AC3E}">
        <p14:creationId xmlns:p14="http://schemas.microsoft.com/office/powerpoint/2010/main" val="1126811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a:noFill/>
          </a:ln>
          <a:extLst/>
        </p:spPr>
        <p:txBody>
          <a:bodyPr vert="horz" wrap="square" lIns="93177" tIns="46589" rIns="93177" bIns="46589" numCol="1" anchor="t" anchorCtr="0" compatLnSpc="1">
            <a:prstTxWarp prst="textNoShape">
              <a:avLst/>
            </a:prstTxWarp>
          </a:bodyPr>
          <a:lstStyle>
            <a:lvl1pPr defTabSz="465138">
              <a:defRPr sz="1200">
                <a:latin typeface="Calibri" charset="0"/>
                <a:ea typeface="ＭＳ Ｐゴシック" charset="0"/>
                <a:cs typeface="ＭＳ Ｐゴシック" charset="0"/>
              </a:defRPr>
            </a:lvl1pPr>
          </a:lstStyle>
          <a:p>
            <a:pPr>
              <a:defRPr/>
            </a:pPr>
            <a:endParaRPr lang="en-AU"/>
          </a:p>
        </p:txBody>
      </p:sp>
      <p:sp>
        <p:nvSpPr>
          <p:cNvPr id="3" name="Date Placeholder 2"/>
          <p:cNvSpPr>
            <a:spLocks noGrp="1"/>
          </p:cNvSpPr>
          <p:nvPr>
            <p:ph type="dt" idx="1"/>
          </p:nvPr>
        </p:nvSpPr>
        <p:spPr bwMode="auto">
          <a:xfrm>
            <a:off x="3970338" y="0"/>
            <a:ext cx="3038475" cy="465138"/>
          </a:xfrm>
          <a:prstGeom prst="rect">
            <a:avLst/>
          </a:prstGeom>
          <a:noFill/>
          <a:ln>
            <a:noFill/>
          </a:ln>
          <a:extLst/>
        </p:spPr>
        <p:txBody>
          <a:bodyPr vert="horz" wrap="square" lIns="93177" tIns="46589" rIns="93177" bIns="46589" numCol="1" anchor="t" anchorCtr="0" compatLnSpc="1">
            <a:prstTxWarp prst="textNoShape">
              <a:avLst/>
            </a:prstTxWarp>
          </a:bodyPr>
          <a:lstStyle>
            <a:lvl1pPr algn="r" defTabSz="465138">
              <a:defRPr sz="1200">
                <a:latin typeface="Calibri" charset="0"/>
                <a:ea typeface="ＭＳ Ｐゴシック" charset="0"/>
                <a:cs typeface="ＭＳ Ｐゴシック" charset="0"/>
              </a:defRPr>
            </a:lvl1pPr>
          </a:lstStyle>
          <a:p>
            <a:pPr>
              <a:defRPr/>
            </a:pPr>
            <a:fld id="{F134D976-A7B6-FF49-AD54-BE7FD1162E3F}" type="datetimeFigureOut">
              <a:rPr lang="en-US"/>
              <a:pPr>
                <a:defRPr/>
              </a:pPr>
              <a:t>1/31/2019</a:t>
            </a:fld>
            <a:endParaRPr lang="en-US"/>
          </a:p>
        </p:txBody>
      </p:sp>
      <p:sp>
        <p:nvSpPr>
          <p:cNvPr id="4" name="Slide Image Placeholder 3"/>
          <p:cNvSpPr>
            <a:spLocks noGrp="1" noRot="1" noChangeAspect="1"/>
          </p:cNvSpPr>
          <p:nvPr>
            <p:ph type="sldImg" idx="2"/>
          </p:nvPr>
        </p:nvSpPr>
        <p:spPr bwMode="auto">
          <a:xfrm>
            <a:off x="1181100" y="696913"/>
            <a:ext cx="4648200" cy="3486150"/>
          </a:xfrm>
          <a:prstGeom prst="rect">
            <a:avLst/>
          </a:prstGeom>
          <a:noFill/>
          <a:ln w="12700">
            <a:solidFill>
              <a:srgbClr val="000000"/>
            </a:solidFill>
            <a:miter lim="800000"/>
            <a:headEnd/>
            <a:tailEnd/>
          </a:ln>
          <a:extLst/>
        </p:spPr>
        <p:txBody>
          <a:bodyPr vert="horz" wrap="square" lIns="93177" tIns="46589" rIns="93177" bIns="46589"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bwMode="auto">
          <a:xfrm>
            <a:off x="701675" y="4416425"/>
            <a:ext cx="5607050" cy="4183063"/>
          </a:xfrm>
          <a:prstGeom prst="rect">
            <a:avLst/>
          </a:prstGeom>
          <a:noFill/>
          <a:ln>
            <a:noFill/>
          </a:ln>
          <a:ex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675"/>
            <a:ext cx="3038475" cy="465138"/>
          </a:xfrm>
          <a:prstGeom prst="rect">
            <a:avLst/>
          </a:prstGeom>
          <a:noFill/>
          <a:ln>
            <a:noFill/>
          </a:ln>
          <a:extLst/>
        </p:spPr>
        <p:txBody>
          <a:bodyPr vert="horz" wrap="square" lIns="93177" tIns="46589" rIns="93177" bIns="46589" numCol="1" anchor="b" anchorCtr="0" compatLnSpc="1">
            <a:prstTxWarp prst="textNoShape">
              <a:avLst/>
            </a:prstTxWarp>
          </a:bodyPr>
          <a:lstStyle>
            <a:lvl1pPr defTabSz="465138">
              <a:defRPr sz="1200">
                <a:latin typeface="Calibri" charset="0"/>
                <a:ea typeface="ＭＳ Ｐゴシック" charset="0"/>
                <a:cs typeface="ＭＳ Ｐゴシック" charset="0"/>
              </a:defRPr>
            </a:lvl1pPr>
          </a:lstStyle>
          <a:p>
            <a:pPr>
              <a:defRPr/>
            </a:pPr>
            <a:endParaRPr lang="en-AU"/>
          </a:p>
        </p:txBody>
      </p:sp>
      <p:sp>
        <p:nvSpPr>
          <p:cNvPr id="7" name="Slide Number Placeholder 6"/>
          <p:cNvSpPr>
            <a:spLocks noGrp="1"/>
          </p:cNvSpPr>
          <p:nvPr>
            <p:ph type="sldNum" sz="quarter" idx="5"/>
          </p:nvPr>
        </p:nvSpPr>
        <p:spPr bwMode="auto">
          <a:xfrm>
            <a:off x="3970338" y="8829675"/>
            <a:ext cx="3038475" cy="465138"/>
          </a:xfrm>
          <a:prstGeom prst="rect">
            <a:avLst/>
          </a:prstGeom>
          <a:noFill/>
          <a:ln>
            <a:noFill/>
          </a:ln>
          <a:extLst/>
        </p:spPr>
        <p:txBody>
          <a:bodyPr vert="horz" wrap="square" lIns="93177" tIns="46589" rIns="93177" bIns="46589" numCol="1" anchor="b" anchorCtr="0" compatLnSpc="1">
            <a:prstTxWarp prst="textNoShape">
              <a:avLst/>
            </a:prstTxWarp>
          </a:bodyPr>
          <a:lstStyle>
            <a:lvl1pPr algn="r" defTabSz="465138">
              <a:defRPr sz="1200">
                <a:latin typeface="Calibri" charset="0"/>
                <a:ea typeface="ＭＳ Ｐゴシック" charset="0"/>
                <a:cs typeface="ＭＳ Ｐゴシック" charset="0"/>
              </a:defRPr>
            </a:lvl1pPr>
          </a:lstStyle>
          <a:p>
            <a:pPr>
              <a:defRPr/>
            </a:pPr>
            <a:fld id="{9E2A34EC-3C4F-8D46-B504-0C1FC2237583}" type="slidenum">
              <a:rPr lang="en-US"/>
              <a:pPr>
                <a:defRPr/>
              </a:pPr>
              <a:t>‹#›</a:t>
            </a:fld>
            <a:endParaRPr lang="en-US"/>
          </a:p>
        </p:txBody>
      </p:sp>
    </p:spTree>
    <p:extLst>
      <p:ext uri="{BB962C8B-B14F-4D97-AF65-F5344CB8AC3E}">
        <p14:creationId xmlns:p14="http://schemas.microsoft.com/office/powerpoint/2010/main" val="347332814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latin typeface="Calibri" charset="0"/>
              </a:rPr>
              <a:t>One of the research areas within Advanced Vehicle Systems is into the improvement of vehicle sensors. To this end, we have been focusing on emergent technologies such as 360 degree video and Virtual Reality as potential additions to our Land Vehicles. </a:t>
            </a:r>
          </a:p>
          <a:p>
            <a:endParaRPr lang="en-US" dirty="0">
              <a:latin typeface="Calibri" charset="0"/>
            </a:endParaRPr>
          </a:p>
          <a:p>
            <a:r>
              <a:rPr lang="en-US" dirty="0">
                <a:latin typeface="Calibri" charset="0"/>
              </a:rPr>
              <a:t>So, what can 360 degree video and VR bring to our next generation land vehicles?</a:t>
            </a:r>
          </a:p>
        </p:txBody>
      </p:sp>
      <p:sp>
        <p:nvSpPr>
          <p:cNvPr id="1741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65138" eaLnBrk="0" hangingPunct="0">
              <a:defRPr sz="2400">
                <a:solidFill>
                  <a:schemeClr val="tx1"/>
                </a:solidFill>
                <a:latin typeface="Arial" charset="0"/>
                <a:ea typeface="ＭＳ Ｐゴシック" charset="0"/>
                <a:cs typeface="ＭＳ Ｐゴシック" charset="0"/>
              </a:defRPr>
            </a:lvl1pPr>
            <a:lvl2pPr marL="742950" indent="-285750" defTabSz="465138" eaLnBrk="0" hangingPunct="0">
              <a:defRPr sz="2400">
                <a:solidFill>
                  <a:schemeClr val="tx1"/>
                </a:solidFill>
                <a:latin typeface="Arial" charset="0"/>
                <a:ea typeface="ＭＳ Ｐゴシック" charset="0"/>
              </a:defRPr>
            </a:lvl2pPr>
            <a:lvl3pPr marL="1143000" indent="-228600" defTabSz="465138" eaLnBrk="0" hangingPunct="0">
              <a:defRPr sz="2400">
                <a:solidFill>
                  <a:schemeClr val="tx1"/>
                </a:solidFill>
                <a:latin typeface="Arial" charset="0"/>
                <a:ea typeface="ＭＳ Ｐゴシック" charset="0"/>
              </a:defRPr>
            </a:lvl3pPr>
            <a:lvl4pPr marL="1600200" indent="-228600" defTabSz="465138" eaLnBrk="0" hangingPunct="0">
              <a:defRPr sz="2400">
                <a:solidFill>
                  <a:schemeClr val="tx1"/>
                </a:solidFill>
                <a:latin typeface="Arial" charset="0"/>
                <a:ea typeface="ＭＳ Ｐゴシック" charset="0"/>
              </a:defRPr>
            </a:lvl4pPr>
            <a:lvl5pPr marL="2057400" indent="-228600" defTabSz="465138" eaLnBrk="0" hangingPunct="0">
              <a:defRPr sz="2400">
                <a:solidFill>
                  <a:schemeClr val="tx1"/>
                </a:solidFill>
                <a:latin typeface="Arial" charset="0"/>
                <a:ea typeface="ＭＳ Ｐゴシック" charset="0"/>
              </a:defRPr>
            </a:lvl5pPr>
            <a:lvl6pPr marL="2514600" indent="-228600" defTabSz="4651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4651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4651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4651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692A88C-C7BD-AB4B-9A49-19D651A21D79}" type="slidenum">
              <a:rPr lang="en-US" sz="1200">
                <a:latin typeface="Calibri" charset="0"/>
              </a:rPr>
              <a:pPr eaLnBrk="1" hangingPunct="1"/>
              <a:t>1</a:t>
            </a:fld>
            <a:endParaRPr lang="en-US" sz="12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answer that, we need to understand the value of situational awareness and safety.</a:t>
            </a:r>
          </a:p>
          <a:p>
            <a:endParaRPr lang="en-AU" dirty="0"/>
          </a:p>
          <a:p>
            <a:r>
              <a:rPr lang="en-AU" dirty="0"/>
              <a:t>When on deployment, situational awareness is what keeps our soldiers alive. Being able to accurately assess a situation, identify potential threats in the environment, and act appropriately. This capability is vital as without it, the lives of our servicemen and women are put at risk.</a:t>
            </a:r>
          </a:p>
          <a:p>
            <a:endParaRPr lang="en-AU" dirty="0"/>
          </a:p>
          <a:p>
            <a:r>
              <a:rPr lang="en-AU" dirty="0"/>
              <a:t>This becomes a problem when awareness is limited in order to provide adequate protection. For example, the M113 Armoured Personnel Carrier is often operated with hatches open to allow operators a greater field of view. This exposes the personnel to enemy fire. In dangerous situations, the hatches go down, and the vehicle is then operated using a restricted field of view using external cameras or view ports. In this scenario, the vehicle now is less capable of making tactical decisions, reducing its effectiveness on deployment.</a:t>
            </a:r>
          </a:p>
          <a:p>
            <a:endParaRPr lang="en-AU" dirty="0"/>
          </a:p>
          <a:p>
            <a:endParaRPr lang="en-AU" dirty="0"/>
          </a:p>
        </p:txBody>
      </p:sp>
      <p:sp>
        <p:nvSpPr>
          <p:cNvPr id="4" name="Slide Number Placeholder 3"/>
          <p:cNvSpPr>
            <a:spLocks noGrp="1"/>
          </p:cNvSpPr>
          <p:nvPr>
            <p:ph type="sldNum" sz="quarter" idx="5"/>
          </p:nvPr>
        </p:nvSpPr>
        <p:spPr/>
        <p:txBody>
          <a:bodyPr/>
          <a:lstStyle/>
          <a:p>
            <a:pPr>
              <a:defRPr/>
            </a:pPr>
            <a:fld id="{9E2A34EC-3C4F-8D46-B504-0C1FC2237583}" type="slidenum">
              <a:rPr lang="en-US" smtClean="0"/>
              <a:pPr>
                <a:defRPr/>
              </a:pPr>
              <a:t>2</a:t>
            </a:fld>
            <a:endParaRPr lang="en-US"/>
          </a:p>
        </p:txBody>
      </p:sp>
    </p:spTree>
    <p:extLst>
      <p:ext uri="{BB962C8B-B14F-4D97-AF65-F5344CB8AC3E}">
        <p14:creationId xmlns:p14="http://schemas.microsoft.com/office/powerpoint/2010/main" val="890037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solution to this problem is the use of a 360 degree camera system. This uses an array of wide angle cameras on a single device to record footage from any direction. These images can then be stitched together to make a panoramic view of the camera’s surroundings.</a:t>
            </a:r>
          </a:p>
          <a:p>
            <a:endParaRPr lang="en-AU" dirty="0"/>
          </a:p>
          <a:p>
            <a:r>
              <a:rPr lang="en-AU" dirty="0"/>
              <a:t>While technically providing vision to all points around the vehicle, this is somewhat difficult to utilise this video as a 2 dimensional image. The image is warped due to the panoramic view and it is sometimes difficult to get accurate information about the environment quickly and easily.</a:t>
            </a:r>
          </a:p>
        </p:txBody>
      </p:sp>
      <p:sp>
        <p:nvSpPr>
          <p:cNvPr id="4" name="Slide Number Placeholder 3"/>
          <p:cNvSpPr>
            <a:spLocks noGrp="1"/>
          </p:cNvSpPr>
          <p:nvPr>
            <p:ph type="sldNum" sz="quarter" idx="5"/>
          </p:nvPr>
        </p:nvSpPr>
        <p:spPr/>
        <p:txBody>
          <a:bodyPr/>
          <a:lstStyle/>
          <a:p>
            <a:pPr>
              <a:defRPr/>
            </a:pPr>
            <a:fld id="{9E2A34EC-3C4F-8D46-B504-0C1FC2237583}" type="slidenum">
              <a:rPr lang="en-US" smtClean="0"/>
              <a:pPr>
                <a:defRPr/>
              </a:pPr>
              <a:t>3</a:t>
            </a:fld>
            <a:endParaRPr lang="en-US"/>
          </a:p>
        </p:txBody>
      </p:sp>
    </p:spTree>
    <p:extLst>
      <p:ext uri="{BB962C8B-B14F-4D97-AF65-F5344CB8AC3E}">
        <p14:creationId xmlns:p14="http://schemas.microsoft.com/office/powerpoint/2010/main" val="50374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AU" dirty="0"/>
              <a:t>This is where a Virtual Reality headset, such as the Oculus Rift comes in.</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AU"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AU" dirty="0"/>
              <a:t>Combined with a VR headset, the 360 degree camera allows operators the same field of view as if they were outside the vehicle. The panorama from before can be viewed in a much more immersive and intuitive manner, which therefore allows personnel to focus on completing other tasks effectively. </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AU"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AU" dirty="0"/>
              <a:t>With this capability, personnel now have near equivalent situational awareness from within the vehicle, without compromising the safety of the operators. This could be useful for a range of vehicles as a way to increase combat effectiveness in situations where operators need to remain inside the vehicle.</a:t>
            </a:r>
          </a:p>
        </p:txBody>
      </p:sp>
      <p:sp>
        <p:nvSpPr>
          <p:cNvPr id="4" name="Slide Number Placeholder 3"/>
          <p:cNvSpPr>
            <a:spLocks noGrp="1"/>
          </p:cNvSpPr>
          <p:nvPr>
            <p:ph type="sldNum" sz="quarter" idx="5"/>
          </p:nvPr>
        </p:nvSpPr>
        <p:spPr/>
        <p:txBody>
          <a:bodyPr/>
          <a:lstStyle/>
          <a:p>
            <a:pPr>
              <a:defRPr/>
            </a:pPr>
            <a:fld id="{9E2A34EC-3C4F-8D46-B504-0C1FC2237583}" type="slidenum">
              <a:rPr lang="en-US" smtClean="0"/>
              <a:pPr>
                <a:defRPr/>
              </a:pPr>
              <a:t>4</a:t>
            </a:fld>
            <a:endParaRPr lang="en-US"/>
          </a:p>
        </p:txBody>
      </p:sp>
    </p:spTree>
    <p:extLst>
      <p:ext uri="{BB962C8B-B14F-4D97-AF65-F5344CB8AC3E}">
        <p14:creationId xmlns:p14="http://schemas.microsoft.com/office/powerpoint/2010/main" val="653633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this project, we wanted to implement a basic version of this technology using a Jackal UGV as a testing platform. The aim was to install a 360 degree camera onboard the robot and stream the video to another PC. This involved developing a C++ application to control the camera from the Jackal’s onboard computer. </a:t>
            </a:r>
          </a:p>
          <a:p>
            <a:endParaRPr lang="en-AU" dirty="0"/>
          </a:p>
          <a:p>
            <a:r>
              <a:rPr lang="en-AU" dirty="0"/>
              <a:t>It also was required to integrate with the Live Stream Oculus HMD project being completed by Harvey, which required a connection to a custom UDP server to transfer image data.</a:t>
            </a:r>
          </a:p>
        </p:txBody>
      </p:sp>
      <p:sp>
        <p:nvSpPr>
          <p:cNvPr id="4" name="Slide Number Placeholder 3"/>
          <p:cNvSpPr>
            <a:spLocks noGrp="1"/>
          </p:cNvSpPr>
          <p:nvPr>
            <p:ph type="sldNum" sz="quarter" idx="5"/>
          </p:nvPr>
        </p:nvSpPr>
        <p:spPr/>
        <p:txBody>
          <a:bodyPr/>
          <a:lstStyle/>
          <a:p>
            <a:pPr>
              <a:defRPr/>
            </a:pPr>
            <a:fld id="{9E2A34EC-3C4F-8D46-B504-0C1FC2237583}" type="slidenum">
              <a:rPr lang="en-US" smtClean="0"/>
              <a:pPr>
                <a:defRPr/>
              </a:pPr>
              <a:t>5</a:t>
            </a:fld>
            <a:endParaRPr lang="en-US"/>
          </a:p>
        </p:txBody>
      </p:sp>
    </p:spTree>
    <p:extLst>
      <p:ext uri="{BB962C8B-B14F-4D97-AF65-F5344CB8AC3E}">
        <p14:creationId xmlns:p14="http://schemas.microsoft.com/office/powerpoint/2010/main" val="2095197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Should this technology prove viable, its foreseeable that it could be implemented in a number of different places in Land Division. The majority of armoured vehicles could benefit from increased visual capabilities. Likewise remotely operated vehicles such as bomb disposal robots used to neutralize IED’s could also gain from the addition of this capability.</a:t>
            </a:r>
          </a:p>
          <a:p>
            <a:endParaRPr lang="en-AU" dirty="0"/>
          </a:p>
          <a:p>
            <a:r>
              <a:rPr lang="en-AU" dirty="0"/>
              <a:t>Such technology could also be integrated with existing battle overlay systems to increase operator efficiency even further.</a:t>
            </a:r>
          </a:p>
        </p:txBody>
      </p:sp>
      <p:sp>
        <p:nvSpPr>
          <p:cNvPr id="4" name="Slide Number Placeholder 3"/>
          <p:cNvSpPr>
            <a:spLocks noGrp="1"/>
          </p:cNvSpPr>
          <p:nvPr>
            <p:ph type="sldNum" sz="quarter" idx="5"/>
          </p:nvPr>
        </p:nvSpPr>
        <p:spPr/>
        <p:txBody>
          <a:bodyPr/>
          <a:lstStyle/>
          <a:p>
            <a:pPr>
              <a:defRPr/>
            </a:pPr>
            <a:fld id="{9E2A34EC-3C4F-8D46-B504-0C1FC2237583}" type="slidenum">
              <a:rPr lang="en-US" smtClean="0"/>
              <a:pPr>
                <a:defRPr/>
              </a:pPr>
              <a:t>6</a:t>
            </a:fld>
            <a:endParaRPr lang="en-US"/>
          </a:p>
        </p:txBody>
      </p:sp>
    </p:spTree>
    <p:extLst>
      <p:ext uri="{BB962C8B-B14F-4D97-AF65-F5344CB8AC3E}">
        <p14:creationId xmlns:p14="http://schemas.microsoft.com/office/powerpoint/2010/main" val="710992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354013" y="2290325"/>
            <a:ext cx="8447087" cy="1470025"/>
          </a:xfrm>
          <a:prstGeom prst="rect">
            <a:avLst/>
          </a:prstGeom>
        </p:spPr>
        <p:txBody>
          <a:bodyPr anchor="ctr" anchorCtr="0"/>
          <a:lstStyle>
            <a:lvl1pPr>
              <a:defRPr sz="3400" b="1">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54014" y="4034474"/>
            <a:ext cx="8447086" cy="916459"/>
          </a:xfrm>
          <a:prstGeom prst="rect">
            <a:avLst/>
          </a:prstGeom>
        </p:spPr>
        <p:txBody>
          <a:bodyPr anchor="ctr" anchorCtr="0"/>
          <a:lstStyle>
            <a:lvl1pPr marL="0" indent="0" algn="ct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87655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013" y="1394069"/>
            <a:ext cx="8447087" cy="4525963"/>
          </a:xfrm>
          <a:prstGeom prst="rect">
            <a:avLst/>
          </a:prstGeom>
        </p:spPr>
        <p:txBody>
          <a:bodyPr/>
          <a:lstStyle>
            <a:lvl1pPr marL="342900" indent="-342900">
              <a:buClr>
                <a:schemeClr val="accent1"/>
              </a:buClr>
              <a:buFont typeface="Wingdings" charset="2"/>
              <a:buChar char="§"/>
              <a:defRPr sz="2800"/>
            </a:lvl1pPr>
            <a:lvl2pPr>
              <a:buClr>
                <a:schemeClr val="accent1"/>
              </a:buClr>
              <a:defRPr sz="2400"/>
            </a:lvl2pPr>
            <a:lvl3pPr>
              <a:buClr>
                <a:schemeClr val="accent1"/>
              </a:buClr>
              <a:defRPr sz="2000"/>
            </a:lvl3pPr>
            <a:lvl4pPr>
              <a:buClr>
                <a:schemeClr val="accent1"/>
              </a:buClr>
              <a:defRPr sz="1800"/>
            </a:lvl4pPr>
            <a:lvl5pPr>
              <a:buClr>
                <a:schemeClr val="accent1"/>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354013" y="557346"/>
            <a:ext cx="8447087" cy="435429"/>
          </a:xfrm>
          <a:prstGeom prst="rect">
            <a:avLst/>
          </a:prstGeom>
          <a:ln>
            <a:noFill/>
          </a:ln>
        </p:spPr>
        <p:txBody>
          <a:bodyPr lIns="0" tIns="0" rIns="0" bIns="180000" anchor="t" anchorCtr="0"/>
          <a:lstStyle>
            <a:lvl1pPr algn="l">
              <a:defRPr sz="3200" b="1" baseline="0">
                <a:solidFill>
                  <a:schemeClr val="tx2">
                    <a:lumMod val="60000"/>
                    <a:lumOff val="40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3565560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54012" y="4406900"/>
            <a:ext cx="8447087" cy="1362075"/>
          </a:xfrm>
          <a:prstGeom prst="rect">
            <a:avLst/>
          </a:prstGeom>
        </p:spPr>
        <p:txBody>
          <a:bodyPr anchor="t"/>
          <a:lstStyle>
            <a:lvl1pPr algn="l">
              <a:defRPr sz="3400" b="1" cap="all">
                <a:solidFill>
                  <a:schemeClr val="tx2">
                    <a:lumMod val="60000"/>
                    <a:lumOff val="40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54012" y="2906713"/>
            <a:ext cx="8447087" cy="1500187"/>
          </a:xfrm>
          <a:prstGeom prst="rect">
            <a:avLst/>
          </a:prstGeom>
        </p:spPr>
        <p:txBody>
          <a:bodyPr anchor="b"/>
          <a:lstStyle>
            <a:lvl1pPr marL="0" indent="0">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5863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2"/>
          <p:cNvSpPr>
            <a:spLocks noGrp="1"/>
          </p:cNvSpPr>
          <p:nvPr>
            <p:ph sz="half" idx="1"/>
          </p:nvPr>
        </p:nvSpPr>
        <p:spPr>
          <a:xfrm>
            <a:off x="354013" y="1288870"/>
            <a:ext cx="4141787" cy="4637824"/>
          </a:xfrm>
          <a:prstGeom prst="rect">
            <a:avLst/>
          </a:prstGeom>
        </p:spPr>
        <p:txBody>
          <a:bodyPr/>
          <a:lstStyle>
            <a:lvl1pPr marL="342900" indent="-342900">
              <a:buClr>
                <a:schemeClr val="accent1"/>
              </a:buClr>
              <a:buFont typeface="Wingdings" charset="2"/>
              <a:buChar char="§"/>
              <a:defRPr sz="2800"/>
            </a:lvl1pPr>
            <a:lvl2pPr>
              <a:buClr>
                <a:schemeClr val="accent1"/>
              </a:buClr>
              <a:defRPr sz="2400"/>
            </a:lvl2pPr>
            <a:lvl3pPr>
              <a:buClr>
                <a:schemeClr val="accent1"/>
              </a:buClr>
              <a:defRPr sz="2000"/>
            </a:lvl3pPr>
            <a:lvl4pPr>
              <a:buClr>
                <a:schemeClr val="accent1"/>
              </a:buClr>
              <a:defRPr sz="1800"/>
            </a:lvl4pPr>
            <a:lvl5pPr>
              <a:buClr>
                <a:schemeClr val="accent1"/>
              </a:buCl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3"/>
          </p:nvPr>
        </p:nvSpPr>
        <p:spPr>
          <a:xfrm>
            <a:off x="4655574" y="1288870"/>
            <a:ext cx="4145526" cy="4637824"/>
          </a:xfrm>
          <a:prstGeom prst="rect">
            <a:avLst/>
          </a:prstGeom>
        </p:spPr>
        <p:txBody>
          <a:bodyPr/>
          <a:lstStyle>
            <a:lvl1pPr marL="342900" indent="-342900">
              <a:buClr>
                <a:schemeClr val="accent1"/>
              </a:buClr>
              <a:buFont typeface="Wingdings" charset="2"/>
              <a:buChar char="§"/>
              <a:defRPr sz="2800"/>
            </a:lvl1pPr>
            <a:lvl2pPr>
              <a:buClr>
                <a:schemeClr val="accent1"/>
              </a:buClr>
              <a:defRPr sz="2400"/>
            </a:lvl2pPr>
            <a:lvl3pPr>
              <a:buClr>
                <a:schemeClr val="accent1"/>
              </a:buClr>
              <a:defRPr sz="2000"/>
            </a:lvl3pPr>
            <a:lvl4pPr>
              <a:buClr>
                <a:schemeClr val="accent1"/>
              </a:buClr>
              <a:defRPr sz="1800"/>
            </a:lvl4pPr>
            <a:lvl5pPr>
              <a:buClr>
                <a:schemeClr val="accent1"/>
              </a:buCl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354013" y="557346"/>
            <a:ext cx="8447087" cy="435429"/>
          </a:xfrm>
          <a:prstGeom prst="rect">
            <a:avLst/>
          </a:prstGeom>
          <a:ln>
            <a:noFill/>
          </a:ln>
        </p:spPr>
        <p:txBody>
          <a:bodyPr lIns="0" tIns="0" rIns="0" bIns="180000" anchor="t" anchorCtr="0"/>
          <a:lstStyle>
            <a:lvl1pPr algn="l">
              <a:defRPr sz="3200" b="1" baseline="0">
                <a:solidFill>
                  <a:schemeClr val="tx2">
                    <a:lumMod val="60000"/>
                    <a:lumOff val="40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2610176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p:cNvSpPr>
            <a:spLocks noGrp="1"/>
          </p:cNvSpPr>
          <p:nvPr>
            <p:ph type="title"/>
          </p:nvPr>
        </p:nvSpPr>
        <p:spPr>
          <a:xfrm>
            <a:off x="354013" y="557346"/>
            <a:ext cx="8447087" cy="435429"/>
          </a:xfrm>
          <a:prstGeom prst="rect">
            <a:avLst/>
          </a:prstGeom>
          <a:ln>
            <a:noFill/>
          </a:ln>
        </p:spPr>
        <p:txBody>
          <a:bodyPr lIns="0" tIns="0" rIns="0" bIns="180000" anchor="t" anchorCtr="0"/>
          <a:lstStyle>
            <a:lvl1pPr algn="l">
              <a:defRPr sz="3200" b="1" baseline="0">
                <a:solidFill>
                  <a:schemeClr val="tx2">
                    <a:lumMod val="60000"/>
                    <a:lumOff val="40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283412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sz="1800">
                <a:ea typeface="ＭＳ Ｐゴシック" pitchFamily="34" charset="-128"/>
                <a:cs typeface="+mn-cs"/>
              </a:defRPr>
            </a:lvl1pPr>
          </a:lstStyle>
          <a:p>
            <a:pPr>
              <a:defRPr/>
            </a:pPr>
            <a:fld id="{16E8B2AC-94BC-5E44-9E40-CEFDCE00B04D}" type="datetimeFigureOut">
              <a:rPr lang="en-US"/>
              <a:pPr>
                <a:defRPr/>
              </a:pPr>
              <a:t>1/31/2019</a:t>
            </a:fld>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sz="1800">
                <a:ea typeface="ＭＳ Ｐゴシック" pitchFamily="34" charset="-128"/>
                <a:cs typeface="+mn-cs"/>
              </a:defRPr>
            </a:lvl1pPr>
          </a:lstStyle>
          <a:p>
            <a:pPr>
              <a:defRPr/>
            </a:pP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sz="1800">
                <a:ea typeface="ＭＳ Ｐゴシック" pitchFamily="34" charset="-128"/>
                <a:cs typeface="+mn-cs"/>
              </a:defRPr>
            </a:lvl1pPr>
          </a:lstStyle>
          <a:p>
            <a:pPr>
              <a:defRPr/>
            </a:pPr>
            <a:fld id="{EDF36622-8FF7-DD45-99CC-6BDD13B1BC93}" type="slidenum">
              <a:rPr lang="en-US"/>
              <a:pPr>
                <a:defRPr/>
              </a:pPr>
              <a:t>‹#›</a:t>
            </a:fld>
            <a:endParaRPr lang="en-US"/>
          </a:p>
        </p:txBody>
      </p:sp>
    </p:spTree>
    <p:extLst>
      <p:ext uri="{BB962C8B-B14F-4D97-AF65-F5344CB8AC3E}">
        <p14:creationId xmlns:p14="http://schemas.microsoft.com/office/powerpoint/2010/main" val="235085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457200" y="6356350"/>
            <a:ext cx="2133600" cy="365125"/>
          </a:xfrm>
          <a:prstGeom prst="rect">
            <a:avLst/>
          </a:prstGeom>
        </p:spPr>
        <p:txBody>
          <a:bodyPr/>
          <a:lstStyle>
            <a:lvl1pPr>
              <a:defRPr sz="1800">
                <a:ea typeface="ＭＳ Ｐゴシック" pitchFamily="34" charset="-128"/>
                <a:cs typeface="+mn-cs"/>
              </a:defRPr>
            </a:lvl1pPr>
          </a:lstStyle>
          <a:p>
            <a:pPr>
              <a:defRPr/>
            </a:pPr>
            <a:fld id="{E5D73373-ACB3-E140-B284-9E1182953562}" type="datetimeFigureOut">
              <a:rPr lang="en-US"/>
              <a:pPr>
                <a:defRPr/>
              </a:pPr>
              <a:t>1/31/2019</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sz="1800">
                <a:ea typeface="ＭＳ Ｐゴシック" pitchFamily="34" charset="-128"/>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sz="1800">
                <a:ea typeface="ＭＳ Ｐゴシック" pitchFamily="34" charset="-128"/>
                <a:cs typeface="+mn-cs"/>
              </a:defRPr>
            </a:lvl1pPr>
          </a:lstStyle>
          <a:p>
            <a:pPr>
              <a:defRPr/>
            </a:pPr>
            <a:fld id="{27F83DD3-58A0-7A42-99D8-C8707F847E84}" type="slidenum">
              <a:rPr lang="en-US"/>
              <a:pPr>
                <a:defRPr/>
              </a:pPr>
              <a:t>‹#›</a:t>
            </a:fld>
            <a:endParaRPr lang="en-US"/>
          </a:p>
        </p:txBody>
      </p:sp>
      <p:sp>
        <p:nvSpPr>
          <p:cNvPr id="9" name="Content Placeholder 2"/>
          <p:cNvSpPr>
            <a:spLocks noGrp="1"/>
          </p:cNvSpPr>
          <p:nvPr>
            <p:ph idx="1"/>
          </p:nvPr>
        </p:nvSpPr>
        <p:spPr>
          <a:xfrm>
            <a:off x="3575050" y="571846"/>
            <a:ext cx="5111750" cy="5554317"/>
          </a:xfrm>
          <a:prstGeom prst="rect">
            <a:avLst/>
          </a:prstGeom>
        </p:spPr>
        <p:txBody>
          <a:bodyPr/>
          <a:lstStyle>
            <a:lvl1pPr marL="0" indent="0">
              <a:buNone/>
              <a:defRPr sz="2800"/>
            </a:lvl1pPr>
            <a:lvl2pPr marL="742950" indent="-285750">
              <a:buClr>
                <a:schemeClr val="accent1"/>
              </a:buClr>
              <a:buFont typeface="Lucida Grande"/>
              <a:buChar char="-"/>
              <a:defRPr sz="2400"/>
            </a:lvl2pPr>
            <a:lvl3pPr>
              <a:buClr>
                <a:schemeClr val="accent1"/>
              </a:buClr>
              <a:defRPr sz="2000"/>
            </a:lvl3pPr>
            <a:lvl4pPr>
              <a:buClr>
                <a:schemeClr val="accent1"/>
              </a:buClr>
              <a:defRPr sz="1800"/>
            </a:lvl4pPr>
            <a:lvl5pPr>
              <a:buClr>
                <a:schemeClr val="accent1"/>
              </a:buCl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half" idx="2"/>
          </p:nvPr>
        </p:nvSpPr>
        <p:spPr>
          <a:xfrm>
            <a:off x="457200" y="2134450"/>
            <a:ext cx="3008313" cy="399171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itle 1"/>
          <p:cNvSpPr>
            <a:spLocks noGrp="1"/>
          </p:cNvSpPr>
          <p:nvPr>
            <p:ph type="title"/>
          </p:nvPr>
        </p:nvSpPr>
        <p:spPr>
          <a:xfrm>
            <a:off x="457200" y="553923"/>
            <a:ext cx="3006915" cy="1567228"/>
          </a:xfrm>
          <a:prstGeom prst="rect">
            <a:avLst/>
          </a:prstGeom>
          <a:ln>
            <a:noFill/>
          </a:ln>
        </p:spPr>
        <p:txBody>
          <a:bodyPr/>
          <a:lstStyle>
            <a:lvl1pPr algn="l">
              <a:defRPr sz="3200" b="1">
                <a:solidFill>
                  <a:schemeClr val="tx2">
                    <a:lumMod val="60000"/>
                    <a:lumOff val="40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356792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sz="1800">
                <a:ea typeface="ＭＳ Ｐゴシック" pitchFamily="34" charset="-128"/>
                <a:cs typeface="+mn-cs"/>
              </a:defRPr>
            </a:lvl1pPr>
          </a:lstStyle>
          <a:p>
            <a:pPr>
              <a:defRPr/>
            </a:pPr>
            <a:fld id="{F95E34DC-0ED0-A346-8118-D05A15CF7376}" type="datetimeFigureOut">
              <a:rPr lang="en-US"/>
              <a:pPr>
                <a:defRPr/>
              </a:pPr>
              <a:t>1/31/2019</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sz="1800">
                <a:ea typeface="ＭＳ Ｐゴシック" pitchFamily="34" charset="-128"/>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sz="1800">
                <a:ea typeface="ＭＳ Ｐゴシック" pitchFamily="34" charset="-128"/>
                <a:cs typeface="+mn-cs"/>
              </a:defRPr>
            </a:lvl1pPr>
          </a:lstStyle>
          <a:p>
            <a:pPr>
              <a:defRPr/>
            </a:pPr>
            <a:fld id="{9D6A6B70-F148-6040-B774-294B7E3C4EEC}" type="slidenum">
              <a:rPr lang="en-US"/>
              <a:pPr>
                <a:defRPr/>
              </a:pPr>
              <a:t>‹#›</a:t>
            </a:fld>
            <a:endParaRPr lang="en-US"/>
          </a:p>
        </p:txBody>
      </p:sp>
      <p:sp>
        <p:nvSpPr>
          <p:cNvPr id="8" name="Title 1"/>
          <p:cNvSpPr>
            <a:spLocks noGrp="1"/>
          </p:cNvSpPr>
          <p:nvPr>
            <p:ph type="title"/>
          </p:nvPr>
        </p:nvSpPr>
        <p:spPr>
          <a:xfrm>
            <a:off x="457200" y="4743030"/>
            <a:ext cx="8229600" cy="623016"/>
          </a:xfrm>
          <a:prstGeom prst="rect">
            <a:avLst/>
          </a:prstGeom>
          <a:ln>
            <a:noFill/>
          </a:ln>
        </p:spPr>
        <p:txBody>
          <a:bodyPr/>
          <a:lstStyle>
            <a:lvl1pPr>
              <a:defRPr sz="3200" b="1">
                <a:solidFill>
                  <a:schemeClr val="tx2">
                    <a:lumMod val="60000"/>
                    <a:lumOff val="40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239173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Slide Number Placeholder 5"/>
          <p:cNvSpPr txBox="1">
            <a:spLocks/>
          </p:cNvSpPr>
          <p:nvPr/>
        </p:nvSpPr>
        <p:spPr>
          <a:xfrm>
            <a:off x="358968" y="6443708"/>
            <a:ext cx="1617889" cy="253184"/>
          </a:xfrm>
          <a:prstGeom prst="rect">
            <a:avLst/>
          </a:prstGeom>
        </p:spPr>
        <p:txBody>
          <a:bodyPr lIns="0" tIns="0" rIns="0" bIns="0" anchor="ctr" anchorCtr="0"/>
          <a:lstStyle>
            <a:defPPr>
              <a:defRPr lang="en-AU"/>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A1243DBD-CD54-A949-8BE4-62CCC3A6BECA}" type="slidenum">
              <a:rPr lang="en-US" sz="1400" b="1" smtClean="0">
                <a:solidFill>
                  <a:schemeClr val="accent1">
                    <a:lumMod val="75000"/>
                  </a:schemeClr>
                </a:solidFill>
                <a:latin typeface="+mj-lt"/>
                <a:cs typeface="Arial"/>
              </a:rPr>
              <a:pPr>
                <a:defRPr/>
              </a:pPr>
              <a:t>‹#›</a:t>
            </a:fld>
            <a:endParaRPr lang="en-US" sz="1400" b="1" dirty="0">
              <a:solidFill>
                <a:schemeClr val="accent1">
                  <a:lumMod val="75000"/>
                </a:schemeClr>
              </a:solidFill>
              <a:latin typeface="+mj-lt"/>
              <a:cs typeface="Aria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8" r:id="rId5"/>
    <p:sldLayoutId id="2147483679" r:id="rId6"/>
    <p:sldLayoutId id="2147483680" r:id="rId7"/>
    <p:sldLayoutId id="2147483681" r:id="rId8"/>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b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b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0" y="179190"/>
            <a:ext cx="9144000"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ctr"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200" b="1" dirty="0">
                <a:solidFill>
                  <a:schemeClr val="bg1"/>
                </a:solidFill>
                <a:latin typeface="+mj-lt"/>
              </a:rPr>
              <a:t>UNCLASSIFIED</a:t>
            </a:r>
          </a:p>
        </p:txBody>
      </p:sp>
      <p:sp>
        <p:nvSpPr>
          <p:cNvPr id="6" name="Title 1"/>
          <p:cNvSpPr>
            <a:spLocks noGrp="1"/>
          </p:cNvSpPr>
          <p:nvPr>
            <p:ph type="ctrTitle"/>
          </p:nvPr>
        </p:nvSpPr>
        <p:spPr/>
        <p:txBody>
          <a:bodyPr/>
          <a:lstStyle>
            <a:lvl1pPr>
              <a:defRPr sz="3400" b="1">
                <a:solidFill>
                  <a:schemeClr val="bg1"/>
                </a:solidFill>
              </a:defRPr>
            </a:lvl1pPr>
          </a:lstStyle>
          <a:p>
            <a:r>
              <a:rPr lang="en-US" dirty="0"/>
              <a:t>360˚ Vision Sensors for Land Vehicles</a:t>
            </a:r>
          </a:p>
        </p:txBody>
      </p:sp>
      <p:sp>
        <p:nvSpPr>
          <p:cNvPr id="7" name="Subtitle 2"/>
          <p:cNvSpPr>
            <a:spLocks noGrp="1"/>
          </p:cNvSpPr>
          <p:nvPr>
            <p:ph type="subTitle" idx="1"/>
          </p:nvPr>
        </p:nvSpPr>
        <p:spPr/>
        <p:txBody>
          <a:bodyPr/>
          <a:lstStyle>
            <a:lvl1pPr marL="0" indent="0" algn="ct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What can VR technology bring to modern Land Vehicles?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13" y="553923"/>
            <a:ext cx="8447087" cy="729407"/>
          </a:xfrm>
          <a:prstGeom prst="rect">
            <a:avLst/>
          </a:prstGeom>
        </p:spPr>
        <p:txBody>
          <a:bodyPr/>
          <a:lstStyle/>
          <a:p>
            <a:r>
              <a:rPr lang="en-US" dirty="0"/>
              <a:t>Situational Awareness vs Safety</a:t>
            </a:r>
          </a:p>
        </p:txBody>
      </p:sp>
      <p:sp>
        <p:nvSpPr>
          <p:cNvPr id="3" name="Content Placeholder 2"/>
          <p:cNvSpPr>
            <a:spLocks noGrp="1"/>
          </p:cNvSpPr>
          <p:nvPr>
            <p:ph idx="1"/>
          </p:nvPr>
        </p:nvSpPr>
        <p:spPr/>
        <p:txBody>
          <a:bodyPr/>
          <a:lstStyle/>
          <a:p>
            <a:r>
              <a:rPr lang="en-US" dirty="0"/>
              <a:t>Current trade-off:</a:t>
            </a:r>
          </a:p>
          <a:p>
            <a:pPr lvl="1"/>
            <a:r>
              <a:rPr lang="en-US" dirty="0"/>
              <a:t>Awareness</a:t>
            </a:r>
          </a:p>
          <a:p>
            <a:pPr lvl="1"/>
            <a:r>
              <a:rPr lang="en-US" dirty="0"/>
              <a:t>Safety</a:t>
            </a:r>
          </a:p>
          <a:p>
            <a:endParaRPr lang="en-US" dirty="0"/>
          </a:p>
          <a:p>
            <a:endParaRPr lang="en-US" dirty="0"/>
          </a:p>
          <a:p>
            <a:endParaRPr lang="en-US" dirty="0"/>
          </a:p>
          <a:p>
            <a:endParaRPr lang="en-US" dirty="0"/>
          </a:p>
          <a:p>
            <a:r>
              <a:rPr lang="en-US" dirty="0"/>
              <a:t>Situational Awareness: </a:t>
            </a:r>
            <a:r>
              <a:rPr lang="en-US" i="1" dirty="0"/>
              <a:t>The perception of events in the environment and the ability to predict their future states</a:t>
            </a:r>
            <a:endParaRPr lang="en-US" dirty="0"/>
          </a:p>
          <a:p>
            <a:endParaRPr lang="en-US" dirty="0"/>
          </a:p>
        </p:txBody>
      </p:sp>
      <p:sp>
        <p:nvSpPr>
          <p:cNvPr id="6" name="Text Box 5"/>
          <p:cNvSpPr txBox="1">
            <a:spLocks noChangeArrowheads="1"/>
          </p:cNvSpPr>
          <p:nvPr/>
        </p:nvSpPr>
        <p:spPr bwMode="auto">
          <a:xfrm>
            <a:off x="0" y="179190"/>
            <a:ext cx="9144000"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ctr"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200" b="1" dirty="0">
                <a:solidFill>
                  <a:schemeClr val="bg1"/>
                </a:solidFill>
                <a:latin typeface="+mj-lt"/>
              </a:rPr>
              <a:t>UNCLASSIFIED</a:t>
            </a:r>
          </a:p>
        </p:txBody>
      </p:sp>
      <p:pic>
        <p:nvPicPr>
          <p:cNvPr id="8" name="Picture 7">
            <a:extLst>
              <a:ext uri="{FF2B5EF4-FFF2-40B4-BE49-F238E27FC236}">
                <a16:creationId xmlns:a16="http://schemas.microsoft.com/office/drawing/2014/main" id="{D5959A0B-95B1-4D0F-8C73-707FEEB4D2E2}"/>
              </a:ext>
            </a:extLst>
          </p:cNvPr>
          <p:cNvPicPr>
            <a:picLocks noChangeAspect="1"/>
          </p:cNvPicPr>
          <p:nvPr/>
        </p:nvPicPr>
        <p:blipFill>
          <a:blip r:embed="rId3"/>
          <a:stretch>
            <a:fillRect/>
          </a:stretch>
        </p:blipFill>
        <p:spPr>
          <a:xfrm>
            <a:off x="4044485" y="1621596"/>
            <a:ext cx="4192585" cy="2725181"/>
          </a:xfrm>
          <a:prstGeom prst="rect">
            <a:avLst/>
          </a:prstGeom>
        </p:spPr>
      </p:pic>
    </p:spTree>
    <p:extLst>
      <p:ext uri="{BB962C8B-B14F-4D97-AF65-F5344CB8AC3E}">
        <p14:creationId xmlns:p14="http://schemas.microsoft.com/office/powerpoint/2010/main" val="374595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13" y="553923"/>
            <a:ext cx="8447087" cy="729407"/>
          </a:xfrm>
          <a:prstGeom prst="rect">
            <a:avLst/>
          </a:prstGeom>
        </p:spPr>
        <p:txBody>
          <a:bodyPr/>
          <a:lstStyle/>
          <a:p>
            <a:r>
              <a:rPr lang="en-US" dirty="0"/>
              <a:t>How can 360</a:t>
            </a:r>
            <a:r>
              <a:rPr lang="en-US" dirty="0">
                <a:sym typeface="Symbol" panose="05050102010706020507" pitchFamily="18" charset="2"/>
              </a:rPr>
              <a:t> Cameras Help</a:t>
            </a:r>
            <a:r>
              <a:rPr lang="en-US" dirty="0"/>
              <a:t>?</a:t>
            </a:r>
          </a:p>
        </p:txBody>
      </p:sp>
      <p:sp>
        <p:nvSpPr>
          <p:cNvPr id="3" name="Content Placeholder 2"/>
          <p:cNvSpPr>
            <a:spLocks noGrp="1"/>
          </p:cNvSpPr>
          <p:nvPr>
            <p:ph idx="1"/>
          </p:nvPr>
        </p:nvSpPr>
        <p:spPr/>
        <p:txBody>
          <a:bodyPr/>
          <a:lstStyle/>
          <a:p>
            <a:pPr lvl="0"/>
            <a:r>
              <a:rPr lang="en-US" dirty="0"/>
              <a:t>Provides video of all surroundings</a:t>
            </a:r>
          </a:p>
          <a:p>
            <a:pPr marL="0" lvl="0" indent="0">
              <a:buNone/>
            </a:pPr>
            <a:endParaRPr lang="en-US" dirty="0">
              <a:sym typeface="Symbol" panose="05050102010706020507" pitchFamily="18" charset="2"/>
            </a:endParaRPr>
          </a:p>
          <a:p>
            <a:pPr lvl="0"/>
            <a:r>
              <a:rPr lang="en-US" dirty="0">
                <a:sym typeface="Symbol" panose="05050102010706020507" pitchFamily="18" charset="2"/>
              </a:rPr>
              <a:t>Imitates field of view operator</a:t>
            </a:r>
            <a:br>
              <a:rPr lang="en-US" dirty="0">
                <a:sym typeface="Symbol" panose="05050102010706020507" pitchFamily="18" charset="2"/>
              </a:rPr>
            </a:br>
            <a:r>
              <a:rPr lang="en-US" dirty="0">
                <a:sym typeface="Symbol" panose="05050102010706020507" pitchFamily="18" charset="2"/>
              </a:rPr>
              <a:t>would have outside the vehicle</a:t>
            </a:r>
          </a:p>
          <a:p>
            <a:pPr lvl="0"/>
            <a:endParaRPr lang="en-US" dirty="0">
              <a:sym typeface="Symbol" panose="05050102010706020507" pitchFamily="18" charset="2"/>
            </a:endParaRPr>
          </a:p>
        </p:txBody>
      </p:sp>
      <p:sp>
        <p:nvSpPr>
          <p:cNvPr id="6" name="Text Box 5"/>
          <p:cNvSpPr txBox="1">
            <a:spLocks noChangeArrowheads="1"/>
          </p:cNvSpPr>
          <p:nvPr/>
        </p:nvSpPr>
        <p:spPr bwMode="auto">
          <a:xfrm>
            <a:off x="0" y="143506"/>
            <a:ext cx="9144000"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ctr"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200" b="1" dirty="0">
                <a:solidFill>
                  <a:schemeClr val="bg1"/>
                </a:solidFill>
                <a:latin typeface="+mj-lt"/>
              </a:rPr>
              <a:t>UNCLASSIFIED</a:t>
            </a:r>
          </a:p>
        </p:txBody>
      </p:sp>
      <p:pic>
        <p:nvPicPr>
          <p:cNvPr id="10" name="Picture 9">
            <a:extLst>
              <a:ext uri="{FF2B5EF4-FFF2-40B4-BE49-F238E27FC236}">
                <a16:creationId xmlns:a16="http://schemas.microsoft.com/office/drawing/2014/main" id="{17865D8B-DB4D-4669-8D0B-3BFB434CBB37}"/>
              </a:ext>
            </a:extLst>
          </p:cNvPr>
          <p:cNvPicPr>
            <a:picLocks noChangeAspect="1"/>
          </p:cNvPicPr>
          <p:nvPr/>
        </p:nvPicPr>
        <p:blipFill>
          <a:blip r:embed="rId3"/>
          <a:stretch>
            <a:fillRect/>
          </a:stretch>
        </p:blipFill>
        <p:spPr>
          <a:xfrm>
            <a:off x="6189091" y="1067118"/>
            <a:ext cx="1906046" cy="2205534"/>
          </a:xfrm>
          <a:prstGeom prst="rect">
            <a:avLst/>
          </a:prstGeom>
        </p:spPr>
      </p:pic>
      <p:pic>
        <p:nvPicPr>
          <p:cNvPr id="12" name="Picture 11">
            <a:extLst>
              <a:ext uri="{FF2B5EF4-FFF2-40B4-BE49-F238E27FC236}">
                <a16:creationId xmlns:a16="http://schemas.microsoft.com/office/drawing/2014/main" id="{75AF5BDB-DF69-429B-B7ED-2561358998E5}"/>
              </a:ext>
            </a:extLst>
          </p:cNvPr>
          <p:cNvPicPr>
            <a:picLocks noChangeAspect="1"/>
          </p:cNvPicPr>
          <p:nvPr/>
        </p:nvPicPr>
        <p:blipFill>
          <a:blip r:embed="rId4"/>
          <a:stretch>
            <a:fillRect/>
          </a:stretch>
        </p:blipFill>
        <p:spPr>
          <a:xfrm>
            <a:off x="1339064" y="3657050"/>
            <a:ext cx="6187844" cy="2262982"/>
          </a:xfrm>
          <a:prstGeom prst="rect">
            <a:avLst/>
          </a:prstGeom>
        </p:spPr>
      </p:pic>
    </p:spTree>
    <p:extLst>
      <p:ext uri="{BB962C8B-B14F-4D97-AF65-F5344CB8AC3E}">
        <p14:creationId xmlns:p14="http://schemas.microsoft.com/office/powerpoint/2010/main" val="251123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13" y="553923"/>
            <a:ext cx="8447087" cy="729407"/>
          </a:xfrm>
          <a:prstGeom prst="rect">
            <a:avLst/>
          </a:prstGeom>
        </p:spPr>
        <p:txBody>
          <a:bodyPr/>
          <a:lstStyle/>
          <a:p>
            <a:r>
              <a:rPr lang="en-US" dirty="0"/>
              <a:t>VR Headsets</a:t>
            </a:r>
          </a:p>
        </p:txBody>
      </p:sp>
      <p:sp>
        <p:nvSpPr>
          <p:cNvPr id="3" name="Content Placeholder 2"/>
          <p:cNvSpPr>
            <a:spLocks noGrp="1"/>
          </p:cNvSpPr>
          <p:nvPr>
            <p:ph idx="1"/>
          </p:nvPr>
        </p:nvSpPr>
        <p:spPr>
          <a:xfrm>
            <a:off x="354013" y="1394069"/>
            <a:ext cx="4217987" cy="4525963"/>
          </a:xfrm>
        </p:spPr>
        <p:txBody>
          <a:bodyPr/>
          <a:lstStyle/>
          <a:p>
            <a:pPr lvl="0"/>
            <a:r>
              <a:rPr lang="en-US" dirty="0"/>
              <a:t>Makes panoramic image from the camera usable</a:t>
            </a:r>
          </a:p>
          <a:p>
            <a:pPr lvl="0"/>
            <a:endParaRPr lang="en-US" dirty="0">
              <a:sym typeface="Symbol" panose="05050102010706020507" pitchFamily="18" charset="2"/>
            </a:endParaRPr>
          </a:p>
          <a:p>
            <a:pPr lvl="0"/>
            <a:r>
              <a:rPr lang="en-US" dirty="0">
                <a:sym typeface="Symbol" panose="05050102010706020507" pitchFamily="18" charset="2"/>
              </a:rPr>
              <a:t>Provides next best alternative to actually being outside the vehicle</a:t>
            </a:r>
          </a:p>
        </p:txBody>
      </p:sp>
      <p:sp>
        <p:nvSpPr>
          <p:cNvPr id="6" name="Text Box 5"/>
          <p:cNvSpPr txBox="1">
            <a:spLocks noChangeArrowheads="1"/>
          </p:cNvSpPr>
          <p:nvPr/>
        </p:nvSpPr>
        <p:spPr bwMode="auto">
          <a:xfrm>
            <a:off x="0" y="143506"/>
            <a:ext cx="9144000"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ctr"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200" b="1" dirty="0">
                <a:solidFill>
                  <a:schemeClr val="bg1"/>
                </a:solidFill>
                <a:latin typeface="+mj-lt"/>
              </a:rPr>
              <a:t>UNCLASSIFIED</a:t>
            </a:r>
          </a:p>
        </p:txBody>
      </p:sp>
      <p:pic>
        <p:nvPicPr>
          <p:cNvPr id="7" name="Picture 6">
            <a:extLst>
              <a:ext uri="{FF2B5EF4-FFF2-40B4-BE49-F238E27FC236}">
                <a16:creationId xmlns:a16="http://schemas.microsoft.com/office/drawing/2014/main" id="{AA38E97C-1844-4B9E-B7D9-4449D8B9A750}"/>
              </a:ext>
            </a:extLst>
          </p:cNvPr>
          <p:cNvPicPr>
            <a:picLocks noChangeAspect="1"/>
          </p:cNvPicPr>
          <p:nvPr/>
        </p:nvPicPr>
        <p:blipFill>
          <a:blip r:embed="rId3"/>
          <a:stretch>
            <a:fillRect/>
          </a:stretch>
        </p:blipFill>
        <p:spPr>
          <a:xfrm>
            <a:off x="4882805" y="1572994"/>
            <a:ext cx="3792287" cy="2585904"/>
          </a:xfrm>
          <a:prstGeom prst="rect">
            <a:avLst/>
          </a:prstGeom>
        </p:spPr>
      </p:pic>
    </p:spTree>
    <p:extLst>
      <p:ext uri="{BB962C8B-B14F-4D97-AF65-F5344CB8AC3E}">
        <p14:creationId xmlns:p14="http://schemas.microsoft.com/office/powerpoint/2010/main" val="3316830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a:t>
            </a:r>
          </a:p>
        </p:txBody>
      </p:sp>
      <p:sp>
        <p:nvSpPr>
          <p:cNvPr id="6" name="Text Box 5"/>
          <p:cNvSpPr txBox="1">
            <a:spLocks noChangeArrowheads="1"/>
          </p:cNvSpPr>
          <p:nvPr/>
        </p:nvSpPr>
        <p:spPr bwMode="auto">
          <a:xfrm>
            <a:off x="0" y="179190"/>
            <a:ext cx="9144000"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ctr"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200" b="1" dirty="0">
                <a:solidFill>
                  <a:schemeClr val="bg1"/>
                </a:solidFill>
                <a:latin typeface="+mj-lt"/>
              </a:rPr>
              <a:t>UNCLASSIFIED</a:t>
            </a:r>
          </a:p>
        </p:txBody>
      </p:sp>
      <p:pic>
        <p:nvPicPr>
          <p:cNvPr id="3" name="Picture 2">
            <a:extLst>
              <a:ext uri="{FF2B5EF4-FFF2-40B4-BE49-F238E27FC236}">
                <a16:creationId xmlns:a16="http://schemas.microsoft.com/office/drawing/2014/main" id="{22BBB531-C6EE-4AE1-994A-2E358B7FDEB9}"/>
              </a:ext>
            </a:extLst>
          </p:cNvPr>
          <p:cNvPicPr>
            <a:picLocks noChangeAspect="1"/>
          </p:cNvPicPr>
          <p:nvPr/>
        </p:nvPicPr>
        <p:blipFill>
          <a:blip r:embed="rId3"/>
          <a:stretch>
            <a:fillRect/>
          </a:stretch>
        </p:blipFill>
        <p:spPr>
          <a:xfrm>
            <a:off x="5185410" y="1812262"/>
            <a:ext cx="2794403" cy="3233475"/>
          </a:xfrm>
          <a:prstGeom prst="rect">
            <a:avLst/>
          </a:prstGeom>
        </p:spPr>
      </p:pic>
      <p:pic>
        <p:nvPicPr>
          <p:cNvPr id="8" name="Picture 7">
            <a:extLst>
              <a:ext uri="{FF2B5EF4-FFF2-40B4-BE49-F238E27FC236}">
                <a16:creationId xmlns:a16="http://schemas.microsoft.com/office/drawing/2014/main" id="{229AA6D9-81E5-401E-BB18-E14AC798C41C}"/>
              </a:ext>
            </a:extLst>
          </p:cNvPr>
          <p:cNvPicPr>
            <a:picLocks noChangeAspect="1"/>
          </p:cNvPicPr>
          <p:nvPr/>
        </p:nvPicPr>
        <p:blipFill rotWithShape="1">
          <a:blip r:embed="rId4"/>
          <a:srcRect l="4814" r="9412"/>
          <a:stretch/>
        </p:blipFill>
        <p:spPr>
          <a:xfrm>
            <a:off x="1164187" y="1816738"/>
            <a:ext cx="3590693" cy="3228999"/>
          </a:xfrm>
          <a:prstGeom prst="rect">
            <a:avLst/>
          </a:prstGeom>
        </p:spPr>
      </p:pic>
      <p:sp>
        <p:nvSpPr>
          <p:cNvPr id="2" name="TextBox 1">
            <a:extLst>
              <a:ext uri="{FF2B5EF4-FFF2-40B4-BE49-F238E27FC236}">
                <a16:creationId xmlns:a16="http://schemas.microsoft.com/office/drawing/2014/main" id="{7686342F-805B-4FBF-84C0-C02CD4B147C6}"/>
              </a:ext>
            </a:extLst>
          </p:cNvPr>
          <p:cNvSpPr txBox="1"/>
          <p:nvPr/>
        </p:nvSpPr>
        <p:spPr>
          <a:xfrm>
            <a:off x="1857701" y="5045737"/>
            <a:ext cx="2100890" cy="338554"/>
          </a:xfrm>
          <a:prstGeom prst="rect">
            <a:avLst/>
          </a:prstGeom>
          <a:noFill/>
        </p:spPr>
        <p:txBody>
          <a:bodyPr wrap="square" rtlCol="0">
            <a:spAutoFit/>
          </a:bodyPr>
          <a:lstStyle/>
          <a:p>
            <a:r>
              <a:rPr lang="en-AU" sz="1600" dirty="0" err="1">
                <a:latin typeface="+mn-lt"/>
              </a:rPr>
              <a:t>Clearpath</a:t>
            </a:r>
            <a:r>
              <a:rPr lang="en-AU" sz="1600" dirty="0">
                <a:latin typeface="+mn-lt"/>
              </a:rPr>
              <a:t> Jackal UGV</a:t>
            </a:r>
          </a:p>
        </p:txBody>
      </p:sp>
      <p:sp>
        <p:nvSpPr>
          <p:cNvPr id="7" name="TextBox 6">
            <a:extLst>
              <a:ext uri="{FF2B5EF4-FFF2-40B4-BE49-F238E27FC236}">
                <a16:creationId xmlns:a16="http://schemas.microsoft.com/office/drawing/2014/main" id="{D1DED9D3-65DB-4180-B3F5-941EAAF5275D}"/>
              </a:ext>
            </a:extLst>
          </p:cNvPr>
          <p:cNvSpPr txBox="1"/>
          <p:nvPr/>
        </p:nvSpPr>
        <p:spPr>
          <a:xfrm>
            <a:off x="5447997" y="5045737"/>
            <a:ext cx="2269227" cy="338554"/>
          </a:xfrm>
          <a:prstGeom prst="rect">
            <a:avLst/>
          </a:prstGeom>
          <a:noFill/>
        </p:spPr>
        <p:txBody>
          <a:bodyPr wrap="square" rtlCol="0">
            <a:spAutoFit/>
          </a:bodyPr>
          <a:lstStyle/>
          <a:p>
            <a:r>
              <a:rPr lang="en-AU" sz="1600" dirty="0">
                <a:latin typeface="+mn-lt"/>
              </a:rPr>
              <a:t>Ladybug 5+ 360</a:t>
            </a:r>
            <a:r>
              <a:rPr lang="en-AU" sz="1600" dirty="0">
                <a:latin typeface="+mn-lt"/>
                <a:sym typeface="Symbol" panose="05050102010706020507" pitchFamily="18" charset="2"/>
              </a:rPr>
              <a:t> Camera</a:t>
            </a:r>
            <a:endParaRPr lang="en-AU" sz="1600" dirty="0">
              <a:latin typeface="+mn-lt"/>
            </a:endParaRPr>
          </a:p>
        </p:txBody>
      </p:sp>
    </p:spTree>
    <p:extLst>
      <p:ext uri="{BB962C8B-B14F-4D97-AF65-F5344CB8AC3E}">
        <p14:creationId xmlns:p14="http://schemas.microsoft.com/office/powerpoint/2010/main" val="262676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13" y="553923"/>
            <a:ext cx="8447087" cy="729407"/>
          </a:xfrm>
          <a:prstGeom prst="rect">
            <a:avLst/>
          </a:prstGeom>
        </p:spPr>
        <p:txBody>
          <a:bodyPr/>
          <a:lstStyle/>
          <a:p>
            <a:r>
              <a:rPr lang="en-US" dirty="0"/>
              <a:t>Future Applications</a:t>
            </a:r>
          </a:p>
        </p:txBody>
      </p:sp>
      <p:sp>
        <p:nvSpPr>
          <p:cNvPr id="3" name="Content Placeholder 2"/>
          <p:cNvSpPr>
            <a:spLocks noGrp="1"/>
          </p:cNvSpPr>
          <p:nvPr>
            <p:ph idx="1"/>
          </p:nvPr>
        </p:nvSpPr>
        <p:spPr>
          <a:xfrm>
            <a:off x="354013" y="1394069"/>
            <a:ext cx="4217987" cy="4525963"/>
          </a:xfrm>
        </p:spPr>
        <p:txBody>
          <a:bodyPr/>
          <a:lstStyle/>
          <a:p>
            <a:pPr lvl="0"/>
            <a:r>
              <a:rPr lang="en-US" dirty="0"/>
              <a:t>Possible platforms</a:t>
            </a:r>
          </a:p>
          <a:p>
            <a:pPr lvl="1"/>
            <a:r>
              <a:rPr lang="en-US" dirty="0"/>
              <a:t>Bomb Disposal Robots</a:t>
            </a:r>
          </a:p>
          <a:p>
            <a:pPr lvl="1"/>
            <a:r>
              <a:rPr lang="en-US" dirty="0"/>
              <a:t>Armored vehicles</a:t>
            </a:r>
          </a:p>
          <a:p>
            <a:pPr lvl="1"/>
            <a:r>
              <a:rPr lang="en-US" dirty="0"/>
              <a:t>LOAVES</a:t>
            </a:r>
          </a:p>
          <a:p>
            <a:pPr lvl="1"/>
            <a:endParaRPr lang="en-US" dirty="0"/>
          </a:p>
          <a:p>
            <a:pPr lvl="0"/>
            <a:r>
              <a:rPr lang="en-US" dirty="0"/>
              <a:t>Integration with battle overlay system</a:t>
            </a:r>
          </a:p>
          <a:p>
            <a:pPr lvl="0"/>
            <a:endParaRPr lang="en-US" dirty="0"/>
          </a:p>
          <a:p>
            <a:pPr lvl="0"/>
            <a:endParaRPr lang="en-US" dirty="0">
              <a:sym typeface="Symbol" panose="05050102010706020507" pitchFamily="18" charset="2"/>
            </a:endParaRPr>
          </a:p>
          <a:p>
            <a:pPr lvl="0"/>
            <a:r>
              <a:rPr lang="en-US" i="1" dirty="0">
                <a:solidFill>
                  <a:srgbClr val="FF0000"/>
                </a:solidFill>
                <a:sym typeface="Symbol" panose="05050102010706020507" pitchFamily="18" charset="2"/>
              </a:rPr>
              <a:t>Conclusion here?</a:t>
            </a:r>
          </a:p>
        </p:txBody>
      </p:sp>
      <p:sp>
        <p:nvSpPr>
          <p:cNvPr id="6" name="Text Box 5"/>
          <p:cNvSpPr txBox="1">
            <a:spLocks noChangeArrowheads="1"/>
          </p:cNvSpPr>
          <p:nvPr/>
        </p:nvSpPr>
        <p:spPr bwMode="auto">
          <a:xfrm>
            <a:off x="0" y="143506"/>
            <a:ext cx="9144000"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ctr"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200" b="1" dirty="0">
                <a:solidFill>
                  <a:schemeClr val="bg1"/>
                </a:solidFill>
                <a:latin typeface="+mj-lt"/>
              </a:rPr>
              <a:t>UNCLASSIFIED</a:t>
            </a:r>
          </a:p>
        </p:txBody>
      </p:sp>
      <p:pic>
        <p:nvPicPr>
          <p:cNvPr id="8" name="Picture 7">
            <a:extLst>
              <a:ext uri="{FF2B5EF4-FFF2-40B4-BE49-F238E27FC236}">
                <a16:creationId xmlns:a16="http://schemas.microsoft.com/office/drawing/2014/main" id="{F7A12904-B538-46FD-8BC7-A430B6EE5030}"/>
              </a:ext>
            </a:extLst>
          </p:cNvPr>
          <p:cNvPicPr>
            <a:picLocks noChangeAspect="1"/>
          </p:cNvPicPr>
          <p:nvPr/>
        </p:nvPicPr>
        <p:blipFill>
          <a:blip r:embed="rId3"/>
          <a:stretch>
            <a:fillRect/>
          </a:stretch>
        </p:blipFill>
        <p:spPr>
          <a:xfrm>
            <a:off x="4670620" y="3657049"/>
            <a:ext cx="3538768" cy="2300199"/>
          </a:xfrm>
          <a:prstGeom prst="rect">
            <a:avLst/>
          </a:prstGeom>
        </p:spPr>
      </p:pic>
      <p:pic>
        <p:nvPicPr>
          <p:cNvPr id="9" name="Picture 8">
            <a:extLst>
              <a:ext uri="{FF2B5EF4-FFF2-40B4-BE49-F238E27FC236}">
                <a16:creationId xmlns:a16="http://schemas.microsoft.com/office/drawing/2014/main" id="{4BAC32CA-FBC6-4BA6-8FC2-25824E8BD493}"/>
              </a:ext>
            </a:extLst>
          </p:cNvPr>
          <p:cNvPicPr>
            <a:picLocks noChangeAspect="1"/>
          </p:cNvPicPr>
          <p:nvPr/>
        </p:nvPicPr>
        <p:blipFill>
          <a:blip r:embed="rId4"/>
          <a:stretch>
            <a:fillRect/>
          </a:stretch>
        </p:blipFill>
        <p:spPr>
          <a:xfrm>
            <a:off x="5141048" y="1290043"/>
            <a:ext cx="2597911" cy="1910908"/>
          </a:xfrm>
          <a:prstGeom prst="rect">
            <a:avLst/>
          </a:prstGeom>
        </p:spPr>
      </p:pic>
    </p:spTree>
    <p:extLst>
      <p:ext uri="{BB962C8B-B14F-4D97-AF65-F5344CB8AC3E}">
        <p14:creationId xmlns:p14="http://schemas.microsoft.com/office/powerpoint/2010/main" val="1695851973"/>
      </p:ext>
    </p:extLst>
  </p:cSld>
  <p:clrMapOvr>
    <a:masterClrMapping/>
  </p:clrMapOvr>
</p:sld>
</file>

<file path=ppt/theme/theme1.xml><?xml version="1.0" encoding="utf-8"?>
<a:theme xmlns:a="http://schemas.openxmlformats.org/drawingml/2006/main" name="DST Group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ST Group presentation template.pptx" id="{13A89146-C6B4-4C97-BAA8-57F68221A3C9}" vid="{3868ECE7-11CE-4D50-9406-A1B54F6A7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F9122FAF428940A4E15AFBB0B6A047" ma:contentTypeVersion="1" ma:contentTypeDescription="Create a new document." ma:contentTypeScope="" ma:versionID="5a510d417d0866671e0e3f03eea33efc">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12FBE8A-37F2-42E1-8EEB-0D2F5DE115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AECE25-08A3-42E2-B208-90266E587DCF}">
  <ds:schemaRefs>
    <ds:schemaRef ds:uri="http://schemas.microsoft.com/sharepoint/v3/contenttype/forms"/>
  </ds:schemaRefs>
</ds:datastoreItem>
</file>

<file path=customXml/itemProps3.xml><?xml version="1.0" encoding="utf-8"?>
<ds:datastoreItem xmlns:ds="http://schemas.openxmlformats.org/officeDocument/2006/customXml" ds:itemID="{03FE1BB3-846B-4462-A813-D044F19CF29D}">
  <ds:schemaRef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DST Group presentation template</Template>
  <TotalTime>2864</TotalTime>
  <Words>733</Words>
  <Application>Microsoft Office PowerPoint</Application>
  <PresentationFormat>On-screen Show (4:3)</PresentationFormat>
  <Paragraphs>66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Lucida Grande</vt:lpstr>
      <vt:lpstr>Wingdings</vt:lpstr>
      <vt:lpstr>DST Group presentation template</vt:lpstr>
      <vt:lpstr>360˚ Vision Sensors for Land Vehicles</vt:lpstr>
      <vt:lpstr>Situational Awareness vs Safety</vt:lpstr>
      <vt:lpstr>How can 360 Cameras Help?</vt:lpstr>
      <vt:lpstr>VR Headsets</vt:lpstr>
      <vt:lpstr>Implementation</vt:lpstr>
      <vt:lpstr>Future Applications</vt:lpstr>
    </vt:vector>
  </TitlesOfParts>
  <Company>DSTO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360˚ Vision Sensors Research Project</dc:title>
  <dc:creator>Hunt, Kieran (Student)</dc:creator>
  <cp:lastModifiedBy>Kieran Hunt</cp:lastModifiedBy>
  <cp:revision>43</cp:revision>
  <cp:lastPrinted>2013-06-07T05:27:22Z</cp:lastPrinted>
  <dcterms:created xsi:type="dcterms:W3CDTF">2019-01-07T03:05:03Z</dcterms:created>
  <dcterms:modified xsi:type="dcterms:W3CDTF">2019-02-01T14:51:22Z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0x0101004BF9122FAF428940A4E15AFBB0B6A047</vt:lpwstr>
  </property>
</Properties>
</file>