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59" r:id="rId8"/>
    <p:sldId id="260" r:id="rId9"/>
    <p:sldId id="261" r:id="rId10"/>
    <p:sldId id="262" r:id="rId11"/>
    <p:sldId id="263" r:id="rId12"/>
  </p:sldIdLst>
  <p:sldSz cx="9144000" cy="5143500" type="screen16x9"/>
  <p:notesSz cx="7010400" cy="9296400"/>
  <p:defaultTextStyle>
    <a:defPPr>
      <a:defRPr lang="en-AU"/>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15:clr>
            <a:srgbClr val="A4A3A4"/>
          </p15:clr>
        </p15:guide>
        <p15:guide id="2" pos="220">
          <p15:clr>
            <a:srgbClr val="A4A3A4"/>
          </p15:clr>
        </p15:guide>
        <p15:guide id="3" pos="5543">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FD5"/>
    <a:srgbClr val="D8DCE3"/>
    <a:srgbClr val="D9DBDE"/>
    <a:srgbClr val="D2D8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38" autoAdjust="0"/>
    <p:restoredTop sz="72181" autoAdjust="0"/>
  </p:normalViewPr>
  <p:slideViewPr>
    <p:cSldViewPr snapToGrid="0">
      <p:cViewPr varScale="1">
        <p:scale>
          <a:sx n="120" d="100"/>
          <a:sy n="120" d="100"/>
        </p:scale>
        <p:origin x="1650" y="90"/>
      </p:cViewPr>
      <p:guideLst>
        <p:guide orient="horz"/>
        <p:guide pos="220"/>
        <p:guide pos="5543"/>
      </p:guideLst>
    </p:cSldViewPr>
  </p:slideViewPr>
  <p:notesTextViewPr>
    <p:cViewPr>
      <p:scale>
        <a:sx n="1" d="1"/>
        <a:sy n="1" d="1"/>
      </p:scale>
      <p:origin x="0" y="0"/>
    </p:cViewPr>
  </p:notesTextViewPr>
  <p:sorterViewPr>
    <p:cViewPr>
      <p:scale>
        <a:sx n="100" d="100"/>
        <a:sy n="100" d="100"/>
      </p:scale>
      <p:origin x="0" y="5010"/>
    </p:cViewPr>
  </p:sorterViewPr>
  <p:notesViewPr>
    <p:cSldViewPr snapToGrid="0">
      <p:cViewPr varScale="1">
        <p:scale>
          <a:sx n="89" d="100"/>
          <a:sy n="89" d="100"/>
        </p:scale>
        <p:origin x="-3204"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38475" cy="465138"/>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36867" name="Rectangle 3"/>
          <p:cNvSpPr>
            <a:spLocks noGrp="1" noChangeArrowheads="1"/>
          </p:cNvSpPr>
          <p:nvPr>
            <p:ph type="dt" sz="quarter" idx="1"/>
          </p:nvPr>
        </p:nvSpPr>
        <p:spPr bwMode="auto">
          <a:xfrm>
            <a:off x="3970338" y="0"/>
            <a:ext cx="3038475" cy="465138"/>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defTabSz="465138">
              <a:defRPr sz="1200">
                <a:latin typeface="Calibri" charset="0"/>
                <a:ea typeface="ＭＳ Ｐゴシック" charset="0"/>
                <a:cs typeface="ＭＳ Ｐゴシック" charset="0"/>
              </a:defRPr>
            </a:lvl1pPr>
          </a:lstStyle>
          <a:p>
            <a:pPr>
              <a:defRPr/>
            </a:pPr>
            <a:fld id="{76F29469-C51B-EC4F-9EE4-CF089F44D81C}" type="datetimeFigureOut">
              <a:rPr lang="en-AU"/>
              <a:pPr>
                <a:defRPr/>
              </a:pPr>
              <a:t>6/02/2019</a:t>
            </a:fld>
            <a:endParaRPr lang="en-AU"/>
          </a:p>
        </p:txBody>
      </p:sp>
      <p:sp>
        <p:nvSpPr>
          <p:cNvPr id="36868" name="Rectangle 4"/>
          <p:cNvSpPr>
            <a:spLocks noGrp="1" noChangeArrowheads="1"/>
          </p:cNvSpPr>
          <p:nvPr>
            <p:ph type="ftr" sz="quarter" idx="2"/>
          </p:nvPr>
        </p:nvSpPr>
        <p:spPr bwMode="auto">
          <a:xfrm>
            <a:off x="0" y="8829675"/>
            <a:ext cx="3038475" cy="465138"/>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36869" name="Rectangle 5"/>
          <p:cNvSpPr>
            <a:spLocks noGrp="1" noChangeArrowheads="1"/>
          </p:cNvSpPr>
          <p:nvPr>
            <p:ph type="sldNum" sz="quarter" idx="3"/>
          </p:nvPr>
        </p:nvSpPr>
        <p:spPr bwMode="auto">
          <a:xfrm>
            <a:off x="3970338" y="8829675"/>
            <a:ext cx="3038475" cy="465138"/>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r" defTabSz="465138">
              <a:defRPr sz="1200">
                <a:latin typeface="Calibri" charset="0"/>
                <a:ea typeface="ＭＳ Ｐゴシック" charset="0"/>
                <a:cs typeface="ＭＳ Ｐゴシック" charset="0"/>
              </a:defRPr>
            </a:lvl1pPr>
          </a:lstStyle>
          <a:p>
            <a:pPr>
              <a:defRPr/>
            </a:pPr>
            <a:fld id="{B2446724-36E0-D84C-BCD7-CCAC48471C61}" type="slidenum">
              <a:rPr lang="en-AU"/>
              <a:pPr>
                <a:defRPr/>
              </a:pPr>
              <a:t>‹#›</a:t>
            </a:fld>
            <a:endParaRPr lang="en-AU"/>
          </a:p>
        </p:txBody>
      </p:sp>
    </p:spTree>
    <p:extLst>
      <p:ext uri="{BB962C8B-B14F-4D97-AF65-F5344CB8AC3E}">
        <p14:creationId xmlns:p14="http://schemas.microsoft.com/office/powerpoint/2010/main" val="1126811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a:noFill/>
          </a:ln>
          <a:extLst/>
        </p:spPr>
        <p:txBody>
          <a:bodyPr vert="horz" wrap="square" lIns="93177" tIns="46589" rIns="93177" bIns="46589" numCol="1" anchor="t"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3" name="Date Placeholder 2"/>
          <p:cNvSpPr>
            <a:spLocks noGrp="1"/>
          </p:cNvSpPr>
          <p:nvPr>
            <p:ph type="dt" idx="1"/>
          </p:nvPr>
        </p:nvSpPr>
        <p:spPr bwMode="auto">
          <a:xfrm>
            <a:off x="3970338" y="0"/>
            <a:ext cx="3038475" cy="465138"/>
          </a:xfrm>
          <a:prstGeom prst="rect">
            <a:avLst/>
          </a:prstGeom>
          <a:noFill/>
          <a:ln>
            <a:noFill/>
          </a:ln>
          <a:extLst/>
        </p:spPr>
        <p:txBody>
          <a:bodyPr vert="horz" wrap="square" lIns="93177" tIns="46589" rIns="93177" bIns="46589" numCol="1" anchor="t" anchorCtr="0" compatLnSpc="1">
            <a:prstTxWarp prst="textNoShape">
              <a:avLst/>
            </a:prstTxWarp>
          </a:bodyPr>
          <a:lstStyle>
            <a:lvl1pPr algn="r" defTabSz="465138">
              <a:defRPr sz="1200">
                <a:latin typeface="Calibri" charset="0"/>
                <a:ea typeface="ＭＳ Ｐゴシック" charset="0"/>
                <a:cs typeface="ＭＳ Ｐゴシック" charset="0"/>
              </a:defRPr>
            </a:lvl1pPr>
          </a:lstStyle>
          <a:p>
            <a:pPr>
              <a:defRPr/>
            </a:pPr>
            <a:fld id="{F134D976-A7B6-FF49-AD54-BE7FD1162E3F}" type="datetimeFigureOut">
              <a:rPr lang="en-US"/>
              <a:pPr>
                <a:defRPr/>
              </a:pPr>
              <a:t>2/6/2019</a:t>
            </a:fld>
            <a:endParaRPr lang="en-US"/>
          </a:p>
        </p:txBody>
      </p:sp>
      <p:sp>
        <p:nvSpPr>
          <p:cNvPr id="4" name="Slide Image Placeholder 3"/>
          <p:cNvSpPr>
            <a:spLocks noGrp="1" noRot="1" noChangeAspect="1"/>
          </p:cNvSpPr>
          <p:nvPr>
            <p:ph type="sldImg" idx="2"/>
          </p:nvPr>
        </p:nvSpPr>
        <p:spPr bwMode="auto">
          <a:xfrm>
            <a:off x="406400" y="696913"/>
            <a:ext cx="6197600" cy="3486150"/>
          </a:xfrm>
          <a:prstGeom prst="rect">
            <a:avLst/>
          </a:prstGeom>
          <a:noFill/>
          <a:ln w="12700">
            <a:solidFill>
              <a:srgbClr val="000000"/>
            </a:solidFill>
            <a:miter lim="800000"/>
            <a:headEnd/>
            <a:tailEnd/>
          </a:ln>
          <a:extLst/>
        </p:spPr>
        <p:txBody>
          <a:bodyPr vert="horz" wrap="square" lIns="93177" tIns="46589" rIns="93177" bIns="46589"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bwMode="auto">
          <a:xfrm>
            <a:off x="701675" y="4416425"/>
            <a:ext cx="5607050" cy="4183063"/>
          </a:xfrm>
          <a:prstGeom prst="rect">
            <a:avLst/>
          </a:prstGeom>
          <a:noFill/>
          <a:ln>
            <a:noFill/>
          </a:ln>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3038475" cy="465138"/>
          </a:xfrm>
          <a:prstGeom prst="rect">
            <a:avLst/>
          </a:prstGeom>
          <a:noFill/>
          <a:ln>
            <a:noFill/>
          </a:ln>
          <a:extLst/>
        </p:spPr>
        <p:txBody>
          <a:bodyPr vert="horz" wrap="square" lIns="93177" tIns="46589" rIns="93177" bIns="46589" numCol="1" anchor="b"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7" name="Slide Number Placeholder 6"/>
          <p:cNvSpPr>
            <a:spLocks noGrp="1"/>
          </p:cNvSpPr>
          <p:nvPr>
            <p:ph type="sldNum" sz="quarter" idx="5"/>
          </p:nvPr>
        </p:nvSpPr>
        <p:spPr bwMode="auto">
          <a:xfrm>
            <a:off x="3970338" y="8829675"/>
            <a:ext cx="3038475" cy="465138"/>
          </a:xfrm>
          <a:prstGeom prst="rect">
            <a:avLst/>
          </a:prstGeom>
          <a:noFill/>
          <a:ln>
            <a:noFill/>
          </a:ln>
          <a:extLst/>
        </p:spPr>
        <p:txBody>
          <a:bodyPr vert="horz" wrap="square" lIns="93177" tIns="46589" rIns="93177" bIns="46589" numCol="1" anchor="b" anchorCtr="0" compatLnSpc="1">
            <a:prstTxWarp prst="textNoShape">
              <a:avLst/>
            </a:prstTxWarp>
          </a:bodyPr>
          <a:lstStyle>
            <a:lvl1pPr algn="r" defTabSz="465138">
              <a:defRPr sz="1200">
                <a:latin typeface="Calibri" charset="0"/>
                <a:ea typeface="ＭＳ Ｐゴシック" charset="0"/>
                <a:cs typeface="ＭＳ Ｐゴシック" charset="0"/>
              </a:defRPr>
            </a:lvl1pPr>
          </a:lstStyle>
          <a:p>
            <a:pPr>
              <a:defRPr/>
            </a:pPr>
            <a:fld id="{9E2A34EC-3C4F-8D46-B504-0C1FC2237583}" type="slidenum">
              <a:rPr lang="en-US"/>
              <a:pPr>
                <a:defRPr/>
              </a:pPr>
              <a:t>‹#›</a:t>
            </a:fld>
            <a:endParaRPr lang="en-US"/>
          </a:p>
        </p:txBody>
      </p:sp>
    </p:spTree>
    <p:extLst>
      <p:ext uri="{BB962C8B-B14F-4D97-AF65-F5344CB8AC3E}">
        <p14:creationId xmlns:p14="http://schemas.microsoft.com/office/powerpoint/2010/main" val="347332814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xfrm>
            <a:off x="406400" y="696913"/>
            <a:ext cx="6197600" cy="3486150"/>
          </a:xfr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latin typeface="Calibri" charset="0"/>
              </a:rPr>
              <a:t>One of the research areas within Advanced Vehicle Systems is into the improvement of vehicle sensors. To this end, we have been focusing on emergent technologies such as 360 degree video and Virtual Reality as potential additions to our Land Vehicles. </a:t>
            </a:r>
          </a:p>
          <a:p>
            <a:endParaRPr lang="en-US" dirty="0">
              <a:latin typeface="Calibri" charset="0"/>
            </a:endParaRPr>
          </a:p>
          <a:p>
            <a:r>
              <a:rPr lang="en-US" dirty="0">
                <a:latin typeface="Calibri" charset="0"/>
              </a:rPr>
              <a:t>So, what can 360 degree video and VR bring to our next generation land vehicles?</a:t>
            </a:r>
          </a:p>
          <a:p>
            <a:endParaRPr lang="en-US" dirty="0">
              <a:latin typeface="Calibri" charset="0"/>
            </a:endParaRPr>
          </a:p>
        </p:txBody>
      </p:sp>
      <p:sp>
        <p:nvSpPr>
          <p:cNvPr id="1741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65138" eaLnBrk="0" hangingPunct="0">
              <a:defRPr sz="2400">
                <a:solidFill>
                  <a:schemeClr val="tx1"/>
                </a:solidFill>
                <a:latin typeface="Arial" charset="0"/>
                <a:ea typeface="ＭＳ Ｐゴシック" charset="0"/>
                <a:cs typeface="ＭＳ Ｐゴシック" charset="0"/>
              </a:defRPr>
            </a:lvl1pPr>
            <a:lvl2pPr marL="742950" indent="-285750" defTabSz="465138" eaLnBrk="0" hangingPunct="0">
              <a:defRPr sz="2400">
                <a:solidFill>
                  <a:schemeClr val="tx1"/>
                </a:solidFill>
                <a:latin typeface="Arial" charset="0"/>
                <a:ea typeface="ＭＳ Ｐゴシック" charset="0"/>
              </a:defRPr>
            </a:lvl2pPr>
            <a:lvl3pPr marL="1143000" indent="-228600" defTabSz="465138" eaLnBrk="0" hangingPunct="0">
              <a:defRPr sz="2400">
                <a:solidFill>
                  <a:schemeClr val="tx1"/>
                </a:solidFill>
                <a:latin typeface="Arial" charset="0"/>
                <a:ea typeface="ＭＳ Ｐゴシック" charset="0"/>
              </a:defRPr>
            </a:lvl3pPr>
            <a:lvl4pPr marL="1600200" indent="-228600" defTabSz="465138" eaLnBrk="0" hangingPunct="0">
              <a:defRPr sz="2400">
                <a:solidFill>
                  <a:schemeClr val="tx1"/>
                </a:solidFill>
                <a:latin typeface="Arial" charset="0"/>
                <a:ea typeface="ＭＳ Ｐゴシック" charset="0"/>
              </a:defRPr>
            </a:lvl4pPr>
            <a:lvl5pPr marL="2057400" indent="-228600" defTabSz="465138" eaLnBrk="0" hangingPunct="0">
              <a:defRPr sz="2400">
                <a:solidFill>
                  <a:schemeClr val="tx1"/>
                </a:solidFill>
                <a:latin typeface="Arial" charset="0"/>
                <a:ea typeface="ＭＳ Ｐゴシック" charset="0"/>
              </a:defRPr>
            </a:lvl5pPr>
            <a:lvl6pPr marL="2514600" indent="-228600" defTabSz="4651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651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651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651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92A88C-C7BD-AB4B-9A49-19D651A21D79}" type="slidenum">
              <a:rPr lang="en-US" sz="1200">
                <a:latin typeface="Calibri" charset="0"/>
              </a:rPr>
              <a:pPr eaLnBrk="1" hangingPunct="1"/>
              <a:t>1</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answer that, we need to understand the value of situational awareness and safety.</a:t>
            </a:r>
          </a:p>
          <a:p>
            <a:endParaRPr lang="en-AU" dirty="0"/>
          </a:p>
          <a:p>
            <a:r>
              <a:rPr lang="en-AU" dirty="0"/>
              <a:t>When on deployment, situational awareness is what keeps our soldiers alive. Being able to accurately assess a situation, identify potential threats in the environment, and act appropriately. This capability is vital as without it, the lives of our servicemen and women are put at risk.</a:t>
            </a:r>
          </a:p>
          <a:p>
            <a:endParaRPr lang="en-AU" dirty="0"/>
          </a:p>
          <a:p>
            <a:r>
              <a:rPr lang="en-AU" dirty="0"/>
              <a:t>This becomes a problem when awareness is limited in order to provide adequate protection. For example, the M113 Armoured Personnel Carrier is often operated with hatches open to allow operators a greater field of view. This exposes the personnel to enemy fire. In dangerous situations, the hatches go down, and the vehicle is then operated using a restricted field of view using external cameras or view ports. In this scenario, the vehicle now is less capable of making tactical decisions, reducing its effectiveness on deployment.</a:t>
            </a:r>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2</a:t>
            </a:fld>
            <a:endParaRPr lang="en-US"/>
          </a:p>
        </p:txBody>
      </p:sp>
    </p:spTree>
    <p:extLst>
      <p:ext uri="{BB962C8B-B14F-4D97-AF65-F5344CB8AC3E}">
        <p14:creationId xmlns:p14="http://schemas.microsoft.com/office/powerpoint/2010/main" val="414332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solution to this problem is the use of a 360 degree camera system. This uses an array of wide angle cameras on a single device to record footage from any direction. These images can then be stitched together to make a panoramic view of the camera’s surroundings.</a:t>
            </a:r>
          </a:p>
          <a:p>
            <a:endParaRPr lang="en-AU" dirty="0"/>
          </a:p>
          <a:p>
            <a:r>
              <a:rPr lang="en-AU" dirty="0"/>
              <a:t>While technically providing vision to all points around the vehicle, this is somewhat difficult to utilise this video as a 2 dimensional image. The image is warped due to the panoramic view and it is sometimes difficult to get accurate information about the environment quickly and easily.</a:t>
            </a:r>
          </a:p>
          <a:p>
            <a:endParaRPr lang="en-AU" dirty="0"/>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3</a:t>
            </a:fld>
            <a:endParaRPr lang="en-US"/>
          </a:p>
        </p:txBody>
      </p:sp>
    </p:spTree>
    <p:extLst>
      <p:ext uri="{BB962C8B-B14F-4D97-AF65-F5344CB8AC3E}">
        <p14:creationId xmlns:p14="http://schemas.microsoft.com/office/powerpoint/2010/main" val="427161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AU" dirty="0"/>
              <a:t>This is where a Virtual Reality headset, such as the Oculus Rift comes in.</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AU"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AU" dirty="0"/>
              <a:t>Combined with a VR headset, the 360 degree camera allows operators the same field of view as if they were outside the vehicle. The panorama from before can be viewed in a much more immersive and intuitive manner, which therefore allows personnel to focus on completing other tasks effectively. </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AU"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AU" dirty="0"/>
              <a:t>With this capability, personnel now have near equivalent situational awareness from within the vehicle, without compromising the safety of the operators. This could be useful for a range of vehicles as a way to increase combat effectiveness in situations where operators need to remain inside the vehicle.</a:t>
            </a:r>
          </a:p>
          <a:p>
            <a:endParaRPr lang="en-AU" dirty="0"/>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4</a:t>
            </a:fld>
            <a:endParaRPr lang="en-US"/>
          </a:p>
        </p:txBody>
      </p:sp>
    </p:spTree>
    <p:extLst>
      <p:ext uri="{BB962C8B-B14F-4D97-AF65-F5344CB8AC3E}">
        <p14:creationId xmlns:p14="http://schemas.microsoft.com/office/powerpoint/2010/main" val="1918617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this project, we wanted to implement a basic version of this technology using a Jackal UGV as a testing platform. The aim was to install a 360 degree camera onboard the robot and stream the video to another PC. Put simply, we wanted to put that camera on the Jackal UGV as a proof of concept.</a:t>
            </a:r>
          </a:p>
          <a:p>
            <a:endParaRPr lang="en-AU" dirty="0"/>
          </a:p>
          <a:p>
            <a:endParaRPr lang="en-AU" dirty="0"/>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5</a:t>
            </a:fld>
            <a:endParaRPr lang="en-US"/>
          </a:p>
        </p:txBody>
      </p:sp>
    </p:spTree>
    <p:extLst>
      <p:ext uri="{BB962C8B-B14F-4D97-AF65-F5344CB8AC3E}">
        <p14:creationId xmlns:p14="http://schemas.microsoft.com/office/powerpoint/2010/main" val="4143639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you can see the rough architecture we used for this project. I was responsible for developing the hardware and software on the left side of the diagram, in particular the camera interface. Next we had to find a method to packetize and send the images recorded by the camera via UDP to be used by the Live Stream Oculus HMD Project being completed by Harvey Prom. </a:t>
            </a:r>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6</a:t>
            </a:fld>
            <a:endParaRPr lang="en-US"/>
          </a:p>
        </p:txBody>
      </p:sp>
    </p:spTree>
    <p:extLst>
      <p:ext uri="{BB962C8B-B14F-4D97-AF65-F5344CB8AC3E}">
        <p14:creationId xmlns:p14="http://schemas.microsoft.com/office/powerpoint/2010/main" val="1987631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From this project, we’ve successfully developed a software interface between the camera and other devices. We have also been able to implement basic data streaming via UDP, however this is limited by available bandwidth and the constraints imposed by DS 00-82. Right now we are aiming to be able to continue working on this project into its next phase of development as part of LOAVES.</a:t>
            </a:r>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7</a:t>
            </a:fld>
            <a:endParaRPr lang="en-US"/>
          </a:p>
        </p:txBody>
      </p:sp>
    </p:spTree>
    <p:extLst>
      <p:ext uri="{BB962C8B-B14F-4D97-AF65-F5344CB8AC3E}">
        <p14:creationId xmlns:p14="http://schemas.microsoft.com/office/powerpoint/2010/main" val="1389193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349249" y="1605439"/>
            <a:ext cx="8450263" cy="1320641"/>
          </a:xfrm>
          <a:prstGeom prst="rect">
            <a:avLst/>
          </a:prstGeom>
        </p:spPr>
        <p:txBody>
          <a:bodyPr anchor="ctr" anchorCtr="0"/>
          <a:lstStyle>
            <a:lvl1pPr>
              <a:defRPr sz="3400" b="1">
                <a:solidFill>
                  <a:schemeClr val="bg1"/>
                </a:solidFill>
              </a:defRPr>
            </a:lvl1pPr>
          </a:lstStyle>
          <a:p>
            <a:r>
              <a:rPr lang="en-AU" noProof="0" dirty="0"/>
              <a:t>Click to edit Master title style</a:t>
            </a:r>
          </a:p>
        </p:txBody>
      </p:sp>
      <p:sp>
        <p:nvSpPr>
          <p:cNvPr id="3" name="Subtitle 2"/>
          <p:cNvSpPr>
            <a:spLocks noGrp="1"/>
          </p:cNvSpPr>
          <p:nvPr>
            <p:ph type="subTitle" idx="1"/>
          </p:nvPr>
        </p:nvSpPr>
        <p:spPr>
          <a:xfrm>
            <a:off x="349251" y="3044190"/>
            <a:ext cx="8450262" cy="811530"/>
          </a:xfrm>
          <a:prstGeom prst="rect">
            <a:avLst/>
          </a:prstGeom>
        </p:spPr>
        <p:txBody>
          <a:bodyPr anchor="ctr" anchorCtr="0"/>
          <a:lstStyle>
            <a:lvl1pPr marL="0" indent="0" algn="ctr">
              <a:buNone/>
              <a:defRPr sz="24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a:t>
            </a:r>
          </a:p>
        </p:txBody>
      </p:sp>
    </p:spTree>
    <p:extLst>
      <p:ext uri="{BB962C8B-B14F-4D97-AF65-F5344CB8AC3E}">
        <p14:creationId xmlns:p14="http://schemas.microsoft.com/office/powerpoint/2010/main" val="187655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1" y="1045552"/>
            <a:ext cx="8450262" cy="3394472"/>
          </a:xfrm>
          <a:prstGeom prst="rect">
            <a:avLst/>
          </a:prstGeom>
        </p:spPr>
        <p:txBody>
          <a:bodyPr/>
          <a:lstStyle>
            <a:lvl1pPr marL="342900" indent="-342900">
              <a:buClr>
                <a:schemeClr val="accent1"/>
              </a:buClr>
              <a:buFont typeface="Wingdings" charset="2"/>
              <a:buChar char="§"/>
              <a:defRPr sz="2800"/>
            </a:lvl1pPr>
            <a:lvl2pPr>
              <a:buClr>
                <a:schemeClr val="accent1"/>
              </a:buClr>
              <a:defRPr sz="2400"/>
            </a:lvl2pPr>
            <a:lvl3pPr>
              <a:buClr>
                <a:schemeClr val="accent1"/>
              </a:buClr>
              <a:defRPr sz="2000"/>
            </a:lvl3pPr>
            <a:lvl4pPr>
              <a:buClr>
                <a:schemeClr val="accent1"/>
              </a:buClr>
              <a:defRPr sz="1800"/>
            </a:lvl4pPr>
            <a:lvl5pPr>
              <a:buClr>
                <a:schemeClr val="accent1"/>
              </a:buClr>
              <a:defRPr sz="1600"/>
            </a:lvl5pPr>
          </a:lstStyle>
          <a:p>
            <a:pPr lvl="0"/>
            <a:r>
              <a:rPr lang="en-AU" noProof="0" dirty="0"/>
              <a:t>Click to 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9" name="Title 8"/>
          <p:cNvSpPr>
            <a:spLocks noGrp="1"/>
          </p:cNvSpPr>
          <p:nvPr>
            <p:ph type="title"/>
          </p:nvPr>
        </p:nvSpPr>
        <p:spPr>
          <a:xfrm>
            <a:off x="349249" y="335914"/>
            <a:ext cx="8450263" cy="543600"/>
          </a:xfrm>
          <a:prstGeom prst="rect">
            <a:avLst/>
          </a:prstGeom>
        </p:spPr>
        <p:txBody>
          <a:bodyPr lIns="0" tIns="0" rIns="0" bIns="0" anchor="ctr" anchorCtr="0"/>
          <a:lstStyle>
            <a:lvl1pPr algn="l">
              <a:defRPr sz="2600" b="1">
                <a:solidFill>
                  <a:schemeClr val="tx2">
                    <a:lumMod val="60000"/>
                    <a:lumOff val="40000"/>
                  </a:schemeClr>
                </a:solidFill>
              </a:defRPr>
            </a:lvl1pPr>
          </a:lstStyle>
          <a:p>
            <a:r>
              <a:rPr lang="en-AU" noProof="0" dirty="0"/>
              <a:t>Click to edit Master title style</a:t>
            </a:r>
          </a:p>
        </p:txBody>
      </p:sp>
    </p:spTree>
    <p:extLst>
      <p:ext uri="{BB962C8B-B14F-4D97-AF65-F5344CB8AC3E}">
        <p14:creationId xmlns:p14="http://schemas.microsoft.com/office/powerpoint/2010/main" val="356556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250" y="3305176"/>
            <a:ext cx="8450263" cy="1021556"/>
          </a:xfrm>
          <a:prstGeom prst="rect">
            <a:avLst/>
          </a:prstGeom>
        </p:spPr>
        <p:txBody>
          <a:bodyPr anchor="t"/>
          <a:lstStyle>
            <a:lvl1pPr algn="l">
              <a:defRPr sz="3400" b="1" cap="all">
                <a:solidFill>
                  <a:schemeClr val="tx2">
                    <a:lumMod val="60000"/>
                    <a:lumOff val="40000"/>
                  </a:schemeClr>
                </a:solidFill>
              </a:defRPr>
            </a:lvl1pPr>
          </a:lstStyle>
          <a:p>
            <a:r>
              <a:rPr lang="en-AU" noProof="0" dirty="0"/>
              <a:t>Click to edit Master title style</a:t>
            </a:r>
          </a:p>
        </p:txBody>
      </p:sp>
      <p:sp>
        <p:nvSpPr>
          <p:cNvPr id="3" name="Text Placeholder 2"/>
          <p:cNvSpPr>
            <a:spLocks noGrp="1"/>
          </p:cNvSpPr>
          <p:nvPr>
            <p:ph type="body" idx="1"/>
          </p:nvPr>
        </p:nvSpPr>
        <p:spPr>
          <a:xfrm>
            <a:off x="349250" y="2180035"/>
            <a:ext cx="8450263" cy="1125140"/>
          </a:xfrm>
          <a:prstGeom prst="rect">
            <a:avLst/>
          </a:prstGeom>
        </p:spPr>
        <p:txBody>
          <a:bodyPr anchor="b"/>
          <a:lstStyle>
            <a:lvl1pPr marL="0" indent="0">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noProof="0" dirty="0"/>
              <a:t>Click to edit Master text styles</a:t>
            </a:r>
          </a:p>
        </p:txBody>
      </p:sp>
    </p:spTree>
    <p:extLst>
      <p:ext uri="{BB962C8B-B14F-4D97-AF65-F5344CB8AC3E}">
        <p14:creationId xmlns:p14="http://schemas.microsoft.com/office/powerpoint/2010/main" val="115863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9250" y="1050548"/>
            <a:ext cx="4146550" cy="3394472"/>
          </a:xfrm>
          <a:prstGeom prst="rect">
            <a:avLst/>
          </a:prstGeo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AU" noProof="0" dirty="0"/>
              <a:t>Click to 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Content Placeholder 3"/>
          <p:cNvSpPr>
            <a:spLocks noGrp="1"/>
          </p:cNvSpPr>
          <p:nvPr>
            <p:ph sz="half" idx="2"/>
          </p:nvPr>
        </p:nvSpPr>
        <p:spPr>
          <a:xfrm>
            <a:off x="4648199" y="1050548"/>
            <a:ext cx="4151313" cy="3394472"/>
          </a:xfrm>
          <a:prstGeom prst="rect">
            <a:avLst/>
          </a:prstGeo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AU" noProof="0" dirty="0"/>
              <a:t>Click to 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8" name="Title 8"/>
          <p:cNvSpPr>
            <a:spLocks noGrp="1"/>
          </p:cNvSpPr>
          <p:nvPr>
            <p:ph type="title"/>
          </p:nvPr>
        </p:nvSpPr>
        <p:spPr>
          <a:xfrm>
            <a:off x="349249" y="335914"/>
            <a:ext cx="8450263" cy="543600"/>
          </a:xfrm>
          <a:prstGeom prst="rect">
            <a:avLst/>
          </a:prstGeom>
        </p:spPr>
        <p:txBody>
          <a:bodyPr lIns="0" tIns="0" rIns="0" bIns="0" anchor="ctr" anchorCtr="0"/>
          <a:lstStyle>
            <a:lvl1pPr algn="l">
              <a:defRPr sz="2600" b="1">
                <a:solidFill>
                  <a:schemeClr val="tx2">
                    <a:lumMod val="60000"/>
                    <a:lumOff val="40000"/>
                  </a:schemeClr>
                </a:solidFill>
              </a:defRPr>
            </a:lvl1pPr>
          </a:lstStyle>
          <a:p>
            <a:r>
              <a:rPr lang="en-AU" noProof="0" dirty="0"/>
              <a:t>Click to edit Master title style</a:t>
            </a:r>
          </a:p>
        </p:txBody>
      </p:sp>
    </p:spTree>
    <p:extLst>
      <p:ext uri="{BB962C8B-B14F-4D97-AF65-F5344CB8AC3E}">
        <p14:creationId xmlns:p14="http://schemas.microsoft.com/office/powerpoint/2010/main" val="261017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8"/>
          <p:cNvSpPr>
            <a:spLocks noGrp="1"/>
          </p:cNvSpPr>
          <p:nvPr>
            <p:ph type="title"/>
          </p:nvPr>
        </p:nvSpPr>
        <p:spPr>
          <a:xfrm>
            <a:off x="349249" y="335914"/>
            <a:ext cx="8450263" cy="543600"/>
          </a:xfrm>
          <a:prstGeom prst="rect">
            <a:avLst/>
          </a:prstGeom>
        </p:spPr>
        <p:txBody>
          <a:bodyPr lIns="0" tIns="0" rIns="0" bIns="0" anchor="ctr" anchorCtr="0"/>
          <a:lstStyle>
            <a:lvl1pPr algn="l">
              <a:defRPr sz="2600" b="1">
                <a:solidFill>
                  <a:schemeClr val="tx2">
                    <a:lumMod val="60000"/>
                    <a:lumOff val="40000"/>
                  </a:schemeClr>
                </a:solidFill>
              </a:defRPr>
            </a:lvl1pPr>
          </a:lstStyle>
          <a:p>
            <a:r>
              <a:rPr lang="en-AU" noProof="0" dirty="0"/>
              <a:t>Click to edit Master title style</a:t>
            </a:r>
          </a:p>
        </p:txBody>
      </p:sp>
    </p:spTree>
    <p:extLst>
      <p:ext uri="{BB962C8B-B14F-4D97-AF65-F5344CB8AC3E}">
        <p14:creationId xmlns:p14="http://schemas.microsoft.com/office/powerpoint/2010/main" val="283412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85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49" y="428885"/>
            <a:ext cx="5224463" cy="4165738"/>
          </a:xfrm>
          <a:prstGeom prst="rect">
            <a:avLst/>
          </a:prstGeom>
        </p:spPr>
        <p:txBody>
          <a:bodyPr/>
          <a:lstStyle>
            <a:lvl1pPr marL="0" indent="0">
              <a:buNone/>
              <a:defRPr sz="2800"/>
            </a:lvl1pPr>
            <a:lvl2pPr marL="742950" indent="-285750">
              <a:buClr>
                <a:schemeClr val="accent1"/>
              </a:buClr>
              <a:buFont typeface="Wingdings" charset="2"/>
              <a:buChar cha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AU" noProof="0" dirty="0"/>
              <a:t>Click to 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Text Placeholder 3"/>
          <p:cNvSpPr>
            <a:spLocks noGrp="1"/>
          </p:cNvSpPr>
          <p:nvPr>
            <p:ph type="body" sz="half" idx="2"/>
          </p:nvPr>
        </p:nvSpPr>
        <p:spPr>
          <a:xfrm>
            <a:off x="349251" y="1600838"/>
            <a:ext cx="3116264" cy="299378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noProof="0" dirty="0"/>
              <a:t>Click to edit Master text styles</a:t>
            </a:r>
          </a:p>
        </p:txBody>
      </p:sp>
      <p:sp>
        <p:nvSpPr>
          <p:cNvPr id="8" name="Title 1"/>
          <p:cNvSpPr>
            <a:spLocks noGrp="1"/>
          </p:cNvSpPr>
          <p:nvPr>
            <p:ph type="title"/>
          </p:nvPr>
        </p:nvSpPr>
        <p:spPr>
          <a:xfrm>
            <a:off x="349251" y="415442"/>
            <a:ext cx="3114866" cy="1175421"/>
          </a:xfrm>
          <a:prstGeom prst="rect">
            <a:avLst/>
          </a:prstGeom>
          <a:ln>
            <a:noFill/>
          </a:ln>
        </p:spPr>
        <p:txBody>
          <a:bodyPr/>
          <a:lstStyle>
            <a:lvl1pPr algn="l">
              <a:defRPr sz="2600" b="1">
                <a:solidFill>
                  <a:schemeClr val="tx2">
                    <a:lumMod val="60000"/>
                    <a:lumOff val="40000"/>
                  </a:schemeClr>
                </a:solidFill>
              </a:defRPr>
            </a:lvl1pPr>
          </a:lstStyle>
          <a:p>
            <a:r>
              <a:rPr lang="en-AU" noProof="0" dirty="0"/>
              <a:t>Click to edit Master title style</a:t>
            </a:r>
          </a:p>
        </p:txBody>
      </p:sp>
    </p:spTree>
    <p:extLst>
      <p:ext uri="{BB962C8B-B14F-4D97-AF65-F5344CB8AC3E}">
        <p14:creationId xmlns:p14="http://schemas.microsoft.com/office/powerpoint/2010/main" val="356792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noProof="0" dirty="0"/>
              <a:t>Click to edit Master text styles</a:t>
            </a:r>
          </a:p>
        </p:txBody>
      </p:sp>
      <p:sp>
        <p:nvSpPr>
          <p:cNvPr id="8" name="Title 1"/>
          <p:cNvSpPr>
            <a:spLocks noGrp="1"/>
          </p:cNvSpPr>
          <p:nvPr>
            <p:ph type="title"/>
          </p:nvPr>
        </p:nvSpPr>
        <p:spPr>
          <a:xfrm>
            <a:off x="457200" y="3557273"/>
            <a:ext cx="8229600" cy="467262"/>
          </a:xfrm>
          <a:prstGeom prst="rect">
            <a:avLst/>
          </a:prstGeom>
          <a:ln>
            <a:noFill/>
          </a:ln>
        </p:spPr>
        <p:txBody>
          <a:bodyPr/>
          <a:lstStyle>
            <a:lvl1pPr>
              <a:defRPr sz="3200" b="1">
                <a:solidFill>
                  <a:schemeClr val="tx2">
                    <a:lumMod val="60000"/>
                    <a:lumOff val="40000"/>
                  </a:schemeClr>
                </a:solidFill>
              </a:defRPr>
            </a:lvl1pPr>
          </a:lstStyle>
          <a:p>
            <a:r>
              <a:rPr lang="en-AU" noProof="0" dirty="0"/>
              <a:t>Click to edit Master title style</a:t>
            </a:r>
          </a:p>
        </p:txBody>
      </p:sp>
    </p:spTree>
    <p:extLst>
      <p:ext uri="{BB962C8B-B14F-4D97-AF65-F5344CB8AC3E}">
        <p14:creationId xmlns:p14="http://schemas.microsoft.com/office/powerpoint/2010/main" val="239173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4"/>
          <p:cNvSpPr/>
          <p:nvPr userDrawn="1"/>
        </p:nvSpPr>
        <p:spPr>
          <a:xfrm>
            <a:off x="351774" y="4828015"/>
            <a:ext cx="1507506" cy="184666"/>
          </a:xfrm>
          <a:prstGeom prst="rect">
            <a:avLst/>
          </a:prstGeom>
        </p:spPr>
        <p:txBody>
          <a:bodyPr wrap="square" lIns="0" tIns="0" rIns="0" bIns="0" anchor="ctr" anchorCtr="0">
            <a:spAutoFit/>
          </a:bodyPr>
          <a:lstStyle/>
          <a:p>
            <a:fld id="{A1243DBD-CD54-A949-8BE4-62CCC3A6BECA}" type="slidenum">
              <a:rPr lang="en-AU" sz="1200" b="1" kern="1200" noProof="0" smtClean="0">
                <a:solidFill>
                  <a:schemeClr val="accent1">
                    <a:lumMod val="75000"/>
                  </a:schemeClr>
                </a:solidFill>
                <a:latin typeface="+mj-lt"/>
                <a:ea typeface="ＭＳ Ｐゴシック" charset="0"/>
                <a:cs typeface="Arial"/>
              </a:rPr>
              <a:pPr/>
              <a:t>‹#›</a:t>
            </a:fld>
            <a:endParaRPr lang="en-AU" sz="1400" noProof="0" dirty="0">
              <a:latin typeface="+mj-lt"/>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 id="2147483679" r:id="rId6"/>
    <p:sldLayoutId id="2147483680" r:id="rId7"/>
    <p:sldLayoutId id="2147483681" r:id="rId8"/>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AU" dirty="0"/>
              <a:t>360</a:t>
            </a:r>
            <a:r>
              <a:rPr lang="en-AU" dirty="0">
                <a:sym typeface="Symbol" panose="05050102010706020507" pitchFamily="18" charset="2"/>
              </a:rPr>
              <a:t> Vision Sensors for Land Vehicles</a:t>
            </a:r>
            <a:endParaRPr lang="en-AU" dirty="0"/>
          </a:p>
        </p:txBody>
      </p:sp>
      <p:sp>
        <p:nvSpPr>
          <p:cNvPr id="7" name="Subtitle 6"/>
          <p:cNvSpPr>
            <a:spLocks noGrp="1"/>
          </p:cNvSpPr>
          <p:nvPr>
            <p:ph type="subTitle" idx="1"/>
          </p:nvPr>
        </p:nvSpPr>
        <p:spPr/>
        <p:txBody>
          <a:bodyPr/>
          <a:lstStyle/>
          <a:p>
            <a:r>
              <a:rPr lang="en-AU" dirty="0"/>
              <a:t>What can VR technology bring to modern Land Vehicles?</a:t>
            </a:r>
          </a:p>
        </p:txBody>
      </p:sp>
      <p:sp>
        <p:nvSpPr>
          <p:cNvPr id="8" name="Text Box 5"/>
          <p:cNvSpPr txBox="1">
            <a:spLocks noChangeArrowheads="1"/>
          </p:cNvSpPr>
          <p:nvPr/>
        </p:nvSpPr>
        <p:spPr bwMode="auto">
          <a:xfrm>
            <a:off x="0" y="156478"/>
            <a:ext cx="9144000"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000" b="1" dirty="0">
                <a:solidFill>
                  <a:schemeClr val="bg1"/>
                </a:solidFill>
                <a:latin typeface="+mj-lt"/>
              </a:rPr>
              <a:t>CLASSIFICATION</a:t>
            </a:r>
          </a:p>
        </p:txBody>
      </p:sp>
      <p:pic>
        <p:nvPicPr>
          <p:cNvPr id="1026" name="Picture 2" descr="G:\DST\FMB\SPED\DSC\Databases-Apps\Events\DSTEM 12-14 February\2019\Logos &amp; Merch\DSTEM - Black.eps"/>
          <p:cNvPicPr>
            <a:picLocks noChangeAspect="1" noChangeArrowheads="1"/>
          </p:cNvPicPr>
          <p:nvPr/>
        </p:nvPicPr>
        <p:blipFill>
          <a:blip r:embed="rId3">
            <a:lum bright="100000" contrast="-70000"/>
            <a:extLst>
              <a:ext uri="{28A0092B-C50C-407E-A947-70E740481C1C}">
                <a14:useLocalDpi xmlns:a14="http://schemas.microsoft.com/office/drawing/2010/main" val="0"/>
              </a:ext>
            </a:extLst>
          </a:blip>
          <a:srcRect/>
          <a:stretch>
            <a:fillRect/>
          </a:stretch>
        </p:blipFill>
        <p:spPr bwMode="auto">
          <a:xfrm>
            <a:off x="6355080" y="399415"/>
            <a:ext cx="2302828" cy="324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1046163"/>
            <a:ext cx="8450263" cy="3394075"/>
          </a:xfrm>
          <a:prstGeom prst="rect">
            <a:avLst/>
          </a:prstGeom>
        </p:spPr>
        <p:txBody>
          <a:bodyPr/>
          <a:lstStyle/>
          <a:p>
            <a:pPr lvl="0"/>
            <a:r>
              <a:rPr lang="en-AU" sz="2800" dirty="0"/>
              <a:t>Current trade-off:</a:t>
            </a:r>
          </a:p>
          <a:p>
            <a:pPr lvl="1"/>
            <a:r>
              <a:rPr lang="en-AU" sz="2400" dirty="0"/>
              <a:t>Awareness</a:t>
            </a:r>
          </a:p>
          <a:p>
            <a:pPr lvl="1"/>
            <a:r>
              <a:rPr lang="en-AU" sz="2400" dirty="0"/>
              <a:t>Safety</a:t>
            </a:r>
          </a:p>
          <a:p>
            <a:pPr lvl="0"/>
            <a:endParaRPr lang="en-AU" sz="2800" dirty="0"/>
          </a:p>
          <a:p>
            <a:pPr lvl="0"/>
            <a:r>
              <a:rPr lang="en-AU" sz="2800" dirty="0"/>
              <a:t>Situational Awareness: </a:t>
            </a:r>
            <a:r>
              <a:rPr lang="en-AU" sz="2800" i="1" dirty="0"/>
              <a:t>The perception of events in the environment and the ability to predict their future states</a:t>
            </a:r>
            <a:endParaRPr lang="en-AU" sz="2800" dirty="0"/>
          </a:p>
        </p:txBody>
      </p:sp>
      <p:sp>
        <p:nvSpPr>
          <p:cNvPr id="5" name="Text Box 5"/>
          <p:cNvSpPr txBox="1">
            <a:spLocks noChangeArrowheads="1"/>
          </p:cNvSpPr>
          <p:nvPr/>
        </p:nvSpPr>
        <p:spPr bwMode="auto">
          <a:xfrm>
            <a:off x="0" y="156478"/>
            <a:ext cx="9144000"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000" b="1" dirty="0">
                <a:solidFill>
                  <a:schemeClr val="bg1"/>
                </a:solidFill>
                <a:latin typeface="+mj-lt"/>
              </a:rPr>
              <a:t>CLASSIFICATION</a:t>
            </a:r>
          </a:p>
        </p:txBody>
      </p:sp>
      <p:sp>
        <p:nvSpPr>
          <p:cNvPr id="4" name="Title 3"/>
          <p:cNvSpPr>
            <a:spLocks noGrp="1"/>
          </p:cNvSpPr>
          <p:nvPr>
            <p:ph type="title"/>
          </p:nvPr>
        </p:nvSpPr>
        <p:spPr/>
        <p:txBody>
          <a:bodyPr/>
          <a:lstStyle/>
          <a:p>
            <a:r>
              <a:rPr lang="en-AU" dirty="0"/>
              <a:t>Situational Awareness vs Safety</a:t>
            </a:r>
          </a:p>
        </p:txBody>
      </p:sp>
      <p:pic>
        <p:nvPicPr>
          <p:cNvPr id="6" name="Picture 5">
            <a:extLst>
              <a:ext uri="{FF2B5EF4-FFF2-40B4-BE49-F238E27FC236}">
                <a16:creationId xmlns:a16="http://schemas.microsoft.com/office/drawing/2014/main" id="{3C09AC2D-C6D3-4654-B14F-ECA58E328F85}"/>
              </a:ext>
            </a:extLst>
          </p:cNvPr>
          <p:cNvPicPr>
            <a:picLocks noChangeAspect="1"/>
          </p:cNvPicPr>
          <p:nvPr/>
        </p:nvPicPr>
        <p:blipFill>
          <a:blip r:embed="rId3"/>
          <a:stretch>
            <a:fillRect/>
          </a:stretch>
        </p:blipFill>
        <p:spPr>
          <a:xfrm>
            <a:off x="5120640" y="714692"/>
            <a:ext cx="3194015" cy="2076110"/>
          </a:xfrm>
          <a:prstGeom prst="rect">
            <a:avLst/>
          </a:prstGeom>
        </p:spPr>
      </p:pic>
    </p:spTree>
    <p:extLst>
      <p:ext uri="{BB962C8B-B14F-4D97-AF65-F5344CB8AC3E}">
        <p14:creationId xmlns:p14="http://schemas.microsoft.com/office/powerpoint/2010/main" val="251123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1046163"/>
            <a:ext cx="8450263" cy="3394075"/>
          </a:xfrm>
          <a:prstGeom prst="rect">
            <a:avLst/>
          </a:prstGeom>
        </p:spPr>
        <p:txBody>
          <a:bodyPr/>
          <a:lstStyle/>
          <a:p>
            <a:pPr lvl="0"/>
            <a:r>
              <a:rPr lang="en-AU" sz="2800" dirty="0"/>
              <a:t>Provides video input of all surroundings</a:t>
            </a:r>
          </a:p>
          <a:p>
            <a:pPr lvl="0"/>
            <a:r>
              <a:rPr lang="en-AU" sz="2800" dirty="0"/>
              <a:t>Imitates the FOV an operator would have outside the vehicle</a:t>
            </a:r>
          </a:p>
          <a:p>
            <a:endParaRPr lang="en-AU" dirty="0"/>
          </a:p>
        </p:txBody>
      </p:sp>
      <p:sp>
        <p:nvSpPr>
          <p:cNvPr id="5" name="Text Box 5"/>
          <p:cNvSpPr txBox="1">
            <a:spLocks noChangeArrowheads="1"/>
          </p:cNvSpPr>
          <p:nvPr/>
        </p:nvSpPr>
        <p:spPr bwMode="auto">
          <a:xfrm>
            <a:off x="0" y="156478"/>
            <a:ext cx="9144000"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000" b="1" dirty="0">
                <a:solidFill>
                  <a:schemeClr val="bg1"/>
                </a:solidFill>
                <a:latin typeface="+mj-lt"/>
              </a:rPr>
              <a:t>CLASSIFICATION</a:t>
            </a:r>
          </a:p>
        </p:txBody>
      </p:sp>
      <p:sp>
        <p:nvSpPr>
          <p:cNvPr id="4" name="Title 3"/>
          <p:cNvSpPr>
            <a:spLocks noGrp="1"/>
          </p:cNvSpPr>
          <p:nvPr>
            <p:ph type="title"/>
          </p:nvPr>
        </p:nvSpPr>
        <p:spPr/>
        <p:txBody>
          <a:bodyPr/>
          <a:lstStyle/>
          <a:p>
            <a:r>
              <a:rPr lang="en-US" dirty="0"/>
              <a:t>How can 360</a:t>
            </a:r>
            <a:r>
              <a:rPr lang="en-US" dirty="0">
                <a:sym typeface="Symbol" panose="05050102010706020507" pitchFamily="18" charset="2"/>
              </a:rPr>
              <a:t> Cameras Help</a:t>
            </a:r>
            <a:r>
              <a:rPr lang="en-US" dirty="0"/>
              <a:t>?</a:t>
            </a:r>
            <a:endParaRPr lang="en-AU" dirty="0"/>
          </a:p>
        </p:txBody>
      </p:sp>
      <p:pic>
        <p:nvPicPr>
          <p:cNvPr id="6" name="Picture 5">
            <a:extLst>
              <a:ext uri="{FF2B5EF4-FFF2-40B4-BE49-F238E27FC236}">
                <a16:creationId xmlns:a16="http://schemas.microsoft.com/office/drawing/2014/main" id="{31A2F6E5-EED8-4FD0-9978-981E9D5F81D4}"/>
              </a:ext>
            </a:extLst>
          </p:cNvPr>
          <p:cNvPicPr>
            <a:picLocks noChangeAspect="1"/>
          </p:cNvPicPr>
          <p:nvPr/>
        </p:nvPicPr>
        <p:blipFill>
          <a:blip r:embed="rId3"/>
          <a:stretch>
            <a:fillRect/>
          </a:stretch>
        </p:blipFill>
        <p:spPr>
          <a:xfrm>
            <a:off x="1717170" y="2571750"/>
            <a:ext cx="5709660" cy="2088103"/>
          </a:xfrm>
          <a:prstGeom prst="rect">
            <a:avLst/>
          </a:prstGeom>
        </p:spPr>
      </p:pic>
    </p:spTree>
    <p:extLst>
      <p:ext uri="{BB962C8B-B14F-4D97-AF65-F5344CB8AC3E}">
        <p14:creationId xmlns:p14="http://schemas.microsoft.com/office/powerpoint/2010/main" val="374271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1046163"/>
            <a:ext cx="8450263" cy="3394075"/>
          </a:xfrm>
          <a:prstGeom prst="rect">
            <a:avLst/>
          </a:prstGeom>
        </p:spPr>
        <p:txBody>
          <a:bodyPr/>
          <a:lstStyle/>
          <a:p>
            <a:pPr lvl="0"/>
            <a:r>
              <a:rPr lang="en-AU" sz="2800" dirty="0"/>
              <a:t>Makes panoramic images from 360</a:t>
            </a:r>
            <a:r>
              <a:rPr lang="en-AU" sz="2800" dirty="0">
                <a:sym typeface="Symbol" panose="05050102010706020507" pitchFamily="18" charset="2"/>
              </a:rPr>
              <a:t> cameras usable</a:t>
            </a:r>
          </a:p>
          <a:p>
            <a:pPr lvl="0"/>
            <a:r>
              <a:rPr lang="en-AU" sz="2800" dirty="0">
                <a:sym typeface="Symbol" panose="05050102010706020507" pitchFamily="18" charset="2"/>
              </a:rPr>
              <a:t>Provides next best alternative to being outside the vehicle</a:t>
            </a:r>
            <a:endParaRPr lang="en-AU" sz="2800" dirty="0"/>
          </a:p>
          <a:p>
            <a:endParaRPr lang="en-AU" dirty="0"/>
          </a:p>
        </p:txBody>
      </p:sp>
      <p:sp>
        <p:nvSpPr>
          <p:cNvPr id="5" name="Text Box 5"/>
          <p:cNvSpPr txBox="1">
            <a:spLocks noChangeArrowheads="1"/>
          </p:cNvSpPr>
          <p:nvPr/>
        </p:nvSpPr>
        <p:spPr bwMode="auto">
          <a:xfrm>
            <a:off x="0" y="156478"/>
            <a:ext cx="9144000"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000" b="1" dirty="0">
                <a:solidFill>
                  <a:schemeClr val="bg1"/>
                </a:solidFill>
                <a:latin typeface="+mj-lt"/>
              </a:rPr>
              <a:t>CLASSIFICATION</a:t>
            </a:r>
          </a:p>
        </p:txBody>
      </p:sp>
      <p:sp>
        <p:nvSpPr>
          <p:cNvPr id="4" name="Title 3"/>
          <p:cNvSpPr>
            <a:spLocks noGrp="1"/>
          </p:cNvSpPr>
          <p:nvPr>
            <p:ph type="title"/>
          </p:nvPr>
        </p:nvSpPr>
        <p:spPr/>
        <p:txBody>
          <a:bodyPr/>
          <a:lstStyle/>
          <a:p>
            <a:r>
              <a:rPr lang="en-US" dirty="0"/>
              <a:t>VR Headsets</a:t>
            </a:r>
            <a:endParaRPr lang="en-AU" dirty="0"/>
          </a:p>
        </p:txBody>
      </p:sp>
      <p:pic>
        <p:nvPicPr>
          <p:cNvPr id="6" name="Picture 5">
            <a:extLst>
              <a:ext uri="{FF2B5EF4-FFF2-40B4-BE49-F238E27FC236}">
                <a16:creationId xmlns:a16="http://schemas.microsoft.com/office/drawing/2014/main" id="{79C29667-57B0-4F43-82EA-F8A0F460DFB6}"/>
              </a:ext>
            </a:extLst>
          </p:cNvPr>
          <p:cNvPicPr>
            <a:picLocks noChangeAspect="1"/>
          </p:cNvPicPr>
          <p:nvPr/>
        </p:nvPicPr>
        <p:blipFill>
          <a:blip r:embed="rId3"/>
          <a:stretch>
            <a:fillRect/>
          </a:stretch>
        </p:blipFill>
        <p:spPr>
          <a:xfrm>
            <a:off x="4572000" y="2337715"/>
            <a:ext cx="3083398" cy="2102523"/>
          </a:xfrm>
          <a:prstGeom prst="rect">
            <a:avLst/>
          </a:prstGeom>
        </p:spPr>
      </p:pic>
    </p:spTree>
    <p:extLst>
      <p:ext uri="{BB962C8B-B14F-4D97-AF65-F5344CB8AC3E}">
        <p14:creationId xmlns:p14="http://schemas.microsoft.com/office/powerpoint/2010/main" val="1664781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0" y="156478"/>
            <a:ext cx="9144000"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000" b="1" dirty="0">
                <a:solidFill>
                  <a:schemeClr val="bg1"/>
                </a:solidFill>
                <a:latin typeface="+mj-lt"/>
              </a:rPr>
              <a:t>CLASSIFICATION</a:t>
            </a:r>
          </a:p>
        </p:txBody>
      </p:sp>
      <p:sp>
        <p:nvSpPr>
          <p:cNvPr id="4" name="Title 3"/>
          <p:cNvSpPr>
            <a:spLocks noGrp="1"/>
          </p:cNvSpPr>
          <p:nvPr>
            <p:ph type="title"/>
          </p:nvPr>
        </p:nvSpPr>
        <p:spPr/>
        <p:txBody>
          <a:bodyPr/>
          <a:lstStyle/>
          <a:p>
            <a:r>
              <a:rPr lang="en-AU" dirty="0"/>
              <a:t>Implementation</a:t>
            </a:r>
          </a:p>
        </p:txBody>
      </p:sp>
      <p:pic>
        <p:nvPicPr>
          <p:cNvPr id="6" name="Picture 5">
            <a:extLst>
              <a:ext uri="{FF2B5EF4-FFF2-40B4-BE49-F238E27FC236}">
                <a16:creationId xmlns:a16="http://schemas.microsoft.com/office/drawing/2014/main" id="{DF8EEB4F-04EF-4E82-B93F-34C253F93313}"/>
              </a:ext>
            </a:extLst>
          </p:cNvPr>
          <p:cNvPicPr>
            <a:picLocks noChangeAspect="1"/>
          </p:cNvPicPr>
          <p:nvPr/>
        </p:nvPicPr>
        <p:blipFill rotWithShape="1">
          <a:blip r:embed="rId3"/>
          <a:srcRect l="4814" r="9412"/>
          <a:stretch/>
        </p:blipFill>
        <p:spPr>
          <a:xfrm>
            <a:off x="1369235" y="1256265"/>
            <a:ext cx="2925675" cy="2630969"/>
          </a:xfrm>
          <a:prstGeom prst="rect">
            <a:avLst/>
          </a:prstGeom>
        </p:spPr>
      </p:pic>
      <p:pic>
        <p:nvPicPr>
          <p:cNvPr id="7" name="Picture 6">
            <a:extLst>
              <a:ext uri="{FF2B5EF4-FFF2-40B4-BE49-F238E27FC236}">
                <a16:creationId xmlns:a16="http://schemas.microsoft.com/office/drawing/2014/main" id="{20B6B938-CAFA-442A-8A84-335692975B85}"/>
              </a:ext>
            </a:extLst>
          </p:cNvPr>
          <p:cNvPicPr>
            <a:picLocks noChangeAspect="1"/>
          </p:cNvPicPr>
          <p:nvPr/>
        </p:nvPicPr>
        <p:blipFill>
          <a:blip r:embed="rId4"/>
          <a:stretch>
            <a:fillRect/>
          </a:stretch>
        </p:blipFill>
        <p:spPr>
          <a:xfrm>
            <a:off x="5099544" y="1158630"/>
            <a:ext cx="2442466" cy="2826240"/>
          </a:xfrm>
          <a:prstGeom prst="rect">
            <a:avLst/>
          </a:prstGeom>
        </p:spPr>
      </p:pic>
    </p:spTree>
    <p:extLst>
      <p:ext uri="{BB962C8B-B14F-4D97-AF65-F5344CB8AC3E}">
        <p14:creationId xmlns:p14="http://schemas.microsoft.com/office/powerpoint/2010/main" val="81758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0" y="156478"/>
            <a:ext cx="9144000"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000" b="1" dirty="0">
                <a:solidFill>
                  <a:schemeClr val="bg1"/>
                </a:solidFill>
                <a:latin typeface="+mj-lt"/>
              </a:rPr>
              <a:t>CLASSIFICATION</a:t>
            </a:r>
          </a:p>
        </p:txBody>
      </p:sp>
      <p:sp>
        <p:nvSpPr>
          <p:cNvPr id="4" name="Title 3"/>
          <p:cNvSpPr>
            <a:spLocks noGrp="1"/>
          </p:cNvSpPr>
          <p:nvPr>
            <p:ph type="title"/>
          </p:nvPr>
        </p:nvSpPr>
        <p:spPr/>
        <p:txBody>
          <a:bodyPr/>
          <a:lstStyle/>
          <a:p>
            <a:r>
              <a:rPr lang="en-AU" dirty="0"/>
              <a:t>Design Architecture</a:t>
            </a:r>
          </a:p>
        </p:txBody>
      </p:sp>
      <p:pic>
        <p:nvPicPr>
          <p:cNvPr id="10" name="Picture 9">
            <a:extLst>
              <a:ext uri="{FF2B5EF4-FFF2-40B4-BE49-F238E27FC236}">
                <a16:creationId xmlns:a16="http://schemas.microsoft.com/office/drawing/2014/main" id="{5275E035-0D90-4B34-8A43-B6443E42F803}"/>
              </a:ext>
            </a:extLst>
          </p:cNvPr>
          <p:cNvPicPr>
            <a:picLocks noChangeAspect="1"/>
          </p:cNvPicPr>
          <p:nvPr/>
        </p:nvPicPr>
        <p:blipFill>
          <a:blip r:embed="rId3"/>
          <a:stretch>
            <a:fillRect/>
          </a:stretch>
        </p:blipFill>
        <p:spPr>
          <a:xfrm>
            <a:off x="1195420" y="1311426"/>
            <a:ext cx="6753159" cy="2822864"/>
          </a:xfrm>
          <a:prstGeom prst="rect">
            <a:avLst/>
          </a:prstGeom>
        </p:spPr>
      </p:pic>
    </p:spTree>
    <p:extLst>
      <p:ext uri="{BB962C8B-B14F-4D97-AF65-F5344CB8AC3E}">
        <p14:creationId xmlns:p14="http://schemas.microsoft.com/office/powerpoint/2010/main" val="126638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0" y="156478"/>
            <a:ext cx="9144000"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000" b="1" dirty="0">
                <a:solidFill>
                  <a:schemeClr val="bg1"/>
                </a:solidFill>
                <a:latin typeface="+mj-lt"/>
              </a:rPr>
              <a:t>CLASSIFICATION</a:t>
            </a:r>
          </a:p>
        </p:txBody>
      </p:sp>
      <p:sp>
        <p:nvSpPr>
          <p:cNvPr id="4" name="Title 3"/>
          <p:cNvSpPr>
            <a:spLocks noGrp="1"/>
          </p:cNvSpPr>
          <p:nvPr>
            <p:ph type="title"/>
          </p:nvPr>
        </p:nvSpPr>
        <p:spPr/>
        <p:txBody>
          <a:bodyPr/>
          <a:lstStyle/>
          <a:p>
            <a:r>
              <a:rPr lang="en-AU" dirty="0"/>
              <a:t>Results</a:t>
            </a:r>
          </a:p>
        </p:txBody>
      </p:sp>
      <p:sp>
        <p:nvSpPr>
          <p:cNvPr id="8" name="Content Placeholder 2">
            <a:extLst>
              <a:ext uri="{FF2B5EF4-FFF2-40B4-BE49-F238E27FC236}">
                <a16:creationId xmlns:a16="http://schemas.microsoft.com/office/drawing/2014/main" id="{E02DF0CF-AB0C-4902-BD40-6DD6EF4F3482}"/>
              </a:ext>
            </a:extLst>
          </p:cNvPr>
          <p:cNvSpPr txBox="1">
            <a:spLocks/>
          </p:cNvSpPr>
          <p:nvPr/>
        </p:nvSpPr>
        <p:spPr>
          <a:xfrm>
            <a:off x="349250" y="1046163"/>
            <a:ext cx="8450263" cy="3394075"/>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sz="2800" dirty="0"/>
              <a:t>Functional Camera software interface</a:t>
            </a:r>
            <a:endParaRPr lang="en-AU" sz="2800" dirty="0">
              <a:sym typeface="Symbol" panose="05050102010706020507" pitchFamily="18" charset="2"/>
            </a:endParaRPr>
          </a:p>
          <a:p>
            <a:r>
              <a:rPr lang="en-AU" sz="2800" dirty="0">
                <a:sym typeface="Symbol" panose="05050102010706020507" pitchFamily="18" charset="2"/>
              </a:rPr>
              <a:t>Rudimentary data streaming via UDP</a:t>
            </a:r>
          </a:p>
          <a:p>
            <a:endParaRPr lang="en-AU" sz="2800" dirty="0">
              <a:sym typeface="Symbol" panose="05050102010706020507" pitchFamily="18" charset="2"/>
            </a:endParaRPr>
          </a:p>
          <a:p>
            <a:r>
              <a:rPr lang="en-AU" sz="2800" dirty="0">
                <a:sym typeface="Symbol" panose="05050102010706020507" pitchFamily="18" charset="2"/>
              </a:rPr>
              <a:t>Identified limitations within Defence Standard </a:t>
            </a:r>
            <a:br>
              <a:rPr lang="en-AU" sz="2800" dirty="0">
                <a:sym typeface="Symbol" panose="05050102010706020507" pitchFamily="18" charset="2"/>
              </a:rPr>
            </a:br>
            <a:r>
              <a:rPr lang="en-AU" sz="2800" dirty="0">
                <a:sym typeface="Symbol" panose="05050102010706020507" pitchFamily="18" charset="2"/>
              </a:rPr>
              <a:t>DS 00-82 for implementing 360 video</a:t>
            </a:r>
          </a:p>
          <a:p>
            <a:endParaRPr lang="en-AU" sz="2800" dirty="0">
              <a:sym typeface="Symbol" panose="05050102010706020507" pitchFamily="18" charset="2"/>
            </a:endParaRPr>
          </a:p>
          <a:p>
            <a:r>
              <a:rPr lang="en-AU" sz="2800" dirty="0">
                <a:sym typeface="Symbol" panose="05050102010706020507" pitchFamily="18" charset="2"/>
              </a:rPr>
              <a:t>Ladybug5+ unsuitable for use on UGV’s</a:t>
            </a:r>
          </a:p>
          <a:p>
            <a:endParaRPr lang="en-AU" dirty="0"/>
          </a:p>
        </p:txBody>
      </p:sp>
    </p:spTree>
    <p:extLst>
      <p:ext uri="{BB962C8B-B14F-4D97-AF65-F5344CB8AC3E}">
        <p14:creationId xmlns:p14="http://schemas.microsoft.com/office/powerpoint/2010/main" val="101042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91CC-5DAF-4941-A00B-A52F23A7DD48}"/>
              </a:ext>
            </a:extLst>
          </p:cNvPr>
          <p:cNvSpPr>
            <a:spLocks noGrp="1"/>
          </p:cNvSpPr>
          <p:nvPr>
            <p:ph type="title"/>
          </p:nvPr>
        </p:nvSpPr>
        <p:spPr/>
        <p:txBody>
          <a:bodyPr/>
          <a:lstStyle/>
          <a:p>
            <a:r>
              <a:rPr lang="en-AU" dirty="0"/>
              <a:t>Recommendations</a:t>
            </a:r>
          </a:p>
        </p:txBody>
      </p:sp>
      <p:sp>
        <p:nvSpPr>
          <p:cNvPr id="3" name="Content Placeholder 2">
            <a:extLst>
              <a:ext uri="{FF2B5EF4-FFF2-40B4-BE49-F238E27FC236}">
                <a16:creationId xmlns:a16="http://schemas.microsoft.com/office/drawing/2014/main" id="{9DF55A98-35B3-4A01-89F5-75B271DDDC41}"/>
              </a:ext>
            </a:extLst>
          </p:cNvPr>
          <p:cNvSpPr txBox="1">
            <a:spLocks/>
          </p:cNvSpPr>
          <p:nvPr/>
        </p:nvSpPr>
        <p:spPr>
          <a:xfrm>
            <a:off x="349250" y="1046163"/>
            <a:ext cx="8450263" cy="3394075"/>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sz="2800" dirty="0">
                <a:sym typeface="Symbol" panose="05050102010706020507" pitchFamily="18" charset="2"/>
              </a:rPr>
              <a:t>Better suited for larger vehicles</a:t>
            </a:r>
          </a:p>
          <a:p>
            <a:endParaRPr lang="en-AU" sz="2800" dirty="0">
              <a:sym typeface="Symbol" panose="05050102010706020507" pitchFamily="18" charset="2"/>
            </a:endParaRPr>
          </a:p>
          <a:p>
            <a:r>
              <a:rPr lang="en-AU" sz="2800" dirty="0">
                <a:sym typeface="Symbol" panose="05050102010706020507" pitchFamily="18" charset="2"/>
              </a:rPr>
              <a:t>Hard wired PC based solution</a:t>
            </a:r>
          </a:p>
          <a:p>
            <a:endParaRPr lang="en-AU" sz="2800" dirty="0">
              <a:sym typeface="Symbol" panose="05050102010706020507" pitchFamily="18" charset="2"/>
            </a:endParaRPr>
          </a:p>
          <a:p>
            <a:endParaRPr lang="en-AU" dirty="0"/>
          </a:p>
        </p:txBody>
      </p:sp>
    </p:spTree>
    <p:extLst>
      <p:ext uri="{BB962C8B-B14F-4D97-AF65-F5344CB8AC3E}">
        <p14:creationId xmlns:p14="http://schemas.microsoft.com/office/powerpoint/2010/main" val="3571410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F9122FAF428940A4E15AFBB0B6A047" ma:contentTypeVersion="1" ma:contentTypeDescription="Create a new document." ma:contentTypeScope="" ma:versionID="5a510d417d0866671e0e3f03eea33efc">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7A4E6E-2F8D-493E-8262-4BAC041AE4AF}">
  <ds:schemaRefs>
    <ds:schemaRef ds:uri="http://schemas.microsoft.com/sharepoint/v3/contenttype/forms"/>
  </ds:schemaRefs>
</ds:datastoreItem>
</file>

<file path=customXml/itemProps2.xml><?xml version="1.0" encoding="utf-8"?>
<ds:datastoreItem xmlns:ds="http://schemas.openxmlformats.org/officeDocument/2006/customXml" ds:itemID="{EFDC11AB-C36D-4AD1-9F45-317C700B312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D39848E-861D-4856-996C-A804818CF3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6294</TotalTime>
  <Words>777</Words>
  <Application>Microsoft Office PowerPoint</Application>
  <PresentationFormat>On-screen Show (16:9)</PresentationFormat>
  <Paragraphs>61</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360 Vision Sensors for Land Vehicles</vt:lpstr>
      <vt:lpstr>Situational Awareness vs Safety</vt:lpstr>
      <vt:lpstr>How can 360 Cameras Help?</vt:lpstr>
      <vt:lpstr>VR Headsets</vt:lpstr>
      <vt:lpstr>Implementation</vt:lpstr>
      <vt:lpstr>Design Architecture</vt:lpstr>
      <vt:lpstr>Results</vt:lpstr>
      <vt:lpstr>Recommendations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DSTO Presentation</dc:title>
  <dc:creator>DSTO</dc:creator>
  <cp:lastModifiedBy>Kieran Hunt</cp:lastModifiedBy>
  <cp:revision>264</cp:revision>
  <cp:lastPrinted>2013-06-07T05:27:22Z</cp:lastPrinted>
  <dcterms:created xsi:type="dcterms:W3CDTF">2013-05-22T08:35:32Z</dcterms:created>
  <dcterms:modified xsi:type="dcterms:W3CDTF">2019-02-07T01:01:02Z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0x0101004BF9122FAF428940A4E15AFBB0B6A047</vt:lpwstr>
  </property>
</Properties>
</file>