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3"/>
  </p:handoutMasterIdLst>
  <p:sldIdLst>
    <p:sldId id="256" r:id="rId4"/>
    <p:sldId id="257" r:id="rId6"/>
    <p:sldId id="266" r:id="rId7"/>
    <p:sldId id="258" r:id="rId8"/>
    <p:sldId id="259" r:id="rId9"/>
    <p:sldId id="261" r:id="rId10"/>
    <p:sldId id="281" r:id="rId11"/>
    <p:sldId id="282" r:id="rId12"/>
    <p:sldId id="280" r:id="rId13"/>
    <p:sldId id="283" r:id="rId14"/>
    <p:sldId id="286" r:id="rId15"/>
    <p:sldId id="284" r:id="rId16"/>
    <p:sldId id="285" r:id="rId17"/>
    <p:sldId id="260" r:id="rId18"/>
    <p:sldId id="289" r:id="rId19"/>
    <p:sldId id="290" r:id="rId20"/>
    <p:sldId id="291" r:id="rId21"/>
    <p:sldId id="293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5.jpe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6.jpe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7.jpe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8.jpeg"/><Relationship Id="rId2" Type="http://schemas.openxmlformats.org/officeDocument/2006/relationships/tags" Target="../tags/tag88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9.jpeg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939291" y="2936241"/>
            <a:ext cx="8229600" cy="1195070"/>
          </a:xfrm>
        </p:spPr>
        <p:txBody>
          <a:bodyPr lIns="90000" tIns="46800" rIns="90000" bIns="0" anchor="t" anchorCtr="0">
            <a:normAutofit/>
          </a:bodyPr>
          <a:lstStyle>
            <a:lvl1pPr algn="dist">
              <a:defRPr sz="6600" b="0" spc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939291" y="2366645"/>
            <a:ext cx="7957185" cy="413877"/>
          </a:xfrm>
        </p:spPr>
        <p:txBody>
          <a:bodyPr lIns="90000" tIns="46800" rIns="90000" bIns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400" u="none" strike="noStrike" kern="1200" cap="none" spc="6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080510" y="2340309"/>
            <a:ext cx="4031615" cy="1195069"/>
          </a:xfrm>
        </p:spPr>
        <p:txBody>
          <a:bodyPr lIns="90000" tIns="46800" rIns="90000" bIns="0" anchor="t" anchorCtr="0">
            <a:normAutofit/>
          </a:bodyPr>
          <a:lstStyle>
            <a:lvl1pPr algn="dist">
              <a:defRPr sz="6600" b="0" u="none" strike="noStrike" kern="1200" cap="none" spc="6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229742" y="3597274"/>
            <a:ext cx="7745095" cy="10779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44545" y="2859458"/>
            <a:ext cx="5502910" cy="1628565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0" i="0" u="none" strike="noStrike" kern="1200" cap="none" spc="6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487419" y="2294643"/>
            <a:ext cx="5217796" cy="518160"/>
          </a:xfrm>
        </p:spPr>
        <p:txBody>
          <a:bodyPr lIns="90000" tIns="46800" rIns="90000" anchor="b">
            <a:normAutofit/>
          </a:bodyPr>
          <a:lstStyle>
            <a:lvl1pPr marL="0" indent="0" algn="dist">
              <a:lnSpc>
                <a:spcPct val="100000"/>
              </a:lnSpc>
              <a:spcAft>
                <a:spcPts val="0"/>
              </a:spcAft>
              <a:buNone/>
              <a:defRPr sz="24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0"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6330"/>
            <a:ext cx="110376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22705"/>
            <a:ext cx="12192000" cy="2186940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企业信息关联挖掘及知识图谱</a:t>
            </a:r>
            <a:r>
              <a:rPr lang="zh-CN" altLang="en-US" dirty="0">
                <a:effectLst/>
              </a:rPr>
              <a:t>构建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latin typeface="+mn-lt"/>
              </a:rPr>
              <a:t>——</a:t>
            </a:r>
            <a:r>
              <a:rPr lang="zh-CN" altLang="en-US" dirty="0">
                <a:latin typeface="+mn-lt"/>
              </a:rPr>
              <a:t>以利用</a:t>
            </a:r>
            <a:r>
              <a:rPr lang="en-US" altLang="zh-CN" dirty="0">
                <a:latin typeface="+mn-lt"/>
              </a:rPr>
              <a:t>lda</a:t>
            </a:r>
            <a:r>
              <a:rPr lang="zh-CN" altLang="en-US" dirty="0">
                <a:latin typeface="+mn-lt"/>
              </a:rPr>
              <a:t>算法对</a:t>
            </a:r>
            <a:r>
              <a:rPr lang="zh-CN" altLang="en-US" dirty="0">
                <a:latin typeface="+mn-lt"/>
                <a:sym typeface="+mn-ea"/>
              </a:rPr>
              <a:t>专利信息</a:t>
            </a:r>
            <a:r>
              <a:rPr lang="zh-CN" altLang="en-US" dirty="0">
                <a:latin typeface="+mn-lt"/>
                <a:sym typeface="+mn-ea"/>
              </a:rPr>
              <a:t>表格的</a:t>
            </a:r>
            <a:r>
              <a:rPr lang="zh-CN" altLang="en-US" dirty="0">
                <a:latin typeface="+mn-lt"/>
              </a:rPr>
              <a:t>主题挖掘与关键词抽取</a:t>
            </a:r>
            <a:r>
              <a:rPr lang="zh-CN" altLang="en-US" dirty="0">
                <a:latin typeface="+mn-lt"/>
              </a:rPr>
              <a:t>为例</a:t>
            </a:r>
            <a:endParaRPr lang="zh-CN" altLang="en-US" dirty="0">
              <a:latin typeface="+mn-lt"/>
            </a:endParaRPr>
          </a:p>
          <a:p>
            <a:pPr algn="r"/>
            <a:endParaRPr lang="zh-CN" altLang="en-US" sz="1600" dirty="0">
              <a:latin typeface="+mn-lt"/>
            </a:endParaRPr>
          </a:p>
          <a:p>
            <a:pPr algn="r"/>
            <a:endParaRPr lang="zh-CN" altLang="en-US" sz="1600" dirty="0">
              <a:latin typeface="+mn-lt"/>
            </a:endParaRPr>
          </a:p>
          <a:p>
            <a:pPr algn="r"/>
            <a:r>
              <a:rPr lang="zh-CN" altLang="en-US" sz="1600" dirty="0">
                <a:latin typeface="+mn-lt"/>
              </a:rPr>
              <a:t>汇报人：尤浩文（实习生，北京理工大学计算机硕士</a:t>
            </a:r>
            <a:r>
              <a:rPr lang="zh-CN" altLang="en-US" sz="1600" dirty="0">
                <a:latin typeface="+mn-lt"/>
              </a:rPr>
              <a:t>研究生）</a:t>
            </a:r>
            <a:endParaRPr lang="zh-CN" alt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每个主题的关键</a:t>
            </a:r>
            <a:r>
              <a:rPr lang="zh-CN" altLang="en-US"/>
              <a:t>词表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7990" y="1825625"/>
            <a:ext cx="587438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63525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4 </a:t>
            </a:r>
            <a:r>
              <a:rPr lang="zh-CN" altLang="en-US"/>
              <a:t>默认主题数为</a:t>
            </a:r>
            <a:r>
              <a:rPr lang="en-US" altLang="zh-CN"/>
              <a:t>5</a:t>
            </a:r>
            <a:r>
              <a:rPr lang="zh-CN" altLang="en-US"/>
              <a:t>，关键词为</a:t>
            </a:r>
            <a:r>
              <a:rPr lang="en-US" altLang="zh-CN"/>
              <a:t>20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主题数为</a:t>
            </a:r>
            <a:r>
              <a:rPr lang="en-US" altLang="zh-CN"/>
              <a:t>10</a:t>
            </a:r>
            <a:r>
              <a:rPr lang="zh-CN" altLang="en-US"/>
              <a:t>的关键词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1216640" cy="4351655"/>
          </a:xfrm>
        </p:spPr>
        <p:txBody>
          <a:bodyPr>
            <a:normAutofit fontScale="25000"/>
          </a:bodyPr>
          <a:p>
            <a:r>
              <a:rPr lang="zh-CN" altLang="en-US" sz="6400"/>
              <a:t>Topic #0:进行 步骤 处理 得到 混合 工艺 通过 温度 技术 涉及 电池 分离 气体 生产 产品 采用 所述 加热 领域 制备</a:t>
            </a:r>
            <a:endParaRPr lang="zh-CN" altLang="en-US" sz="6400"/>
          </a:p>
          <a:p>
            <a:r>
              <a:rPr lang="zh-CN" altLang="en-US" sz="6400"/>
              <a:t>Topic #1:所述 连接 设置 装置 组件 安装 固定 机构 通过 设有 支撑 用于 结构 移动 能够 技术 电缆 涉及 驱动 公开</a:t>
            </a:r>
            <a:endParaRPr lang="zh-CN" altLang="en-US" sz="6400"/>
          </a:p>
          <a:p>
            <a:r>
              <a:rPr lang="zh-CN" altLang="en-US" sz="6400"/>
              <a:t>Topic #2:单元 系统 装置 负荷 电力 功率 储能 光伏 线路 运行 监测 控制 机组 发电 调节 通过 管道 新能源 流量 输电</a:t>
            </a:r>
            <a:endParaRPr lang="zh-CN" altLang="en-US" sz="6400"/>
          </a:p>
          <a:p>
            <a:r>
              <a:rPr lang="zh-CN" altLang="en-US" sz="6400"/>
              <a:t>Topic #3:显示 模块 信号 电压 电路 控制 所述 驱动 电流 区域 用于 输出 检测 连接 传感器 开关 输入 模组 提供 电源</a:t>
            </a:r>
            <a:endParaRPr lang="zh-CN" altLang="en-US" sz="6400"/>
          </a:p>
          <a:p>
            <a:r>
              <a:rPr lang="zh-CN" altLang="en-US" sz="6400"/>
              <a:t>Topic #4:第一 第二 所述 基板 像素 设置 多个 面板 电极 结构 位于 衬底 至少 方向 一侧 形成 第三 之间 提供 显示装置</a:t>
            </a:r>
            <a:endParaRPr lang="zh-CN" altLang="en-US" sz="6400"/>
          </a:p>
          <a:p>
            <a:r>
              <a:rPr lang="zh-CN" altLang="en-US" sz="6400"/>
              <a:t>Topic #5:催化剂 反应 所述 金属 制备 加氢 得到 组分 反应器 活性 载体 分子筛 产物 进行 负载 原料 公开 烯烃 催化 氧化</a:t>
            </a:r>
            <a:endParaRPr lang="zh-CN" altLang="en-US" sz="6400"/>
          </a:p>
          <a:p>
            <a:r>
              <a:rPr lang="zh-CN" altLang="en-US" sz="6400"/>
              <a:t>Topic #6:sub 所述 制备 电网 材料 具有 及其 组合 应用 sup 性能 10 涉及 重量 提供 表面 复合 领域 公开 其中</a:t>
            </a:r>
            <a:endParaRPr lang="zh-CN" altLang="en-US" sz="6400"/>
          </a:p>
          <a:p>
            <a:r>
              <a:rPr lang="zh-CN" altLang="en-US" sz="6400"/>
              <a:t>Topic #7:控制 状态 装置 测试 测量 系统 通过 充电 进行 设备 实现 根据 保护 工作 运行 车辆 安全 试验 操作 作业</a:t>
            </a:r>
            <a:endParaRPr lang="zh-CN" altLang="en-US" sz="6400"/>
          </a:p>
          <a:p>
            <a:r>
              <a:rPr lang="zh-CN" altLang="en-US" sz="6400"/>
              <a:t>Topic #8:数据 进行 所述 模型 目标 基于 信息 根据 确定 获取 设备 得到 预测 对应 计算 图像 结果 参数 通过 系统</a:t>
            </a:r>
            <a:endParaRPr lang="zh-CN" altLang="en-US" sz="6400"/>
          </a:p>
          <a:p>
            <a:r>
              <a:rPr lang="zh-CN" altLang="en-US" sz="6400"/>
              <a:t>Topic #9:发光 评价 曲线 模拟 步骤 储层 计算 确定 地层 参数 不同 裂缝 样品 压裂 压力 测井 gif 提供 根据 注入</a:t>
            </a:r>
            <a:endParaRPr lang="zh-CN" altLang="en-US" sz="6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0140" y="1309370"/>
            <a:ext cx="7411720" cy="5018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2820" y="6489700"/>
            <a:ext cx="770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5 lda</a:t>
            </a:r>
            <a:r>
              <a:rPr lang="zh-CN" altLang="en-US"/>
              <a:t>可视化图，左图圆圈表示不同的</a:t>
            </a:r>
            <a:r>
              <a:rPr lang="zh-CN" altLang="en-US"/>
              <a:t>主题，大小表示主题数量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不论是5个还是10个主题，可能都不是目前</a:t>
            </a:r>
            <a:r>
              <a:rPr lang="zh-CN" altLang="en-US"/>
              <a:t>的最优的数量选择。你可以根据程序反馈的结果不断尝试。</a:t>
            </a:r>
            <a:endParaRPr lang="zh-CN" altLang="en-US"/>
          </a:p>
          <a:p>
            <a:r>
              <a:rPr lang="zh-CN" altLang="en-US"/>
              <a:t>下一步改进</a:t>
            </a:r>
            <a:r>
              <a:rPr lang="zh-CN" altLang="en-US"/>
              <a:t>方向：</a:t>
            </a:r>
            <a:endParaRPr lang="zh-CN" altLang="en-US"/>
          </a:p>
          <a:p>
            <a:pPr lvl="1"/>
            <a:r>
              <a:rPr lang="en-US" altLang="zh-CN"/>
              <a:t>lda</a:t>
            </a:r>
            <a:r>
              <a:rPr lang="zh-CN" altLang="en-US"/>
              <a:t>算法</a:t>
            </a:r>
            <a:r>
              <a:rPr lang="zh-CN" altLang="en-US"/>
              <a:t>优化：需要在此基础上做中文停用词(stop words)去除，提升关键词表的主题</a:t>
            </a:r>
            <a:r>
              <a:rPr lang="zh-CN" altLang="en-US"/>
              <a:t>特性。</a:t>
            </a:r>
            <a:endParaRPr lang="zh-CN" altLang="en-US"/>
          </a:p>
          <a:p>
            <a:pPr lvl="1"/>
            <a:r>
              <a:rPr lang="zh-CN" altLang="en-US"/>
              <a:t>算法</a:t>
            </a:r>
            <a:r>
              <a:rPr lang="zh-CN" altLang="en-US"/>
              <a:t>替换：继续测试TextRank算法的</a:t>
            </a:r>
            <a:r>
              <a:rPr lang="zh-CN" altLang="en-US"/>
              <a:t>效果</a:t>
            </a:r>
            <a:endParaRPr lang="zh-CN" altLang="en-US"/>
          </a:p>
          <a:p>
            <a:pPr lvl="1"/>
            <a:r>
              <a:rPr lang="zh-CN" altLang="en-US"/>
              <a:t>知识图谱关系</a:t>
            </a:r>
            <a:r>
              <a:rPr lang="zh-CN" altLang="en-US"/>
              <a:t>补全利用关键词表，增加知识图谱中</a:t>
            </a:r>
            <a:r>
              <a:rPr lang="zh-CN" altLang="en-US"/>
              <a:t>的三元组：使用摘要对应的关键词找到最契合的主题，找到相似的专利，进行企业关系间的进一步</a:t>
            </a:r>
            <a:r>
              <a:rPr lang="zh-CN" altLang="en-US"/>
              <a:t>联系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展望：企业</a:t>
            </a:r>
            <a:r>
              <a:rPr lang="zh-CN" altLang="en-US"/>
              <a:t>间关系知识图谱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/>
              <a:t>领导问数：</a:t>
            </a:r>
            <a:r>
              <a:rPr lang="zh-CN" altLang="en-US">
                <a:sym typeface="+mn-ea"/>
              </a:rPr>
              <a:t>基于模板匹配数据库语句的智能问答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>
                <a:sym typeface="+mn-ea"/>
              </a:rPr>
              <a:t>实现路径：问数指令</a:t>
            </a:r>
            <a:r>
              <a:rPr lang="en-US" altLang="zh-CN" sz="2055">
                <a:sym typeface="+mn-ea"/>
              </a:rPr>
              <a:t>-&gt;</a:t>
            </a:r>
            <a:r>
              <a:rPr lang="zh-CN" altLang="en-US" sz="2055">
                <a:sym typeface="+mn-ea"/>
              </a:rPr>
              <a:t>模版匹配增删改查语句</a:t>
            </a:r>
            <a:r>
              <a:rPr lang="en-US" altLang="zh-CN" sz="2055">
                <a:sym typeface="+mn-ea"/>
              </a:rPr>
              <a:t>-&gt;</a:t>
            </a:r>
            <a:r>
              <a:rPr lang="zh-CN" altLang="en-US" sz="2055">
                <a:sym typeface="+mn-ea"/>
              </a:rPr>
              <a:t>数据库</a:t>
            </a:r>
            <a:r>
              <a:rPr lang="en-US" altLang="zh-CN" sz="2055">
                <a:sym typeface="+mn-ea"/>
              </a:rPr>
              <a:t>-</a:t>
            </a:r>
            <a:r>
              <a:rPr lang="zh-CN" altLang="en-US" sz="2055">
                <a:sym typeface="+mn-ea"/>
              </a:rPr>
              <a:t>返回结果</a:t>
            </a:r>
            <a:r>
              <a:rPr lang="en-US" altLang="zh-CN" sz="2055">
                <a:sym typeface="+mn-ea"/>
              </a:rPr>
              <a:t>-&gt;</a:t>
            </a:r>
            <a:r>
              <a:rPr lang="zh-CN" altLang="en-US" sz="2055">
                <a:sym typeface="+mn-ea"/>
              </a:rPr>
              <a:t>填充原有问</a:t>
            </a:r>
            <a:r>
              <a:rPr lang="zh-CN" altLang="en-US" sz="2055">
                <a:sym typeface="+mn-ea"/>
              </a:rPr>
              <a:t>句</a:t>
            </a:r>
            <a:endParaRPr lang="zh-CN" altLang="en-US" sz="1710">
              <a:sym typeface="+mn-ea"/>
            </a:endParaRPr>
          </a:p>
          <a:p>
            <a:pPr lvl="1"/>
            <a:r>
              <a:rPr lang="zh-CN" altLang="en-US" sz="2045">
                <a:sym typeface="+mn-ea"/>
              </a:rPr>
              <a:t>流程：</a:t>
            </a:r>
            <a:endParaRPr lang="zh-CN" altLang="en-US" sz="2045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1.</a:t>
            </a:r>
            <a:r>
              <a:rPr lang="zh-CN" altLang="en-US" sz="1700">
                <a:sym typeface="+mn-ea"/>
              </a:rPr>
              <a:t>识别出问句中的实体：问：中</a:t>
            </a:r>
            <a:r>
              <a:rPr lang="zh-CN" altLang="en-US" sz="1700" u="sng">
                <a:sym typeface="+mn-ea"/>
              </a:rPr>
              <a:t>国海洋石油集团有限公司</a:t>
            </a:r>
            <a:r>
              <a:rPr lang="zh-CN" altLang="en-US" sz="1700">
                <a:sym typeface="+mn-ea"/>
              </a:rPr>
              <a:t>的</a:t>
            </a:r>
            <a:r>
              <a:rPr lang="zh-CN" altLang="en-US" sz="1700" u="sng">
                <a:sym typeface="+mn-ea"/>
              </a:rPr>
              <a:t>专利数目</a:t>
            </a:r>
            <a:r>
              <a:rPr lang="zh-CN" altLang="en-US" sz="1700">
                <a:sym typeface="+mn-ea"/>
              </a:rPr>
              <a:t>？</a:t>
            </a:r>
            <a:endParaRPr lang="zh-CN" altLang="en-US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2.</a:t>
            </a:r>
            <a:r>
              <a:rPr lang="zh-CN" altLang="en-US" sz="1700">
                <a:sym typeface="+mn-ea"/>
              </a:rPr>
              <a:t>匹配数据库查询语句</a:t>
            </a:r>
            <a:r>
              <a:rPr lang="zh-CN" altLang="en-US" sz="1700">
                <a:sym typeface="+mn-ea"/>
              </a:rPr>
              <a:t>：</a:t>
            </a:r>
            <a:endParaRPr lang="zh-CN" altLang="en-US" sz="1700">
              <a:sym typeface="+mn-ea"/>
            </a:endParaRPr>
          </a:p>
          <a:p>
            <a:pPr marL="1371600" lvl="3" indent="0">
              <a:buNone/>
            </a:pPr>
            <a:r>
              <a:rPr lang="zh-CN" altLang="en-US" sz="1700">
                <a:sym typeface="+mn-ea"/>
              </a:rPr>
              <a:t>SELECT COUNT(*) </a:t>
            </a:r>
            <a:endParaRPr lang="zh-CN" altLang="en-US" sz="1700">
              <a:sym typeface="+mn-ea"/>
            </a:endParaRPr>
          </a:p>
          <a:p>
            <a:pPr marL="1371600" lvl="3" indent="0">
              <a:buNone/>
            </a:pPr>
            <a:r>
              <a:rPr lang="zh-CN" altLang="en-US" sz="1700">
                <a:sym typeface="+mn-ea"/>
              </a:rPr>
              <a:t>FROM patents</a:t>
            </a:r>
            <a:endParaRPr lang="zh-CN" altLang="en-US" sz="1700">
              <a:sym typeface="+mn-ea"/>
            </a:endParaRPr>
          </a:p>
          <a:p>
            <a:pPr marL="1371600" lvl="3" indent="0">
              <a:buNone/>
            </a:pPr>
            <a:r>
              <a:rPr lang="zh-CN" altLang="en-US" sz="1700">
                <a:sym typeface="+mn-ea"/>
              </a:rPr>
              <a:t>WHERE company_name = '中国海洋石油集团有限公司</a:t>
            </a:r>
            <a:endParaRPr lang="zh-CN" altLang="en-US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3.</a:t>
            </a:r>
            <a:r>
              <a:rPr lang="zh-CN" altLang="en-US" sz="1700">
                <a:sym typeface="+mn-ea"/>
              </a:rPr>
              <a:t>将数据库查询的结果与问句相互拼接</a:t>
            </a:r>
            <a:endParaRPr lang="zh-CN" altLang="en-US" sz="1700">
              <a:sym typeface="+mn-ea"/>
            </a:endParaRPr>
          </a:p>
          <a:p>
            <a:pPr lvl="3"/>
            <a:r>
              <a:rPr lang="zh-CN" altLang="en-US" sz="1375">
                <a:sym typeface="+mn-ea"/>
              </a:rPr>
              <a:t>回答：</a:t>
            </a:r>
            <a:r>
              <a:rPr lang="zh-CN" altLang="en-US" sz="1375">
                <a:sym typeface="+mn-ea"/>
              </a:rPr>
              <a:t>中</a:t>
            </a:r>
            <a:r>
              <a:rPr lang="zh-CN" altLang="en-US" sz="1375" u="sng">
                <a:sym typeface="+mn-ea"/>
              </a:rPr>
              <a:t>国海洋石油集团有限公司</a:t>
            </a:r>
            <a:r>
              <a:rPr lang="zh-CN" altLang="en-US" sz="1375">
                <a:sym typeface="+mn-ea"/>
              </a:rPr>
              <a:t>的</a:t>
            </a:r>
            <a:r>
              <a:rPr lang="zh-CN" altLang="en-US" sz="1375" u="sng">
                <a:sym typeface="+mn-ea"/>
              </a:rPr>
              <a:t>专利数目</a:t>
            </a:r>
            <a:r>
              <a:rPr lang="zh-CN" altLang="en-US" sz="1375">
                <a:sym typeface="+mn-ea"/>
              </a:rPr>
              <a:t>是</a:t>
            </a:r>
            <a:r>
              <a:rPr lang="en-US" altLang="zh-CN" sz="1375" u="sng">
                <a:sym typeface="+mn-ea"/>
              </a:rPr>
              <a:t>6</a:t>
            </a:r>
            <a:r>
              <a:rPr lang="zh-CN" altLang="en-US" sz="1375" u="sng">
                <a:sym typeface="+mn-ea"/>
              </a:rPr>
              <a:t>个</a:t>
            </a:r>
            <a:endParaRPr lang="zh-CN" altLang="en-US" sz="1375" u="sng">
              <a:sym typeface="+mn-ea"/>
            </a:endParaRPr>
          </a:p>
          <a:p>
            <a:pPr lvl="0"/>
            <a:r>
              <a:rPr lang="zh-CN" altLang="en-US" sz="2135">
                <a:sym typeface="+mn-ea"/>
              </a:rPr>
              <a:t>企业关联分析：</a:t>
            </a:r>
            <a:r>
              <a:rPr lang="zh-CN" altLang="en-US" sz="2135">
                <a:sym typeface="+mn-ea"/>
              </a:rPr>
              <a:t>基于</a:t>
            </a:r>
            <a:r>
              <a:rPr lang="en-US" altLang="zh-CN" sz="2135">
                <a:sym typeface="+mn-ea"/>
              </a:rPr>
              <a:t>lda</a:t>
            </a:r>
            <a:r>
              <a:rPr lang="zh-CN" altLang="en-US" sz="2135">
                <a:sym typeface="+mn-ea"/>
              </a:rPr>
              <a:t>关键词词表的主题分类</a:t>
            </a:r>
            <a:endParaRPr lang="zh-CN" altLang="en-US" sz="2135">
              <a:sym typeface="+mn-ea"/>
            </a:endParaRPr>
          </a:p>
          <a:p>
            <a:pPr lvl="0"/>
            <a:endParaRPr lang="zh-CN" altLang="en-US" sz="2135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知识图谱相关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 sz="2800">
                <a:latin typeface="+mn-ea"/>
                <a:cs typeface="+mn-ea"/>
                <a:sym typeface="+mn-ea"/>
              </a:rPr>
              <a:t>经典算法及解决问题：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GraphPage算法</a:t>
            </a:r>
            <a:r>
              <a:rPr lang="zh-CN" altLang="en-US" sz="2800">
                <a:latin typeface="+mn-ea"/>
                <a:cs typeface="+mn-ea"/>
                <a:sym typeface="+mn-ea"/>
              </a:rPr>
              <a:t>：</a:t>
            </a:r>
            <a:r>
              <a:rPr lang="en-US" altLang="zh-CN" sz="2800">
                <a:latin typeface="+mn-ea"/>
                <a:cs typeface="+mn-ea"/>
                <a:sym typeface="+mn-ea"/>
              </a:rPr>
              <a:t>优化知识图谱中复杂网络的页面排名和查询效率。</a:t>
            </a:r>
            <a:endParaRPr lang="en-US" altLang="zh-CN" sz="2800">
              <a:latin typeface="+mn-ea"/>
              <a:cs typeface="+mn-ea"/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TransE算法：通过学习实体之间的关系，提升知识图谱的关联性和查询准确性。</a:t>
            </a:r>
            <a:endParaRPr lang="en-US" altLang="zh-CN" sz="2800">
              <a:latin typeface="+mn-ea"/>
              <a:cs typeface="+mn-ea"/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TransR算法：优化知识图谱中实体和关系的嵌入表示，提升关系抽取和推理的准确性</a:t>
            </a:r>
            <a:endParaRPr lang="en-US" altLang="zh-CN" sz="2800">
              <a:latin typeface="+mn-ea"/>
              <a:cs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800">
              <a:sym typeface="+mn-ea"/>
            </a:endParaRPr>
          </a:p>
          <a:p>
            <a:pPr lvl="0"/>
            <a:endParaRPr lang="zh-CN" altLang="en-US" sz="28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知识图谱研究</a:t>
            </a:r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TW" altLang="en-US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知识图谱表示学习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(</a:t>
            </a:r>
            <a:r>
              <a:rPr lang="fr-FR" altLang="zh-TW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KGR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)</a:t>
            </a:r>
            <a:endParaRPr lang="zh-TW" altLang="en-US" dirty="0">
              <a:solidFill>
                <a:srgbClr val="000000"/>
              </a:solidFill>
              <a:effectLst/>
              <a:latin typeface="+mn-ea"/>
              <a:cs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TW" altLang="en-US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知识获取和图谱补全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(</a:t>
            </a:r>
            <a:r>
              <a:rPr lang="fr-FR" altLang="zh-TW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KGC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)</a:t>
            </a:r>
            <a:endParaRPr lang="zh-TW" altLang="en-US" dirty="0">
              <a:solidFill>
                <a:srgbClr val="000000"/>
              </a:solidFill>
              <a:effectLst/>
              <a:latin typeface="+mn-ea"/>
              <a:cs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TW" altLang="en-US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时序知识图谱</a:t>
            </a:r>
            <a:endParaRPr lang="zh-TW" altLang="en-US" dirty="0">
              <a:solidFill>
                <a:srgbClr val="000000"/>
              </a:solidFill>
              <a:effectLst/>
              <a:latin typeface="+mn-ea"/>
              <a:cs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TW" altLang="en-US" b="1" dirty="0">
                <a:solidFill>
                  <a:srgbClr val="000000"/>
                </a:solidFill>
                <a:effectLst/>
                <a:latin typeface="+mn-ea"/>
                <a:cs typeface="+mn-ea"/>
                <a:sym typeface="+mn-ea"/>
              </a:rPr>
              <a:t>知识感知应用</a:t>
            </a:r>
            <a:endParaRPr lang="zh-TW" altLang="en-US" dirty="0">
              <a:solidFill>
                <a:srgbClr val="000000"/>
              </a:solidFill>
              <a:effectLst/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知识图谱与大模型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2590" y="2362835"/>
            <a:ext cx="6243955" cy="3515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6580" y="1409700"/>
            <a:ext cx="108445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>
              <a:buNone/>
            </a:pPr>
            <a:r>
              <a:rPr lang="zh-CN" altLang="en-US" sz="2800">
                <a:latin typeface="+mn-ea"/>
                <a:cs typeface="+mn-ea"/>
                <a:sym typeface="+mn-ea"/>
              </a:rPr>
              <a:t>数据阶段的知识图谱构建及补全：减少</a:t>
            </a:r>
            <a:r>
              <a:rPr lang="zh-CN" altLang="en-US" sz="2800">
                <a:latin typeface="+mn-ea"/>
                <a:cs typeface="+mn-ea"/>
                <a:sym typeface="+mn-ea"/>
              </a:rPr>
              <a:t>人工标注成本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marL="0" lvl="1" indent="0">
              <a:buNone/>
            </a:pPr>
            <a:r>
              <a:rPr lang="zh-CN" altLang="en-US" sz="2800">
                <a:latin typeface="+mn-ea"/>
                <a:cs typeface="+mn-ea"/>
                <a:sym typeface="+mn-ea"/>
              </a:rPr>
              <a:t>大模型提升知识图谱</a:t>
            </a:r>
            <a:r>
              <a:rPr lang="zh-CN" altLang="en-US" sz="2800">
                <a:latin typeface="+mn-ea"/>
                <a:cs typeface="+mn-ea"/>
                <a:sym typeface="+mn-ea"/>
              </a:rPr>
              <a:t>自然语言理解能力：提升问答流畅性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840355"/>
            <a:ext cx="519303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44545" y="2859458"/>
            <a:ext cx="5502910" cy="16285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谢谢</a:t>
            </a:r>
            <a:br>
              <a:rPr lang="zh-CN" altLang="en-US" dirty="0"/>
            </a:br>
            <a:r>
              <a:rPr lang="zh-CN" altLang="en-US" sz="3110" dirty="0"/>
              <a:t>请各位领导批评指正</a:t>
            </a:r>
            <a:endParaRPr lang="zh-CN" altLang="en-US" sz="311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3487419" y="2294643"/>
            <a:ext cx="5217796" cy="518160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定义：</a:t>
            </a:r>
            <a:r>
              <a:rPr lang="zh-TW" altLang="en-US" b="1" dirty="0">
                <a:solidFill>
                  <a:srgbClr val="000000"/>
                </a:solidFill>
                <a:effectLst/>
                <a:latin typeface="Songti SC" panose="02010800040101010101" pitchFamily="2" charset="-122"/>
                <a:ea typeface="Songti SC" panose="02010800040101010101" pitchFamily="2" charset="-122"/>
                <a:sym typeface="+mn-ea"/>
              </a:rPr>
              <a:t>表示实体间的结构化关系，由实体、关系和语义描述组成。知识图谱一般是有向的属性图。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基本数据结构：</a:t>
            </a:r>
            <a:r>
              <a:rPr lang="zh-CN" altLang="en-US" b="1">
                <a:sym typeface="+mn-ea"/>
              </a:rPr>
              <a:t>知识图谱是由实体和关系组成的多关系图，实体和关系分别被视为图的节点和不同类型的边。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以企业和专利信息的</a:t>
            </a:r>
            <a:r>
              <a:rPr lang="zh-CN" altLang="en-US">
                <a:sym typeface="+mn-ea"/>
              </a:rPr>
              <a:t>知识图谱举例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实体节点：申请人；发明</a:t>
            </a:r>
            <a:r>
              <a:rPr lang="zh-CN" altLang="en-US">
                <a:sym typeface="+mn-ea"/>
              </a:rPr>
              <a:t>人；企业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；专利</a:t>
            </a:r>
            <a:r>
              <a:rPr lang="zh-CN" altLang="en-US">
                <a:sym typeface="+mn-ea"/>
              </a:rPr>
              <a:t>名称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关系边：申请、</a:t>
            </a:r>
            <a:r>
              <a:rPr lang="zh-CN" altLang="en-US">
                <a:sym typeface="+mn-ea"/>
              </a:rPr>
              <a:t>发明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-222885"/>
            <a:ext cx="10515600" cy="1325563"/>
          </a:xfrm>
        </p:spPr>
        <p:txBody>
          <a:bodyPr/>
          <a:p>
            <a:pPr algn="ctr"/>
            <a:r>
              <a:rPr lang="zh-CN" altLang="en-US"/>
              <a:t>知识图谱构建</a:t>
            </a:r>
            <a:r>
              <a:rPr lang="zh-CN" altLang="en-US"/>
              <a:t>过程基本框架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752" y="4642414"/>
            <a:ext cx="1685640" cy="66476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非结构化数据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752" y="3935563"/>
            <a:ext cx="1685640" cy="66476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半结构化数据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3752" y="2624630"/>
            <a:ext cx="1685640" cy="66476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结构化数据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30" name="磁片 12"/>
          <p:cNvSpPr/>
          <p:nvPr/>
        </p:nvSpPr>
        <p:spPr>
          <a:xfrm>
            <a:off x="5291465" y="1236650"/>
            <a:ext cx="1685640" cy="66476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bg1"/>
                </a:solidFill>
                <a:latin typeface="Songti SC" panose="02010800040101010101" pitchFamily="2" charset="-122"/>
                <a:ea typeface="Songti SC" panose="02010800040101010101" pitchFamily="2" charset="-122"/>
              </a:rPr>
              <a:t>第三方知识图谱</a:t>
            </a:r>
            <a:endParaRPr kumimoji="1" lang="zh-TW" altLang="en-US" sz="1600" dirty="0">
              <a:solidFill>
                <a:schemeClr val="bg1"/>
              </a:solidFill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31" name="磁片 13"/>
          <p:cNvSpPr/>
          <p:nvPr/>
        </p:nvSpPr>
        <p:spPr>
          <a:xfrm>
            <a:off x="10132065" y="4267945"/>
            <a:ext cx="1685640" cy="66476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bg1"/>
                </a:solidFill>
                <a:latin typeface="Songti SC" panose="02010800040101010101" pitchFamily="2" charset="-122"/>
                <a:ea typeface="Songti SC" panose="02010800040101010101" pitchFamily="2" charset="-122"/>
              </a:rPr>
              <a:t>知识图谱</a:t>
            </a:r>
            <a:endParaRPr kumimoji="1" lang="zh-TW" altLang="en-US" sz="1600" dirty="0">
              <a:solidFill>
                <a:schemeClr val="bg1"/>
              </a:solidFill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5280" y="5006975"/>
            <a:ext cx="1685925" cy="664845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实体抽取</a:t>
            </a:r>
            <a:endParaRPr lang="en-US" altLang="zh-CN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3995" y="4642485"/>
            <a:ext cx="1685925" cy="664845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实体消歧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13345" y="4277360"/>
            <a:ext cx="1685925" cy="664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质量评估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75280" y="3547745"/>
            <a:ext cx="1685925" cy="664845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属性抽取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75280" y="4277360"/>
            <a:ext cx="1685925" cy="664845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关系抽取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93995" y="3928745"/>
            <a:ext cx="1685925" cy="664845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指代消解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92090" y="2630805"/>
            <a:ext cx="1685925" cy="664845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知识融合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13345" y="2949575"/>
            <a:ext cx="1685925" cy="664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知识推理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13345" y="5307330"/>
            <a:ext cx="1685925" cy="664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ongti SC" panose="02010800040101010101" pitchFamily="2" charset="-122"/>
                <a:ea typeface="Songti SC" panose="02010800040101010101" pitchFamily="2" charset="-122"/>
              </a:rPr>
              <a:t>本体抽取</a:t>
            </a:r>
            <a:endParaRPr lang="zh-CN" altLang="en-US" dirty="0">
              <a:latin typeface="Songti SC" panose="02010800040101010101" pitchFamily="2" charset="-122"/>
              <a:ea typeface="Songti SC" panose="02010800040101010101" pitchFamily="2" charset="-122"/>
            </a:endParaRPr>
          </a:p>
        </p:txBody>
      </p:sp>
      <p:cxnSp>
        <p:nvCxnSpPr>
          <p:cNvPr id="32" name="直線箭頭接點 16"/>
          <p:cNvCxnSpPr>
            <a:stCxn id="18" idx="3"/>
          </p:cNvCxnSpPr>
          <p:nvPr/>
        </p:nvCxnSpPr>
        <p:spPr>
          <a:xfrm flipV="1">
            <a:off x="4560570" y="4609465"/>
            <a:ext cx="73469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25"/>
          <p:cNvCxnSpPr/>
          <p:nvPr/>
        </p:nvCxnSpPr>
        <p:spPr>
          <a:xfrm flipV="1">
            <a:off x="6979920" y="4625975"/>
            <a:ext cx="73469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26"/>
          <p:cNvCxnSpPr/>
          <p:nvPr/>
        </p:nvCxnSpPr>
        <p:spPr>
          <a:xfrm flipV="1">
            <a:off x="9397365" y="4593590"/>
            <a:ext cx="73469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27"/>
          <p:cNvCxnSpPr/>
          <p:nvPr/>
        </p:nvCxnSpPr>
        <p:spPr>
          <a:xfrm flipV="1">
            <a:off x="2138680" y="4606925"/>
            <a:ext cx="73469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28"/>
          <p:cNvCxnSpPr>
            <a:stCxn id="15" idx="3"/>
            <a:endCxn id="21" idx="1"/>
          </p:cNvCxnSpPr>
          <p:nvPr/>
        </p:nvCxnSpPr>
        <p:spPr>
          <a:xfrm>
            <a:off x="2139315" y="2957195"/>
            <a:ext cx="3152140" cy="63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2"/>
          <p:cNvCxnSpPr>
            <a:stCxn id="30" idx="3"/>
          </p:cNvCxnSpPr>
          <p:nvPr/>
        </p:nvCxnSpPr>
        <p:spPr>
          <a:xfrm flipH="1">
            <a:off x="6132830" y="1901190"/>
            <a:ext cx="1905" cy="9315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41"/>
          <p:cNvCxnSpPr>
            <a:stCxn id="21" idx="2"/>
          </p:cNvCxnSpPr>
          <p:nvPr/>
        </p:nvCxnSpPr>
        <p:spPr>
          <a:xfrm flipH="1">
            <a:off x="6132195" y="3295650"/>
            <a:ext cx="1905" cy="6330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9"/>
          <p:cNvCxnSpPr>
            <a:stCxn id="24" idx="2"/>
            <a:endCxn id="12" idx="0"/>
          </p:cNvCxnSpPr>
          <p:nvPr/>
        </p:nvCxnSpPr>
        <p:spPr>
          <a:xfrm>
            <a:off x="8555990" y="3614420"/>
            <a:ext cx="0" cy="6629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52"/>
          <p:cNvCxnSpPr>
            <a:endCxn id="12" idx="2"/>
          </p:cNvCxnSpPr>
          <p:nvPr/>
        </p:nvCxnSpPr>
        <p:spPr>
          <a:xfrm flipV="1">
            <a:off x="8555990" y="4942205"/>
            <a:ext cx="0" cy="3968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58"/>
          <p:cNvCxnSpPr>
            <a:stCxn id="31" idx="1"/>
            <a:endCxn id="24" idx="3"/>
          </p:cNvCxnSpPr>
          <p:nvPr/>
        </p:nvCxnSpPr>
        <p:spPr>
          <a:xfrm rot="16200000" flipV="1">
            <a:off x="9693910" y="2987040"/>
            <a:ext cx="986155" cy="157607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60"/>
          <p:cNvCxnSpPr>
            <a:endCxn id="25" idx="1"/>
          </p:cNvCxnSpPr>
          <p:nvPr/>
        </p:nvCxnSpPr>
        <p:spPr>
          <a:xfrm>
            <a:off x="6132195" y="5323205"/>
            <a:ext cx="1580515" cy="316230"/>
          </a:xfrm>
          <a:prstGeom prst="bentConnector3">
            <a:avLst>
              <a:gd name="adj1" fmla="val 89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2505710" y="2370455"/>
            <a:ext cx="7259320" cy="3729990"/>
          </a:xfrm>
          <a:prstGeom prst="roundRect">
            <a:avLst/>
          </a:prstGeom>
          <a:noFill/>
          <a:ln w="317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本框 4"/>
          <p:cNvSpPr txBox="1">
            <a:spLocks noChangeArrowheads="1"/>
          </p:cNvSpPr>
          <p:nvPr/>
        </p:nvSpPr>
        <p:spPr bwMode="auto">
          <a:xfrm>
            <a:off x="357352" y="258606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企业信息概念内涵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1.企业概况：包括企业名称、所在地、行业类别、企业类型、成立时间、注册资本等基本信息。</a:t>
            </a:r>
            <a:endParaRPr lang="zh-CN" altLang="en-US"/>
          </a:p>
          <a:p>
            <a:r>
              <a:rPr lang="zh-CN" altLang="en-US"/>
              <a:t>2.股东信息：包括股东名称、出资额、出资比例、联系方式等。</a:t>
            </a:r>
            <a:endParaRPr lang="zh-CN" altLang="en-US"/>
          </a:p>
          <a:p>
            <a:r>
              <a:rPr lang="zh-CN" altLang="en-US"/>
              <a:t>3.组织架构：包括企业内部组织结构、管理层、员工人数、股东会、董事会等基本信息。</a:t>
            </a:r>
            <a:endParaRPr lang="zh-CN" altLang="en-US"/>
          </a:p>
          <a:p>
            <a:r>
              <a:rPr lang="zh-CN" altLang="en-US"/>
              <a:t>4.财务信息：包括财务报表、销售收入、利润总额、净利润等信息。</a:t>
            </a:r>
            <a:endParaRPr lang="zh-CN" altLang="en-US"/>
          </a:p>
          <a:p>
            <a:r>
              <a:rPr lang="zh-CN" altLang="en-US"/>
              <a:t>5.物资采购：包括主要供应商、采购渠道、物料类别等信息。</a:t>
            </a:r>
            <a:endParaRPr lang="zh-CN" altLang="en-US"/>
          </a:p>
          <a:p>
            <a:r>
              <a:rPr lang="zh-CN" altLang="en-US"/>
              <a:t>6.生产管理：包括生产计划、实际生产量、生产效率、产品质量等方面的信息。</a:t>
            </a:r>
            <a:endParaRPr lang="zh-CN" altLang="en-US"/>
          </a:p>
          <a:p>
            <a:r>
              <a:rPr lang="zh-CN" altLang="en-US"/>
              <a:t>7.销售与客户：包括销售渠道、重要客户、销售收入等信息。</a:t>
            </a:r>
            <a:endParaRPr lang="zh-CN" altLang="en-US"/>
          </a:p>
          <a:p>
            <a:r>
              <a:rPr lang="zh-CN" altLang="en-US"/>
              <a:t>8.</a:t>
            </a:r>
            <a:r>
              <a:rPr lang="zh-CN" altLang="en-US" u="sng"/>
              <a:t>研发与知识产权：包括研发项目、专利申请及授权情况等信息</a:t>
            </a:r>
            <a:r>
              <a:rPr lang="zh-CN" altLang="en-US"/>
              <a:t>。（本次</a:t>
            </a:r>
            <a:r>
              <a:rPr lang="zh-CN" altLang="en-US"/>
              <a:t>关注）</a:t>
            </a:r>
            <a:endParaRPr lang="zh-CN" altLang="en-US"/>
          </a:p>
          <a:p>
            <a:r>
              <a:rPr lang="zh-CN" altLang="en-US"/>
              <a:t>9.人力资源：包括员工招聘、培训、薪酬福利等基本信息。</a:t>
            </a:r>
            <a:endParaRPr lang="zh-CN" altLang="en-US"/>
          </a:p>
          <a:p>
            <a:r>
              <a:rPr lang="zh-CN" altLang="en-US"/>
              <a:t>10.企业文化与社会责任：包括企业愿景、核心价值观、员工行为规范等信息以及企业在社会责任方面的表现。</a:t>
            </a:r>
            <a:endParaRPr lang="zh-CN" altLang="en-US"/>
          </a:p>
          <a:p>
            <a:r>
              <a:rPr lang="zh-CN" altLang="en-US"/>
              <a:t>11.法律事务：包括企业涉及的法律法规、诉讼仲裁案件等信息。</a:t>
            </a:r>
            <a:endParaRPr lang="zh-CN" altLang="en-US"/>
          </a:p>
          <a:p>
            <a:r>
              <a:rPr lang="zh-CN" altLang="en-US"/>
              <a:t>12.其他信息：包括企业其他重要事项，如投资情况、重要事件等。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专利表格数据样例展示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155190"/>
            <a:ext cx="10515600" cy="369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表格数据三元组处理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1400">
                <a:latin typeface="+mn-ea"/>
                <a:cs typeface="+mn-ea"/>
              </a:rPr>
              <a:t>短文本数据列：直接作为实体和关系</a:t>
            </a:r>
            <a:endParaRPr lang="zh-CN" altLang="en-US" sz="1400">
              <a:latin typeface="+mn-ea"/>
              <a:cs typeface="+mn-ea"/>
            </a:endParaRPr>
          </a:p>
          <a:p>
            <a:pPr lvl="1"/>
            <a:r>
              <a:rPr lang="zh-CN" altLang="en-US" sz="1400">
                <a:latin typeface="+mn-ea"/>
                <a:cs typeface="+mn-ea"/>
              </a:rPr>
              <a:t>头实体：使用具有唯一标识类型的实体，如：企业</a:t>
            </a:r>
            <a:r>
              <a:rPr lang="en-US" altLang="zh-CN" sz="1400">
                <a:latin typeface="+mn-ea"/>
                <a:cs typeface="+mn-ea"/>
              </a:rPr>
              <a:t>id</a:t>
            </a:r>
            <a:endParaRPr lang="zh-CN" altLang="en-US" sz="1400">
              <a:latin typeface="+mn-ea"/>
              <a:cs typeface="+mn-ea"/>
            </a:endParaRPr>
          </a:p>
          <a:p>
            <a:pPr lvl="1"/>
            <a:r>
              <a:rPr lang="zh-CN" altLang="en-US" sz="1400">
                <a:latin typeface="+mn-ea"/>
                <a:cs typeface="+mn-ea"/>
              </a:rPr>
              <a:t>关系：能够和其他实体产生关系的表述：如“申请”“发明”</a:t>
            </a:r>
            <a:endParaRPr lang="zh-CN" altLang="en-US" sz="1400">
              <a:latin typeface="+mn-ea"/>
              <a:cs typeface="+mn-ea"/>
            </a:endParaRPr>
          </a:p>
          <a:p>
            <a:pPr lvl="1"/>
            <a:r>
              <a:rPr lang="zh-CN" altLang="en-US" sz="1400">
                <a:latin typeface="+mn-ea"/>
                <a:cs typeface="+mn-ea"/>
              </a:rPr>
              <a:t>尾实体：与头实体有关系的唯一标识的实体，如“专利号”</a:t>
            </a:r>
            <a:endParaRPr lang="zh-CN" altLang="en-US" sz="1400">
              <a:latin typeface="+mn-ea"/>
              <a:cs typeface="+mn-ea"/>
            </a:endParaRPr>
          </a:p>
          <a:p>
            <a:pPr lvl="0"/>
            <a:r>
              <a:rPr lang="zh-CN" altLang="en-US" sz="1400">
                <a:latin typeface="+mn-ea"/>
                <a:cs typeface="+mn-ea"/>
              </a:rPr>
              <a:t>长文本数据列：关键词抽取处理后作为实体和关系</a:t>
            </a:r>
            <a:endParaRPr lang="zh-CN" altLang="en-US" sz="1400">
              <a:latin typeface="+mn-ea"/>
              <a:cs typeface="+mn-ea"/>
            </a:endParaRPr>
          </a:p>
          <a:p>
            <a:pPr lvl="1"/>
            <a:r>
              <a:rPr lang="zh-CN" altLang="en-US" sz="1400">
                <a:latin typeface="+mn-ea"/>
                <a:cs typeface="+mn-ea"/>
              </a:rPr>
              <a:t>关键词抽取：</a:t>
            </a:r>
            <a:r>
              <a:rPr lang="en-US" altLang="zh-CN" sz="1400">
                <a:latin typeface="+mn-ea"/>
                <a:cs typeface="+mn-ea"/>
              </a:rPr>
              <a:t>LDA</a:t>
            </a:r>
            <a:r>
              <a:rPr lang="zh-CN" altLang="en-US" sz="1400">
                <a:latin typeface="+mn-ea"/>
                <a:cs typeface="+mn-ea"/>
              </a:rPr>
              <a:t>降权</a:t>
            </a:r>
            <a:r>
              <a:rPr lang="en-US" altLang="zh-CN" sz="1400">
                <a:latin typeface="+mn-ea"/>
                <a:cs typeface="+mn-ea"/>
              </a:rPr>
              <a:t>:LDA模型的基本思想是，每个文档都是由多个主题混合而成的，而每个主题又是由多个关键词构成的。通过这种方式，LDA可以从大量文档中提取出关键词，并将这些关键词组合成主题。</a:t>
            </a:r>
            <a:endParaRPr lang="en-US" altLang="zh-CN" sz="1400">
              <a:latin typeface="+mn-ea"/>
              <a:cs typeface="+mn-ea"/>
            </a:endParaRPr>
          </a:p>
          <a:p>
            <a:pPr lvl="1"/>
            <a:r>
              <a:rPr lang="en-US" altLang="zh-CN" sz="1400">
                <a:latin typeface="+mn-ea"/>
                <a:cs typeface="+mn-ea"/>
              </a:rPr>
              <a:t>以下是使用LDA模型提取关键词的基本步骤：</a:t>
            </a:r>
            <a:endParaRPr lang="en-US" altLang="zh-CN" sz="1400">
              <a:latin typeface="+mn-ea"/>
              <a:cs typeface="+mn-ea"/>
            </a:endParaRPr>
          </a:p>
          <a:p>
            <a:pPr lvl="1"/>
            <a:endParaRPr lang="en-US" altLang="zh-CN" sz="1400">
              <a:latin typeface="+mn-ea"/>
              <a:cs typeface="+mn-ea"/>
            </a:endParaRPr>
          </a:p>
          <a:p>
            <a:pPr lvl="2"/>
            <a:r>
              <a:rPr lang="en-US" altLang="zh-CN" sz="1400">
                <a:latin typeface="+mn-ea"/>
                <a:cs typeface="+mn-ea"/>
              </a:rPr>
              <a:t>1. 预处理文本数据：这包括去除停用词（如“的”、“和”、“是”等常见词），进行词干提取或词形还原，以及将文本转换为词袋模型。</a:t>
            </a:r>
            <a:endParaRPr lang="en-US" altLang="zh-CN" sz="1400">
              <a:latin typeface="+mn-ea"/>
              <a:cs typeface="+mn-ea"/>
            </a:endParaRPr>
          </a:p>
          <a:p>
            <a:pPr lvl="2"/>
            <a:endParaRPr lang="en-US" altLang="zh-CN" sz="1400">
              <a:latin typeface="+mn-ea"/>
              <a:cs typeface="+mn-ea"/>
            </a:endParaRPr>
          </a:p>
          <a:p>
            <a:pPr lvl="2"/>
            <a:r>
              <a:rPr lang="en-US" altLang="zh-CN" sz="1400">
                <a:latin typeface="+mn-ea"/>
                <a:cs typeface="+mn-ea"/>
              </a:rPr>
              <a:t>2. 训练LDA模型：使用预处理后的文本数据训练LDA模型。在训练过程中，您可以设置主题的数量，以及其他参数。</a:t>
            </a:r>
            <a:endParaRPr lang="en-US" altLang="zh-CN" sz="1400">
              <a:latin typeface="+mn-ea"/>
              <a:cs typeface="+mn-ea"/>
            </a:endParaRPr>
          </a:p>
          <a:p>
            <a:pPr lvl="2"/>
            <a:endParaRPr lang="en-US" altLang="zh-CN" sz="1400">
              <a:latin typeface="+mn-ea"/>
              <a:cs typeface="+mn-ea"/>
            </a:endParaRPr>
          </a:p>
          <a:p>
            <a:pPr lvl="2"/>
            <a:r>
              <a:rPr lang="en-US" altLang="zh-CN" sz="1400">
                <a:latin typeface="+mn-ea"/>
                <a:cs typeface="+mn-ea"/>
              </a:rPr>
              <a:t>3. 查看结果：训练完成后，您可以查看每个主题的关键词，以及每个文档的主题分布。</a:t>
            </a:r>
            <a:endParaRPr lang="en-US" altLang="zh-CN" sz="1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预处理文本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3365" y="5909310"/>
            <a:ext cx="660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1 </a:t>
            </a:r>
            <a:r>
              <a:rPr lang="zh-CN" altLang="en-US"/>
              <a:t>读取</a:t>
            </a:r>
            <a:r>
              <a:rPr lang="en-US" altLang="zh-CN"/>
              <a:t>2.4w</a:t>
            </a:r>
            <a:r>
              <a:rPr lang="zh-CN" altLang="en-US"/>
              <a:t>条专利数据转化为</a:t>
            </a:r>
            <a:r>
              <a:rPr lang="en-US" altLang="zh-CN"/>
              <a:t>pandas</a:t>
            </a:r>
            <a:r>
              <a:rPr lang="zh-CN" altLang="en-US"/>
              <a:t>数据结构，花费</a:t>
            </a:r>
            <a:r>
              <a:rPr lang="en-US" altLang="zh-CN"/>
              <a:t>2.4</a:t>
            </a:r>
            <a:r>
              <a:rPr lang="zh-CN" altLang="en-US"/>
              <a:t>秒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5710" y="1381760"/>
            <a:ext cx="71799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专利摘要</a:t>
            </a:r>
            <a:r>
              <a:rPr lang="zh-CN" altLang="en-US"/>
              <a:t>分词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7530" y="1584325"/>
            <a:ext cx="599757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0295" y="6114415"/>
            <a:ext cx="493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2 </a:t>
            </a:r>
            <a:r>
              <a:rPr lang="zh-CN" altLang="en-US"/>
              <a:t>专利</a:t>
            </a:r>
            <a:r>
              <a:rPr lang="zh-CN" altLang="en-US"/>
              <a:t>摘要分词结果：</a:t>
            </a:r>
            <a:r>
              <a:rPr lang="en-US" altLang="zh-CN"/>
              <a:t>summary_cutted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lda</a:t>
            </a:r>
            <a:r>
              <a:rPr lang="zh-CN" altLang="en-US"/>
              <a:t>主题</a:t>
            </a:r>
            <a:r>
              <a:rPr lang="zh-CN" altLang="en-US"/>
              <a:t>挖掘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720" y="1584325"/>
            <a:ext cx="943229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51760" y="6118860"/>
            <a:ext cx="688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3 lda.fit</a:t>
            </a:r>
            <a:r>
              <a:rPr lang="zh-CN" altLang="en-US"/>
              <a:t>过程即使用</a:t>
            </a:r>
            <a:r>
              <a:rPr lang="en-US" altLang="zh-CN"/>
              <a:t>lda</a:t>
            </a:r>
            <a:r>
              <a:rPr lang="zh-CN" altLang="en-US"/>
              <a:t>算法寻找主题，图示花费</a:t>
            </a:r>
            <a:r>
              <a:rPr lang="en-US" altLang="zh-CN"/>
              <a:t>1</a:t>
            </a:r>
            <a:r>
              <a:rPr lang="zh-CN" altLang="en-US"/>
              <a:t>分</a:t>
            </a:r>
            <a:r>
              <a:rPr lang="en-US" altLang="zh-CN"/>
              <a:t>20</a:t>
            </a:r>
            <a:r>
              <a:rPr lang="zh-CN" altLang="en-US"/>
              <a:t>秒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7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7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37"/>
  <p:tag name="KSO_WM_TEMPLATE_THUMBS_INDEX" val="1、4、6、8、10、11、13、15、18、2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7_21*a*1"/>
  <p:tag name="KSO_WM_TEMPLATE_CATEGORY" val="custom"/>
  <p:tag name="KSO_WM_TEMPLATE_INDEX" val="2021863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谢谢观看"/>
  <p:tag name="KSO_WM_UNIT_NOCLEAR" val="0"/>
  <p:tag name="KSO_WM_UNIT_VALUE" val="5"/>
  <p:tag name="KSO_WM_UNIT_TYPE" val="a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7_21*b*1"/>
  <p:tag name="KSO_WM_TEMPLATE_CATEGORY" val="custom"/>
  <p:tag name="KSO_WM_TEMPLATE_INDEX" val="2021863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THANKS"/>
  <p:tag name="KSO_WM_UNIT_NOCLEAR" val="0"/>
  <p:tag name="KSO_WM_UNIT_VALUE" val="19"/>
  <p:tag name="KSO_WM_UNIT_TYPE" val="b"/>
  <p:tag name="KSO_WM_UNIT_INDEX" val="1"/>
</p:tagLst>
</file>

<file path=ppt/tags/tag111.xml><?xml version="1.0" encoding="utf-8"?>
<p:tagLst xmlns:p="http://schemas.openxmlformats.org/presentationml/2006/main">
  <p:tag name="KSO_WM_SLIDE_ID" val="custom20218637_21"/>
  <p:tag name="KSO_WM_TEMPLATE_SUBCATEGORY" val="0"/>
  <p:tag name="KSO_WM_TEMPLATE_MASTER_TYPE" val="1"/>
  <p:tag name="KSO_WM_TEMPLATE_COLOR_TYPE" val="0"/>
  <p:tag name="KSO_WM_SLIDE_ITEM_CNT" val="0"/>
  <p:tag name="KSO_WM_SLIDE_INDEX" val="21"/>
  <p:tag name="KSO_WM_TAG_VERSION" val="1.0"/>
  <p:tag name="KSO_WM_BEAUTIFY_FLAG" val="#wm#"/>
  <p:tag name="KSO_WM_TEMPLATE_CATEGORY" val="custom"/>
  <p:tag name="KSO_WM_TEMPLATE_INDEX" val="20218637"/>
  <p:tag name="KSO_WM_SLIDE_LAYOUT" val="a_b"/>
  <p:tag name="KSO_WM_SLIDE_LAYOUT_CNT" val="1_1"/>
  <p:tag name="KSO_WM_SLIDE_TYPE" val="endPage"/>
  <p:tag name="KSO_WM_SLIDE_SUBTYPE" val="pureTxt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设计组工作汇报（第7套）">
      <a:dk1>
        <a:sysClr val="windowText" lastClr="000000"/>
      </a:dk1>
      <a:lt1>
        <a:sysClr val="window" lastClr="FFFFFF"/>
      </a:lt1>
      <a:dk2>
        <a:srgbClr val="FDE2D7"/>
      </a:dk2>
      <a:lt2>
        <a:srgbClr val="FFF9F7"/>
      </a:lt2>
      <a:accent1>
        <a:srgbClr val="DF81C2"/>
      </a:accent1>
      <a:accent2>
        <a:srgbClr val="E492C7"/>
      </a:accent2>
      <a:accent3>
        <a:srgbClr val="EAA3CC"/>
      </a:accent3>
      <a:accent4>
        <a:srgbClr val="EFB4D1"/>
      </a:accent4>
      <a:accent5>
        <a:srgbClr val="F5C5D6"/>
      </a:accent5>
      <a:accent6>
        <a:srgbClr val="FAD6D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WPS 表格</Application>
  <PresentationFormat>宽屏</PresentationFormat>
  <Paragraphs>167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</vt:lpstr>
      <vt:lpstr>Songti SC</vt:lpstr>
      <vt:lpstr>Century Gothic</vt:lpstr>
      <vt:lpstr>苹方-简</vt:lpstr>
      <vt:lpstr>汉仪书宋二KW</vt:lpstr>
      <vt:lpstr>Calibri</vt:lpstr>
      <vt:lpstr>Helvetica Neue</vt:lpstr>
      <vt:lpstr>宋体</vt:lpstr>
      <vt:lpstr>Arial Unicode MS</vt:lpstr>
      <vt:lpstr>WPS</vt:lpstr>
      <vt:lpstr>1_Office 主题​​</vt:lpstr>
      <vt:lpstr>企业信息关联挖掘及知识图谱构建</vt:lpstr>
      <vt:lpstr>知识图谱概述</vt:lpstr>
      <vt:lpstr>知识图谱构建过程基本框架</vt:lpstr>
      <vt:lpstr>企业信息概念内涵</vt:lpstr>
      <vt:lpstr>专利表格数据样例展示</vt:lpstr>
      <vt:lpstr>表格数据三元组处理流程</vt:lpstr>
      <vt:lpstr>预处理文本数据</vt:lpstr>
      <vt:lpstr>专利摘要分词</vt:lpstr>
      <vt:lpstr>lda主题挖掘</vt:lpstr>
      <vt:lpstr>每个主题的关键词表</vt:lpstr>
      <vt:lpstr>主题数为10的关键词表</vt:lpstr>
      <vt:lpstr>可视化</vt:lpstr>
      <vt:lpstr>结论</vt:lpstr>
      <vt:lpstr>展望：企业间关系知识图谱应用</vt:lpstr>
      <vt:lpstr>知识图谱相关算法</vt:lpstr>
      <vt:lpstr>知识图谱研究方向</vt:lpstr>
      <vt:lpstr>知识图谱与大模型</vt:lpstr>
      <vt:lpstr>谢谢 请各位领导批评指正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why</cp:lastModifiedBy>
  <cp:revision>20</cp:revision>
  <dcterms:created xsi:type="dcterms:W3CDTF">2023-10-31T05:47:24Z</dcterms:created>
  <dcterms:modified xsi:type="dcterms:W3CDTF">2023-10-31T05:47:24Z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2052-6.2.1.8344</vt:lpwstr>
  </property>
  <property fmtid="{D5CDD505-2E9C-101B-9397-08002B2CF9AE}" pid="3" name="ICV">
    <vt:lpwstr>1B8B8D3628BFF71D420C396562F30221_41</vt:lpwstr>
  </property>
</Properties>
</file>