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77bff4746_3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77bff4746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78f776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78f776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77bff4746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77bff4746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Starting with a general overview of the sales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initially calculated the total sales including shipping cost, which was just under 14 million.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Exploring annual sales we can see that sales have been increasing each year - showing consistent growth from 2011 through to 2014 (as a quick aside that we chose not include 2015 in the line graph since the data is incomplete).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we look further at the individual quarters - we can see that sales were relatively modest in the earlier years, but picked up significantly later 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fact, we also noticed that Q4 consistently generated the highest sales each year with 2014 Q4 reaching the peak at around 1.48 million.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Breaking it down further by category, we are able to identify that office supplies stayed relatively stable, while technology and furniture show strong gains in the latter quarters.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Overall the data highlights a clear upward trend and strong momentum particularly in 2014.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77bff4746_3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77bff4746_3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e86a72e4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e86a72e4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77bff4746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77bff4746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77bff4746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77bff4746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77bff4746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77bff4746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77bff4746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77bff4746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77bff4746_3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77bff4746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>
            <a:alpha val="1509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81250"/>
            <a:ext cx="8520600" cy="15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Offuture</a:t>
            </a:r>
            <a:r>
              <a:rPr lang="en"/>
              <a:t>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big picture?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50" y="3284450"/>
            <a:ext cx="1318100" cy="118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Discounts and regions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7" name="Google Shape;127;p22" title="Screenshot 2025-10-01 at 13.50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00" y="1001325"/>
            <a:ext cx="8029650" cy="399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1768" l="1954" r="3625" t="68555"/>
          <a:stretch/>
        </p:blipFill>
        <p:spPr>
          <a:xfrm>
            <a:off x="5329298" y="488225"/>
            <a:ext cx="3681577" cy="10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5329300" y="113525"/>
            <a:ext cx="3540900" cy="374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The 5 </a:t>
            </a:r>
            <a:r>
              <a:rPr b="1" lang="en" sz="1100"/>
              <a:t>most </a:t>
            </a:r>
            <a:r>
              <a:rPr lang="en" sz="1100"/>
              <a:t>profitable countries</a:t>
            </a:r>
            <a:endParaRPr sz="1100"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5">
            <a:alphaModFix/>
          </a:blip>
          <a:srcRect b="1981" l="4589" r="0" t="69259"/>
          <a:stretch/>
        </p:blipFill>
        <p:spPr>
          <a:xfrm>
            <a:off x="5329298" y="2013268"/>
            <a:ext cx="3681578" cy="10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5329300" y="1638556"/>
            <a:ext cx="3540900" cy="374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The 5 </a:t>
            </a:r>
            <a:r>
              <a:rPr b="1" lang="en" sz="1100"/>
              <a:t>least </a:t>
            </a:r>
            <a:r>
              <a:rPr lang="en" sz="1100"/>
              <a:t>profitable countries</a:t>
            </a:r>
            <a:endParaRPr sz="1100"/>
          </a:p>
        </p:txBody>
      </p:sp>
      <p:pic>
        <p:nvPicPr>
          <p:cNvPr id="132" name="Google Shape;132;p22" title="Screenshot 2025-10-01 at 13.53.1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4250" y="1025425"/>
            <a:ext cx="1271300" cy="6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20400" y="650000"/>
            <a:ext cx="5740200" cy="4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Total sales and profits increased year by year, and sales were particularly high in Q4 each year.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Subcategories varied in profitability, with the most profitable segment being in Consumer goods. Copiers and Phones were very profitable</a:t>
            </a:r>
            <a:r>
              <a:rPr lang="en" sz="1300"/>
              <a:t>, whereas </a:t>
            </a:r>
            <a:r>
              <a:rPr lang="en" sz="1300"/>
              <a:t>Tables made a loss</a:t>
            </a:r>
            <a:r>
              <a:rPr lang="en" sz="1300"/>
              <a:t>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Tables were both the most often discounted good, and had the largest discount percentages on average.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Countries with positive profits tended to have far lower discounts then those </a:t>
            </a:r>
            <a:r>
              <a:rPr lang="en" sz="1300"/>
              <a:t>with</a:t>
            </a:r>
            <a:r>
              <a:rPr lang="en" sz="1300"/>
              <a:t> negative profits.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Conclusion and key findings:</a:t>
            </a:r>
            <a:endParaRPr sz="1400"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29927" l="19275" r="19666" t="0"/>
          <a:stretch/>
        </p:blipFill>
        <p:spPr>
          <a:xfrm>
            <a:off x="6526175" y="1405650"/>
            <a:ext cx="1864025" cy="192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850"/>
            <a:ext cx="15387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Sales overview</a:t>
            </a:r>
            <a:endParaRPr sz="1400"/>
          </a:p>
        </p:txBody>
      </p:sp>
      <p:pic>
        <p:nvPicPr>
          <p:cNvPr id="62" name="Google Shape;62;p14" title="Screenshot 2025-10-01 at 17.01.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75" y="358225"/>
            <a:ext cx="8507167" cy="47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Profit overview</a:t>
            </a:r>
            <a:endParaRPr sz="1400"/>
          </a:p>
        </p:txBody>
      </p:sp>
      <p:pic>
        <p:nvPicPr>
          <p:cNvPr id="68" name="Google Shape;68;p15" title="Screenshot 2025-10-02 at 16.00.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50" y="375550"/>
            <a:ext cx="7764291" cy="47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 title="Screenshot 2025-10-01 at 11.02.31.png"/>
          <p:cNvPicPr preferRelativeResize="0"/>
          <p:nvPr/>
        </p:nvPicPr>
        <p:blipFill rotWithShape="1">
          <a:blip r:embed="rId3">
            <a:alphaModFix/>
          </a:blip>
          <a:srcRect b="0" l="22636" r="0" t="0"/>
          <a:stretch/>
        </p:blipFill>
        <p:spPr>
          <a:xfrm>
            <a:off x="311700" y="491532"/>
            <a:ext cx="5934602" cy="4651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6"/>
          <p:cNvGrpSpPr/>
          <p:nvPr/>
        </p:nvGrpSpPr>
        <p:grpSpPr>
          <a:xfrm>
            <a:off x="6246301" y="2788200"/>
            <a:ext cx="2897797" cy="1551527"/>
            <a:chOff x="6590525" y="0"/>
            <a:chExt cx="2553575" cy="1367225"/>
          </a:xfrm>
        </p:grpSpPr>
        <p:pic>
          <p:nvPicPr>
            <p:cNvPr id="75" name="Google Shape;75;p16"/>
            <p:cNvPicPr preferRelativeResize="0"/>
            <p:nvPr/>
          </p:nvPicPr>
          <p:blipFill rotWithShape="1">
            <a:blip r:embed="rId4">
              <a:alphaModFix/>
            </a:blip>
            <a:srcRect b="1768" l="1952" r="37212" t="68555"/>
            <a:stretch/>
          </p:blipFill>
          <p:spPr>
            <a:xfrm>
              <a:off x="6590525" y="256750"/>
              <a:ext cx="2553575" cy="1110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6"/>
            <p:cNvSpPr txBox="1"/>
            <p:nvPr/>
          </p:nvSpPr>
          <p:spPr>
            <a:xfrm>
              <a:off x="6590525" y="0"/>
              <a:ext cx="247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3750" lIns="103750" spcFirstLastPara="1" rIns="103750" wrap="square" tIns="10375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34">
                  <a:solidFill>
                    <a:srgbClr val="666666"/>
                  </a:solidFill>
                </a:rPr>
                <a:t>Top five most profitable countries:</a:t>
              </a:r>
              <a:endParaRPr sz="1134">
                <a:solidFill>
                  <a:srgbClr val="666666"/>
                </a:solidFill>
              </a:endParaRPr>
            </a:p>
          </p:txBody>
        </p:sp>
      </p:grpSp>
      <p:pic>
        <p:nvPicPr>
          <p:cNvPr id="77" name="Google Shape;77;p16" title="Screenshot 2025-10-01 at 10.58.3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4278" y="1098008"/>
            <a:ext cx="1545500" cy="7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Profit overview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Profit overview</a:t>
            </a:r>
            <a:endParaRPr sz="1400"/>
          </a:p>
        </p:txBody>
      </p:sp>
      <p:pic>
        <p:nvPicPr>
          <p:cNvPr id="84" name="Google Shape;84;p17" title="Screenshot 2025-10-01 at 10.49.01.png"/>
          <p:cNvPicPr preferRelativeResize="0"/>
          <p:nvPr/>
        </p:nvPicPr>
        <p:blipFill rotWithShape="1">
          <a:blip r:embed="rId3">
            <a:alphaModFix/>
          </a:blip>
          <a:srcRect b="2290" l="874" r="29719" t="2290"/>
          <a:stretch/>
        </p:blipFill>
        <p:spPr>
          <a:xfrm>
            <a:off x="81950" y="375545"/>
            <a:ext cx="5839923" cy="473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Screenshot 2025-10-01 at 10.49.01.png"/>
          <p:cNvPicPr preferRelativeResize="0"/>
          <p:nvPr/>
        </p:nvPicPr>
        <p:blipFill rotWithShape="1">
          <a:blip r:embed="rId3">
            <a:alphaModFix/>
          </a:blip>
          <a:srcRect b="85673" l="85826" r="4707" t="1232"/>
          <a:stretch/>
        </p:blipFill>
        <p:spPr>
          <a:xfrm>
            <a:off x="6058672" y="375550"/>
            <a:ext cx="1102351" cy="89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Screenshot 2025-09-30 at 16.26.28.png"/>
          <p:cNvPicPr preferRelativeResize="0"/>
          <p:nvPr/>
        </p:nvPicPr>
        <p:blipFill rotWithShape="1">
          <a:blip r:embed="rId3">
            <a:alphaModFix/>
          </a:blip>
          <a:srcRect b="0" l="0" r="0" t="6463"/>
          <a:stretch/>
        </p:blipFill>
        <p:spPr>
          <a:xfrm>
            <a:off x="0" y="328275"/>
            <a:ext cx="9144003" cy="4752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Average profit by product: best performing</a:t>
            </a:r>
            <a:endParaRPr sz="1400"/>
          </a:p>
        </p:txBody>
      </p:sp>
      <p:sp>
        <p:nvSpPr>
          <p:cNvPr id="92" name="Google Shape;92;p18"/>
          <p:cNvSpPr txBox="1"/>
          <p:nvPr/>
        </p:nvSpPr>
        <p:spPr>
          <a:xfrm>
            <a:off x="7412600" y="1176675"/>
            <a:ext cx="1614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The most profitable items tend to be the copiers and printers.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93" name="Google Shape;93;p18" title="Screenshot 2025-09-30 at 11.24.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600" y="97400"/>
            <a:ext cx="1795000" cy="10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 title="Screenshot 2025-09-30 at 16.30.47.png"/>
          <p:cNvPicPr preferRelativeResize="0"/>
          <p:nvPr/>
        </p:nvPicPr>
        <p:blipFill rotWithShape="1">
          <a:blip r:embed="rId3">
            <a:alphaModFix/>
          </a:blip>
          <a:srcRect b="0" l="0" r="0" t="6820"/>
          <a:stretch/>
        </p:blipFill>
        <p:spPr>
          <a:xfrm>
            <a:off x="0" y="346025"/>
            <a:ext cx="9144003" cy="47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 title="Screenshot 2025-09-30 at 11.24.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25" y="3556275"/>
            <a:ext cx="1795000" cy="10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Average profit by product: worst performing</a:t>
            </a:r>
            <a:endParaRPr sz="1400"/>
          </a:p>
        </p:txBody>
      </p:sp>
      <p:sp>
        <p:nvSpPr>
          <p:cNvPr id="101" name="Google Shape;101;p19"/>
          <p:cNvSpPr txBox="1"/>
          <p:nvPr/>
        </p:nvSpPr>
        <p:spPr>
          <a:xfrm>
            <a:off x="2553225" y="4053850"/>
            <a:ext cx="1888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The least profitable items tend to be the tables.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Discounts and sub-categories</a:t>
            </a:r>
            <a:endParaRPr sz="1400"/>
          </a:p>
        </p:txBody>
      </p:sp>
      <p:sp>
        <p:nvSpPr>
          <p:cNvPr id="107" name="Google Shape;107;p20"/>
          <p:cNvSpPr txBox="1"/>
          <p:nvPr/>
        </p:nvSpPr>
        <p:spPr>
          <a:xfrm>
            <a:off x="6162363" y="1443600"/>
            <a:ext cx="1771800" cy="19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Tables were the most often discounted subcategory.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Art was the least often discounted subcategory.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8" name="Google Shape;108;p20" title="Screenshot 2025-10-01 at 10.25.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050" y="3984550"/>
            <a:ext cx="7429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84387" l="83046" r="0" t="588"/>
          <a:stretch/>
        </p:blipFill>
        <p:spPr>
          <a:xfrm>
            <a:off x="6191050" y="375550"/>
            <a:ext cx="1714427" cy="8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title="Screenshot 2025-10-01 at 13.54.0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150" y="2635975"/>
            <a:ext cx="93600" cy="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title="Screenshot 2025-10-01 at 14.34.39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75" y="375550"/>
            <a:ext cx="5915367" cy="47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0" y="851"/>
            <a:ext cx="44475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Discounts and sub-categories</a:t>
            </a:r>
            <a:endParaRPr sz="1400"/>
          </a:p>
        </p:txBody>
      </p:sp>
      <p:pic>
        <p:nvPicPr>
          <p:cNvPr id="117" name="Google Shape;117;p21" title="Screenshot 2025-10-01 at 10.25.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050" y="3984550"/>
            <a:ext cx="7429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84387" l="83046" r="0" t="588"/>
          <a:stretch/>
        </p:blipFill>
        <p:spPr>
          <a:xfrm>
            <a:off x="6191050" y="375550"/>
            <a:ext cx="1714427" cy="8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Screenshot 2025-10-01 at 13.54.0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150" y="2635975"/>
            <a:ext cx="93600" cy="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title="Screenshot 2025-10-01 at 14.35.55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26" y="375550"/>
            <a:ext cx="5798426" cy="476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191050" y="1443600"/>
            <a:ext cx="22764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Tables showed to have the highest discount on average.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Paper showed to have the lowest discount on average.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