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88" r:id="rId3"/>
    <p:sldId id="292" r:id="rId4"/>
    <p:sldId id="258" r:id="rId5"/>
    <p:sldId id="260" r:id="rId6"/>
    <p:sldId id="289" r:id="rId7"/>
    <p:sldId id="290" r:id="rId8"/>
    <p:sldId id="296" r:id="rId9"/>
    <p:sldId id="297" r:id="rId10"/>
    <p:sldId id="298" r:id="rId11"/>
    <p:sldId id="299" r:id="rId12"/>
    <p:sldId id="293" r:id="rId13"/>
    <p:sldId id="294" r:id="rId14"/>
    <p:sldId id="295" r:id="rId15"/>
    <p:sldId id="291" r:id="rId16"/>
    <p:sldId id="287"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65" d="100"/>
          <a:sy n="65" d="100"/>
        </p:scale>
        <p:origin x="1434" y="60"/>
      </p:cViewPr>
      <p:guideLst>
        <p:guide orient="horz" pos="2160"/>
        <p:guide pos="2880"/>
      </p:guideLst>
    </p:cSldViewPr>
  </p:slideViewPr>
  <p:outlineViewPr>
    <p:cViewPr>
      <p:scale>
        <a:sx n="33" d="100"/>
        <a:sy n="33" d="100"/>
      </p:scale>
      <p:origin x="0" y="1099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2166365"/>
            <a:ext cx="8603674" cy="1739347"/>
          </a:xfrm>
        </p:spPr>
        <p:txBody>
          <a:bodyPr tIns="45720" bIns="45720" anchor="ctr">
            <a:normAutofit/>
          </a:bodyPr>
          <a:lstStyle>
            <a:lvl1pPr algn="ctr">
              <a:lnSpc>
                <a:spcPct val="80000"/>
              </a:lnSpc>
              <a:defRPr sz="4500" spc="113" baseline="0"/>
            </a:lvl1pPr>
          </a:lstStyle>
          <a:p>
            <a:r>
              <a:rPr lang="en-US"/>
              <a:t>Click to edit Master title style</a:t>
            </a:r>
            <a:endParaRPr lang="en-US" dirty="0"/>
          </a:p>
        </p:txBody>
      </p:sp>
      <p:sp>
        <p:nvSpPr>
          <p:cNvPr id="3" name="Subtitle 2"/>
          <p:cNvSpPr>
            <a:spLocks noGrp="1"/>
          </p:cNvSpPr>
          <p:nvPr>
            <p:ph type="subTitle" idx="1"/>
          </p:nvPr>
        </p:nvSpPr>
        <p:spPr>
          <a:xfrm>
            <a:off x="1143000" y="3996251"/>
            <a:ext cx="6858000" cy="1309255"/>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86C660-FE49-4932-BF59-47DEFE37148D}"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1431631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D86C660-FE49-4932-BF59-47DEFE37148D}"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3131771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6C660-FE49-4932-BF59-47DEFE37148D}"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2902132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p:spPr>
        <p:txBody>
          <a:bodyPr/>
          <a:lstStyle/>
          <a:p>
            <a:fld id="{3D86C660-FE49-4932-BF59-47DEFE37148D}" type="datetimeFigureOut">
              <a:rPr lang="en-US" smtClean="0"/>
              <a:t>6/11/2022</a:t>
            </a:fld>
            <a:endParaRPr lang="en-US"/>
          </a:p>
        </p:txBody>
      </p:sp>
      <p:sp>
        <p:nvSpPr>
          <p:cNvPr id="5" name="Footer Placeholder 4"/>
          <p:cNvSpPr>
            <a:spLocks noGrp="1"/>
          </p:cNvSpPr>
          <p:nvPr>
            <p:ph type="ftr" sz="quarter" idx="11"/>
          </p:nvPr>
        </p:nvSpPr>
        <p:spPr>
          <a:xfrm>
            <a:off x="2832102" y="6422855"/>
            <a:ext cx="3209752" cy="365125"/>
          </a:xfrm>
        </p:spPr>
        <p:txBody>
          <a:bodyPr/>
          <a:lstStyle/>
          <a:p>
            <a:endParaRPr lang="en-US"/>
          </a:p>
        </p:txBody>
      </p:sp>
      <p:sp>
        <p:nvSpPr>
          <p:cNvPr id="6" name="Slide Number Placeholder 5"/>
          <p:cNvSpPr>
            <a:spLocks noGrp="1"/>
          </p:cNvSpPr>
          <p:nvPr>
            <p:ph type="sldNum" sz="quarter" idx="12"/>
          </p:nvPr>
        </p:nvSpPr>
        <p:spPr>
          <a:xfrm>
            <a:off x="6054787" y="6422855"/>
            <a:ext cx="659819" cy="365125"/>
          </a:xfrm>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144558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86C660-FE49-4932-BF59-47DEFE37148D}" type="datetimeFigureOut">
              <a:rPr lang="en-US" smtClean="0"/>
              <a:t>6/11/2022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2304608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4500" b="0" spc="113"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4010335"/>
            <a:ext cx="7886700" cy="1174639"/>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3D86C660-FE49-4932-BF59-47DEFE37148D}" type="datetimeFigureOut">
              <a:rPr lang="en-US" smtClean="0"/>
              <a:t>6/11/2022</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CFF6CA1-E8EF-4BC6-8FDE-324E3EB970DE}" type="slidenum">
              <a:rPr lang="en-US" smtClean="0"/>
              <a:t>‹#›</a:t>
            </a:fld>
            <a:endParaRPr lang="en-US"/>
          </a:p>
        </p:txBody>
      </p:sp>
    </p:spTree>
    <p:extLst>
      <p:ext uri="{BB962C8B-B14F-4D97-AF65-F5344CB8AC3E}">
        <p14:creationId xmlns:p14="http://schemas.microsoft.com/office/powerpoint/2010/main" val="23760376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86C660-FE49-4932-BF59-47DEFE37148D}"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1676641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86C660-FE49-4932-BF59-47DEFE37148D}"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876390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4" name="Content Placeholder 3"/>
          <p:cNvSpPr>
            <a:spLocks noGrp="1"/>
          </p:cNvSpPr>
          <p:nvPr>
            <p:ph sz="half" idx="2"/>
          </p:nvPr>
        </p:nvSpPr>
        <p:spPr>
          <a:xfrm>
            <a:off x="440107" y="1360191"/>
            <a:ext cx="4031309" cy="4862535"/>
          </a:xfrm>
        </p:spPr>
        <p:txBody>
          <a:bodyPr>
            <a:normAutofit/>
          </a:bodyPr>
          <a:lstStyle>
            <a:lvl1pPr>
              <a:defRPr sz="2400"/>
            </a:lvl1pPr>
            <a:lvl2pPr>
              <a:defRPr sz="2000"/>
            </a:lvl2pPr>
            <a:lvl3pPr>
              <a:defRPr sz="1800"/>
            </a:lvl3pPr>
            <a:lvl4pPr>
              <a:defRPr sz="1800"/>
            </a:lvl4pPr>
            <a:lvl5pPr>
              <a:defRPr sz="18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2" y="5733256"/>
            <a:ext cx="4030469" cy="489470"/>
          </a:xfrm>
        </p:spPr>
        <p:txBody>
          <a:bodyPr anchor="ctr">
            <a:normAutofit/>
          </a:bodyPr>
          <a:lstStyle>
            <a:lvl1pPr marL="0" indent="0" algn="ctr">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73423" y="1360189"/>
            <a:ext cx="4030470" cy="4172938"/>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3D86C660-FE49-4932-BF59-47DEFE37148D}" type="datetimeFigureOut">
              <a:rPr lang="en-US" smtClean="0"/>
              <a:t>6/11/2022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7831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86C660-FE49-4932-BF59-47DEFE37148D}" type="datetimeFigureOut">
              <a:rPr lang="en-US" smtClean="0"/>
              <a:t>6/11/2022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1446067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86C660-FE49-4932-BF59-47DEFE37148D}" type="datetimeFigureOut">
              <a:rPr lang="en-US" smtClean="0"/>
              <a:t>6/11/2022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1656307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D86C660-FE49-4932-BF59-47DEFE37148D}" type="datetimeFigureOut">
              <a:rPr lang="en-US" smtClean="0"/>
              <a:t>6/11/2022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F6CA1-E8EF-4BC6-8FDE-324E3EB970DE}" type="slidenum">
              <a:rPr lang="en-US" smtClean="0"/>
              <a:t>‹#›</a:t>
            </a:fld>
            <a:endParaRPr lang="en-US"/>
          </a:p>
        </p:txBody>
      </p:sp>
    </p:spTree>
    <p:extLst>
      <p:ext uri="{BB962C8B-B14F-4D97-AF65-F5344CB8AC3E}">
        <p14:creationId xmlns:p14="http://schemas.microsoft.com/office/powerpoint/2010/main" val="3372584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362" y="176110"/>
            <a:ext cx="9141714" cy="10794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440107" y="284176"/>
            <a:ext cx="8263787" cy="8758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141" y="1363662"/>
            <a:ext cx="8263753" cy="48542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107" y="6422855"/>
            <a:ext cx="2250671" cy="365125"/>
          </a:xfrm>
          <a:prstGeom prst="rect">
            <a:avLst/>
          </a:prstGeom>
        </p:spPr>
        <p:txBody>
          <a:bodyPr vert="horz" lIns="91440" tIns="45720" rIns="45720" bIns="45720" rtlCol="0" anchor="ctr"/>
          <a:lstStyle>
            <a:lvl1pPr algn="l">
              <a:defRPr sz="788">
                <a:solidFill>
                  <a:schemeClr val="tx1"/>
                </a:solidFill>
              </a:defRPr>
            </a:lvl1pPr>
          </a:lstStyle>
          <a:p>
            <a:fld id="{3D86C660-FE49-4932-BF59-47DEFE37148D}" type="datetimeFigureOut">
              <a:rPr lang="en-US" smtClean="0"/>
              <a:t>6/11/2022</a:t>
            </a:fld>
            <a:endParaRPr lang="en-US"/>
          </a:p>
        </p:txBody>
      </p:sp>
      <p:sp>
        <p:nvSpPr>
          <p:cNvPr id="5" name="Footer Placeholder 4"/>
          <p:cNvSpPr>
            <a:spLocks noGrp="1"/>
          </p:cNvSpPr>
          <p:nvPr>
            <p:ph type="ftr" sz="quarter" idx="3"/>
          </p:nvPr>
        </p:nvSpPr>
        <p:spPr>
          <a:xfrm>
            <a:off x="4197353" y="6422855"/>
            <a:ext cx="3783330" cy="365125"/>
          </a:xfrm>
          <a:prstGeom prst="rect">
            <a:avLst/>
          </a:prstGeom>
        </p:spPr>
        <p:txBody>
          <a:bodyPr vert="horz" lIns="91440" tIns="45720" rIns="91440" bIns="45720" rtlCol="0" anchor="ctr"/>
          <a:lstStyle>
            <a:lvl1pPr algn="r">
              <a:defRPr sz="788">
                <a:solidFill>
                  <a:schemeClr val="tx1"/>
                </a:solidFill>
              </a:defRPr>
            </a:lvl1pPr>
          </a:lstStyle>
          <a:p>
            <a:endParaRPr lang="en-US"/>
          </a:p>
        </p:txBody>
      </p:sp>
      <p:sp>
        <p:nvSpPr>
          <p:cNvPr id="6" name="Slide Number Placeholder 5"/>
          <p:cNvSpPr>
            <a:spLocks noGrp="1"/>
          </p:cNvSpPr>
          <p:nvPr>
            <p:ph type="sldNum" sz="quarter" idx="4"/>
          </p:nvPr>
        </p:nvSpPr>
        <p:spPr>
          <a:xfrm>
            <a:off x="7994195" y="6422855"/>
            <a:ext cx="709698" cy="365125"/>
          </a:xfrm>
          <a:prstGeom prst="rect">
            <a:avLst/>
          </a:prstGeom>
        </p:spPr>
        <p:txBody>
          <a:bodyPr vert="horz" lIns="45720" tIns="45720" rIns="91440" bIns="45720" rtlCol="0" anchor="ctr"/>
          <a:lstStyle>
            <a:lvl1pPr algn="l">
              <a:defRPr sz="900" b="0">
                <a:solidFill>
                  <a:schemeClr val="tx1"/>
                </a:solidFill>
              </a:defRPr>
            </a:lvl1pPr>
          </a:lstStyle>
          <a:p>
            <a:fld id="{1CFF6CA1-E8EF-4BC6-8FDE-324E3EB970DE}" type="slidenum">
              <a:rPr lang="en-US" smtClean="0"/>
              <a:t>‹#›</a:t>
            </a:fld>
            <a:endParaRPr lang="en-US"/>
          </a:p>
        </p:txBody>
      </p:sp>
    </p:spTree>
    <p:extLst>
      <p:ext uri="{BB962C8B-B14F-4D97-AF65-F5344CB8AC3E}">
        <p14:creationId xmlns:p14="http://schemas.microsoft.com/office/powerpoint/2010/main" val="2996276032"/>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10" r:id="rId6"/>
    <p:sldLayoutId id="2147483804" r:id="rId7"/>
    <p:sldLayoutId id="2147483805" r:id="rId8"/>
    <p:sldLayoutId id="2147483806" r:id="rId9"/>
    <p:sldLayoutId id="2147483807" r:id="rId10"/>
    <p:sldLayoutId id="2147483808" r:id="rId11"/>
    <p:sldLayoutId id="2147483809" r:id="rId12"/>
  </p:sldLayoutIdLst>
  <p:txStyles>
    <p:titleStyle>
      <a:lvl1pPr algn="l" defTabSz="685800" rtl="0" eaLnBrk="1" latinLnBrk="0" hangingPunct="1">
        <a:lnSpc>
          <a:spcPct val="100000"/>
        </a:lnSpc>
        <a:spcBef>
          <a:spcPct val="0"/>
        </a:spcBef>
        <a:buNone/>
        <a:defRPr sz="3600" kern="1200" cap="none"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240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20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dicoding.com/blog/metode-sdlc/" TargetMode="External"/><Relationship Id="rId2" Type="http://schemas.openxmlformats.org/officeDocument/2006/relationships/hyperlink" Target="https://www.dicoding.com/blog/author/zetiawanronygmail-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id-ID" dirty="0"/>
              <a:t>Rancang Bangun Sistem Kunci Pintu Ruang Otomatis Berbasis Pengenalan Wajah</a:t>
            </a:r>
          </a:p>
        </p:txBody>
      </p:sp>
      <p:sp>
        <p:nvSpPr>
          <p:cNvPr id="3" name="Subtitle 2"/>
          <p:cNvSpPr>
            <a:spLocks noGrp="1"/>
          </p:cNvSpPr>
          <p:nvPr>
            <p:ph type="subTitle" idx="1"/>
          </p:nvPr>
        </p:nvSpPr>
        <p:spPr>
          <a:xfrm>
            <a:off x="1143000" y="3996251"/>
            <a:ext cx="6858000" cy="1881021"/>
          </a:xfrm>
        </p:spPr>
        <p:txBody>
          <a:bodyPr>
            <a:normAutofit/>
          </a:bodyPr>
          <a:lstStyle/>
          <a:p>
            <a:pPr>
              <a:lnSpc>
                <a:spcPct val="100000"/>
              </a:lnSpc>
              <a:spcBef>
                <a:spcPts val="0"/>
              </a:spcBef>
              <a:spcAft>
                <a:spcPts val="0"/>
              </a:spcAft>
            </a:pPr>
            <a:r>
              <a:rPr lang="id-ID" sz="2200" dirty="0"/>
              <a:t>Ariadie Chandra Nugraha, M.T.</a:t>
            </a:r>
          </a:p>
          <a:p>
            <a:pPr>
              <a:lnSpc>
                <a:spcPct val="100000"/>
              </a:lnSpc>
              <a:spcBef>
                <a:spcPts val="0"/>
              </a:spcBef>
              <a:spcAft>
                <a:spcPts val="0"/>
              </a:spcAft>
            </a:pPr>
            <a:r>
              <a:rPr lang="id-ID" sz="2200" dirty="0"/>
              <a:t>Prof. Ir. Moh. Khairudin, M.T., Ph.D.</a:t>
            </a:r>
          </a:p>
          <a:p>
            <a:pPr>
              <a:lnSpc>
                <a:spcPct val="100000"/>
              </a:lnSpc>
              <a:spcBef>
                <a:spcPts val="0"/>
              </a:spcBef>
              <a:spcAft>
                <a:spcPts val="0"/>
              </a:spcAft>
            </a:pPr>
            <a:r>
              <a:rPr lang="id-ID" sz="2200" dirty="0"/>
              <a:t>Sigit </a:t>
            </a:r>
            <a:r>
              <a:rPr lang="id-ID" sz="2200" dirty="0" err="1"/>
              <a:t>Yatmono</a:t>
            </a:r>
            <a:r>
              <a:rPr lang="id-ID" sz="2200" dirty="0"/>
              <a:t>, M.T.</a:t>
            </a:r>
          </a:p>
          <a:p>
            <a:pPr>
              <a:lnSpc>
                <a:spcPct val="100000"/>
              </a:lnSpc>
              <a:spcBef>
                <a:spcPts val="0"/>
              </a:spcBef>
              <a:spcAft>
                <a:spcPts val="0"/>
              </a:spcAft>
            </a:pPr>
            <a:r>
              <a:rPr lang="id-ID" sz="2200" dirty="0"/>
              <a:t>Muhammad Luthfi Hakim, M.Eng.</a:t>
            </a:r>
          </a:p>
          <a:p>
            <a:endParaRPr lang="id-ID" dirty="0"/>
          </a:p>
        </p:txBody>
      </p:sp>
      <p:sp>
        <p:nvSpPr>
          <p:cNvPr id="4" name="Rectangle 3"/>
          <p:cNvSpPr/>
          <p:nvPr/>
        </p:nvSpPr>
        <p:spPr>
          <a:xfrm>
            <a:off x="2444844" y="453655"/>
            <a:ext cx="3791166" cy="830997"/>
          </a:xfrm>
          <a:prstGeom prst="rect">
            <a:avLst/>
          </a:prstGeom>
        </p:spPr>
        <p:txBody>
          <a:bodyPr wrap="none">
            <a:spAutoFit/>
          </a:bodyPr>
          <a:lstStyle/>
          <a:p>
            <a:pPr algn="ctr"/>
            <a:r>
              <a:rPr lang="en-ID" sz="2400" dirty="0"/>
              <a:t>Seminar </a:t>
            </a:r>
            <a:r>
              <a:rPr lang="id-ID" sz="2400" dirty="0"/>
              <a:t>Instrumen</a:t>
            </a:r>
            <a:endParaRPr lang="en-ID" sz="2400" dirty="0"/>
          </a:p>
          <a:p>
            <a:r>
              <a:rPr lang="en-ID" sz="2400" dirty="0"/>
              <a:t>RESEARCH GROUP  FT UNY</a:t>
            </a:r>
            <a:endParaRPr lang="en-US" sz="2400" dirty="0"/>
          </a:p>
        </p:txBody>
      </p:sp>
      <p:sp>
        <p:nvSpPr>
          <p:cNvPr id="5" name="Rectangle 4"/>
          <p:cNvSpPr/>
          <p:nvPr/>
        </p:nvSpPr>
        <p:spPr>
          <a:xfrm>
            <a:off x="2627784" y="6093296"/>
            <a:ext cx="3600400" cy="369332"/>
          </a:xfrm>
          <a:prstGeom prst="rect">
            <a:avLst/>
          </a:prstGeom>
        </p:spPr>
        <p:txBody>
          <a:bodyPr wrap="square">
            <a:spAutoFit/>
          </a:bodyPr>
          <a:lstStyle/>
          <a:p>
            <a:pPr algn="ctr"/>
            <a:r>
              <a:rPr lang="id-ID" dirty="0"/>
              <a:t>11 </a:t>
            </a:r>
            <a:r>
              <a:rPr lang="id-ID"/>
              <a:t>Juni </a:t>
            </a:r>
            <a:r>
              <a:rPr lang="en-ID"/>
              <a:t>20</a:t>
            </a:r>
            <a:r>
              <a:rPr lang="id-ID"/>
              <a:t>22</a:t>
            </a:r>
            <a:endParaRPr lang="en-US" dirty="0"/>
          </a:p>
        </p:txBody>
      </p:sp>
    </p:spTree>
    <p:extLst>
      <p:ext uri="{BB962C8B-B14F-4D97-AF65-F5344CB8AC3E}">
        <p14:creationId xmlns:p14="http://schemas.microsoft.com/office/powerpoint/2010/main" val="287313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423B-5F28-F535-3A46-2D2DCADEE816}"/>
              </a:ext>
            </a:extLst>
          </p:cNvPr>
          <p:cNvSpPr>
            <a:spLocks noGrp="1"/>
          </p:cNvSpPr>
          <p:nvPr>
            <p:ph type="title"/>
          </p:nvPr>
        </p:nvSpPr>
        <p:spPr/>
        <p:txBody>
          <a:bodyPr>
            <a:normAutofit fontScale="90000"/>
          </a:bodyPr>
          <a:lstStyle/>
          <a:p>
            <a:r>
              <a:rPr lang="id-ID" dirty="0"/>
              <a:t>Metode (4) :</a:t>
            </a:r>
            <a:br>
              <a:rPr lang="id-ID" dirty="0"/>
            </a:br>
            <a:r>
              <a:rPr lang="id-ID" dirty="0"/>
              <a:t>Diagram blok perangkat lunak yang dibangun</a:t>
            </a:r>
            <a:endParaRPr lang="en-GB" dirty="0"/>
          </a:p>
        </p:txBody>
      </p:sp>
      <p:pic>
        <p:nvPicPr>
          <p:cNvPr id="6" name="Content Placeholder 5" descr="Diagram&#10;&#10;Description automatically generated">
            <a:extLst>
              <a:ext uri="{FF2B5EF4-FFF2-40B4-BE49-F238E27FC236}">
                <a16:creationId xmlns:a16="http://schemas.microsoft.com/office/drawing/2014/main" id="{CC5CC29E-5415-AA60-3B99-1B613DA9194C}"/>
              </a:ext>
            </a:extLst>
          </p:cNvPr>
          <p:cNvPicPr>
            <a:picLocks noGrp="1" noChangeAspect="1"/>
          </p:cNvPicPr>
          <p:nvPr>
            <p:ph idx="1"/>
          </p:nvPr>
        </p:nvPicPr>
        <p:blipFill>
          <a:blip r:embed="rId2"/>
          <a:stretch>
            <a:fillRect/>
          </a:stretch>
        </p:blipFill>
        <p:spPr>
          <a:xfrm>
            <a:off x="323200" y="2480655"/>
            <a:ext cx="8497599" cy="1896690"/>
          </a:xfrm>
          <a:prstGeom prst="rect">
            <a:avLst/>
          </a:prstGeom>
        </p:spPr>
      </p:pic>
    </p:spTree>
    <p:extLst>
      <p:ext uri="{BB962C8B-B14F-4D97-AF65-F5344CB8AC3E}">
        <p14:creationId xmlns:p14="http://schemas.microsoft.com/office/powerpoint/2010/main" val="350524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3701-4862-32D7-BFF2-D45864B94388}"/>
              </a:ext>
            </a:extLst>
          </p:cNvPr>
          <p:cNvSpPr>
            <a:spLocks noGrp="1"/>
          </p:cNvSpPr>
          <p:nvPr>
            <p:ph type="title"/>
          </p:nvPr>
        </p:nvSpPr>
        <p:spPr/>
        <p:txBody>
          <a:bodyPr/>
          <a:lstStyle/>
          <a:p>
            <a:r>
              <a:rPr lang="id-ID" dirty="0"/>
              <a:t>Metode (5)</a:t>
            </a:r>
            <a:endParaRPr lang="en-GB" dirty="0"/>
          </a:p>
        </p:txBody>
      </p:sp>
      <p:sp>
        <p:nvSpPr>
          <p:cNvPr id="3" name="Content Placeholder 2">
            <a:extLst>
              <a:ext uri="{FF2B5EF4-FFF2-40B4-BE49-F238E27FC236}">
                <a16:creationId xmlns:a16="http://schemas.microsoft.com/office/drawing/2014/main" id="{182B8C3B-B819-001B-6672-80382522D3C8}"/>
              </a:ext>
            </a:extLst>
          </p:cNvPr>
          <p:cNvSpPr>
            <a:spLocks noGrp="1"/>
          </p:cNvSpPr>
          <p:nvPr>
            <p:ph idx="1"/>
          </p:nvPr>
        </p:nvSpPr>
        <p:spPr/>
        <p:txBody>
          <a:bodyPr>
            <a:normAutofit/>
          </a:bodyPr>
          <a:lstStyle/>
          <a:p>
            <a:r>
              <a:rPr lang="id-ID" dirty="0"/>
              <a:t>Pada tahap </a:t>
            </a:r>
            <a:r>
              <a:rPr lang="id-ID" dirty="0">
                <a:solidFill>
                  <a:srgbClr val="FFFF00"/>
                </a:solidFill>
              </a:rPr>
              <a:t>implementasi</a:t>
            </a:r>
            <a:r>
              <a:rPr lang="id-ID" dirty="0"/>
              <a:t>, seluruh desain yang sebelumnya sudah dibuat diubah menjadi rangkaian perangkat keras dan modul-modul kode program. </a:t>
            </a:r>
          </a:p>
          <a:p>
            <a:r>
              <a:rPr lang="id-ID" dirty="0"/>
              <a:t>Di tahap </a:t>
            </a:r>
            <a:r>
              <a:rPr lang="en-US" i="1" dirty="0">
                <a:solidFill>
                  <a:srgbClr val="FFFF00"/>
                </a:solidFill>
              </a:rPr>
              <a:t>integration and testing</a:t>
            </a:r>
            <a:r>
              <a:rPr lang="id-ID" dirty="0"/>
              <a:t>, dilakukan penggabungan modul-modul yang sudah dibuat sebelumnya dan melakukan pengujian untuk mengetahui apakah perangkat lunak dan perangkat keras yang dibuat telah sesuai dengan desain dan fungsinya atau tidak.</a:t>
            </a:r>
            <a:endParaRPr lang="en-GB" dirty="0"/>
          </a:p>
          <a:p>
            <a:r>
              <a:rPr lang="id-ID" dirty="0"/>
              <a:t>Pada tahap </a:t>
            </a:r>
            <a:r>
              <a:rPr lang="id-ID" i="1" dirty="0">
                <a:solidFill>
                  <a:srgbClr val="FFFF00"/>
                </a:solidFill>
              </a:rPr>
              <a:t>v</a:t>
            </a:r>
            <a:r>
              <a:rPr lang="en-US" i="1" dirty="0" err="1">
                <a:solidFill>
                  <a:srgbClr val="FFFF00"/>
                </a:solidFill>
              </a:rPr>
              <a:t>erification</a:t>
            </a:r>
            <a:r>
              <a:rPr lang="id-ID" dirty="0"/>
              <a:t>, pengguna akhir melakukan pengujian pada sistem, apakah sistem telah sesuai dengan kebutuhan pengguna atau belum.</a:t>
            </a:r>
            <a:endParaRPr lang="en-GB" dirty="0"/>
          </a:p>
          <a:p>
            <a:r>
              <a:rPr lang="id-ID" dirty="0"/>
              <a:t>Di Tahap </a:t>
            </a:r>
            <a:r>
              <a:rPr lang="id-ID" i="1" dirty="0">
                <a:solidFill>
                  <a:srgbClr val="FFFF00"/>
                </a:solidFill>
              </a:rPr>
              <a:t>o</a:t>
            </a:r>
            <a:r>
              <a:rPr lang="en-US" i="1" dirty="0" err="1">
                <a:solidFill>
                  <a:srgbClr val="FFFF00"/>
                </a:solidFill>
              </a:rPr>
              <a:t>peration</a:t>
            </a:r>
            <a:r>
              <a:rPr lang="en-US" i="1" dirty="0">
                <a:solidFill>
                  <a:srgbClr val="FFFF00"/>
                </a:solidFill>
              </a:rPr>
              <a:t> &amp; maintenance</a:t>
            </a:r>
            <a:r>
              <a:rPr lang="id-ID" dirty="0"/>
              <a:t>, sistem yang sudah selesai dijalankan serta dilakukan pemeliharaan bila diperlukan.</a:t>
            </a:r>
            <a:endParaRPr lang="en-GB" dirty="0"/>
          </a:p>
          <a:p>
            <a:endParaRPr lang="en-GB" dirty="0"/>
          </a:p>
        </p:txBody>
      </p:sp>
    </p:spTree>
    <p:extLst>
      <p:ext uri="{BB962C8B-B14F-4D97-AF65-F5344CB8AC3E}">
        <p14:creationId xmlns:p14="http://schemas.microsoft.com/office/powerpoint/2010/main" val="207007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6E87F-C864-59C0-D6D7-6B98B6AAC1D3}"/>
              </a:ext>
            </a:extLst>
          </p:cNvPr>
          <p:cNvSpPr>
            <a:spLocks noGrp="1"/>
          </p:cNvSpPr>
          <p:nvPr>
            <p:ph type="title"/>
          </p:nvPr>
        </p:nvSpPr>
        <p:spPr/>
        <p:txBody>
          <a:bodyPr/>
          <a:lstStyle/>
          <a:p>
            <a:r>
              <a:rPr lang="id-ID" dirty="0"/>
              <a:t>Jadwal Penelitian</a:t>
            </a:r>
            <a:endParaRPr lang="en-GB" dirty="0"/>
          </a:p>
        </p:txBody>
      </p:sp>
      <p:graphicFrame>
        <p:nvGraphicFramePr>
          <p:cNvPr id="8" name="Content Placeholder 7">
            <a:extLst>
              <a:ext uri="{FF2B5EF4-FFF2-40B4-BE49-F238E27FC236}">
                <a16:creationId xmlns:a16="http://schemas.microsoft.com/office/drawing/2014/main" id="{677DE138-5575-D0ED-B9E8-933865BF91EC}"/>
              </a:ext>
            </a:extLst>
          </p:cNvPr>
          <p:cNvGraphicFramePr>
            <a:graphicFrameLocks noGrp="1"/>
          </p:cNvGraphicFramePr>
          <p:nvPr>
            <p:ph idx="1"/>
            <p:extLst>
              <p:ext uri="{D42A27DB-BD31-4B8C-83A1-F6EECF244321}">
                <p14:modId xmlns:p14="http://schemas.microsoft.com/office/powerpoint/2010/main" val="2291852838"/>
              </p:ext>
            </p:extLst>
          </p:nvPr>
        </p:nvGraphicFramePr>
        <p:xfrm>
          <a:off x="439737" y="2060848"/>
          <a:ext cx="8263783" cy="4395013"/>
        </p:xfrm>
        <a:graphic>
          <a:graphicData uri="http://schemas.openxmlformats.org/drawingml/2006/table">
            <a:tbl>
              <a:tblPr firstRow="1" bandRow="1">
                <a:tableStyleId>{FABFCF23-3B69-468F-B69F-88F6DE6A72F2}</a:tableStyleId>
              </a:tblPr>
              <a:tblGrid>
                <a:gridCol w="600704">
                  <a:extLst>
                    <a:ext uri="{9D8B030D-6E8A-4147-A177-3AD203B41FA5}">
                      <a16:colId xmlns:a16="http://schemas.microsoft.com/office/drawing/2014/main" val="2768806421"/>
                    </a:ext>
                  </a:extLst>
                </a:gridCol>
                <a:gridCol w="3372339">
                  <a:extLst>
                    <a:ext uri="{9D8B030D-6E8A-4147-A177-3AD203B41FA5}">
                      <a16:colId xmlns:a16="http://schemas.microsoft.com/office/drawing/2014/main" val="404282847"/>
                    </a:ext>
                  </a:extLst>
                </a:gridCol>
                <a:gridCol w="429074">
                  <a:extLst>
                    <a:ext uri="{9D8B030D-6E8A-4147-A177-3AD203B41FA5}">
                      <a16:colId xmlns:a16="http://schemas.microsoft.com/office/drawing/2014/main" val="1225918974"/>
                    </a:ext>
                  </a:extLst>
                </a:gridCol>
                <a:gridCol w="429074">
                  <a:extLst>
                    <a:ext uri="{9D8B030D-6E8A-4147-A177-3AD203B41FA5}">
                      <a16:colId xmlns:a16="http://schemas.microsoft.com/office/drawing/2014/main" val="2683205211"/>
                    </a:ext>
                  </a:extLst>
                </a:gridCol>
                <a:gridCol w="429074">
                  <a:extLst>
                    <a:ext uri="{9D8B030D-6E8A-4147-A177-3AD203B41FA5}">
                      <a16:colId xmlns:a16="http://schemas.microsoft.com/office/drawing/2014/main" val="3050445920"/>
                    </a:ext>
                  </a:extLst>
                </a:gridCol>
                <a:gridCol w="429074">
                  <a:extLst>
                    <a:ext uri="{9D8B030D-6E8A-4147-A177-3AD203B41FA5}">
                      <a16:colId xmlns:a16="http://schemas.microsoft.com/office/drawing/2014/main" val="2199828833"/>
                    </a:ext>
                  </a:extLst>
                </a:gridCol>
                <a:gridCol w="429074">
                  <a:extLst>
                    <a:ext uri="{9D8B030D-6E8A-4147-A177-3AD203B41FA5}">
                      <a16:colId xmlns:a16="http://schemas.microsoft.com/office/drawing/2014/main" val="300691727"/>
                    </a:ext>
                  </a:extLst>
                </a:gridCol>
                <a:gridCol w="429074">
                  <a:extLst>
                    <a:ext uri="{9D8B030D-6E8A-4147-A177-3AD203B41FA5}">
                      <a16:colId xmlns:a16="http://schemas.microsoft.com/office/drawing/2014/main" val="3325460057"/>
                    </a:ext>
                  </a:extLst>
                </a:gridCol>
                <a:gridCol w="429074">
                  <a:extLst>
                    <a:ext uri="{9D8B030D-6E8A-4147-A177-3AD203B41FA5}">
                      <a16:colId xmlns:a16="http://schemas.microsoft.com/office/drawing/2014/main" val="2727369355"/>
                    </a:ext>
                  </a:extLst>
                </a:gridCol>
                <a:gridCol w="429074">
                  <a:extLst>
                    <a:ext uri="{9D8B030D-6E8A-4147-A177-3AD203B41FA5}">
                      <a16:colId xmlns:a16="http://schemas.microsoft.com/office/drawing/2014/main" val="1008519533"/>
                    </a:ext>
                  </a:extLst>
                </a:gridCol>
                <a:gridCol w="429074">
                  <a:extLst>
                    <a:ext uri="{9D8B030D-6E8A-4147-A177-3AD203B41FA5}">
                      <a16:colId xmlns:a16="http://schemas.microsoft.com/office/drawing/2014/main" val="1067363365"/>
                    </a:ext>
                  </a:extLst>
                </a:gridCol>
                <a:gridCol w="429074">
                  <a:extLst>
                    <a:ext uri="{9D8B030D-6E8A-4147-A177-3AD203B41FA5}">
                      <a16:colId xmlns:a16="http://schemas.microsoft.com/office/drawing/2014/main" val="722447514"/>
                    </a:ext>
                  </a:extLst>
                </a:gridCol>
              </a:tblGrid>
              <a:tr h="29610">
                <a:tc rowSpan="2">
                  <a:txBody>
                    <a:bodyPr/>
                    <a:lstStyle/>
                    <a:p>
                      <a:pPr marL="83185">
                        <a:lnSpc>
                          <a:spcPct val="100000"/>
                        </a:lnSpc>
                        <a:spcBef>
                          <a:spcPts val="0"/>
                        </a:spcBef>
                        <a:spcAft>
                          <a:spcPts val="0"/>
                        </a:spcAft>
                      </a:pPr>
                      <a:r>
                        <a:rPr lang="id-ID" sz="1600" dirty="0">
                          <a:effectLst/>
                        </a:rPr>
                        <a:t>No.</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rowSpan="2">
                  <a:txBody>
                    <a:bodyPr/>
                    <a:lstStyle/>
                    <a:p>
                      <a:pPr marL="5080" algn="ctr">
                        <a:lnSpc>
                          <a:spcPct val="100000"/>
                        </a:lnSpc>
                        <a:spcBef>
                          <a:spcPts val="0"/>
                        </a:spcBef>
                        <a:spcAft>
                          <a:spcPts val="0"/>
                        </a:spcAft>
                      </a:pPr>
                      <a:r>
                        <a:rPr lang="id-ID" sz="1600" dirty="0">
                          <a:effectLst/>
                        </a:rPr>
                        <a:t>Nama</a:t>
                      </a:r>
                      <a:r>
                        <a:rPr lang="id-ID" sz="1600" spc="-10" dirty="0">
                          <a:effectLst/>
                        </a:rPr>
                        <a:t> </a:t>
                      </a:r>
                      <a:r>
                        <a:rPr lang="id-ID" sz="1600" dirty="0">
                          <a:effectLst/>
                        </a:rPr>
                        <a:t>Kegiatan</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gridSpan="10">
                  <a:txBody>
                    <a:bodyPr/>
                    <a:lstStyle/>
                    <a:p>
                      <a:pPr marL="1280160" marR="1261745" algn="ctr">
                        <a:lnSpc>
                          <a:spcPts val="1275"/>
                        </a:lnSpc>
                        <a:spcAft>
                          <a:spcPts val="0"/>
                        </a:spcAft>
                      </a:pPr>
                      <a:r>
                        <a:rPr lang="id-ID" sz="1600">
                          <a:effectLst/>
                        </a:rPr>
                        <a:t>Bulan</a:t>
                      </a:r>
                      <a:endParaRPr lang="en-GB"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448535521"/>
                  </a:ext>
                </a:extLst>
              </a:tr>
              <a:tr h="444397">
                <a:tc vMerge="1">
                  <a:txBody>
                    <a:bodyPr/>
                    <a:lstStyle/>
                    <a:p>
                      <a:endParaRPr lang="en-GB"/>
                    </a:p>
                  </a:txBody>
                  <a:tcPr/>
                </a:tc>
                <a:tc vMerge="1">
                  <a:txBody>
                    <a:bodyPr/>
                    <a:lstStyle/>
                    <a:p>
                      <a:endParaRPr lang="en-GB"/>
                    </a:p>
                  </a:txBody>
                  <a:tcPr/>
                </a:tc>
                <a:tc>
                  <a:txBody>
                    <a:bodyPr/>
                    <a:lstStyle/>
                    <a:p>
                      <a:pPr marR="99695" algn="ctr">
                        <a:lnSpc>
                          <a:spcPct val="100000"/>
                        </a:lnSpc>
                        <a:spcBef>
                          <a:spcPts val="0"/>
                        </a:spcBef>
                      </a:pPr>
                      <a:r>
                        <a:rPr lang="id-ID" sz="1600" dirty="0">
                          <a:effectLst/>
                        </a:rPr>
                        <a:t>1</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ctr">
                        <a:lnSpc>
                          <a:spcPct val="100000"/>
                        </a:lnSpc>
                        <a:spcBef>
                          <a:spcPts val="0"/>
                        </a:spcBef>
                      </a:pPr>
                      <a:r>
                        <a:rPr lang="id-ID" sz="1600" dirty="0">
                          <a:effectLst/>
                        </a:rPr>
                        <a:t>2</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040" algn="ctr">
                        <a:lnSpc>
                          <a:spcPct val="100000"/>
                        </a:lnSpc>
                        <a:spcBef>
                          <a:spcPts val="0"/>
                        </a:spcBef>
                      </a:pPr>
                      <a:r>
                        <a:rPr lang="id-ID" sz="1600">
                          <a:effectLst/>
                        </a:rPr>
                        <a:t>3</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R="34290" algn="ctr">
                        <a:lnSpc>
                          <a:spcPct val="100000"/>
                        </a:lnSpc>
                        <a:spcBef>
                          <a:spcPts val="0"/>
                        </a:spcBef>
                      </a:pPr>
                      <a:r>
                        <a:rPr lang="id-ID" sz="1600">
                          <a:effectLst/>
                        </a:rPr>
                        <a:t>4</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R="30480" algn="ctr">
                        <a:lnSpc>
                          <a:spcPct val="100000"/>
                        </a:lnSpc>
                        <a:spcBef>
                          <a:spcPts val="0"/>
                        </a:spcBef>
                      </a:pPr>
                      <a:r>
                        <a:rPr lang="id-ID" sz="1600" dirty="0">
                          <a:effectLst/>
                        </a:rPr>
                        <a:t>5</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8580" algn="ctr">
                        <a:lnSpc>
                          <a:spcPct val="100000"/>
                        </a:lnSpc>
                        <a:spcBef>
                          <a:spcPts val="0"/>
                        </a:spcBef>
                      </a:pPr>
                      <a:r>
                        <a:rPr lang="id-ID" sz="1600">
                          <a:effectLst/>
                        </a:rPr>
                        <a:t>6</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310" algn="ctr">
                        <a:lnSpc>
                          <a:spcPct val="100000"/>
                        </a:lnSpc>
                        <a:spcBef>
                          <a:spcPts val="0"/>
                        </a:spcBef>
                      </a:pPr>
                      <a:r>
                        <a:rPr lang="id-ID" sz="1600" dirty="0">
                          <a:effectLst/>
                        </a:rPr>
                        <a:t>7</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7945" algn="ctr">
                        <a:lnSpc>
                          <a:spcPct val="100000"/>
                        </a:lnSpc>
                        <a:spcBef>
                          <a:spcPts val="0"/>
                        </a:spcBef>
                      </a:pPr>
                      <a:r>
                        <a:rPr lang="id-ID" sz="1600">
                          <a:effectLst/>
                        </a:rPr>
                        <a:t>8</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9215" algn="ctr">
                        <a:lnSpc>
                          <a:spcPct val="100000"/>
                        </a:lnSpc>
                        <a:spcBef>
                          <a:spcPts val="0"/>
                        </a:spcBef>
                      </a:pPr>
                      <a:r>
                        <a:rPr lang="id-ID" sz="1600" dirty="0">
                          <a:effectLst/>
                        </a:rPr>
                        <a:t>9</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R="76835" algn="ctr">
                        <a:lnSpc>
                          <a:spcPct val="100000"/>
                        </a:lnSpc>
                        <a:spcBef>
                          <a:spcPts val="0"/>
                        </a:spcBef>
                      </a:pPr>
                      <a:r>
                        <a:rPr lang="id-ID" sz="1600" dirty="0">
                          <a:effectLst/>
                        </a:rPr>
                        <a:t>10</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190595486"/>
                  </a:ext>
                </a:extLst>
              </a:tr>
              <a:tr h="551130">
                <a:tc>
                  <a:txBody>
                    <a:bodyPr/>
                    <a:lstStyle/>
                    <a:p>
                      <a:pPr marL="38735" algn="ctr">
                        <a:lnSpc>
                          <a:spcPct val="100000"/>
                        </a:lnSpc>
                        <a:spcBef>
                          <a:spcPts val="0"/>
                        </a:spcBef>
                        <a:spcAft>
                          <a:spcPts val="0"/>
                        </a:spcAft>
                      </a:pPr>
                      <a:r>
                        <a:rPr lang="id-ID" sz="1600">
                          <a:effectLst/>
                        </a:rPr>
                        <a:t>1</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dirty="0">
                          <a:effectLst/>
                        </a:rPr>
                        <a:t>Pengumpulan kebutuhan data dan Analisa awal</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R="61595" algn="r">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7945">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6040">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778069872"/>
                  </a:ext>
                </a:extLst>
              </a:tr>
              <a:tr h="547250">
                <a:tc>
                  <a:txBody>
                    <a:bodyPr/>
                    <a:lstStyle/>
                    <a:p>
                      <a:pPr marL="2540" algn="ctr">
                        <a:lnSpc>
                          <a:spcPct val="100000"/>
                        </a:lnSpc>
                        <a:spcBef>
                          <a:spcPts val="0"/>
                        </a:spcBef>
                        <a:spcAft>
                          <a:spcPts val="0"/>
                        </a:spcAft>
                      </a:pPr>
                      <a:r>
                        <a:rPr lang="id-ID" sz="1600">
                          <a:effectLst/>
                        </a:rPr>
                        <a:t>2</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Desain perangkat keras sistem</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R="34290" algn="ctr">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R="30480" algn="ctr">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522121211"/>
                  </a:ext>
                </a:extLst>
              </a:tr>
              <a:tr h="533665">
                <a:tc>
                  <a:txBody>
                    <a:bodyPr/>
                    <a:lstStyle/>
                    <a:p>
                      <a:pPr marL="2540" algn="ctr">
                        <a:lnSpc>
                          <a:spcPct val="100000"/>
                        </a:lnSpc>
                        <a:spcBef>
                          <a:spcPts val="0"/>
                        </a:spcBef>
                        <a:spcAft>
                          <a:spcPts val="0"/>
                        </a:spcAft>
                      </a:pPr>
                      <a:r>
                        <a:rPr lang="id-ID" sz="1600">
                          <a:effectLst/>
                        </a:rPr>
                        <a:t>3</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implementasi perangkat lunak sistem</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R="13970" algn="ctr">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02082020"/>
                  </a:ext>
                </a:extLst>
              </a:tr>
              <a:tr h="537546">
                <a:tc>
                  <a:txBody>
                    <a:bodyPr/>
                    <a:lstStyle/>
                    <a:p>
                      <a:pPr marL="2540" algn="ctr">
                        <a:lnSpc>
                          <a:spcPct val="100000"/>
                        </a:lnSpc>
                        <a:spcBef>
                          <a:spcPts val="0"/>
                        </a:spcBef>
                        <a:spcAft>
                          <a:spcPts val="0"/>
                        </a:spcAft>
                      </a:pPr>
                      <a:r>
                        <a:rPr lang="id-ID" sz="1600">
                          <a:effectLst/>
                        </a:rPr>
                        <a:t>4</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Integrasi perangkat sistem dan testing</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R="30480" algn="ctr">
                        <a:lnSpc>
                          <a:spcPct val="100000"/>
                        </a:lnSpc>
                        <a:spcBef>
                          <a:spcPts val="0"/>
                        </a:spcBef>
                        <a:spcAft>
                          <a:spcPts val="0"/>
                        </a:spcAft>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8580">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533077251"/>
                  </a:ext>
                </a:extLst>
              </a:tr>
              <a:tr h="533665">
                <a:tc>
                  <a:txBody>
                    <a:bodyPr/>
                    <a:lstStyle/>
                    <a:p>
                      <a:pPr marL="2540" algn="ctr">
                        <a:lnSpc>
                          <a:spcPct val="100000"/>
                        </a:lnSpc>
                        <a:spcBef>
                          <a:spcPts val="0"/>
                        </a:spcBef>
                        <a:spcAft>
                          <a:spcPts val="0"/>
                        </a:spcAft>
                      </a:pPr>
                      <a:r>
                        <a:rPr lang="id-ID" sz="1600">
                          <a:effectLst/>
                        </a:rPr>
                        <a:t>5</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Verifikasi uji coba prototipe</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8580">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7310">
                        <a:lnSpc>
                          <a:spcPct val="100000"/>
                        </a:lnSpc>
                        <a:spcBef>
                          <a:spcPts val="0"/>
                        </a:spcBef>
                        <a:spcAft>
                          <a:spcPts val="0"/>
                        </a:spcAft>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811901157"/>
                  </a:ext>
                </a:extLst>
              </a:tr>
              <a:tr h="533665">
                <a:tc>
                  <a:txBody>
                    <a:bodyPr/>
                    <a:lstStyle/>
                    <a:p>
                      <a:pPr marL="2540" algn="ctr">
                        <a:lnSpc>
                          <a:spcPct val="100000"/>
                        </a:lnSpc>
                        <a:spcBef>
                          <a:spcPts val="0"/>
                        </a:spcBef>
                        <a:spcAft>
                          <a:spcPts val="0"/>
                        </a:spcAft>
                      </a:pPr>
                      <a:r>
                        <a:rPr lang="id-ID" sz="1600">
                          <a:effectLst/>
                        </a:rPr>
                        <a:t>6</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Pembuatan laporan dan artikel</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7310">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7945">
                        <a:lnSpc>
                          <a:spcPct val="100000"/>
                        </a:lnSpc>
                        <a:spcBef>
                          <a:spcPts val="0"/>
                        </a:spcBef>
                        <a:spcAft>
                          <a:spcPts val="0"/>
                        </a:spcAft>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607872352"/>
                  </a:ext>
                </a:extLst>
              </a:tr>
              <a:tr h="537546">
                <a:tc>
                  <a:txBody>
                    <a:bodyPr/>
                    <a:lstStyle/>
                    <a:p>
                      <a:pPr marL="2540" algn="ctr">
                        <a:lnSpc>
                          <a:spcPct val="100000"/>
                        </a:lnSpc>
                        <a:spcBef>
                          <a:spcPts val="0"/>
                        </a:spcBef>
                        <a:spcAft>
                          <a:spcPts val="0"/>
                        </a:spcAft>
                      </a:pPr>
                      <a:r>
                        <a:rPr lang="id-ID" sz="1600">
                          <a:effectLst/>
                        </a:rPr>
                        <a:t>7</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L="66675">
                        <a:lnSpc>
                          <a:spcPct val="100000"/>
                        </a:lnSpc>
                        <a:spcBef>
                          <a:spcPts val="0"/>
                        </a:spcBef>
                        <a:spcAft>
                          <a:spcPts val="0"/>
                        </a:spcAft>
                      </a:pPr>
                      <a:r>
                        <a:rPr lang="id-ID" sz="1600">
                          <a:effectLst/>
                        </a:rPr>
                        <a:t>Seminar hasil</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a:lnSpc>
                          <a:spcPct val="100000"/>
                        </a:lnSpc>
                        <a:spcBef>
                          <a:spcPts val="0"/>
                        </a:spcBef>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solidFill>
                      <a:schemeClr val="bg1">
                        <a:lumMod val="50000"/>
                        <a:lumOff val="50000"/>
                      </a:schemeClr>
                    </a:solidFill>
                  </a:tcPr>
                </a:tc>
                <a:tc>
                  <a:txBody>
                    <a:bodyPr/>
                    <a:lstStyle/>
                    <a:p>
                      <a:pPr marL="69215">
                        <a:lnSpc>
                          <a:spcPct val="100000"/>
                        </a:lnSpc>
                        <a:spcBef>
                          <a:spcPts val="0"/>
                        </a:spcBef>
                        <a:spcAft>
                          <a:spcPts val="0"/>
                        </a:spcAft>
                      </a:pPr>
                      <a:r>
                        <a:rPr lang="id-ID" sz="1600">
                          <a:effectLst/>
                        </a:rPr>
                        <a:t> </a:t>
                      </a:r>
                      <a:endParaRPr lang="en-GB" sz="1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marR="82550" algn="r">
                        <a:lnSpc>
                          <a:spcPct val="100000"/>
                        </a:lnSpc>
                        <a:spcBef>
                          <a:spcPts val="0"/>
                        </a:spcBef>
                        <a:spcAft>
                          <a:spcPts val="0"/>
                        </a:spcAft>
                      </a:pPr>
                      <a:r>
                        <a:rPr lang="id-ID" sz="1600" dirty="0">
                          <a:effectLst/>
                        </a:rPr>
                        <a:t> </a:t>
                      </a:r>
                      <a:endParaRPr lang="en-GB"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367257117"/>
                  </a:ext>
                </a:extLst>
              </a:tr>
            </a:tbl>
          </a:graphicData>
        </a:graphic>
      </p:graphicFrame>
    </p:spTree>
    <p:extLst>
      <p:ext uri="{BB962C8B-B14F-4D97-AF65-F5344CB8AC3E}">
        <p14:creationId xmlns:p14="http://schemas.microsoft.com/office/powerpoint/2010/main" val="1142903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77E-45CB-C2C6-FC4C-9662A2F7DA79}"/>
              </a:ext>
            </a:extLst>
          </p:cNvPr>
          <p:cNvSpPr>
            <a:spLocks noGrp="1"/>
          </p:cNvSpPr>
          <p:nvPr>
            <p:ph type="title"/>
          </p:nvPr>
        </p:nvSpPr>
        <p:spPr/>
        <p:txBody>
          <a:bodyPr>
            <a:normAutofit fontScale="90000"/>
          </a:bodyPr>
          <a:lstStyle/>
          <a:p>
            <a:r>
              <a:rPr lang="id-ID" dirty="0"/>
              <a:t>Instrumen Penelitian (1) :</a:t>
            </a:r>
            <a:br>
              <a:rPr lang="id-ID" dirty="0"/>
            </a:br>
            <a:r>
              <a:rPr lang="id-ID" dirty="0"/>
              <a:t>Tabel Pengujian Modul Pengenalan Wajah</a:t>
            </a:r>
            <a:endParaRPr lang="en-GB" dirty="0"/>
          </a:p>
        </p:txBody>
      </p:sp>
      <p:graphicFrame>
        <p:nvGraphicFramePr>
          <p:cNvPr id="5" name="Content Placeholder 4">
            <a:extLst>
              <a:ext uri="{FF2B5EF4-FFF2-40B4-BE49-F238E27FC236}">
                <a16:creationId xmlns:a16="http://schemas.microsoft.com/office/drawing/2014/main" id="{6E56AC83-3149-8F07-7EAC-F9DEADA3451A}"/>
              </a:ext>
            </a:extLst>
          </p:cNvPr>
          <p:cNvGraphicFramePr>
            <a:graphicFrameLocks noGrp="1"/>
          </p:cNvGraphicFramePr>
          <p:nvPr>
            <p:ph idx="1"/>
            <p:extLst>
              <p:ext uri="{D42A27DB-BD31-4B8C-83A1-F6EECF244321}">
                <p14:modId xmlns:p14="http://schemas.microsoft.com/office/powerpoint/2010/main" val="3224323993"/>
              </p:ext>
            </p:extLst>
          </p:nvPr>
        </p:nvGraphicFramePr>
        <p:xfrm>
          <a:off x="323528" y="1441186"/>
          <a:ext cx="8562610" cy="4788000"/>
        </p:xfrm>
        <a:graphic>
          <a:graphicData uri="http://schemas.openxmlformats.org/drawingml/2006/table">
            <a:tbl>
              <a:tblPr firstRow="1" firstCol="1" bandRow="1">
                <a:tableStyleId>{5C22544A-7EE6-4342-B048-85BDC9FD1C3A}</a:tableStyleId>
              </a:tblPr>
              <a:tblGrid>
                <a:gridCol w="541737">
                  <a:extLst>
                    <a:ext uri="{9D8B030D-6E8A-4147-A177-3AD203B41FA5}">
                      <a16:colId xmlns:a16="http://schemas.microsoft.com/office/drawing/2014/main" val="3785655344"/>
                    </a:ext>
                  </a:extLst>
                </a:gridCol>
                <a:gridCol w="3744000">
                  <a:extLst>
                    <a:ext uri="{9D8B030D-6E8A-4147-A177-3AD203B41FA5}">
                      <a16:colId xmlns:a16="http://schemas.microsoft.com/office/drawing/2014/main" val="4210587802"/>
                    </a:ext>
                  </a:extLst>
                </a:gridCol>
                <a:gridCol w="2139387">
                  <a:extLst>
                    <a:ext uri="{9D8B030D-6E8A-4147-A177-3AD203B41FA5}">
                      <a16:colId xmlns:a16="http://schemas.microsoft.com/office/drawing/2014/main" val="3640506695"/>
                    </a:ext>
                  </a:extLst>
                </a:gridCol>
                <a:gridCol w="2137486">
                  <a:extLst>
                    <a:ext uri="{9D8B030D-6E8A-4147-A177-3AD203B41FA5}">
                      <a16:colId xmlns:a16="http://schemas.microsoft.com/office/drawing/2014/main" val="1400816097"/>
                    </a:ext>
                  </a:extLst>
                </a:gridCol>
              </a:tblGrid>
              <a:tr h="468000">
                <a:tc>
                  <a:txBody>
                    <a:bodyPr/>
                    <a:lstStyle/>
                    <a:p>
                      <a:pPr marL="0" indent="0" algn="ctr">
                        <a:lnSpc>
                          <a:spcPct val="100000"/>
                        </a:lnSpc>
                        <a:spcBef>
                          <a:spcPts val="600"/>
                        </a:spcBef>
                        <a:spcAft>
                          <a:spcPts val="600"/>
                        </a:spcAft>
                      </a:pPr>
                      <a:r>
                        <a:rPr lang="id-ID" sz="1400" dirty="0">
                          <a:effectLst/>
                        </a:rPr>
                        <a:t>No.</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Gambar wajah</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a:effectLst/>
                        </a:rPr>
                        <a:t>Terdeteksi sebagai</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Waktu deteksi</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17764221"/>
                  </a:ext>
                </a:extLst>
              </a:tr>
              <a:tr h="1440000">
                <a:tc>
                  <a:txBody>
                    <a:bodyPr/>
                    <a:lstStyle/>
                    <a:p>
                      <a:pPr marL="0" indent="0" algn="ctr">
                        <a:lnSpc>
                          <a:spcPct val="100000"/>
                        </a:lnSpc>
                        <a:spcBef>
                          <a:spcPts val="600"/>
                        </a:spcBef>
                        <a:spcAft>
                          <a:spcPts val="600"/>
                        </a:spcAft>
                      </a:pPr>
                      <a:r>
                        <a:rPr lang="id-ID" sz="1400">
                          <a:effectLst/>
                        </a:rPr>
                        <a:t>1</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a:effectLst/>
                        </a:rPr>
                        <a:t>Yusuf</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56,2 </a:t>
                      </a:r>
                      <a:r>
                        <a:rPr lang="id-ID" sz="1400" dirty="0" err="1">
                          <a:effectLst/>
                        </a:rPr>
                        <a:t>milidetik</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17076080"/>
                  </a:ext>
                </a:extLst>
              </a:tr>
              <a:tr h="1440000">
                <a:tc>
                  <a:txBody>
                    <a:bodyPr/>
                    <a:lstStyle/>
                    <a:p>
                      <a:pPr marL="0" indent="0" algn="ctr">
                        <a:lnSpc>
                          <a:spcPct val="100000"/>
                        </a:lnSpc>
                        <a:spcBef>
                          <a:spcPts val="600"/>
                        </a:spcBef>
                        <a:spcAft>
                          <a:spcPts val="600"/>
                        </a:spcAft>
                      </a:pPr>
                      <a:r>
                        <a:rPr lang="id-ID" sz="1400">
                          <a:effectLst/>
                        </a:rPr>
                        <a:t>2</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Fariz</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a:effectLst/>
                        </a:rPr>
                        <a:t>43,8 milidetik</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51372386"/>
                  </a:ext>
                </a:extLst>
              </a:tr>
              <a:tr h="1440000">
                <a:tc>
                  <a:txBody>
                    <a:bodyPr/>
                    <a:lstStyle/>
                    <a:p>
                      <a:pPr marL="0" indent="0" algn="ctr">
                        <a:lnSpc>
                          <a:spcPct val="100000"/>
                        </a:lnSpc>
                        <a:spcBef>
                          <a:spcPts val="600"/>
                        </a:spcBef>
                        <a:spcAft>
                          <a:spcPts val="600"/>
                        </a:spcAft>
                      </a:pPr>
                      <a:r>
                        <a:rPr lang="id-ID" sz="1400">
                          <a:effectLst/>
                        </a:rPr>
                        <a:t>3</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 </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err="1">
                          <a:effectLst/>
                        </a:rPr>
                        <a:t>Unrecognized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ctr">
                        <a:lnSpc>
                          <a:spcPct val="100000"/>
                        </a:lnSpc>
                        <a:spcBef>
                          <a:spcPts val="600"/>
                        </a:spcBef>
                        <a:spcAft>
                          <a:spcPts val="600"/>
                        </a:spcAft>
                      </a:pPr>
                      <a:r>
                        <a:rPr lang="id-ID" sz="1400" dirty="0">
                          <a:effectLst/>
                        </a:rPr>
                        <a:t>47,8 </a:t>
                      </a:r>
                      <a:r>
                        <a:rPr lang="id-ID" sz="1400" dirty="0" err="1">
                          <a:effectLst/>
                        </a:rPr>
                        <a:t>milidetik</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5832809"/>
                  </a:ext>
                </a:extLst>
              </a:tr>
            </a:tbl>
          </a:graphicData>
        </a:graphic>
      </p:graphicFrame>
      <p:pic>
        <p:nvPicPr>
          <p:cNvPr id="9" name="Picture 8">
            <a:extLst>
              <a:ext uri="{FF2B5EF4-FFF2-40B4-BE49-F238E27FC236}">
                <a16:creationId xmlns:a16="http://schemas.microsoft.com/office/drawing/2014/main" id="{CF9217BE-76F1-7C8F-4AFD-D16C5683058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1720" y="1961585"/>
            <a:ext cx="1485501" cy="1260210"/>
          </a:xfrm>
          <a:prstGeom prst="rect">
            <a:avLst/>
          </a:prstGeom>
          <a:noFill/>
          <a:ln>
            <a:noFill/>
          </a:ln>
        </p:spPr>
      </p:pic>
      <p:pic>
        <p:nvPicPr>
          <p:cNvPr id="10" name="Picture 9">
            <a:extLst>
              <a:ext uri="{FF2B5EF4-FFF2-40B4-BE49-F238E27FC236}">
                <a16:creationId xmlns:a16="http://schemas.microsoft.com/office/drawing/2014/main" id="{87C715BE-69D7-47E3-6CC9-8E4EC18E8A3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28302" y="3451124"/>
            <a:ext cx="1485635" cy="1260210"/>
          </a:xfrm>
          <a:prstGeom prst="rect">
            <a:avLst/>
          </a:prstGeom>
          <a:noFill/>
          <a:ln>
            <a:noFill/>
          </a:ln>
        </p:spPr>
      </p:pic>
      <p:pic>
        <p:nvPicPr>
          <p:cNvPr id="11" name="Picture 10">
            <a:extLst>
              <a:ext uri="{FF2B5EF4-FFF2-40B4-BE49-F238E27FC236}">
                <a16:creationId xmlns:a16="http://schemas.microsoft.com/office/drawing/2014/main" id="{B67B2F86-B262-AF5B-A167-D2EA06DF0E2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28302" y="4890757"/>
            <a:ext cx="1485635" cy="1002794"/>
          </a:xfrm>
          <a:prstGeom prst="rect">
            <a:avLst/>
          </a:prstGeom>
          <a:noFill/>
          <a:ln>
            <a:noFill/>
          </a:ln>
        </p:spPr>
      </p:pic>
    </p:spTree>
    <p:extLst>
      <p:ext uri="{BB962C8B-B14F-4D97-AF65-F5344CB8AC3E}">
        <p14:creationId xmlns:p14="http://schemas.microsoft.com/office/powerpoint/2010/main" val="111390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777E-45CB-C2C6-FC4C-9662A2F7DA79}"/>
              </a:ext>
            </a:extLst>
          </p:cNvPr>
          <p:cNvSpPr>
            <a:spLocks noGrp="1"/>
          </p:cNvSpPr>
          <p:nvPr>
            <p:ph type="title"/>
          </p:nvPr>
        </p:nvSpPr>
        <p:spPr/>
        <p:txBody>
          <a:bodyPr>
            <a:normAutofit fontScale="90000"/>
          </a:bodyPr>
          <a:lstStyle/>
          <a:p>
            <a:r>
              <a:rPr lang="id-ID" dirty="0"/>
              <a:t>Instrumen Penelitian (2) :</a:t>
            </a:r>
            <a:br>
              <a:rPr lang="id-ID" dirty="0"/>
            </a:br>
            <a:r>
              <a:rPr lang="id-ID" dirty="0"/>
              <a:t>Tabel Pengujian Fungsi Sistem</a:t>
            </a:r>
            <a:endParaRPr lang="en-GB" dirty="0"/>
          </a:p>
        </p:txBody>
      </p:sp>
      <p:graphicFrame>
        <p:nvGraphicFramePr>
          <p:cNvPr id="6" name="Content Placeholder 5">
            <a:extLst>
              <a:ext uri="{FF2B5EF4-FFF2-40B4-BE49-F238E27FC236}">
                <a16:creationId xmlns:a16="http://schemas.microsoft.com/office/drawing/2014/main" id="{BB3EA928-3176-AC09-2698-9B5B4E87A7D1}"/>
              </a:ext>
            </a:extLst>
          </p:cNvPr>
          <p:cNvGraphicFramePr>
            <a:graphicFrameLocks noGrp="1"/>
          </p:cNvGraphicFramePr>
          <p:nvPr>
            <p:ph idx="1"/>
            <p:extLst>
              <p:ext uri="{D42A27DB-BD31-4B8C-83A1-F6EECF244321}">
                <p14:modId xmlns:p14="http://schemas.microsoft.com/office/powerpoint/2010/main" val="2838229106"/>
              </p:ext>
            </p:extLst>
          </p:nvPr>
        </p:nvGraphicFramePr>
        <p:xfrm>
          <a:off x="323529" y="1484784"/>
          <a:ext cx="8496945" cy="3887222"/>
        </p:xfrm>
        <a:graphic>
          <a:graphicData uri="http://schemas.openxmlformats.org/drawingml/2006/table">
            <a:tbl>
              <a:tblPr firstRow="1" firstCol="1" bandRow="1">
                <a:tableStyleId>{B301B821-A1FF-4177-AEE7-76D212191A09}</a:tableStyleId>
              </a:tblPr>
              <a:tblGrid>
                <a:gridCol w="860906">
                  <a:extLst>
                    <a:ext uri="{9D8B030D-6E8A-4147-A177-3AD203B41FA5}">
                      <a16:colId xmlns:a16="http://schemas.microsoft.com/office/drawing/2014/main" val="279029618"/>
                    </a:ext>
                  </a:extLst>
                </a:gridCol>
                <a:gridCol w="1183742">
                  <a:extLst>
                    <a:ext uri="{9D8B030D-6E8A-4147-A177-3AD203B41FA5}">
                      <a16:colId xmlns:a16="http://schemas.microsoft.com/office/drawing/2014/main" val="1851548605"/>
                    </a:ext>
                  </a:extLst>
                </a:gridCol>
                <a:gridCol w="1434840">
                  <a:extLst>
                    <a:ext uri="{9D8B030D-6E8A-4147-A177-3AD203B41FA5}">
                      <a16:colId xmlns:a16="http://schemas.microsoft.com/office/drawing/2014/main" val="4043975100"/>
                    </a:ext>
                  </a:extLst>
                </a:gridCol>
                <a:gridCol w="2259872">
                  <a:extLst>
                    <a:ext uri="{9D8B030D-6E8A-4147-A177-3AD203B41FA5}">
                      <a16:colId xmlns:a16="http://schemas.microsoft.com/office/drawing/2014/main" val="1004899495"/>
                    </a:ext>
                  </a:extLst>
                </a:gridCol>
                <a:gridCol w="1896679">
                  <a:extLst>
                    <a:ext uri="{9D8B030D-6E8A-4147-A177-3AD203B41FA5}">
                      <a16:colId xmlns:a16="http://schemas.microsoft.com/office/drawing/2014/main" val="90063675"/>
                    </a:ext>
                  </a:extLst>
                </a:gridCol>
                <a:gridCol w="860906">
                  <a:extLst>
                    <a:ext uri="{9D8B030D-6E8A-4147-A177-3AD203B41FA5}">
                      <a16:colId xmlns:a16="http://schemas.microsoft.com/office/drawing/2014/main" val="758698114"/>
                    </a:ext>
                  </a:extLst>
                </a:gridCol>
              </a:tblGrid>
              <a:tr h="449611">
                <a:tc rowSpan="2">
                  <a:txBody>
                    <a:bodyPr/>
                    <a:lstStyle/>
                    <a:p>
                      <a:pPr algn="ctr" fontAlgn="t"/>
                      <a:r>
                        <a:rPr lang="en-GB" sz="1600" u="none" strike="noStrike" dirty="0">
                          <a:effectLst/>
                        </a:rPr>
                        <a:t>No.</a:t>
                      </a:r>
                      <a:endParaRPr lang="en-GB" sz="1600" b="1"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ctr" fontAlgn="t"/>
                      <a:r>
                        <a:rPr lang="en-GB" sz="1600" u="none" strike="noStrike">
                          <a:effectLst/>
                        </a:rPr>
                        <a:t>Deteksi Wajah</a:t>
                      </a:r>
                      <a:endParaRPr lang="en-GB" sz="1600" b="1"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t"/>
                      <a:r>
                        <a:rPr lang="en-GB" sz="1600" u="none" strike="noStrike">
                          <a:effectLst/>
                        </a:rPr>
                        <a:t>Tidak Valid Beruntun</a:t>
                      </a:r>
                      <a:endParaRPr lang="en-GB" sz="1600" b="1"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t"/>
                      <a:r>
                        <a:rPr lang="en-GB" sz="1600" u="none" strike="noStrike">
                          <a:effectLst/>
                        </a:rPr>
                        <a:t>Respons Yang Diharapkan</a:t>
                      </a:r>
                      <a:endParaRPr lang="en-GB" sz="1600" b="1"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GB"/>
                    </a:p>
                  </a:txBody>
                  <a:tcPr/>
                </a:tc>
                <a:tc rowSpan="2">
                  <a:txBody>
                    <a:bodyPr/>
                    <a:lstStyle/>
                    <a:p>
                      <a:pPr algn="ctr" fontAlgn="t"/>
                      <a:r>
                        <a:rPr lang="en-GB" sz="1600" u="none" strike="noStrike" dirty="0" err="1">
                          <a:effectLst/>
                        </a:rPr>
                        <a:t>Berkerja</a:t>
                      </a:r>
                      <a:r>
                        <a:rPr lang="en-GB" sz="1600" u="none" strike="noStrike" dirty="0">
                          <a:effectLst/>
                        </a:rPr>
                        <a:t> / </a:t>
                      </a:r>
                      <a:r>
                        <a:rPr lang="en-GB" sz="1600" u="none" strike="noStrike" dirty="0" err="1">
                          <a:effectLst/>
                        </a:rPr>
                        <a:t>Tidak</a:t>
                      </a:r>
                      <a:endParaRPr lang="en-GB"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86943226"/>
                  </a:ext>
                </a:extLst>
              </a:tr>
              <a:tr h="449611">
                <a:tc vMerge="1">
                  <a:txBody>
                    <a:bodyPr/>
                    <a:lstStyle/>
                    <a:p>
                      <a:endParaRPr lang="en-GB"/>
                    </a:p>
                  </a:txBody>
                  <a:tcPr/>
                </a:tc>
                <a:tc vMerge="1">
                  <a:txBody>
                    <a:bodyPr/>
                    <a:lstStyle/>
                    <a:p>
                      <a:endParaRPr lang="en-GB"/>
                    </a:p>
                  </a:txBody>
                  <a:tcPr/>
                </a:tc>
                <a:tc vMerge="1">
                  <a:txBody>
                    <a:bodyPr/>
                    <a:lstStyle/>
                    <a:p>
                      <a:endParaRPr lang="en-GB"/>
                    </a:p>
                  </a:txBody>
                  <a:tcPr/>
                </a:tc>
                <a:tc>
                  <a:txBody>
                    <a:bodyPr/>
                    <a:lstStyle/>
                    <a:p>
                      <a:pPr algn="ctr" fontAlgn="t"/>
                      <a:r>
                        <a:rPr lang="en-GB" sz="1600" u="none" strike="noStrike">
                          <a:effectLst/>
                        </a:rPr>
                        <a:t>Sistem</a:t>
                      </a:r>
                      <a:endParaRPr lang="en-GB"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Kunci (terbuka/tidak)</a:t>
                      </a:r>
                      <a:endParaRPr lang="en-GB" sz="1600" b="1"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GB"/>
                    </a:p>
                  </a:txBody>
                  <a:tcPr/>
                </a:tc>
                <a:extLst>
                  <a:ext uri="{0D108BD9-81ED-4DB2-BD59-A6C34878D82A}">
                    <a16:rowId xmlns:a16="http://schemas.microsoft.com/office/drawing/2014/main" val="615277506"/>
                  </a:ext>
                </a:extLst>
              </a:tr>
              <a:tr h="648000">
                <a:tc>
                  <a:txBody>
                    <a:bodyPr/>
                    <a:lstStyle/>
                    <a:p>
                      <a:pPr algn="ctr" fontAlgn="t"/>
                      <a:r>
                        <a:rPr lang="en-GB" sz="1600" b="0" u="none" strike="noStrike" dirty="0">
                          <a:effectLst/>
                        </a:rPr>
                        <a:t>1</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a:effectLst/>
                        </a:rPr>
                        <a:t>valid</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dirty="0">
                          <a:effectLst/>
                        </a:rPr>
                        <a:t>-</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dirty="0">
                          <a:effectLst/>
                        </a:rPr>
                        <a:t>normal</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dirty="0" err="1">
                          <a:effectLst/>
                        </a:rPr>
                        <a:t>terbuka</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GB" sz="1600" u="none" strike="noStrike" dirty="0">
                          <a:effectLst/>
                        </a:rPr>
                        <a:t> </a:t>
                      </a:r>
                      <a:endParaRPr lang="en-GB"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18840422"/>
                  </a:ext>
                </a:extLst>
              </a:tr>
              <a:tr h="648000">
                <a:tc>
                  <a:txBody>
                    <a:bodyPr/>
                    <a:lstStyle/>
                    <a:p>
                      <a:pPr algn="ctr" fontAlgn="t"/>
                      <a:r>
                        <a:rPr lang="en-GB" sz="1600" b="0" u="none" strike="noStrike" dirty="0">
                          <a:effectLst/>
                        </a:rPr>
                        <a:t>2</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a:effectLst/>
                        </a:rPr>
                        <a:t>tidak valid</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1</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dirty="0">
                          <a:effectLst/>
                        </a:rPr>
                        <a:t>normal</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tidak</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GB" sz="1600" u="none" strike="noStrike" dirty="0">
                          <a:effectLst/>
                        </a:rPr>
                        <a:t> </a:t>
                      </a:r>
                      <a:endParaRPr lang="en-GB"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03563554"/>
                  </a:ext>
                </a:extLst>
              </a:tr>
              <a:tr h="648000">
                <a:tc>
                  <a:txBody>
                    <a:bodyPr/>
                    <a:lstStyle/>
                    <a:p>
                      <a:pPr algn="ctr" fontAlgn="t"/>
                      <a:r>
                        <a:rPr lang="en-GB" sz="1600" b="0" u="none" strike="noStrike" dirty="0">
                          <a:effectLst/>
                        </a:rPr>
                        <a:t>3</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a:effectLst/>
                        </a:rPr>
                        <a:t>tidak valid</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2</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dirty="0">
                          <a:effectLst/>
                        </a:rPr>
                        <a:t>normal</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tidak</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GB" sz="1600" u="none" strike="noStrike" dirty="0">
                          <a:effectLst/>
                        </a:rPr>
                        <a:t> </a:t>
                      </a:r>
                      <a:endParaRPr lang="en-GB"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3660068"/>
                  </a:ext>
                </a:extLst>
              </a:tr>
              <a:tr h="1044000">
                <a:tc>
                  <a:txBody>
                    <a:bodyPr/>
                    <a:lstStyle/>
                    <a:p>
                      <a:pPr algn="ctr" fontAlgn="t"/>
                      <a:r>
                        <a:rPr lang="en-GB" sz="1600" b="0" u="none" strike="noStrike" dirty="0">
                          <a:effectLst/>
                        </a:rPr>
                        <a:t>4</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a:effectLst/>
                        </a:rPr>
                        <a:t>tidak valid</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a:effectLst/>
                        </a:rPr>
                        <a:t>3</a:t>
                      </a:r>
                      <a:endParaRPr lang="en-GB"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t"/>
                      <a:r>
                        <a:rPr lang="en-GB" sz="1600" u="none" strike="noStrike" dirty="0" err="1">
                          <a:effectLst/>
                        </a:rPr>
                        <a:t>sistem</a:t>
                      </a:r>
                      <a:r>
                        <a:rPr lang="en-GB" sz="1600" u="none" strike="noStrike" dirty="0">
                          <a:effectLst/>
                        </a:rPr>
                        <a:t> </a:t>
                      </a:r>
                      <a:r>
                        <a:rPr lang="en-GB" sz="1600" u="none" strike="noStrike" dirty="0" err="1">
                          <a:effectLst/>
                        </a:rPr>
                        <a:t>tidak</a:t>
                      </a:r>
                      <a:r>
                        <a:rPr lang="en-GB" sz="1600" u="none" strike="noStrike" dirty="0">
                          <a:effectLst/>
                        </a:rPr>
                        <a:t> </a:t>
                      </a:r>
                      <a:r>
                        <a:rPr lang="en-GB" sz="1600" u="none" strike="noStrike" dirty="0" err="1">
                          <a:effectLst/>
                        </a:rPr>
                        <a:t>menerima</a:t>
                      </a:r>
                      <a:r>
                        <a:rPr lang="en-GB" sz="1600" u="none" strike="noStrike" dirty="0">
                          <a:effectLst/>
                        </a:rPr>
                        <a:t> </a:t>
                      </a:r>
                      <a:r>
                        <a:rPr lang="en-GB" sz="1600" u="none" strike="noStrike" dirty="0" err="1">
                          <a:effectLst/>
                        </a:rPr>
                        <a:t>deteksi</a:t>
                      </a:r>
                      <a:r>
                        <a:rPr lang="en-GB" sz="1600" u="none" strike="noStrike" dirty="0">
                          <a:effectLst/>
                        </a:rPr>
                        <a:t> </a:t>
                      </a:r>
                      <a:r>
                        <a:rPr lang="en-GB" sz="1600" u="none" strike="noStrike" dirty="0" err="1">
                          <a:effectLst/>
                        </a:rPr>
                        <a:t>baru</a:t>
                      </a:r>
                      <a:r>
                        <a:rPr lang="en-GB" sz="1600" u="none" strike="noStrike" dirty="0">
                          <a:effectLst/>
                        </a:rPr>
                        <a:t> </a:t>
                      </a:r>
                      <a:r>
                        <a:rPr lang="en-GB" sz="1600" u="none" strike="noStrike" dirty="0" err="1">
                          <a:effectLst/>
                        </a:rPr>
                        <a:t>selama</a:t>
                      </a:r>
                      <a:r>
                        <a:rPr lang="en-GB" sz="1600" u="none" strike="noStrike" dirty="0">
                          <a:effectLst/>
                        </a:rPr>
                        <a:t> 1 </a:t>
                      </a:r>
                      <a:r>
                        <a:rPr lang="en-GB" sz="1600" u="none" strike="noStrike" dirty="0" err="1">
                          <a:effectLst/>
                        </a:rPr>
                        <a:t>menit</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t"/>
                      <a:r>
                        <a:rPr lang="en-GB" sz="1600" u="none" strike="noStrike" dirty="0" err="1">
                          <a:effectLst/>
                        </a:rPr>
                        <a:t>tidak</a:t>
                      </a:r>
                      <a:endParaRPr lang="en-GB"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GB" sz="1600" u="none" strike="noStrike" dirty="0">
                          <a:effectLst/>
                        </a:rPr>
                        <a:t> </a:t>
                      </a:r>
                      <a:endParaRPr lang="en-GB"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8511123"/>
                  </a:ext>
                </a:extLst>
              </a:tr>
            </a:tbl>
          </a:graphicData>
        </a:graphic>
      </p:graphicFrame>
      <p:sp>
        <p:nvSpPr>
          <p:cNvPr id="12" name="Text Placeholder 7">
            <a:extLst>
              <a:ext uri="{FF2B5EF4-FFF2-40B4-BE49-F238E27FC236}">
                <a16:creationId xmlns:a16="http://schemas.microsoft.com/office/drawing/2014/main" id="{7104777A-C030-488B-0427-86E8A0E5DDF2}"/>
              </a:ext>
            </a:extLst>
          </p:cNvPr>
          <p:cNvSpPr txBox="1">
            <a:spLocks/>
          </p:cNvSpPr>
          <p:nvPr/>
        </p:nvSpPr>
        <p:spPr>
          <a:xfrm>
            <a:off x="440107" y="5517232"/>
            <a:ext cx="8263787" cy="1056592"/>
          </a:xfrm>
          <a:prstGeom prst="rect">
            <a:avLst/>
          </a:prstGeom>
        </p:spPr>
        <p:txBody>
          <a:bodyPr/>
          <a:lst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240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20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8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a:lstStyle>
          <a:p>
            <a:pPr marL="0" indent="0">
              <a:buNone/>
            </a:pPr>
            <a:r>
              <a:rPr lang="id-ID" sz="1800" dirty="0"/>
              <a:t>Catatan :</a:t>
            </a:r>
          </a:p>
          <a:p>
            <a:r>
              <a:rPr lang="nn-NO" sz="1800" dirty="0"/>
              <a:t>siste</a:t>
            </a:r>
            <a:r>
              <a:rPr lang="id-ID" sz="1800" dirty="0"/>
              <a:t>m</a:t>
            </a:r>
            <a:r>
              <a:rPr lang="nn-NO" sz="1800" dirty="0"/>
              <a:t> akan mendeteksi wajah jika terdapat obyek di depan sensor ultrasonik pada jarak tertentu</a:t>
            </a:r>
            <a:endParaRPr lang="en-GB" sz="1800" dirty="0"/>
          </a:p>
        </p:txBody>
      </p:sp>
    </p:spTree>
    <p:extLst>
      <p:ext uri="{BB962C8B-B14F-4D97-AF65-F5344CB8AC3E}">
        <p14:creationId xmlns:p14="http://schemas.microsoft.com/office/powerpoint/2010/main" val="255071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BCE40-9C7B-329D-3680-6AD49510176A}"/>
              </a:ext>
            </a:extLst>
          </p:cNvPr>
          <p:cNvSpPr>
            <a:spLocks noGrp="1"/>
          </p:cNvSpPr>
          <p:nvPr>
            <p:ph type="title"/>
          </p:nvPr>
        </p:nvSpPr>
        <p:spPr/>
        <p:txBody>
          <a:bodyPr/>
          <a:lstStyle/>
          <a:p>
            <a:r>
              <a:rPr lang="id-ID" dirty="0"/>
              <a:t>Daftar Pustaka</a:t>
            </a:r>
            <a:endParaRPr lang="en-GB" dirty="0"/>
          </a:p>
        </p:txBody>
      </p:sp>
      <p:sp>
        <p:nvSpPr>
          <p:cNvPr id="3" name="Content Placeholder 2">
            <a:extLst>
              <a:ext uri="{FF2B5EF4-FFF2-40B4-BE49-F238E27FC236}">
                <a16:creationId xmlns:a16="http://schemas.microsoft.com/office/drawing/2014/main" id="{4E4576E1-5FF1-BFD2-6A30-92B88BD8B2F0}"/>
              </a:ext>
            </a:extLst>
          </p:cNvPr>
          <p:cNvSpPr>
            <a:spLocks noGrp="1"/>
          </p:cNvSpPr>
          <p:nvPr>
            <p:ph idx="1"/>
          </p:nvPr>
        </p:nvSpPr>
        <p:spPr>
          <a:xfrm>
            <a:off x="440141" y="1363662"/>
            <a:ext cx="8263753" cy="5377706"/>
          </a:xfrm>
        </p:spPr>
        <p:txBody>
          <a:bodyPr>
            <a:normAutofit fontScale="85000" lnSpcReduction="20000"/>
          </a:bodyPr>
          <a:lstStyle/>
          <a:p>
            <a:pPr marL="363538" indent="-363538">
              <a:lnSpc>
                <a:spcPct val="120000"/>
              </a:lnSpc>
              <a:spcBef>
                <a:spcPts val="300"/>
              </a:spcBef>
              <a:spcAft>
                <a:spcPts val="300"/>
              </a:spcAft>
              <a:buNone/>
              <a:tabLst>
                <a:tab pos="363538" algn="l"/>
              </a:tabLst>
            </a:pPr>
            <a:r>
              <a:rPr lang="en-US" sz="1800" dirty="0">
                <a:effectLst/>
                <a:latin typeface="Times New Roman" panose="02020603050405020304" pitchFamily="18" charset="0"/>
                <a:ea typeface="Times New Roman" panose="02020603050405020304" pitchFamily="18" charset="0"/>
              </a:rPr>
              <a:t>[1] 	</a:t>
            </a:r>
            <a:r>
              <a:rPr lang="en-ID" sz="1800" dirty="0">
                <a:effectLst/>
                <a:latin typeface="Times New Roman" panose="02020603050405020304" pitchFamily="18" charset="0"/>
                <a:ea typeface="Times New Roman" panose="02020603050405020304" pitchFamily="18" charset="0"/>
              </a:rPr>
              <a:t>G. M. </a:t>
            </a:r>
            <a:r>
              <a:rPr lang="en-ID" sz="1800" dirty="0" err="1">
                <a:effectLst/>
                <a:latin typeface="Times New Roman" panose="02020603050405020304" pitchFamily="18" charset="0"/>
                <a:ea typeface="Times New Roman" panose="02020603050405020304" pitchFamily="18" charset="0"/>
              </a:rPr>
              <a:t>Zafaruddin</a:t>
            </a:r>
            <a:r>
              <a:rPr lang="en-ID" sz="1800" dirty="0">
                <a:effectLst/>
                <a:latin typeface="Times New Roman" panose="02020603050405020304" pitchFamily="18" charset="0"/>
                <a:ea typeface="Times New Roman" panose="02020603050405020304" pitchFamily="18" charset="0"/>
              </a:rPr>
              <a:t> and H. S. </a:t>
            </a:r>
            <a:r>
              <a:rPr lang="en-ID" sz="1800" dirty="0" err="1">
                <a:effectLst/>
                <a:latin typeface="Times New Roman" panose="02020603050405020304" pitchFamily="18" charset="0"/>
                <a:ea typeface="Times New Roman" panose="02020603050405020304" pitchFamily="18" charset="0"/>
              </a:rPr>
              <a:t>Fadewar</a:t>
            </a:r>
            <a:r>
              <a:rPr lang="en-ID" sz="1800" dirty="0">
                <a:effectLst/>
                <a:latin typeface="Times New Roman" panose="02020603050405020304" pitchFamily="18" charset="0"/>
                <a:ea typeface="Times New Roman" panose="02020603050405020304" pitchFamily="18" charset="0"/>
              </a:rPr>
              <a:t>, “Face recognition using eigenfaces,” in </a:t>
            </a:r>
            <a:r>
              <a:rPr lang="en-ID" sz="1800" i="1" dirty="0">
                <a:effectLst/>
                <a:latin typeface="Times New Roman" panose="02020603050405020304" pitchFamily="18" charset="0"/>
                <a:ea typeface="Times New Roman" panose="02020603050405020304" pitchFamily="18" charset="0"/>
              </a:rPr>
              <a:t>Advances in Intelligent Systems and Computing</a:t>
            </a:r>
            <a:r>
              <a:rPr lang="en-ID" sz="1800" dirty="0">
                <a:effectLst/>
                <a:latin typeface="Times New Roman" panose="02020603050405020304" pitchFamily="18" charset="0"/>
                <a:ea typeface="Times New Roman" panose="02020603050405020304" pitchFamily="18" charset="0"/>
              </a:rPr>
              <a:t>, 2018.</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[2] 	Face Recognition: Understanding LBPH </a:t>
            </a:r>
            <a:r>
              <a:rPr lang="en-ID" sz="1800" dirty="0" err="1">
                <a:effectLst/>
                <a:latin typeface="Times New Roman" panose="02020603050405020304" pitchFamily="18" charset="0"/>
                <a:ea typeface="Times New Roman" panose="02020603050405020304" pitchFamily="18" charset="0"/>
              </a:rPr>
              <a:t>Algorithm,Towards</a:t>
            </a:r>
            <a:r>
              <a:rPr lang="en-ID" sz="1800" dirty="0">
                <a:effectLst/>
                <a:latin typeface="Times New Roman" panose="02020603050405020304" pitchFamily="18" charset="0"/>
                <a:ea typeface="Times New Roman" panose="02020603050405020304" pitchFamily="18" charset="0"/>
              </a:rPr>
              <a:t> Data </a:t>
            </a:r>
            <a:r>
              <a:rPr lang="en-ID" sz="1800" dirty="0" err="1">
                <a:effectLst/>
                <a:latin typeface="Times New Roman" panose="02020603050405020304" pitchFamily="18" charset="0"/>
                <a:ea typeface="Times New Roman" panose="02020603050405020304" pitchFamily="18" charset="0"/>
              </a:rPr>
              <a:t>Science,Kelvin</a:t>
            </a:r>
            <a:r>
              <a:rPr lang="en-ID" sz="1800" dirty="0">
                <a:effectLst/>
                <a:latin typeface="Times New Roman" panose="02020603050405020304" pitchFamily="18" charset="0"/>
                <a:ea typeface="Times New Roman" panose="02020603050405020304" pitchFamily="18" charset="0"/>
              </a:rPr>
              <a:t> Salton do Prado, Nov 11, 2017</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[3]  	Face Detection with </a:t>
            </a:r>
            <a:r>
              <a:rPr lang="en-ID" sz="1800" dirty="0" err="1">
                <a:effectLst/>
                <a:latin typeface="Times New Roman" panose="02020603050405020304" pitchFamily="18" charset="0"/>
                <a:ea typeface="Times New Roman" panose="02020603050405020304" pitchFamily="18" charset="0"/>
              </a:rPr>
              <a:t>Haar</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Cascade,Towards</a:t>
            </a:r>
            <a:r>
              <a:rPr lang="en-ID" sz="1800" dirty="0">
                <a:effectLst/>
                <a:latin typeface="Times New Roman" panose="02020603050405020304" pitchFamily="18" charset="0"/>
                <a:ea typeface="Times New Roman" panose="02020603050405020304" pitchFamily="18" charset="0"/>
              </a:rPr>
              <a:t> Data </a:t>
            </a:r>
            <a:r>
              <a:rPr lang="en-ID" sz="1800" dirty="0" err="1">
                <a:effectLst/>
                <a:latin typeface="Times New Roman" panose="02020603050405020304" pitchFamily="18" charset="0"/>
                <a:ea typeface="Times New Roman" panose="02020603050405020304" pitchFamily="18" charset="0"/>
              </a:rPr>
              <a:t>Science,Girija</a:t>
            </a:r>
            <a:r>
              <a:rPr lang="en-ID" sz="1800" dirty="0">
                <a:effectLst/>
                <a:latin typeface="Times New Roman" panose="02020603050405020304" pitchFamily="18" charset="0"/>
                <a:ea typeface="Times New Roman" panose="02020603050405020304" pitchFamily="18" charset="0"/>
              </a:rPr>
              <a:t> Shankar Behera, India, Dec 24, 2020</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a:t>
            </a:r>
            <a:r>
              <a:rPr lang="id-ID" sz="1800" dirty="0">
                <a:latin typeface="Times New Roman" panose="02020603050405020304" pitchFamily="18" charset="0"/>
                <a:ea typeface="Times New Roman" panose="02020603050405020304" pitchFamily="18" charset="0"/>
              </a:rPr>
              <a:t>4</a:t>
            </a:r>
            <a:r>
              <a:rPr lang="en-ID"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Redmon J, Farhadi A. YOLOv3: An incremental improvement[J]. </a:t>
            </a:r>
            <a:r>
              <a:rPr lang="en-US" sz="1800" dirty="0" err="1">
                <a:effectLst/>
                <a:latin typeface="Times New Roman" panose="02020603050405020304" pitchFamily="18" charset="0"/>
                <a:ea typeface="Times New Roman" panose="02020603050405020304" pitchFamily="18" charset="0"/>
              </a:rPr>
              <a:t>arXiv</a:t>
            </a:r>
            <a:r>
              <a:rPr lang="en-US" sz="1800" dirty="0">
                <a:effectLst/>
                <a:latin typeface="Times New Roman" panose="02020603050405020304" pitchFamily="18" charset="0"/>
                <a:ea typeface="Times New Roman" panose="02020603050405020304" pitchFamily="18" charset="0"/>
              </a:rPr>
              <a:t>, 2018: 1804. 02767</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US" sz="1800" dirty="0">
                <a:effectLst/>
                <a:latin typeface="Times New Roman" panose="02020603050405020304" pitchFamily="18" charset="0"/>
                <a:ea typeface="Times New Roman" panose="02020603050405020304" pitchFamily="18" charset="0"/>
              </a:rPr>
              <a:t>[</a:t>
            </a:r>
            <a:r>
              <a:rPr lang="id-ID" sz="1800" dirty="0">
                <a:latin typeface="Times New Roman" panose="02020603050405020304" pitchFamily="18" charset="0"/>
                <a:ea typeface="Times New Roman" panose="02020603050405020304" pitchFamily="18" charset="0"/>
              </a:rPr>
              <a:t>5</a:t>
            </a:r>
            <a:r>
              <a:rPr lang="en-US" sz="1800" dirty="0">
                <a:effectLst/>
                <a:latin typeface="Times New Roman" panose="02020603050405020304" pitchFamily="18" charset="0"/>
                <a:ea typeface="Times New Roman" panose="02020603050405020304" pitchFamily="18" charset="0"/>
              </a:rPr>
              <a:t>] 	</a:t>
            </a:r>
            <a:r>
              <a:rPr lang="en-ID" sz="1800" dirty="0">
                <a:effectLst/>
                <a:latin typeface="Times New Roman" panose="02020603050405020304" pitchFamily="18" charset="0"/>
                <a:ea typeface="Times New Roman" panose="02020603050405020304" pitchFamily="18" charset="0"/>
              </a:rPr>
              <a:t>A. N. Patil and R. B. </a:t>
            </a:r>
            <a:r>
              <a:rPr lang="en-ID" sz="1800" dirty="0" err="1">
                <a:effectLst/>
                <a:latin typeface="Times New Roman" panose="02020603050405020304" pitchFamily="18" charset="0"/>
                <a:ea typeface="Times New Roman" panose="02020603050405020304" pitchFamily="18" charset="0"/>
              </a:rPr>
              <a:t>Ranavare</a:t>
            </a:r>
            <a:r>
              <a:rPr lang="en-ID" sz="1800" dirty="0">
                <a:effectLst/>
                <a:latin typeface="Times New Roman" panose="02020603050405020304" pitchFamily="18" charset="0"/>
                <a:ea typeface="Times New Roman" panose="02020603050405020304" pitchFamily="18" charset="0"/>
              </a:rPr>
              <a:t>, “Raspberry Pi Based Face</a:t>
            </a:r>
            <a:r>
              <a:rPr lang="id-ID" sz="1800" dirty="0">
                <a:effectLst/>
                <a:latin typeface="Times New Roman" panose="02020603050405020304" pitchFamily="18" charset="0"/>
                <a:ea typeface="Times New Roman" panose="02020603050405020304" pitchFamily="18" charset="0"/>
              </a:rPr>
              <a:t> </a:t>
            </a:r>
            <a:r>
              <a:rPr lang="en-ID" sz="1800" dirty="0">
                <a:effectLst/>
                <a:latin typeface="Times New Roman" panose="02020603050405020304" pitchFamily="18" charset="0"/>
                <a:ea typeface="Times New Roman" panose="02020603050405020304" pitchFamily="18" charset="0"/>
              </a:rPr>
              <a:t>Recognition System for Door Unlocking”, International Journal of Innovation Research in Science and Engineering (IJIRSE), Vol. 2 No.2, Issue 03, pp. 735-738, March 2016. </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a:t>
            </a:r>
            <a:r>
              <a:rPr lang="id-ID" sz="1800" dirty="0">
                <a:latin typeface="Times New Roman" panose="02020603050405020304" pitchFamily="18" charset="0"/>
                <a:ea typeface="Times New Roman" panose="02020603050405020304" pitchFamily="18" charset="0"/>
              </a:rPr>
              <a:t>6</a:t>
            </a:r>
            <a:r>
              <a:rPr lang="en-ID" sz="1800" dirty="0">
                <a:effectLst/>
                <a:latin typeface="Times New Roman" panose="02020603050405020304" pitchFamily="18" charset="0"/>
                <a:ea typeface="Times New Roman" panose="02020603050405020304" pitchFamily="18" charset="0"/>
              </a:rPr>
              <a:t>] 	P. </a:t>
            </a:r>
            <a:r>
              <a:rPr lang="en-ID" sz="1800" dirty="0" err="1">
                <a:effectLst/>
                <a:latin typeface="Times New Roman" panose="02020603050405020304" pitchFamily="18" charset="0"/>
                <a:ea typeface="Times New Roman" panose="02020603050405020304" pitchFamily="18" charset="0"/>
              </a:rPr>
              <a:t>Timse</a:t>
            </a:r>
            <a:r>
              <a:rPr lang="en-ID" sz="1800" dirty="0">
                <a:effectLst/>
                <a:latin typeface="Times New Roman" panose="02020603050405020304" pitchFamily="18" charset="0"/>
                <a:ea typeface="Times New Roman" panose="02020603050405020304" pitchFamily="18" charset="0"/>
              </a:rPr>
              <a:t>, P. Aggarwal, P. Sinha and N. Vora, “Face Recognition Based Door Lock System Using </a:t>
            </a:r>
            <a:r>
              <a:rPr lang="en-ID" sz="1800" dirty="0" err="1">
                <a:effectLst/>
                <a:latin typeface="Times New Roman" panose="02020603050405020304" pitchFamily="18" charset="0"/>
                <a:ea typeface="Times New Roman" panose="02020603050405020304" pitchFamily="18" charset="0"/>
              </a:rPr>
              <a:t>Opencv</a:t>
            </a:r>
            <a:r>
              <a:rPr lang="en-ID" sz="1800" dirty="0">
                <a:effectLst/>
                <a:latin typeface="Times New Roman" panose="02020603050405020304" pitchFamily="18" charset="0"/>
                <a:ea typeface="Times New Roman" panose="02020603050405020304" pitchFamily="18" charset="0"/>
              </a:rPr>
              <a:t> and C# with Remote Access and Security Features”, International Journal of Engineering Research and Applications (IJERA), Vol.4, Issue 4 (Version 6), pp.52-57, April 2014. </a:t>
            </a:r>
            <a:endParaRPr lang="id-ID"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a:t>
            </a:r>
            <a:r>
              <a:rPr lang="id-ID" sz="1800" dirty="0">
                <a:latin typeface="Times New Roman" panose="02020603050405020304" pitchFamily="18" charset="0"/>
                <a:ea typeface="Times New Roman" panose="02020603050405020304" pitchFamily="18" charset="0"/>
              </a:rPr>
              <a:t>7</a:t>
            </a:r>
            <a:r>
              <a:rPr lang="en-ID" sz="1800" dirty="0">
                <a:effectLst/>
                <a:latin typeface="Times New Roman" panose="02020603050405020304" pitchFamily="18" charset="0"/>
                <a:ea typeface="Times New Roman" panose="02020603050405020304" pitchFamily="18" charset="0"/>
              </a:rPr>
              <a:t>] 	Arnab Dey, Sudhanshu Jain, Automated Locking based on Thermal Camera and Artificial Intelligence, International Journal of Innovative Technology and Exploring Engineering (IJITEE) ISSN: 2278-3075, Volume-9 Issue-6, April 2020</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a:t>
            </a:r>
            <a:r>
              <a:rPr lang="id-ID" sz="1800" dirty="0">
                <a:effectLst/>
                <a:latin typeface="Times New Roman" panose="02020603050405020304" pitchFamily="18" charset="0"/>
                <a:ea typeface="Times New Roman" panose="02020603050405020304" pitchFamily="18" charset="0"/>
              </a:rPr>
              <a:t>8</a:t>
            </a:r>
            <a:r>
              <a:rPr lang="en-ID" sz="18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 Naga </a:t>
            </a:r>
            <a:r>
              <a:rPr lang="en-US" sz="1800" dirty="0" err="1">
                <a:effectLst/>
                <a:latin typeface="Times New Roman" panose="02020603050405020304" pitchFamily="18" charset="0"/>
                <a:ea typeface="Times New Roman" panose="02020603050405020304" pitchFamily="18" charset="0"/>
              </a:rPr>
              <a:t>malleswari</a:t>
            </a:r>
            <a:r>
              <a:rPr lang="en-US" sz="1800" dirty="0">
                <a:effectLst/>
                <a:latin typeface="Times New Roman" panose="02020603050405020304" pitchFamily="18" charset="0"/>
                <a:ea typeface="Times New Roman" panose="02020603050405020304" pitchFamily="18" charset="0"/>
              </a:rPr>
              <a:t>, A Study on SDLC For Water Fall and Agile, International Journal of Engineering &amp; Technology, 7 (2.32) (2018) 10-13</a:t>
            </a:r>
            <a:endParaRPr lang="en-GB" sz="1800" dirty="0">
              <a:effectLst/>
              <a:latin typeface="Times New Roman" panose="02020603050405020304" pitchFamily="18" charset="0"/>
              <a:ea typeface="Times New Roman" panose="02020603050405020304" pitchFamily="18" charset="0"/>
            </a:endParaRPr>
          </a:p>
          <a:p>
            <a:pPr marL="363538" indent="-363538">
              <a:lnSpc>
                <a:spcPct val="120000"/>
              </a:lnSpc>
              <a:spcBef>
                <a:spcPts val="300"/>
              </a:spcBef>
              <a:spcAft>
                <a:spcPts val="300"/>
              </a:spcAft>
              <a:buNone/>
              <a:tabLst>
                <a:tab pos="363538" algn="l"/>
              </a:tabLst>
            </a:pPr>
            <a:r>
              <a:rPr lang="en-ID" sz="1800" dirty="0">
                <a:effectLst/>
                <a:latin typeface="Times New Roman" panose="02020603050405020304" pitchFamily="18" charset="0"/>
                <a:ea typeface="Times New Roman" panose="02020603050405020304" pitchFamily="18" charset="0"/>
              </a:rPr>
              <a:t>[</a:t>
            </a:r>
            <a:r>
              <a:rPr lang="id-ID" sz="1800" dirty="0">
                <a:latin typeface="Times New Roman" panose="02020603050405020304" pitchFamily="18" charset="0"/>
                <a:ea typeface="Times New Roman" panose="02020603050405020304" pitchFamily="18" charset="0"/>
              </a:rPr>
              <a:t>9</a:t>
            </a:r>
            <a:r>
              <a:rPr lang="en-ID" sz="1800" dirty="0">
                <a:effectLst/>
                <a:latin typeface="Times New Roman" panose="02020603050405020304" pitchFamily="18" charset="0"/>
                <a:ea typeface="Times New Roman" panose="02020603050405020304" pitchFamily="18" charset="0"/>
              </a:rPr>
              <a:t>]	</a:t>
            </a:r>
            <a:r>
              <a:rPr lang="en-US" sz="1800" u="sng" dirty="0">
                <a:solidFill>
                  <a:srgbClr val="0563C1"/>
                </a:solidFill>
                <a:effectLst/>
                <a:latin typeface="Times New Roman" panose="02020603050405020304" pitchFamily="18" charset="0"/>
                <a:ea typeface="Times New Roman" panose="02020603050405020304" pitchFamily="18" charset="0"/>
                <a:hlinkClick r:id="rId2"/>
              </a:rPr>
              <a:t>Rony Setiawan</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Metode</a:t>
            </a:r>
            <a:r>
              <a:rPr lang="en-ID" sz="1800" dirty="0">
                <a:effectLst/>
                <a:latin typeface="Times New Roman" panose="02020603050405020304" pitchFamily="18" charset="0"/>
                <a:ea typeface="Times New Roman" panose="02020603050405020304" pitchFamily="18" charset="0"/>
              </a:rPr>
              <a:t> SDLC </a:t>
            </a:r>
            <a:r>
              <a:rPr lang="en-ID" sz="1800" dirty="0" err="1">
                <a:effectLst/>
                <a:latin typeface="Times New Roman" panose="02020603050405020304" pitchFamily="18" charset="0"/>
                <a:ea typeface="Times New Roman" panose="02020603050405020304" pitchFamily="18" charset="0"/>
              </a:rPr>
              <a:t>Dalam</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Pengembangan</a:t>
            </a:r>
            <a:r>
              <a:rPr lang="en-ID" sz="1800" dirty="0">
                <a:effectLst/>
                <a:latin typeface="Times New Roman" panose="02020603050405020304" pitchFamily="18" charset="0"/>
                <a:ea typeface="Times New Roman" panose="02020603050405020304" pitchFamily="18" charset="0"/>
              </a:rPr>
              <a:t> Software, </a:t>
            </a:r>
            <a:r>
              <a:rPr lang="en-ID" sz="1800" u="sng" dirty="0">
                <a:solidFill>
                  <a:srgbClr val="0563C1"/>
                </a:solidFill>
                <a:effectLst/>
                <a:latin typeface="Times New Roman" panose="02020603050405020304" pitchFamily="18" charset="0"/>
                <a:ea typeface="Times New Roman" panose="02020603050405020304" pitchFamily="18" charset="0"/>
                <a:hlinkClick r:id="rId3"/>
              </a:rPr>
              <a:t>https://www.dicoding.com/blog/metode-sdlc/</a:t>
            </a:r>
            <a:r>
              <a:rPr lang="en-ID" sz="1800" dirty="0">
                <a:effectLst/>
                <a:latin typeface="Times New Roman" panose="02020603050405020304" pitchFamily="18" charset="0"/>
                <a:ea typeface="Times New Roman" panose="02020603050405020304" pitchFamily="18" charset="0"/>
              </a:rPr>
              <a:t>  </a:t>
            </a:r>
            <a:r>
              <a:rPr lang="en-ID" sz="1800" dirty="0" err="1">
                <a:effectLst/>
                <a:latin typeface="Times New Roman" panose="02020603050405020304" pitchFamily="18" charset="0"/>
                <a:ea typeface="Times New Roman" panose="02020603050405020304" pitchFamily="18" charset="0"/>
              </a:rPr>
              <a:t>diakses</a:t>
            </a:r>
            <a:r>
              <a:rPr lang="en-ID" sz="1800" dirty="0">
                <a:effectLst/>
                <a:latin typeface="Times New Roman" panose="02020603050405020304" pitchFamily="18" charset="0"/>
                <a:ea typeface="Times New Roman" panose="02020603050405020304" pitchFamily="18" charset="0"/>
              </a:rPr>
              <a:t> 25 </a:t>
            </a:r>
            <a:r>
              <a:rPr lang="en-ID" sz="1800" dirty="0" err="1">
                <a:effectLst/>
                <a:latin typeface="Times New Roman" panose="02020603050405020304" pitchFamily="18" charset="0"/>
                <a:ea typeface="Times New Roman" panose="02020603050405020304" pitchFamily="18" charset="0"/>
              </a:rPr>
              <a:t>Februari</a:t>
            </a:r>
            <a:r>
              <a:rPr lang="en-ID" sz="1800" dirty="0">
                <a:effectLst/>
                <a:latin typeface="Times New Roman" panose="02020603050405020304" pitchFamily="18" charset="0"/>
                <a:ea typeface="Times New Roman" panose="02020603050405020304" pitchFamily="18" charset="0"/>
              </a:rPr>
              <a:t> 2022</a:t>
            </a:r>
            <a:endParaRPr lang="en-GB" sz="1800" dirty="0">
              <a:effectLst/>
              <a:latin typeface="Times New Roman" panose="02020603050405020304" pitchFamily="18" charset="0"/>
              <a:ea typeface="Times New Roman" panose="02020603050405020304" pitchFamily="18" charset="0"/>
            </a:endParaRPr>
          </a:p>
          <a:p>
            <a:pPr>
              <a:lnSpc>
                <a:spcPct val="120000"/>
              </a:lnSpc>
              <a:spcBef>
                <a:spcPts val="300"/>
              </a:spcBef>
              <a:spcAft>
                <a:spcPts val="300"/>
              </a:spcAft>
            </a:pPr>
            <a:endParaRPr lang="en-GB" dirty="0"/>
          </a:p>
        </p:txBody>
      </p:sp>
    </p:spTree>
    <p:extLst>
      <p:ext uri="{BB962C8B-B14F-4D97-AF65-F5344CB8AC3E}">
        <p14:creationId xmlns:p14="http://schemas.microsoft.com/office/powerpoint/2010/main" val="125605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a:t>Terima Kasih</a:t>
            </a:r>
            <a:endParaRPr lang="en-US" dirty="0"/>
          </a:p>
        </p:txBody>
      </p:sp>
    </p:spTree>
    <p:extLst>
      <p:ext uri="{BB962C8B-B14F-4D97-AF65-F5344CB8AC3E}">
        <p14:creationId xmlns:p14="http://schemas.microsoft.com/office/powerpoint/2010/main" val="103539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7230-7752-1AFF-EFBA-8FA9916C7FDA}"/>
              </a:ext>
            </a:extLst>
          </p:cNvPr>
          <p:cNvSpPr>
            <a:spLocks noGrp="1"/>
          </p:cNvSpPr>
          <p:nvPr>
            <p:ph type="title"/>
          </p:nvPr>
        </p:nvSpPr>
        <p:spPr/>
        <p:txBody>
          <a:bodyPr/>
          <a:lstStyle/>
          <a:p>
            <a:r>
              <a:rPr lang="id-ID" dirty="0"/>
              <a:t>Latar Belakang</a:t>
            </a:r>
            <a:endParaRPr lang="en-GB" dirty="0"/>
          </a:p>
        </p:txBody>
      </p:sp>
      <p:sp>
        <p:nvSpPr>
          <p:cNvPr id="4" name="Content Placeholder 3">
            <a:extLst>
              <a:ext uri="{FF2B5EF4-FFF2-40B4-BE49-F238E27FC236}">
                <a16:creationId xmlns:a16="http://schemas.microsoft.com/office/drawing/2014/main" id="{AE771F87-5062-1378-B992-F602CD826B13}"/>
              </a:ext>
            </a:extLst>
          </p:cNvPr>
          <p:cNvSpPr>
            <a:spLocks noGrp="1"/>
          </p:cNvSpPr>
          <p:nvPr>
            <p:ph idx="1"/>
          </p:nvPr>
        </p:nvSpPr>
        <p:spPr/>
        <p:txBody>
          <a:bodyPr>
            <a:normAutofit/>
          </a:bodyPr>
          <a:lstStyle/>
          <a:p>
            <a:r>
              <a:rPr lang="id-ID" dirty="0"/>
              <a:t>Pengenalan wajah membedakan wajah dengan sendirinya dengan ketepatannya dalam hal pengumpulan dan verifikasi data. </a:t>
            </a:r>
          </a:p>
          <a:p>
            <a:r>
              <a:rPr lang="id-ID" dirty="0"/>
              <a:t>Saat ini, teknologi ini ada di perangkat elektronik, industri, bandara yang melakukan pengenalan wajah secara instan tanpa campur tangan manusia.</a:t>
            </a:r>
          </a:p>
          <a:p>
            <a:r>
              <a:rPr lang="id-ID" dirty="0"/>
              <a:t>Teknologi Ini juga lebih cocok untuk penggunaan pendeteksian identifikasi seseorang, karena dalam hal kategori keamanan </a:t>
            </a:r>
            <a:r>
              <a:rPr lang="id-ID" dirty="0" err="1"/>
              <a:t>biometrik</a:t>
            </a:r>
            <a:r>
              <a:rPr lang="id-ID" dirty="0"/>
              <a:t>, teknologi ini menggunakan hal yang unik untuk setiap orang seperti sidik jari atau iris mata. </a:t>
            </a:r>
          </a:p>
          <a:p>
            <a:r>
              <a:rPr lang="id-ID" dirty="0"/>
              <a:t>Telah banyak penelitian bagaimana menggunakan pengenalan wajah untuk kendali akses pintu, namun sistem riil yang lengkap masih jarang dibahas.</a:t>
            </a:r>
          </a:p>
          <a:p>
            <a:endParaRPr lang="en-GB" dirty="0"/>
          </a:p>
        </p:txBody>
      </p:sp>
    </p:spTree>
    <p:extLst>
      <p:ext uri="{BB962C8B-B14F-4D97-AF65-F5344CB8AC3E}">
        <p14:creationId xmlns:p14="http://schemas.microsoft.com/office/powerpoint/2010/main" val="3477569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7230-7752-1AFF-EFBA-8FA9916C7FDA}"/>
              </a:ext>
            </a:extLst>
          </p:cNvPr>
          <p:cNvSpPr>
            <a:spLocks noGrp="1"/>
          </p:cNvSpPr>
          <p:nvPr>
            <p:ph type="title"/>
          </p:nvPr>
        </p:nvSpPr>
        <p:spPr/>
        <p:txBody>
          <a:bodyPr/>
          <a:lstStyle/>
          <a:p>
            <a:r>
              <a:rPr lang="id-ID" dirty="0"/>
              <a:t>Tujuan Penelitian</a:t>
            </a:r>
            <a:endParaRPr lang="en-GB" dirty="0"/>
          </a:p>
        </p:txBody>
      </p:sp>
      <p:sp>
        <p:nvSpPr>
          <p:cNvPr id="3" name="Content Placeholder 2">
            <a:extLst>
              <a:ext uri="{FF2B5EF4-FFF2-40B4-BE49-F238E27FC236}">
                <a16:creationId xmlns:a16="http://schemas.microsoft.com/office/drawing/2014/main" id="{69880B9D-C8B5-0F4A-06C7-525C0B43C5A8}"/>
              </a:ext>
            </a:extLst>
          </p:cNvPr>
          <p:cNvSpPr>
            <a:spLocks noGrp="1"/>
          </p:cNvSpPr>
          <p:nvPr>
            <p:ph idx="1"/>
          </p:nvPr>
        </p:nvSpPr>
        <p:spPr/>
        <p:txBody>
          <a:bodyPr/>
          <a:lstStyle/>
          <a:p>
            <a:r>
              <a:rPr lang="id-ID" dirty="0"/>
              <a:t>Tujuan dari penelitian ini adalah untuk </a:t>
            </a:r>
            <a:r>
              <a:rPr lang="id-ID" dirty="0">
                <a:solidFill>
                  <a:srgbClr val="FFFF00"/>
                </a:solidFill>
              </a:rPr>
              <a:t>membangun dan menguji sistem pengenalan wajah yang dapat mengenali orang melalui kamera dan membuka kunci pintu</a:t>
            </a:r>
            <a:r>
              <a:rPr lang="id-ID" dirty="0"/>
              <a:t>. </a:t>
            </a:r>
          </a:p>
          <a:p>
            <a:pPr lvl="1"/>
            <a:r>
              <a:rPr lang="id-ID" sz="2400" dirty="0"/>
              <a:t>Sistem pengenalan wajah dibangun menggunakan pembelajaran mesin (</a:t>
            </a:r>
            <a:r>
              <a:rPr lang="en-US" sz="2400" i="1" dirty="0"/>
              <a:t>machine learning</a:t>
            </a:r>
            <a:r>
              <a:rPr lang="id-ID" sz="2400" dirty="0"/>
              <a:t>) dan algoritma pembelajaran mendalam (</a:t>
            </a:r>
            <a:r>
              <a:rPr lang="en-US" sz="2400" i="1" dirty="0"/>
              <a:t>deep learning</a:t>
            </a:r>
            <a:r>
              <a:rPr lang="id-ID" sz="2400" dirty="0"/>
              <a:t>).</a:t>
            </a:r>
          </a:p>
          <a:p>
            <a:pPr lvl="1"/>
            <a:r>
              <a:rPr lang="id-ID" sz="2400" dirty="0"/>
              <a:t>Data hasil sistem pengenalan wajah ditransmisikan ke sistem kendali yang akan membuka atau menutup kunci pintu.</a:t>
            </a:r>
          </a:p>
          <a:p>
            <a:pPr lvl="1"/>
            <a:r>
              <a:rPr lang="id-ID" sz="2400" dirty="0"/>
              <a:t>Data akses akan disimpan di basis data dan dirancang antarmuka pengguna menampilkan daftar hadir.</a:t>
            </a:r>
          </a:p>
          <a:p>
            <a:endParaRPr lang="id-ID" dirty="0"/>
          </a:p>
        </p:txBody>
      </p:sp>
    </p:spTree>
    <p:extLst>
      <p:ext uri="{BB962C8B-B14F-4D97-AF65-F5344CB8AC3E}">
        <p14:creationId xmlns:p14="http://schemas.microsoft.com/office/powerpoint/2010/main" val="2638110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821330-480B-F471-F6C3-7533B40A4A5D}"/>
              </a:ext>
            </a:extLst>
          </p:cNvPr>
          <p:cNvSpPr>
            <a:spLocks noGrp="1"/>
          </p:cNvSpPr>
          <p:nvPr>
            <p:ph type="title"/>
          </p:nvPr>
        </p:nvSpPr>
        <p:spPr/>
        <p:txBody>
          <a:bodyPr/>
          <a:lstStyle/>
          <a:p>
            <a:r>
              <a:rPr lang="id-ID" dirty="0"/>
              <a:t>Pengenalan Wajah</a:t>
            </a:r>
            <a:endParaRPr lang="en-GB" dirty="0"/>
          </a:p>
        </p:txBody>
      </p:sp>
      <p:sp>
        <p:nvSpPr>
          <p:cNvPr id="4" name="Content Placeholder 3">
            <a:extLst>
              <a:ext uri="{FF2B5EF4-FFF2-40B4-BE49-F238E27FC236}">
                <a16:creationId xmlns:a16="http://schemas.microsoft.com/office/drawing/2014/main" id="{4E05197E-79A9-AB71-2179-8DAD88A0161D}"/>
              </a:ext>
            </a:extLst>
          </p:cNvPr>
          <p:cNvSpPr>
            <a:spLocks noGrp="1"/>
          </p:cNvSpPr>
          <p:nvPr>
            <p:ph idx="1"/>
          </p:nvPr>
        </p:nvSpPr>
        <p:spPr>
          <a:xfrm>
            <a:off x="440141" y="1363662"/>
            <a:ext cx="8263753" cy="5377706"/>
          </a:xfrm>
        </p:spPr>
        <p:txBody>
          <a:bodyPr>
            <a:normAutofit fontScale="92500" lnSpcReduction="10000"/>
          </a:bodyPr>
          <a:lstStyle/>
          <a:p>
            <a:r>
              <a:rPr lang="id-ID" dirty="0"/>
              <a:t>Pengenalan wajah merupakan salah satu pendekatan pengenalan pola untuk keperluan identifikasi wajah seseorang dengan pendekatan </a:t>
            </a:r>
            <a:r>
              <a:rPr lang="id-ID" dirty="0" err="1"/>
              <a:t>biometrik</a:t>
            </a:r>
            <a:r>
              <a:rPr lang="id-ID" dirty="0"/>
              <a:t>. </a:t>
            </a:r>
          </a:p>
          <a:p>
            <a:pPr lvl="1"/>
            <a:r>
              <a:rPr lang="id-ID" dirty="0" err="1"/>
              <a:t>Biometrik</a:t>
            </a:r>
            <a:r>
              <a:rPr lang="id-ID" dirty="0"/>
              <a:t> fisik berasal dari pengukuran dan data yang ada langsung dari bagian manusia misalnya pengenalan sidik jari, pengenalan wajah, iris, retina, dan tangan. </a:t>
            </a:r>
          </a:p>
          <a:p>
            <a:pPr lvl="1"/>
            <a:r>
              <a:rPr lang="id-ID" dirty="0"/>
              <a:t>Salah satu cara yang digunakan dalam pengenalan wajah yaitu dengan membandingkan wajah dari gambar yang dipilih atau video dengan basis data wajah [1].</a:t>
            </a:r>
            <a:endParaRPr lang="en-GB" dirty="0"/>
          </a:p>
          <a:p>
            <a:r>
              <a:rPr lang="id-ID" dirty="0"/>
              <a:t>Pengenalan wajah adalah masalah pengenalan pola visual di mana wajah, yang digambarkan sebagai entitas tiga dimensi yang tunduk pada berbagai pencahayaan, pose, dan variabel lainnya, harus dikenali menggunakan gambar yang diperoleh [2]. </a:t>
            </a:r>
          </a:p>
          <a:p>
            <a:r>
              <a:rPr lang="id-ID" dirty="0"/>
              <a:t>Algoritme pengenalan wajah bertanggung jawab untuk mengidentifikasi karakteristik yang lebih baik mencirikan citra setelah citra wajah diproses, dipotong, diubah ukurannya, dan biasanya diubah menjadi skala abu-abu [3].</a:t>
            </a:r>
            <a:endParaRPr lang="en-GB" dirty="0"/>
          </a:p>
          <a:p>
            <a:endParaRPr lang="en-GB" dirty="0"/>
          </a:p>
        </p:txBody>
      </p:sp>
    </p:spTree>
    <p:extLst>
      <p:ext uri="{BB962C8B-B14F-4D97-AF65-F5344CB8AC3E}">
        <p14:creationId xmlns:p14="http://schemas.microsoft.com/office/powerpoint/2010/main" val="1188734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4BE96-4889-6784-E0BE-F2E99D3B099C}"/>
              </a:ext>
            </a:extLst>
          </p:cNvPr>
          <p:cNvSpPr>
            <a:spLocks noGrp="1"/>
          </p:cNvSpPr>
          <p:nvPr>
            <p:ph type="title"/>
          </p:nvPr>
        </p:nvSpPr>
        <p:spPr/>
        <p:txBody>
          <a:bodyPr/>
          <a:lstStyle/>
          <a:p>
            <a:r>
              <a:rPr lang="id-ID" dirty="0"/>
              <a:t>YOLOv3</a:t>
            </a:r>
            <a:endParaRPr lang="en-GB" dirty="0"/>
          </a:p>
        </p:txBody>
      </p:sp>
      <p:sp>
        <p:nvSpPr>
          <p:cNvPr id="4" name="Content Placeholder 3">
            <a:extLst>
              <a:ext uri="{FF2B5EF4-FFF2-40B4-BE49-F238E27FC236}">
                <a16:creationId xmlns:a16="http://schemas.microsoft.com/office/drawing/2014/main" id="{22C9557A-843E-84AB-CA4E-193C4A0369A0}"/>
              </a:ext>
            </a:extLst>
          </p:cNvPr>
          <p:cNvSpPr>
            <a:spLocks noGrp="1"/>
          </p:cNvSpPr>
          <p:nvPr>
            <p:ph sz="half" idx="2"/>
          </p:nvPr>
        </p:nvSpPr>
        <p:spPr/>
        <p:txBody>
          <a:bodyPr>
            <a:normAutofit fontScale="92500" lnSpcReduction="10000"/>
          </a:bodyPr>
          <a:lstStyle/>
          <a:p>
            <a:r>
              <a:rPr lang="en-GB" dirty="0"/>
              <a:t>You Only Look Once (YOLO)</a:t>
            </a:r>
            <a:r>
              <a:rPr lang="id-ID" dirty="0"/>
              <a:t> adalah algoritma untuk mendeteksi obyek yang populer karena memiliki akurasi yang tinggi dan dapat berjalan secara </a:t>
            </a:r>
            <a:r>
              <a:rPr lang="en-US" i="1" dirty="0"/>
              <a:t>real-time.</a:t>
            </a:r>
          </a:p>
          <a:p>
            <a:r>
              <a:rPr lang="id-ID" dirty="0"/>
              <a:t>Pada tahun 2018, algoritma YOLOv3 diusulkan oleh </a:t>
            </a:r>
            <a:r>
              <a:rPr lang="id-ID" dirty="0" err="1"/>
              <a:t>Redmon</a:t>
            </a:r>
            <a:r>
              <a:rPr lang="id-ID" dirty="0"/>
              <a:t> J [4].</a:t>
            </a:r>
          </a:p>
          <a:p>
            <a:r>
              <a:rPr lang="id-ID" dirty="0"/>
              <a:t>Salah satu perbedaan YOLOv3 adalah digunakan jaringan baru untuk mengekstraksi fitur.</a:t>
            </a:r>
          </a:p>
          <a:p>
            <a:pPr lvl="1"/>
            <a:r>
              <a:rPr lang="id-ID" dirty="0"/>
              <a:t>Jaringan untuk ekstraksi fitur menggunakan 53 </a:t>
            </a:r>
            <a:r>
              <a:rPr lang="id-ID" dirty="0" err="1"/>
              <a:t>convolutional</a:t>
            </a:r>
            <a:r>
              <a:rPr lang="id-ID" dirty="0"/>
              <a:t> </a:t>
            </a:r>
            <a:r>
              <a:rPr lang="id-ID" dirty="0" err="1"/>
              <a:t>laayer</a:t>
            </a:r>
            <a:r>
              <a:rPr lang="id-ID" dirty="0"/>
              <a:t> sehingga disebut Darknet-53i. </a:t>
            </a:r>
          </a:p>
        </p:txBody>
      </p:sp>
      <p:sp>
        <p:nvSpPr>
          <p:cNvPr id="8" name="Text Placeholder 7">
            <a:extLst>
              <a:ext uri="{FF2B5EF4-FFF2-40B4-BE49-F238E27FC236}">
                <a16:creationId xmlns:a16="http://schemas.microsoft.com/office/drawing/2014/main" id="{987A538B-63C5-10D7-9D3E-2DF308835003}"/>
              </a:ext>
            </a:extLst>
          </p:cNvPr>
          <p:cNvSpPr>
            <a:spLocks noGrp="1"/>
          </p:cNvSpPr>
          <p:nvPr>
            <p:ph type="body" sz="quarter" idx="3"/>
          </p:nvPr>
        </p:nvSpPr>
        <p:spPr/>
        <p:txBody>
          <a:bodyPr/>
          <a:lstStyle/>
          <a:p>
            <a:r>
              <a:rPr lang="id-ID" dirty="0"/>
              <a:t>Gambar 1. Darknet-53</a:t>
            </a:r>
            <a:endParaRPr lang="en-GB" dirty="0"/>
          </a:p>
        </p:txBody>
      </p:sp>
      <p:pic>
        <p:nvPicPr>
          <p:cNvPr id="10" name="Content Placeholder 9" descr="A picture containing text, receipt&#10;&#10;Description automatically generated">
            <a:extLst>
              <a:ext uri="{FF2B5EF4-FFF2-40B4-BE49-F238E27FC236}">
                <a16:creationId xmlns:a16="http://schemas.microsoft.com/office/drawing/2014/main" id="{5DB4019E-B71D-18EC-998F-1CC8CE30C8EB}"/>
              </a:ext>
            </a:extLst>
          </p:cNvPr>
          <p:cNvPicPr>
            <a:picLocks noGrp="1" noChangeAspect="1"/>
          </p:cNvPicPr>
          <p:nvPr>
            <p:ph sz="quarter" idx="4"/>
          </p:nvPr>
        </p:nvPicPr>
        <p:blipFill>
          <a:blip r:embed="rId2"/>
          <a:stretch>
            <a:fillRect/>
          </a:stretch>
        </p:blipFill>
        <p:spPr>
          <a:xfrm>
            <a:off x="5112228" y="1360488"/>
            <a:ext cx="3153407" cy="4171950"/>
          </a:xfrm>
        </p:spPr>
      </p:pic>
    </p:spTree>
    <p:extLst>
      <p:ext uri="{BB962C8B-B14F-4D97-AF65-F5344CB8AC3E}">
        <p14:creationId xmlns:p14="http://schemas.microsoft.com/office/powerpoint/2010/main" val="85552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F4CD9A1-68B9-B567-2B76-87DC1E8A979C}"/>
              </a:ext>
            </a:extLst>
          </p:cNvPr>
          <p:cNvSpPr>
            <a:spLocks noGrp="1"/>
          </p:cNvSpPr>
          <p:nvPr>
            <p:ph type="title"/>
          </p:nvPr>
        </p:nvSpPr>
        <p:spPr/>
        <p:txBody>
          <a:bodyPr>
            <a:normAutofit fontScale="90000"/>
          </a:bodyPr>
          <a:lstStyle/>
          <a:p>
            <a:r>
              <a:rPr lang="id-ID" dirty="0"/>
              <a:t>Pengendali Kunci dengan Pengenalan Wajah</a:t>
            </a:r>
            <a:endParaRPr lang="en-GB" dirty="0"/>
          </a:p>
        </p:txBody>
      </p:sp>
      <p:sp>
        <p:nvSpPr>
          <p:cNvPr id="8" name="Content Placeholder 7">
            <a:extLst>
              <a:ext uri="{FF2B5EF4-FFF2-40B4-BE49-F238E27FC236}">
                <a16:creationId xmlns:a16="http://schemas.microsoft.com/office/drawing/2014/main" id="{B84F6045-C522-6248-3035-73E4BC21FEDC}"/>
              </a:ext>
            </a:extLst>
          </p:cNvPr>
          <p:cNvSpPr>
            <a:spLocks noGrp="1"/>
          </p:cNvSpPr>
          <p:nvPr>
            <p:ph idx="1"/>
          </p:nvPr>
        </p:nvSpPr>
        <p:spPr>
          <a:xfrm>
            <a:off x="440141" y="1363662"/>
            <a:ext cx="8263753" cy="5377706"/>
          </a:xfrm>
        </p:spPr>
        <p:txBody>
          <a:bodyPr>
            <a:normAutofit lnSpcReduction="10000"/>
          </a:bodyPr>
          <a:lstStyle/>
          <a:p>
            <a:r>
              <a:rPr lang="id-ID" dirty="0"/>
              <a:t>Penelitian terkait sebelumnya telah dilakukan oleh Patil, </a:t>
            </a:r>
            <a:r>
              <a:rPr lang="id-ID" dirty="0" err="1"/>
              <a:t>dkk</a:t>
            </a:r>
            <a:r>
              <a:rPr lang="id-ID" dirty="0"/>
              <a:t> [5] yang mendesain dan membuat sistem keamanan penguncian otomatis menggunakan </a:t>
            </a:r>
            <a:r>
              <a:rPr lang="id-ID" dirty="0" err="1"/>
              <a:t>Raspberry</a:t>
            </a:r>
            <a:r>
              <a:rPr lang="id-ID" dirty="0"/>
              <a:t> </a:t>
            </a:r>
            <a:r>
              <a:rPr lang="id-ID" dirty="0" err="1"/>
              <a:t>Pi</a:t>
            </a:r>
            <a:r>
              <a:rPr lang="id-ID" dirty="0"/>
              <a:t>. </a:t>
            </a:r>
          </a:p>
          <a:p>
            <a:pPr lvl="1"/>
            <a:r>
              <a:rPr lang="id-ID" dirty="0"/>
              <a:t>Sistem juga  mengirim peringatan keamanan melalui modul GSM. </a:t>
            </a:r>
          </a:p>
          <a:p>
            <a:r>
              <a:rPr lang="id-ID" dirty="0"/>
              <a:t>Kemudian </a:t>
            </a:r>
            <a:r>
              <a:rPr lang="en-GB" dirty="0" err="1"/>
              <a:t>Timse</a:t>
            </a:r>
            <a:r>
              <a:rPr lang="id-ID" dirty="0"/>
              <a:t>, </a:t>
            </a:r>
            <a:r>
              <a:rPr lang="id-ID" dirty="0" err="1"/>
              <a:t>dkk</a:t>
            </a:r>
            <a:r>
              <a:rPr lang="id-ID" dirty="0"/>
              <a:t> [6] yang melakukan penelitian tentang akurasi dan efektivitas deteksi wajah dan pengenalan algoritma menggunakan </a:t>
            </a:r>
            <a:r>
              <a:rPr lang="id-ID" dirty="0" err="1"/>
              <a:t>OpenCV</a:t>
            </a:r>
            <a:r>
              <a:rPr lang="id-ID" dirty="0"/>
              <a:t> dan bahasa C#.</a:t>
            </a:r>
          </a:p>
          <a:p>
            <a:r>
              <a:rPr lang="id-ID" dirty="0"/>
              <a:t>Sedangkan penelitian yang menggunakan kamera termal dilakukan oleh </a:t>
            </a:r>
            <a:r>
              <a:rPr lang="id-ID" dirty="0" err="1"/>
              <a:t>Arnab</a:t>
            </a:r>
            <a:r>
              <a:rPr lang="id-ID" dirty="0"/>
              <a:t> </a:t>
            </a:r>
            <a:r>
              <a:rPr lang="id-ID" dirty="0" err="1"/>
              <a:t>Dey</a:t>
            </a:r>
            <a:r>
              <a:rPr lang="id-ID" dirty="0"/>
              <a:t>, </a:t>
            </a:r>
            <a:r>
              <a:rPr lang="id-ID" dirty="0" err="1"/>
              <a:t>dkk</a:t>
            </a:r>
            <a:r>
              <a:rPr lang="id-ID" dirty="0"/>
              <a:t> [7] </a:t>
            </a:r>
          </a:p>
          <a:p>
            <a:pPr lvl="1"/>
            <a:r>
              <a:rPr lang="id-ID" dirty="0"/>
              <a:t>Kamera termal yang mendeteksi emisi panas dari manusia akan memberikan data ke sistem pengenalan wajah berbasis </a:t>
            </a:r>
            <a:r>
              <a:rPr lang="id-ID" dirty="0" err="1"/>
              <a:t>FaceNet</a:t>
            </a:r>
            <a:r>
              <a:rPr lang="id-ID" dirty="0"/>
              <a:t> untuk mengenali wajah dan kemudian membuka kunci sistem berdasar hasil sistem pengenalan wajah</a:t>
            </a:r>
          </a:p>
          <a:p>
            <a:r>
              <a:rPr lang="id-ID" dirty="0"/>
              <a:t>Namun demikian, ketiga </a:t>
            </a:r>
            <a:r>
              <a:rPr lang="id-ID" dirty="0" err="1"/>
              <a:t>paper</a:t>
            </a:r>
            <a:r>
              <a:rPr lang="id-ID" dirty="0"/>
              <a:t> di atas tidak menyampaikan secara </a:t>
            </a:r>
            <a:r>
              <a:rPr lang="id-ID" dirty="0" err="1"/>
              <a:t>detil</a:t>
            </a:r>
            <a:r>
              <a:rPr lang="id-ID" dirty="0"/>
              <a:t> apakah sistem telah dapat direalisasikan secara riil.</a:t>
            </a:r>
          </a:p>
          <a:p>
            <a:pPr lvl="1"/>
            <a:r>
              <a:rPr lang="id-ID" dirty="0"/>
              <a:t>Tidak ada dokumentasi sistem penguncian pintu secara lengkap</a:t>
            </a:r>
          </a:p>
        </p:txBody>
      </p:sp>
    </p:spTree>
    <p:extLst>
      <p:ext uri="{BB962C8B-B14F-4D97-AF65-F5344CB8AC3E}">
        <p14:creationId xmlns:p14="http://schemas.microsoft.com/office/powerpoint/2010/main" val="423209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0DE9-1FF4-414D-28D4-59CFEB4D7475}"/>
              </a:ext>
            </a:extLst>
          </p:cNvPr>
          <p:cNvSpPr>
            <a:spLocks noGrp="1"/>
          </p:cNvSpPr>
          <p:nvPr>
            <p:ph type="title"/>
          </p:nvPr>
        </p:nvSpPr>
        <p:spPr/>
        <p:txBody>
          <a:bodyPr/>
          <a:lstStyle/>
          <a:p>
            <a:r>
              <a:rPr lang="id-ID" dirty="0"/>
              <a:t>Metode (1)</a:t>
            </a:r>
            <a:endParaRPr lang="en-GB" dirty="0"/>
          </a:p>
        </p:txBody>
      </p:sp>
      <p:sp>
        <p:nvSpPr>
          <p:cNvPr id="3" name="Content Placeholder 2">
            <a:extLst>
              <a:ext uri="{FF2B5EF4-FFF2-40B4-BE49-F238E27FC236}">
                <a16:creationId xmlns:a16="http://schemas.microsoft.com/office/drawing/2014/main" id="{7B391EED-2B0A-4D88-9348-760814CB3AFB}"/>
              </a:ext>
            </a:extLst>
          </p:cNvPr>
          <p:cNvSpPr>
            <a:spLocks noGrp="1"/>
          </p:cNvSpPr>
          <p:nvPr>
            <p:ph sz="half" idx="2"/>
          </p:nvPr>
        </p:nvSpPr>
        <p:spPr>
          <a:xfrm>
            <a:off x="179512" y="1360191"/>
            <a:ext cx="8784975" cy="700657"/>
          </a:xfrm>
        </p:spPr>
        <p:txBody>
          <a:bodyPr>
            <a:normAutofit/>
          </a:bodyPr>
          <a:lstStyle/>
          <a:p>
            <a:pPr marL="0" indent="0">
              <a:buNone/>
            </a:pPr>
            <a:r>
              <a:rPr lang="id-ID" sz="1800" dirty="0">
                <a:effectLst/>
                <a:latin typeface="Times New Roman" panose="02020603050405020304" pitchFamily="18" charset="0"/>
                <a:ea typeface="Calibri" panose="020F0502020204030204" pitchFamily="34" charset="0"/>
              </a:rPr>
              <a:t>Metode yang digunakan adalah metode </a:t>
            </a:r>
            <a:r>
              <a:rPr lang="id-ID" sz="1800" i="1" dirty="0" err="1">
                <a:effectLst/>
                <a:latin typeface="Times New Roman" panose="02020603050405020304" pitchFamily="18" charset="0"/>
                <a:ea typeface="Calibri" panose="020F0502020204030204" pitchFamily="34" charset="0"/>
              </a:rPr>
              <a:t>waterfall</a:t>
            </a:r>
            <a:r>
              <a:rPr lang="id-ID" sz="1800" dirty="0">
                <a:latin typeface="Times New Roman" panose="02020603050405020304" pitchFamily="18" charset="0"/>
                <a:ea typeface="Calibri" panose="020F0502020204030204" pitchFamily="34" charset="0"/>
              </a:rPr>
              <a:t>, salah satu metode yang populer digunakan dalam </a:t>
            </a:r>
            <a:r>
              <a:rPr lang="id-ID" sz="1800" dirty="0">
                <a:effectLst/>
                <a:latin typeface="Times New Roman" panose="02020603050405020304" pitchFamily="18" charset="0"/>
                <a:ea typeface="Calibri" panose="020F0502020204030204" pitchFamily="34" charset="0"/>
              </a:rPr>
              <a:t>Systems Development Life </a:t>
            </a:r>
            <a:r>
              <a:rPr lang="id-ID" sz="1800" dirty="0" err="1">
                <a:effectLst/>
                <a:latin typeface="Times New Roman" panose="02020603050405020304" pitchFamily="18" charset="0"/>
                <a:ea typeface="Calibri" panose="020F0502020204030204" pitchFamily="34" charset="0"/>
              </a:rPr>
              <a:t>Cycle</a:t>
            </a:r>
            <a:r>
              <a:rPr lang="id-ID" sz="1800" dirty="0">
                <a:effectLst/>
                <a:latin typeface="Times New Roman" panose="02020603050405020304" pitchFamily="18" charset="0"/>
                <a:ea typeface="Calibri" panose="020F0502020204030204" pitchFamily="34" charset="0"/>
              </a:rPr>
              <a:t> (SDLC), yang terdiri dari 6 tahapan [8][9]. </a:t>
            </a:r>
            <a:endParaRPr lang="en-GB" dirty="0"/>
          </a:p>
        </p:txBody>
      </p:sp>
      <p:pic>
        <p:nvPicPr>
          <p:cNvPr id="7" name="Content Placeholder 6" descr="Diagram&#10;&#10;Description automatically generated">
            <a:extLst>
              <a:ext uri="{FF2B5EF4-FFF2-40B4-BE49-F238E27FC236}">
                <a16:creationId xmlns:a16="http://schemas.microsoft.com/office/drawing/2014/main" id="{1D9A933B-4475-7B25-68B3-C833F1714B7F}"/>
              </a:ext>
            </a:extLst>
          </p:cNvPr>
          <p:cNvPicPr>
            <a:picLocks noGrp="1" noChangeAspect="1"/>
          </p:cNvPicPr>
          <p:nvPr>
            <p:ph sz="quarter" idx="4"/>
          </p:nvPr>
        </p:nvPicPr>
        <p:blipFill>
          <a:blip r:embed="rId2"/>
          <a:stretch>
            <a:fillRect/>
          </a:stretch>
        </p:blipFill>
        <p:spPr>
          <a:xfrm>
            <a:off x="1079612" y="2276872"/>
            <a:ext cx="6984776" cy="4422238"/>
          </a:xfrm>
          <a:prstGeom prst="rect">
            <a:avLst/>
          </a:prstGeom>
        </p:spPr>
      </p:pic>
    </p:spTree>
    <p:extLst>
      <p:ext uri="{BB962C8B-B14F-4D97-AF65-F5344CB8AC3E}">
        <p14:creationId xmlns:p14="http://schemas.microsoft.com/office/powerpoint/2010/main" val="154771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423B-5F28-F535-3A46-2D2DCADEE816}"/>
              </a:ext>
            </a:extLst>
          </p:cNvPr>
          <p:cNvSpPr>
            <a:spLocks noGrp="1"/>
          </p:cNvSpPr>
          <p:nvPr>
            <p:ph type="title"/>
          </p:nvPr>
        </p:nvSpPr>
        <p:spPr/>
        <p:txBody>
          <a:bodyPr/>
          <a:lstStyle/>
          <a:p>
            <a:r>
              <a:rPr lang="id-ID" dirty="0"/>
              <a:t>Metode (2)</a:t>
            </a:r>
            <a:endParaRPr lang="en-GB" dirty="0"/>
          </a:p>
        </p:txBody>
      </p:sp>
      <p:sp>
        <p:nvSpPr>
          <p:cNvPr id="3" name="Content Placeholder 2">
            <a:extLst>
              <a:ext uri="{FF2B5EF4-FFF2-40B4-BE49-F238E27FC236}">
                <a16:creationId xmlns:a16="http://schemas.microsoft.com/office/drawing/2014/main" id="{9E4BCD40-0DA3-3A06-7C8A-B7DB926410D6}"/>
              </a:ext>
            </a:extLst>
          </p:cNvPr>
          <p:cNvSpPr>
            <a:spLocks noGrp="1"/>
          </p:cNvSpPr>
          <p:nvPr>
            <p:ph idx="1"/>
          </p:nvPr>
        </p:nvSpPr>
        <p:spPr/>
        <p:txBody>
          <a:bodyPr/>
          <a:lstStyle/>
          <a:p>
            <a:r>
              <a:rPr lang="id-ID" dirty="0"/>
              <a:t>Tahap </a:t>
            </a:r>
            <a:r>
              <a:rPr lang="id-ID" i="1" dirty="0" err="1">
                <a:solidFill>
                  <a:srgbClr val="FFFF00"/>
                </a:solidFill>
              </a:rPr>
              <a:t>requirement</a:t>
            </a:r>
            <a:r>
              <a:rPr lang="id-ID" i="1" dirty="0">
                <a:solidFill>
                  <a:srgbClr val="FFFF00"/>
                </a:solidFill>
              </a:rPr>
              <a:t> </a:t>
            </a:r>
            <a:r>
              <a:rPr lang="id-ID" i="1" dirty="0" err="1">
                <a:solidFill>
                  <a:srgbClr val="FFFF00"/>
                </a:solidFill>
              </a:rPr>
              <a:t>gathering</a:t>
            </a:r>
            <a:r>
              <a:rPr lang="id-ID" i="1" dirty="0">
                <a:solidFill>
                  <a:srgbClr val="FFFF00"/>
                </a:solidFill>
              </a:rPr>
              <a:t> </a:t>
            </a:r>
            <a:r>
              <a:rPr lang="id-ID" dirty="0"/>
              <a:t>meliputi mengumpulkan kebutuhan secara lengkap untuk dianalisis dan mendefinisikan kebutuhan apa saja yang harus dicapai oleh program. </a:t>
            </a:r>
          </a:p>
          <a:p>
            <a:pPr lvl="1"/>
            <a:r>
              <a:rPr lang="id-ID" dirty="0"/>
              <a:t>Tahap ini </a:t>
            </a:r>
            <a:r>
              <a:rPr lang="id-ID" dirty="0" err="1"/>
              <a:t>dilakuakn</a:t>
            </a:r>
            <a:r>
              <a:rPr lang="id-ID" dirty="0"/>
              <a:t> dengan studi pustaka, diskusi, dan survei.</a:t>
            </a:r>
          </a:p>
          <a:p>
            <a:pPr lvl="1"/>
            <a:r>
              <a:rPr lang="id-ID" dirty="0"/>
              <a:t>Hal yang perlu diperhatikan adalah pemilihan jenis kamera, jenis pengendali yang digunakan, mekanisme pengunci, dan syarat kondisi pintu terkunci dan terbuka </a:t>
            </a:r>
          </a:p>
          <a:p>
            <a:pPr lvl="1"/>
            <a:endParaRPr lang="id-ID" dirty="0"/>
          </a:p>
          <a:p>
            <a:r>
              <a:rPr lang="id-ID" dirty="0"/>
              <a:t>Tahap </a:t>
            </a:r>
            <a:r>
              <a:rPr lang="id-ID" i="1" dirty="0" err="1">
                <a:solidFill>
                  <a:srgbClr val="FFFF00"/>
                </a:solidFill>
              </a:rPr>
              <a:t>design</a:t>
            </a:r>
            <a:r>
              <a:rPr lang="id-ID" dirty="0"/>
              <a:t> meliputi melakukan perancangan desain perangkat keras dan perangkat lunak. </a:t>
            </a:r>
          </a:p>
        </p:txBody>
      </p:sp>
    </p:spTree>
    <p:extLst>
      <p:ext uri="{BB962C8B-B14F-4D97-AF65-F5344CB8AC3E}">
        <p14:creationId xmlns:p14="http://schemas.microsoft.com/office/powerpoint/2010/main" val="789278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2423B-5F28-F535-3A46-2D2DCADEE816}"/>
              </a:ext>
            </a:extLst>
          </p:cNvPr>
          <p:cNvSpPr>
            <a:spLocks noGrp="1"/>
          </p:cNvSpPr>
          <p:nvPr>
            <p:ph type="title"/>
          </p:nvPr>
        </p:nvSpPr>
        <p:spPr/>
        <p:txBody>
          <a:bodyPr>
            <a:normAutofit fontScale="90000"/>
          </a:bodyPr>
          <a:lstStyle/>
          <a:p>
            <a:r>
              <a:rPr lang="id-ID" dirty="0"/>
              <a:t>Metode (3) :</a:t>
            </a:r>
            <a:br>
              <a:rPr lang="id-ID" dirty="0"/>
            </a:br>
            <a:r>
              <a:rPr lang="id-ID" sz="3100" dirty="0"/>
              <a:t>Diagram blok sistem perangkat keras yang dibangun</a:t>
            </a:r>
            <a:endParaRPr lang="en-GB" dirty="0"/>
          </a:p>
        </p:txBody>
      </p:sp>
      <p:pic>
        <p:nvPicPr>
          <p:cNvPr id="4" name="Content Placeholder 3" descr="Diagram&#10;&#10;Description automatically generated">
            <a:extLst>
              <a:ext uri="{FF2B5EF4-FFF2-40B4-BE49-F238E27FC236}">
                <a16:creationId xmlns:a16="http://schemas.microsoft.com/office/drawing/2014/main" id="{900E0700-0A80-77AC-24C9-ED347732A53A}"/>
              </a:ext>
            </a:extLst>
          </p:cNvPr>
          <p:cNvPicPr>
            <a:picLocks noGrp="1" noChangeAspect="1"/>
          </p:cNvPicPr>
          <p:nvPr>
            <p:ph idx="1"/>
          </p:nvPr>
        </p:nvPicPr>
        <p:blipFill>
          <a:blip r:embed="rId2"/>
          <a:stretch>
            <a:fillRect/>
          </a:stretch>
        </p:blipFill>
        <p:spPr>
          <a:xfrm>
            <a:off x="755576" y="2276872"/>
            <a:ext cx="7308653" cy="2304256"/>
          </a:xfrm>
          <a:prstGeom prst="rect">
            <a:avLst/>
          </a:prstGeom>
        </p:spPr>
      </p:pic>
    </p:spTree>
    <p:extLst>
      <p:ext uri="{BB962C8B-B14F-4D97-AF65-F5344CB8AC3E}">
        <p14:creationId xmlns:p14="http://schemas.microsoft.com/office/powerpoint/2010/main" val="21633960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_ACN">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Sistem Kunci Pintu Ruang Berbasis Pengenalan Wajah rev1.potx" id="{AFA1DDFC-72D8-4D00-B66A-BB5655082407}" vid="{549DF141-31E2-45F9-9988-3B7889947F49}"/>
    </a:ext>
  </a:extLst>
</a:theme>
</file>

<file path=docProps/app.xml><?xml version="1.0" encoding="utf-8"?>
<Properties xmlns="http://schemas.openxmlformats.org/officeDocument/2006/extended-properties" xmlns:vt="http://schemas.openxmlformats.org/officeDocument/2006/docPropsVTypes">
  <Template/>
  <TotalTime>1746</TotalTime>
  <Words>1381</Words>
  <Application>Microsoft Office PowerPoint</Application>
  <PresentationFormat>On-screen Show (4:3)</PresentationFormat>
  <Paragraphs>213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Corbel</vt:lpstr>
      <vt:lpstr>Times New Roman</vt:lpstr>
      <vt:lpstr>Wingdings</vt:lpstr>
      <vt:lpstr>Banded_ACN</vt:lpstr>
      <vt:lpstr>Rancang Bangun Sistem Kunci Pintu Ruang Otomatis Berbasis Pengenalan Wajah</vt:lpstr>
      <vt:lpstr>Latar Belakang</vt:lpstr>
      <vt:lpstr>Tujuan Penelitian</vt:lpstr>
      <vt:lpstr>Pengenalan Wajah</vt:lpstr>
      <vt:lpstr>YOLOv3</vt:lpstr>
      <vt:lpstr>Pengendali Kunci dengan Pengenalan Wajah</vt:lpstr>
      <vt:lpstr>Metode (1)</vt:lpstr>
      <vt:lpstr>Metode (2)</vt:lpstr>
      <vt:lpstr>Metode (3) : Diagram blok sistem perangkat keras yang dibangun</vt:lpstr>
      <vt:lpstr>Metode (4) : Diagram blok perangkat lunak yang dibangun</vt:lpstr>
      <vt:lpstr>Metode (5)</vt:lpstr>
      <vt:lpstr>Jadwal Penelitian</vt:lpstr>
      <vt:lpstr>Instrumen Penelitian (1) : Tabel Pengujian Modul Pengenalan Wajah</vt:lpstr>
      <vt:lpstr>Instrumen Penelitian (2) : Tabel Pengujian Fungsi Sistem</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Rancang Bangun Sistem Kunci Pintu Ruang Otomatis Berbasis Pengenalan Wajah</dc:title>
  <dc:creator>Ariadie Chandra Nugraha</dc:creator>
  <cp:lastModifiedBy>Ariadie Chandra Nugraha</cp:lastModifiedBy>
  <cp:revision>55</cp:revision>
  <dcterms:created xsi:type="dcterms:W3CDTF">2019-03-08T04:02:16Z</dcterms:created>
  <dcterms:modified xsi:type="dcterms:W3CDTF">2022-06-11T02:29:33Z</dcterms:modified>
</cp:coreProperties>
</file>