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304" r:id="rId7"/>
    <p:sldId id="285" r:id="rId8"/>
    <p:sldId id="286" r:id="rId9"/>
    <p:sldId id="299" r:id="rId10"/>
    <p:sldId id="305" r:id="rId11"/>
    <p:sldId id="302" r:id="rId12"/>
    <p:sldId id="303" r:id="rId13"/>
    <p:sldId id="269" r:id="rId14"/>
    <p:sldId id="295" r:id="rId15"/>
    <p:sldId id="296" r:id="rId16"/>
    <p:sldId id="292" r:id="rId17"/>
    <p:sldId id="277" r:id="rId18"/>
    <p:sldId id="278" r:id="rId19"/>
    <p:sldId id="300" r:id="rId20"/>
    <p:sldId id="301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280555"/>
            <a:ext cx="11461173" cy="52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Navigation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navigation gives you a way to reach beyond the current file to reference fields within other files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" y="2275609"/>
            <a:ext cx="10442864" cy="43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101830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Search Condition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59" y="2358736"/>
            <a:ext cx="6600825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101830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Search Condition Tests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71" y="2257280"/>
            <a:ext cx="6696075" cy="41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Qualifiers to use at “PRINT FIELD:” Prompts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55" y="1744806"/>
            <a:ext cx="6867525" cy="1352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54" y="3274002"/>
            <a:ext cx="6630701" cy="11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FileMan</a:t>
            </a:r>
            <a:r>
              <a:rPr lang="en-US" dirty="0"/>
              <a:t> Functions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935182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Date/Time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6" y="2333625"/>
            <a:ext cx="10063146" cy="31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FileMan</a:t>
            </a:r>
            <a:r>
              <a:rPr lang="en-US" dirty="0"/>
              <a:t> Functions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935182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Date/Time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7" y="2319336"/>
            <a:ext cx="10191954" cy="32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Inquire to File Entries Option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00200"/>
            <a:ext cx="8546176" cy="49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Inquire to File Entries Option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82597"/>
            <a:ext cx="8546176" cy="45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Inquire to File Entries Option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getting at the information stored in a database is to generate reports that print out selected records. You do not have to print every field in a record; you can just choose a subset of fields to print </a:t>
            </a:r>
            <a:r>
              <a:rPr lang="en-US" dirty="0" smtClean="0"/>
              <a:t>out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35" y="2453598"/>
            <a:ext cx="6577447" cy="40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YottaDB</a:t>
            </a:r>
            <a:endParaRPr lang="en-US" dirty="0" smtClean="0"/>
          </a:p>
          <a:p>
            <a:r>
              <a:rPr lang="en-US" dirty="0" smtClean="0"/>
              <a:t>access</a:t>
            </a:r>
            <a:endParaRPr lang="en-US" dirty="0" smtClean="0"/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VA </a:t>
            </a:r>
            <a:r>
              <a:rPr lang="en-US" b="1" dirty="0" err="1"/>
              <a:t>FileMan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FileMan</a:t>
            </a:r>
            <a:r>
              <a:rPr lang="en-US" dirty="0"/>
              <a:t> is the database management system for the Veterans Health Information Systems and Technology Architecture user (</a:t>
            </a:r>
            <a:r>
              <a:rPr lang="en-US" dirty="0" err="1"/>
              <a:t>VistA</a:t>
            </a:r>
            <a:r>
              <a:rPr lang="en-US" dirty="0"/>
              <a:t>) environment. VA </a:t>
            </a:r>
            <a:r>
              <a:rPr lang="en-US" dirty="0" err="1"/>
              <a:t>FileMan</a:t>
            </a:r>
            <a:r>
              <a:rPr lang="en-US" dirty="0"/>
              <a:t> creates and maintains a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784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Fields, Records, and Files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database, such as VA </a:t>
            </a:r>
            <a:r>
              <a:rPr lang="en-US" dirty="0" err="1"/>
              <a:t>FileMan</a:t>
            </a:r>
            <a:r>
              <a:rPr lang="en-US" dirty="0"/>
              <a:t>, organizes your data, storing it in fields, records, and files, much as you might arrange and preserve information on paper. </a:t>
            </a:r>
            <a:r>
              <a:rPr lang="en-US" dirty="0">
                <a:solidFill>
                  <a:srgbClr val="FF0000"/>
                </a:solidFill>
              </a:rPr>
              <a:t>A record is a group of fields of data</a:t>
            </a:r>
            <a:r>
              <a:rPr lang="en-US" dirty="0"/>
              <a:t>. Each record has a name (e.g., a patient name for a patient record). You can use the record name to recall the record for editing or for printing out. Records are also known as file </a:t>
            </a:r>
            <a:r>
              <a:rPr lang="en-US" dirty="0" smtClean="0"/>
              <a:t>entries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3095418"/>
            <a:ext cx="9133609" cy="34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the Database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contains all the data files on your computer system: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10" y="2150918"/>
            <a:ext cx="8915400" cy="44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records from the database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Inquire to File Entries </a:t>
            </a:r>
            <a:endParaRPr lang="ar-JO" dirty="0" smtClean="0"/>
          </a:p>
          <a:p>
            <a:r>
              <a:rPr lang="en-US" dirty="0" smtClean="0"/>
              <a:t>• </a:t>
            </a:r>
            <a:r>
              <a:rPr lang="en-US" dirty="0"/>
              <a:t>Print File Entries </a:t>
            </a:r>
            <a:endParaRPr lang="ar-JO" dirty="0" smtClean="0"/>
          </a:p>
          <a:p>
            <a:r>
              <a:rPr lang="en-US" dirty="0" smtClean="0"/>
              <a:t>• </a:t>
            </a:r>
            <a:r>
              <a:rPr lang="en-US" dirty="0"/>
              <a:t>Search File Entries </a:t>
            </a:r>
            <a:endParaRPr lang="ar-JO" dirty="0" smtClean="0"/>
          </a:p>
          <a:p>
            <a:r>
              <a:rPr lang="en-US" dirty="0" smtClean="0"/>
              <a:t>• </a:t>
            </a:r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7461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5" y="1267478"/>
            <a:ext cx="6683434" cy="5673649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0800000">
            <a:off x="4330932" y="1625672"/>
            <a:ext cx="3757353" cy="8930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2934395" y="2261061"/>
            <a:ext cx="5910348" cy="3915293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2161309" y="3075708"/>
            <a:ext cx="6841376" cy="2443941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5279" y="2061556"/>
            <a:ext cx="38321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column1, column2</a:t>
            </a:r>
            <a:r>
              <a:rPr lang="en-US" dirty="0"/>
              <a:t>, ...</a:t>
            </a:r>
          </a:p>
          <a:p>
            <a:r>
              <a:rPr lang="en-US" dirty="0"/>
              <a:t>FROM 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WHERE </a:t>
            </a:r>
            <a:r>
              <a:rPr lang="en-US" dirty="0">
                <a:solidFill>
                  <a:srgbClr val="00B050"/>
                </a:solidFill>
              </a:rPr>
              <a:t>condition1 AND condition2</a:t>
            </a:r>
          </a:p>
          <a:p>
            <a:r>
              <a:rPr lang="en-US" dirty="0"/>
              <a:t>ORDER BY </a:t>
            </a:r>
            <a:r>
              <a:rPr lang="en-US" dirty="0">
                <a:solidFill>
                  <a:srgbClr val="7030A0"/>
                </a:solidFill>
              </a:rPr>
              <a:t>column1, column2</a:t>
            </a:r>
            <a:r>
              <a:rPr lang="en-US" dirty="0"/>
              <a:t>, ... ASC|DESC;</a:t>
            </a: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4098176" y="2518757"/>
            <a:ext cx="4904509" cy="307570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field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DATE/TIME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NUMERIC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FREE TEXT </a:t>
            </a:r>
            <a:endParaRPr lang="en-US" dirty="0" smtClean="0"/>
          </a:p>
          <a:p>
            <a:r>
              <a:rPr lang="en-US" dirty="0" smtClean="0"/>
              <a:t>• WORD-PROCESSING</a:t>
            </a:r>
          </a:p>
          <a:p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 smtClean="0"/>
              <a:t>COMPUTED</a:t>
            </a:r>
          </a:p>
          <a:p>
            <a:r>
              <a:rPr lang="en-US" dirty="0"/>
              <a:t> • </a:t>
            </a:r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 Formats for Entering Dates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following are acceptable formats for entering dates: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JULY 20, 1999 or July 20, 1999 </a:t>
            </a:r>
            <a:endParaRPr lang="en-US" dirty="0" smtClean="0"/>
          </a:p>
          <a:p>
            <a:r>
              <a:rPr lang="en-US" dirty="0" smtClean="0"/>
              <a:t>• 7/20/99</a:t>
            </a:r>
          </a:p>
          <a:p>
            <a:r>
              <a:rPr lang="en-US" dirty="0" smtClean="0"/>
              <a:t> </a:t>
            </a:r>
            <a:r>
              <a:rPr lang="en-US" dirty="0"/>
              <a:t>• 20 JUL 99 </a:t>
            </a:r>
            <a:endParaRPr lang="en-US" dirty="0" smtClean="0"/>
          </a:p>
          <a:p>
            <a:r>
              <a:rPr lang="en-US" dirty="0" smtClean="0"/>
              <a:t>• 10jul99</a:t>
            </a:r>
          </a:p>
          <a:p>
            <a:r>
              <a:rPr lang="en-US" dirty="0" smtClean="0"/>
              <a:t> </a:t>
            </a:r>
            <a:r>
              <a:rPr lang="en-US" dirty="0"/>
              <a:t>• 10 </a:t>
            </a:r>
            <a:r>
              <a:rPr lang="en-US" dirty="0" err="1"/>
              <a:t>jul</a:t>
            </a:r>
            <a:r>
              <a:rPr lang="en-US" dirty="0"/>
              <a:t> </a:t>
            </a:r>
            <a:r>
              <a:rPr lang="en-US" dirty="0" smtClean="0"/>
              <a:t>99</a:t>
            </a:r>
          </a:p>
          <a:p>
            <a:r>
              <a:rPr lang="en-US" dirty="0" smtClean="0"/>
              <a:t> </a:t>
            </a:r>
            <a:r>
              <a:rPr lang="en-US" dirty="0"/>
              <a:t>• 072099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simplify entering dates, you can use shortcuts such as: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 for today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T-1 for yesterday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T+1 for </a:t>
            </a:r>
            <a:r>
              <a:rPr lang="en-US" dirty="0" smtClean="0"/>
              <a:t>tomorrow</a:t>
            </a:r>
          </a:p>
          <a:p>
            <a:r>
              <a:rPr lang="en-US" dirty="0"/>
              <a:t>• D for day. For example, </a:t>
            </a:r>
            <a:r>
              <a:rPr lang="en-US" dirty="0">
                <a:solidFill>
                  <a:srgbClr val="FF0000"/>
                </a:solidFill>
              </a:rPr>
              <a:t>T-2D</a:t>
            </a:r>
            <a:r>
              <a:rPr lang="en-US" dirty="0"/>
              <a:t> means two days ago. • W for week. For example, </a:t>
            </a:r>
            <a:r>
              <a:rPr lang="en-US" dirty="0">
                <a:solidFill>
                  <a:srgbClr val="FF0000"/>
                </a:solidFill>
              </a:rPr>
              <a:t>T+1W</a:t>
            </a:r>
            <a:r>
              <a:rPr lang="en-US" dirty="0"/>
              <a:t> means today plus one week. • M for month. For example, </a:t>
            </a:r>
            <a:r>
              <a:rPr lang="en-US" dirty="0">
                <a:solidFill>
                  <a:srgbClr val="FF0000"/>
                </a:solidFill>
              </a:rPr>
              <a:t>T+4M</a:t>
            </a:r>
            <a:r>
              <a:rPr lang="en-US" dirty="0"/>
              <a:t> means four months from today</a:t>
            </a:r>
          </a:p>
        </p:txBody>
      </p:sp>
    </p:spTree>
    <p:extLst>
      <p:ext uri="{BB962C8B-B14F-4D97-AF65-F5344CB8AC3E}">
        <p14:creationId xmlns:p14="http://schemas.microsoft.com/office/powerpoint/2010/main" val="24415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1968</TotalTime>
  <Words>455</Words>
  <Application>Microsoft Office PowerPoint</Application>
  <PresentationFormat>Widescreen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Euphemia</vt:lpstr>
      <vt:lpstr>Plantagenet Cherokee</vt:lpstr>
      <vt:lpstr>Wingdings</vt:lpstr>
      <vt:lpstr>Academic Literature 16x9</vt:lpstr>
      <vt:lpstr>PowerPoint Presentation</vt:lpstr>
      <vt:lpstr>wait</vt:lpstr>
      <vt:lpstr>What is VA FileMan?</vt:lpstr>
      <vt:lpstr>Fields, Records, and Files</vt:lpstr>
      <vt:lpstr>Files and the Database</vt:lpstr>
      <vt:lpstr>print records from the database</vt:lpstr>
      <vt:lpstr>Search</vt:lpstr>
      <vt:lpstr>DATA TYPE field values</vt:lpstr>
      <vt:lpstr>Acceptable Formats for Entering Dates</vt:lpstr>
      <vt:lpstr>Relational Navigation</vt:lpstr>
      <vt:lpstr>Search</vt:lpstr>
      <vt:lpstr>Search</vt:lpstr>
      <vt:lpstr>Print Qualifiers to use at “PRINT FIELD:” Prompts</vt:lpstr>
      <vt:lpstr>VA FileMan Functions</vt:lpstr>
      <vt:lpstr>VA FileMan Functions</vt:lpstr>
      <vt:lpstr>Inquire to File Entries Option</vt:lpstr>
      <vt:lpstr>Inquire to File Entries Option</vt:lpstr>
      <vt:lpstr>Inquire to File Entries 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Aryan</dc:creator>
  <cp:lastModifiedBy>Haitham Aryan</cp:lastModifiedBy>
  <cp:revision>36</cp:revision>
  <dcterms:created xsi:type="dcterms:W3CDTF">2024-07-30T07:43:05Z</dcterms:created>
  <dcterms:modified xsi:type="dcterms:W3CDTF">2025-02-03T10:47:01Z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