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8" r:id="rId3"/>
    <p:sldId id="350" r:id="rId4"/>
    <p:sldId id="349" r:id="rId5"/>
    <p:sldId id="274" r:id="rId6"/>
    <p:sldId id="333" r:id="rId7"/>
    <p:sldId id="319" r:id="rId8"/>
    <p:sldId id="320" r:id="rId9"/>
    <p:sldId id="351" r:id="rId10"/>
    <p:sldId id="292" r:id="rId11"/>
    <p:sldId id="299" r:id="rId12"/>
    <p:sldId id="334" r:id="rId13"/>
    <p:sldId id="335" r:id="rId14"/>
    <p:sldId id="336" r:id="rId15"/>
    <p:sldId id="325" r:id="rId16"/>
    <p:sldId id="324" r:id="rId17"/>
    <p:sldId id="342" r:id="rId18"/>
    <p:sldId id="343" r:id="rId19"/>
    <p:sldId id="344" r:id="rId20"/>
    <p:sldId id="345" r:id="rId21"/>
    <p:sldId id="346" r:id="rId22"/>
    <p:sldId id="341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20" d="100"/>
          <a:sy n="120" d="100"/>
        </p:scale>
        <p:origin x="96" y="4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21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8T04:56:52.6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646355" y="1837442"/>
            <a:ext cx="419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치카치카</a:t>
            </a:r>
            <a:r>
              <a:rPr lang="ko-KR" altLang="en-US" sz="2800" b="1" spc="-30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치과</a:t>
            </a:r>
            <a:endParaRPr lang="en-US" altLang="ko-KR" sz="2800" b="1" spc="-3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3003798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j-lt"/>
              </a:rPr>
              <a:t>Full stack(</a:t>
            </a:r>
            <a:r>
              <a:rPr lang="ko-KR" altLang="en-US" b="1" dirty="0" err="1">
                <a:solidFill>
                  <a:schemeClr val="tx2"/>
                </a:solidFill>
                <a:latin typeface="+mj-lt"/>
              </a:rPr>
              <a:t>풀스택</a:t>
            </a:r>
            <a:r>
              <a:rPr lang="en-US" altLang="ko-KR" b="1" dirty="0">
                <a:solidFill>
                  <a:schemeClr val="tx2"/>
                </a:solidFill>
                <a:latin typeface="+mj-lt"/>
              </a:rPr>
              <a:t>) </a:t>
            </a:r>
            <a:r>
              <a:rPr lang="ko-KR" altLang="en-US" b="1" dirty="0">
                <a:solidFill>
                  <a:schemeClr val="tx2"/>
                </a:solidFill>
                <a:latin typeface="+mj-lt"/>
              </a:rPr>
              <a:t>웹 개발자</a:t>
            </a:r>
            <a:r>
              <a:rPr lang="en-US" altLang="ko-KR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chemeClr val="tx2"/>
                </a:solidFill>
                <a:latin typeface="+mj-lt"/>
              </a:rPr>
              <a:t>과정 </a:t>
            </a:r>
            <a:r>
              <a:rPr lang="ko-KR" altLang="en-US" b="1" dirty="0" err="1">
                <a:solidFill>
                  <a:schemeClr val="tx2"/>
                </a:solidFill>
                <a:latin typeface="+mj-lt"/>
              </a:rPr>
              <a:t>강성빈</a:t>
            </a:r>
            <a:endParaRPr lang="ko-KR" altLang="en-US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A4E895-82D8-2757-2F2A-BE52D4825C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48953"/>
            <a:ext cx="2232248" cy="186020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397227-DF05-AFA1-2927-8DCA7069D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699544"/>
            <a:ext cx="1230390" cy="9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F6D917-CB21-EB32-1A96-EE9D0F4B8F12}"/>
              </a:ext>
            </a:extLst>
          </p:cNvPr>
          <p:cNvSpPr/>
          <p:nvPr/>
        </p:nvSpPr>
        <p:spPr>
          <a:xfrm>
            <a:off x="0" y="-20538"/>
            <a:ext cx="9144000" cy="833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40571" y="1322061"/>
            <a:ext cx="5571589" cy="2743272"/>
            <a:chOff x="755576" y="1556793"/>
            <a:chExt cx="5571589" cy="318573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78793" y="1556794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일반회원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923009" y="1556793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50701" y="1695015"/>
              <a:ext cx="781169" cy="4011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71824"/>
              <a:ext cx="1427281" cy="50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100" b="1" dirty="0">
                  <a:solidFill>
                    <a:srgbClr val="464646"/>
                  </a:solidFill>
                  <a:latin typeface="+mn-ea"/>
                </a:rPr>
                <a:t> 공지사항</a:t>
              </a: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100" b="1" dirty="0">
                  <a:solidFill>
                    <a:srgbClr val="464646"/>
                  </a:solidFill>
                  <a:latin typeface="+mn-ea"/>
                </a:rPr>
                <a:t> 의료진 </a:t>
              </a:r>
              <a:r>
                <a:rPr lang="ko-KR" altLang="en-US" sz="1100" b="1" dirty="0" smtClean="0">
                  <a:solidFill>
                    <a:srgbClr val="464646"/>
                  </a:solidFill>
                  <a:latin typeface="+mn-ea"/>
                </a:rPr>
                <a:t>소개</a:t>
              </a:r>
              <a:endParaRPr lang="en-US" altLang="ko-KR" sz="11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9812" y="2121244"/>
              <a:ext cx="1726164" cy="965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진료예약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게시판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후기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게시판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공지사항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의료진 소개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117680"/>
              <a:ext cx="1539141" cy="1000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- 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공지사항 관리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- 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회원관리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171450" indent="-171450">
                <a:lnSpc>
                  <a:spcPts val="1500"/>
                </a:lnSpc>
                <a:buFontTx/>
                <a:buChar char="-"/>
              </a:pPr>
              <a:r>
                <a:rPr lang="ko-KR" altLang="en-US" sz="1200" b="1" dirty="0" err="1" smtClean="0">
                  <a:solidFill>
                    <a:srgbClr val="464646"/>
                  </a:solidFill>
                  <a:latin typeface="+mn-ea"/>
                </a:rPr>
                <a:t>문의글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 답변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171450" indent="-171450">
                <a:lnSpc>
                  <a:spcPts val="1500"/>
                </a:lnSpc>
                <a:buFontTx/>
                <a:buChar char="-"/>
              </a:pPr>
              <a:r>
                <a:rPr lang="ko-KR" altLang="en-US" sz="1200" b="1" dirty="0" err="1" smtClean="0">
                  <a:solidFill>
                    <a:srgbClr val="464646"/>
                  </a:solidFill>
                  <a:latin typeface="+mn-ea"/>
                </a:rPr>
                <a:t>게시글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 삭제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4420850"/>
              <a:ext cx="1427281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34" name="꺾인 연결선 33"/>
          <p:cNvCxnSpPr>
            <a:cxnSpLocks/>
          </p:cNvCxnSpPr>
          <p:nvPr/>
        </p:nvCxnSpPr>
        <p:spPr>
          <a:xfrm rot="10800000" flipV="1">
            <a:off x="3779912" y="1019459"/>
            <a:ext cx="1364685" cy="53483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0838" y="3067025"/>
            <a:ext cx="5831322" cy="1952997"/>
          </a:xfrm>
          <a:prstGeom prst="round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▷ 용어정리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이용자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치과 홈페이지를 이용하고자 하는 모든 사람들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관리자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관리자 권한을 부여 받고</a:t>
            </a:r>
            <a:r>
              <a:rPr lang="en-US" altLang="ko-KR" sz="1050" b="1" dirty="0">
                <a:solidFill>
                  <a:schemeClr val="bg1"/>
                </a:solidFill>
              </a:rPr>
              <a:t>, </a:t>
            </a:r>
            <a:r>
              <a:rPr lang="ko-KR" altLang="en-US" sz="1050" b="1" dirty="0">
                <a:solidFill>
                  <a:schemeClr val="bg1"/>
                </a:solidFill>
              </a:rPr>
              <a:t>홈페이지를 관리하는 관리자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비회원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홈페이지 내에서 회원가입을 하지 않고 페이지를 이용 </a:t>
            </a:r>
            <a:r>
              <a:rPr lang="ko-KR" altLang="en-US" sz="1050" b="1" dirty="0" err="1">
                <a:solidFill>
                  <a:schemeClr val="bg1"/>
                </a:solidFill>
              </a:rPr>
              <a:t>하는자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회 원  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회원가입절차를 거쳐 가입한자로 다양한 서비스를 이용할 수 있는 사람들</a:t>
            </a:r>
            <a:r>
              <a:rPr lang="en-US" altLang="ko-KR" sz="1050" b="1" dirty="0">
                <a:solidFill>
                  <a:schemeClr val="bg1"/>
                </a:solidFill>
              </a:rPr>
              <a:t> 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67F39EF-4ACF-C6FE-9C50-380F0E629718}"/>
              </a:ext>
            </a:extLst>
          </p:cNvPr>
          <p:cNvCxnSpPr>
            <a:cxnSpLocks/>
          </p:cNvCxnSpPr>
          <p:nvPr/>
        </p:nvCxnSpPr>
        <p:spPr>
          <a:xfrm flipV="1">
            <a:off x="5148064" y="1019459"/>
            <a:ext cx="0" cy="302602"/>
          </a:xfrm>
          <a:prstGeom prst="line">
            <a:avLst/>
          </a:prstGeom>
          <a:ln w="28575">
            <a:solidFill>
              <a:srgbClr val="756B5F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F86FEA-500B-C605-1EFB-016952BADDB4}"/>
              </a:ext>
            </a:extLst>
          </p:cNvPr>
          <p:cNvSpPr/>
          <p:nvPr/>
        </p:nvSpPr>
        <p:spPr>
          <a:xfrm>
            <a:off x="0" y="-20538"/>
            <a:ext cx="9144000" cy="6280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-8742" y="2574426"/>
            <a:ext cx="404278" cy="573388"/>
            <a:chOff x="934391" y="2362099"/>
            <a:chExt cx="404278" cy="764518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0427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user</a:t>
              </a:r>
              <a:endParaRPr lang="ko-KR" altLang="en-US" sz="9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38447" y="1478917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0859" y="3435846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33139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379665" y="1954903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0" name="타원 39"/>
          <p:cNvSpPr/>
          <p:nvPr/>
        </p:nvSpPr>
        <p:spPr>
          <a:xfrm>
            <a:off x="2447764" y="1024859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63" name="아래쪽 화살표 62"/>
          <p:cNvSpPr/>
          <p:nvPr/>
        </p:nvSpPr>
        <p:spPr>
          <a:xfrm rot="8088326" flipH="1">
            <a:off x="466892" y="3012895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51" name="직선 연결선 50"/>
          <p:cNvCxnSpPr>
            <a:cxnSpLocks/>
            <a:endCxn id="97" idx="0"/>
          </p:cNvCxnSpPr>
          <p:nvPr/>
        </p:nvCxnSpPr>
        <p:spPr>
          <a:xfrm>
            <a:off x="4667549" y="2931790"/>
            <a:ext cx="12165" cy="246387"/>
          </a:xfrm>
          <a:prstGeom prst="line">
            <a:avLst/>
          </a:prstGeom>
          <a:ln w="12700">
            <a:solidFill>
              <a:schemeClr val="tx2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907705" y="899713"/>
            <a:ext cx="5992496" cy="404830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3275856" y="13451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en-US" altLang="ko-KR" sz="1200" b="1" dirty="0" err="1">
                <a:solidFill>
                  <a:schemeClr val="bg1"/>
                </a:solidFill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</a:rPr>
              <a:t>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6.  </a:t>
            </a:r>
            <a:r>
              <a:rPr lang="ko-KR" altLang="en-US" b="1" dirty="0" err="1">
                <a:solidFill>
                  <a:schemeClr val="bg1"/>
                </a:solidFill>
              </a:rPr>
              <a:t>유스케이스</a:t>
            </a:r>
            <a:r>
              <a:rPr lang="ko-KR" altLang="en-US" b="1" dirty="0">
                <a:solidFill>
                  <a:schemeClr val="bg1"/>
                </a:solidFill>
              </a:rPr>
              <a:t> 다이어그램</a:t>
            </a:r>
          </a:p>
        </p:txBody>
      </p:sp>
      <p:sp>
        <p:nvSpPr>
          <p:cNvPr id="3" name="TextBox 52">
            <a:extLst>
              <a:ext uri="{FF2B5EF4-FFF2-40B4-BE49-F238E27FC236}">
                <a16:creationId xmlns:a16="http://schemas.microsoft.com/office/drawing/2014/main" id="{DB503CE8-1AC8-9012-8AE6-F726048999A4}"/>
              </a:ext>
            </a:extLst>
          </p:cNvPr>
          <p:cNvSpPr txBox="1"/>
          <p:nvPr/>
        </p:nvSpPr>
        <p:spPr>
          <a:xfrm>
            <a:off x="4788024" y="2499742"/>
            <a:ext cx="64807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63">
            <a:extLst>
              <a:ext uri="{FF2B5EF4-FFF2-40B4-BE49-F238E27FC236}">
                <a16:creationId xmlns:a16="http://schemas.microsoft.com/office/drawing/2014/main" id="{0BFD28BF-F916-DF4C-CBEF-00557AE5A745}"/>
              </a:ext>
            </a:extLst>
          </p:cNvPr>
          <p:cNvSpPr txBox="1"/>
          <p:nvPr/>
        </p:nvSpPr>
        <p:spPr>
          <a:xfrm>
            <a:off x="7935383" y="1042862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2F24DC1-414D-C980-AF49-B75385A38127}"/>
              </a:ext>
            </a:extLst>
          </p:cNvPr>
          <p:cNvCxnSpPr/>
          <p:nvPr/>
        </p:nvCxnSpPr>
        <p:spPr>
          <a:xfrm flipH="1">
            <a:off x="1025717" y="1136616"/>
            <a:ext cx="1458051" cy="42702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DED38445-21C5-33FA-D27E-E172425D1C8E}"/>
              </a:ext>
            </a:extLst>
          </p:cNvPr>
          <p:cNvSpPr/>
          <p:nvPr/>
        </p:nvSpPr>
        <p:spPr>
          <a:xfrm>
            <a:off x="2447764" y="1312891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6763CD-88FE-8E03-7776-9B74928B822B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106301" y="1402261"/>
            <a:ext cx="1341463" cy="13861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A577F34-4B6E-2E64-6B7B-89119FBD3DEE}"/>
              </a:ext>
            </a:extLst>
          </p:cNvPr>
          <p:cNvSpPr/>
          <p:nvPr/>
        </p:nvSpPr>
        <p:spPr>
          <a:xfrm>
            <a:off x="2447764" y="1563638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538C2E4-8C2F-CA40-F89B-8471CC263E6D}"/>
              </a:ext>
            </a:extLst>
          </p:cNvPr>
          <p:cNvCxnSpPr>
            <a:cxnSpLocks/>
            <a:stCxn id="73" idx="2"/>
          </p:cNvCxnSpPr>
          <p:nvPr/>
        </p:nvCxnSpPr>
        <p:spPr>
          <a:xfrm flipH="1" flipV="1">
            <a:off x="1076061" y="1540873"/>
            <a:ext cx="1371703" cy="11213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7C11C82C-C1C0-6AB0-AF91-AFAC95962549}"/>
              </a:ext>
            </a:extLst>
          </p:cNvPr>
          <p:cNvSpPr/>
          <p:nvPr/>
        </p:nvSpPr>
        <p:spPr>
          <a:xfrm>
            <a:off x="2411760" y="1785876"/>
            <a:ext cx="972108" cy="20981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의료진소개</a:t>
            </a:r>
            <a:endParaRPr lang="ko-KR" altLang="en-US" sz="1000" b="1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8CB7077-967E-BE6E-1204-747402300B84}"/>
              </a:ext>
            </a:extLst>
          </p:cNvPr>
          <p:cNvCxnSpPr>
            <a:cxnSpLocks/>
          </p:cNvCxnSpPr>
          <p:nvPr/>
        </p:nvCxnSpPr>
        <p:spPr>
          <a:xfrm flipH="1" flipV="1">
            <a:off x="1021285" y="1558376"/>
            <a:ext cx="1408366" cy="33588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11DCE3FF-F4FD-F06D-6960-B28739A94A0E}"/>
              </a:ext>
            </a:extLst>
          </p:cNvPr>
          <p:cNvSpPr/>
          <p:nvPr/>
        </p:nvSpPr>
        <p:spPr>
          <a:xfrm>
            <a:off x="4283968" y="2283718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진료예약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D956473-85CB-F9F4-C247-8F88C2B7ACFF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1259632" y="2373088"/>
            <a:ext cx="3024336" cy="115118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CF123842-E0BE-8ACA-0C69-A13E6C37BCE5}"/>
              </a:ext>
            </a:extLst>
          </p:cNvPr>
          <p:cNvSpPr/>
          <p:nvPr/>
        </p:nvSpPr>
        <p:spPr>
          <a:xfrm>
            <a:off x="4200398" y="2661055"/>
            <a:ext cx="908491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리뷰게시판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7681CA-6B6F-ABD2-7A05-93714B2A1072}"/>
              </a:ext>
            </a:extLst>
          </p:cNvPr>
          <p:cNvSpPr/>
          <p:nvPr/>
        </p:nvSpPr>
        <p:spPr>
          <a:xfrm>
            <a:off x="2558610" y="3753371"/>
            <a:ext cx="908491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마이페이지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25CF855-5D63-6B8E-D38F-40A96865E375}"/>
              </a:ext>
            </a:extLst>
          </p:cNvPr>
          <p:cNvSpPr/>
          <p:nvPr/>
        </p:nvSpPr>
        <p:spPr>
          <a:xfrm>
            <a:off x="2611916" y="4105990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612EBB7-1EE1-2295-EC95-4C725614131C}"/>
              </a:ext>
            </a:extLst>
          </p:cNvPr>
          <p:cNvSpPr/>
          <p:nvPr/>
        </p:nvSpPr>
        <p:spPr>
          <a:xfrm>
            <a:off x="2591780" y="4443958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1E68BF3-AB46-8F9A-6316-7C156759AAD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 flipV="1">
            <a:off x="1342359" y="3509970"/>
            <a:ext cx="1216251" cy="37223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54C2D85-586E-DE91-B766-F4C7EF42A059}"/>
              </a:ext>
            </a:extLst>
          </p:cNvPr>
          <p:cNvCxnSpPr>
            <a:cxnSpLocks/>
            <a:stCxn id="117" idx="2"/>
          </p:cNvCxnSpPr>
          <p:nvPr/>
        </p:nvCxnSpPr>
        <p:spPr>
          <a:xfrm flipH="1" flipV="1">
            <a:off x="1264900" y="3500128"/>
            <a:ext cx="1347016" cy="69523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79A712B-BF43-63E1-3E5F-88E2ACA1ADB0}"/>
              </a:ext>
            </a:extLst>
          </p:cNvPr>
          <p:cNvCxnSpPr>
            <a:cxnSpLocks/>
            <a:stCxn id="118" idx="3"/>
          </p:cNvCxnSpPr>
          <p:nvPr/>
        </p:nvCxnSpPr>
        <p:spPr>
          <a:xfrm flipH="1" flipV="1">
            <a:off x="1236975" y="3509970"/>
            <a:ext cx="1465531" cy="108655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97868A10-6293-7C89-A537-FB93846A8E57}"/>
              </a:ext>
            </a:extLst>
          </p:cNvPr>
          <p:cNvSpPr/>
          <p:nvPr/>
        </p:nvSpPr>
        <p:spPr>
          <a:xfrm>
            <a:off x="6115820" y="985601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0D60BA05-0B44-9F70-7803-A785835E099E}"/>
              </a:ext>
            </a:extLst>
          </p:cNvPr>
          <p:cNvSpPr/>
          <p:nvPr/>
        </p:nvSpPr>
        <p:spPr>
          <a:xfrm>
            <a:off x="6142149" y="1346097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8BD89AA-48D4-B524-AE62-C5783800E17A}"/>
              </a:ext>
            </a:extLst>
          </p:cNvPr>
          <p:cNvCxnSpPr>
            <a:cxnSpLocks/>
          </p:cNvCxnSpPr>
          <p:nvPr/>
        </p:nvCxnSpPr>
        <p:spPr>
          <a:xfrm flipH="1" flipV="1">
            <a:off x="6910759" y="1115572"/>
            <a:ext cx="1207524" cy="12473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D676EC7-AA7C-DC51-EACD-3797201317A4}"/>
              </a:ext>
            </a:extLst>
          </p:cNvPr>
          <p:cNvCxnSpPr>
            <a:cxnSpLocks/>
            <a:stCxn id="33" idx="2"/>
            <a:endCxn id="135" idx="5"/>
          </p:cNvCxnSpPr>
          <p:nvPr/>
        </p:nvCxnSpPr>
        <p:spPr>
          <a:xfrm flipH="1" flipV="1">
            <a:off x="6945751" y="1579837"/>
            <a:ext cx="1265349" cy="82080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>
            <a:extLst>
              <a:ext uri="{FF2B5EF4-FFF2-40B4-BE49-F238E27FC236}">
                <a16:creationId xmlns:a16="http://schemas.microsoft.com/office/drawing/2014/main" id="{894B5554-65B0-0C2B-1EFA-A23E82EB268C}"/>
              </a:ext>
            </a:extLst>
          </p:cNvPr>
          <p:cNvSpPr/>
          <p:nvPr/>
        </p:nvSpPr>
        <p:spPr>
          <a:xfrm>
            <a:off x="6217090" y="2230484"/>
            <a:ext cx="756084" cy="19725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회원목록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stCxn id="33" idx="2"/>
            <a:endCxn id="149" idx="6"/>
          </p:cNvCxnSpPr>
          <p:nvPr/>
        </p:nvCxnSpPr>
        <p:spPr>
          <a:xfrm flipH="1" flipV="1">
            <a:off x="6973174" y="2329109"/>
            <a:ext cx="1237926" cy="7153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2626A29-747B-E861-EEB1-536351A7FC7D}"/>
              </a:ext>
            </a:extLst>
          </p:cNvPr>
          <p:cNvCxnSpPr>
            <a:cxnSpLocks/>
          </p:cNvCxnSpPr>
          <p:nvPr/>
        </p:nvCxnSpPr>
        <p:spPr>
          <a:xfrm flipH="1" flipV="1">
            <a:off x="3118698" y="1428524"/>
            <a:ext cx="4512141" cy="74333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C827EAF7-2FDB-35D6-84A2-8CBA3366C406}"/>
              </a:ext>
            </a:extLst>
          </p:cNvPr>
          <p:cNvSpPr/>
          <p:nvPr/>
        </p:nvSpPr>
        <p:spPr>
          <a:xfrm>
            <a:off x="6491306" y="3113091"/>
            <a:ext cx="744990" cy="32275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C1488A8-91A0-CFEB-46BD-B066A8ED2F60}"/>
              </a:ext>
            </a:extLst>
          </p:cNvPr>
          <p:cNvCxnSpPr>
            <a:cxnSpLocks/>
            <a:endCxn id="161" idx="7"/>
          </p:cNvCxnSpPr>
          <p:nvPr/>
        </p:nvCxnSpPr>
        <p:spPr>
          <a:xfrm flipH="1">
            <a:off x="7127195" y="2399171"/>
            <a:ext cx="965251" cy="76118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4FFCB53B-1C7F-11E4-4E37-2B6DA39F8D9A}"/>
              </a:ext>
            </a:extLst>
          </p:cNvPr>
          <p:cNvSpPr/>
          <p:nvPr/>
        </p:nvSpPr>
        <p:spPr>
          <a:xfrm>
            <a:off x="6543830" y="3562033"/>
            <a:ext cx="908490" cy="3778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수정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삭제</a:t>
            </a: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1E6A228A-069E-851F-97E8-5C2A031A56E0}"/>
              </a:ext>
            </a:extLst>
          </p:cNvPr>
          <p:cNvCxnSpPr>
            <a:cxnSpLocks/>
            <a:endCxn id="165" idx="7"/>
          </p:cNvCxnSpPr>
          <p:nvPr/>
        </p:nvCxnSpPr>
        <p:spPr>
          <a:xfrm flipH="1">
            <a:off x="7319275" y="2373087"/>
            <a:ext cx="781118" cy="124428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70FD4D9-4A92-9FBB-AA42-BF28412503DE}"/>
              </a:ext>
            </a:extLst>
          </p:cNvPr>
          <p:cNvCxnSpPr>
            <a:cxnSpLocks/>
            <a:endCxn id="73" idx="6"/>
          </p:cNvCxnSpPr>
          <p:nvPr/>
        </p:nvCxnSpPr>
        <p:spPr>
          <a:xfrm flipH="1" flipV="1">
            <a:off x="3203848" y="1653008"/>
            <a:ext cx="4731145" cy="53811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2E87ED3A-06DC-9DE4-1388-1C958290C7C6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1316987" y="2789890"/>
            <a:ext cx="2883411" cy="72906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D956473-85CB-F9F4-C247-8F88C2B7ACFF}"/>
              </a:ext>
            </a:extLst>
          </p:cNvPr>
          <p:cNvCxnSpPr>
            <a:cxnSpLocks/>
          </p:cNvCxnSpPr>
          <p:nvPr/>
        </p:nvCxnSpPr>
        <p:spPr>
          <a:xfrm flipH="1">
            <a:off x="1380291" y="3360990"/>
            <a:ext cx="2820943" cy="16328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4067348" y="3178177"/>
            <a:ext cx="1224732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</a:p>
        </p:txBody>
      </p:sp>
      <p:cxnSp>
        <p:nvCxnSpPr>
          <p:cNvPr id="113" name="직선 연결선 112"/>
          <p:cNvCxnSpPr>
            <a:cxnSpLocks/>
          </p:cNvCxnSpPr>
          <p:nvPr/>
        </p:nvCxnSpPr>
        <p:spPr>
          <a:xfrm>
            <a:off x="4644008" y="2474142"/>
            <a:ext cx="6433" cy="169616"/>
          </a:xfrm>
          <a:prstGeom prst="line">
            <a:avLst/>
          </a:prstGeom>
          <a:ln w="12700">
            <a:solidFill>
              <a:schemeClr val="tx2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0D60BA05-0B44-9F70-7803-A785835E099E}"/>
              </a:ext>
            </a:extLst>
          </p:cNvPr>
          <p:cNvSpPr/>
          <p:nvPr/>
        </p:nvSpPr>
        <p:spPr>
          <a:xfrm>
            <a:off x="5797995" y="2641926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회원글삭제</a:t>
            </a:r>
            <a:endParaRPr lang="ko-KR" altLang="en-US" sz="1000" b="1" dirty="0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</p:cNvCxnSpPr>
          <p:nvPr/>
        </p:nvCxnSpPr>
        <p:spPr>
          <a:xfrm flipH="1">
            <a:off x="6736041" y="2380757"/>
            <a:ext cx="1318181" cy="40454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5097256" y="2778848"/>
            <a:ext cx="700739" cy="2816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stCxn id="119" idx="1"/>
          </p:cNvCxnSpPr>
          <p:nvPr/>
        </p:nvCxnSpPr>
        <p:spPr>
          <a:xfrm flipH="1" flipV="1">
            <a:off x="5033206" y="2355019"/>
            <a:ext cx="902665" cy="32701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1C76F0-C721-A4F4-85A2-C6FE6198A763}"/>
              </a:ext>
            </a:extLst>
          </p:cNvPr>
          <p:cNvSpPr/>
          <p:nvPr/>
        </p:nvSpPr>
        <p:spPr>
          <a:xfrm>
            <a:off x="0" y="-20538"/>
            <a:ext cx="9144000" cy="5940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7.  </a:t>
            </a:r>
            <a:r>
              <a:rPr lang="ko-KR" altLang="en-US" b="1" dirty="0">
                <a:solidFill>
                  <a:schemeClr val="bg1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마이페이지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상담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문의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후기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진료예약</a:t>
            </a:r>
          </a:p>
        </p:txBody>
      </p:sp>
      <p:cxnSp>
        <p:nvCxnSpPr>
          <p:cNvPr id="16" name="직선 연결선 15"/>
          <p:cNvCxnSpPr>
            <a:cxnSpLocks/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(user mode sequence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B7A1E-6E5F-8B6A-BE2D-E6DA1DF84DBA}"/>
              </a:ext>
            </a:extLst>
          </p:cNvPr>
          <p:cNvSpPr txBox="1"/>
          <p:nvPr/>
        </p:nvSpPr>
        <p:spPr>
          <a:xfrm>
            <a:off x="2404434" y="2322565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 err="1"/>
              <a:t>내정보</a:t>
            </a:r>
            <a:r>
              <a:rPr lang="en-US" altLang="ko-KR" sz="1000" dirty="0"/>
              <a:t>,</a:t>
            </a:r>
            <a:r>
              <a:rPr lang="ko-KR" altLang="en-US" sz="1000" dirty="0"/>
              <a:t>회원탈퇴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AC019-F21B-C429-5C50-486240EFF991}"/>
              </a:ext>
            </a:extLst>
          </p:cNvPr>
          <p:cNvSpPr txBox="1"/>
          <p:nvPr/>
        </p:nvSpPr>
        <p:spPr>
          <a:xfrm>
            <a:off x="3580964" y="2613081"/>
            <a:ext cx="1316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진료예약 글 신청</a:t>
            </a:r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84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(admin mode sequence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7.  </a:t>
            </a:r>
            <a:r>
              <a:rPr lang="ko-KR" altLang="en-US" b="1" dirty="0">
                <a:solidFill>
                  <a:schemeClr val="bg1"/>
                </a:solidFill>
              </a:rPr>
              <a:t>순차 다이어그램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71600" y="892884"/>
            <a:ext cx="6660056" cy="3618042"/>
            <a:chOff x="899592" y="1197232"/>
            <a:chExt cx="6660056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관리자</a:t>
              </a:r>
              <a:endParaRPr lang="en-US" altLang="ko-KR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등록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/>
                <a:t>문의답글</a:t>
              </a:r>
              <a:endParaRPr lang="ko-KR" altLang="en-US" sz="10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회원관리</a:t>
              </a:r>
            </a:p>
          </p:txBody>
        </p:sp>
        <p:cxnSp>
          <p:nvCxnSpPr>
            <p:cNvPr id="16" name="직선 연결선 15"/>
            <p:cNvCxnSpPr>
              <a:cxnSpLocks/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/>
            </p:cNvCxnSpPr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cxnSpLocks/>
            </p:cNvCxnSpPr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cxnSpLocks/>
            </p:cNvCxnSpPr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1640" y="1925691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관리자등록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관리자코드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28631"/>
              <a:ext cx="166263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</a:t>
              </a:r>
              <a:r>
                <a:rPr lang="en-US" altLang="ko-KR" sz="1000"/>
                <a:t>. </a:t>
              </a:r>
              <a:r>
                <a:rPr lang="ko-KR" altLang="en-US" sz="1000" dirty="0"/>
                <a:t>관리자로그인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로그아웃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63688" y="2801407"/>
              <a:ext cx="101502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관리자 승인</a:t>
              </a: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9752" y="3004695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공지사항 작성</a:t>
              </a:r>
              <a:r>
                <a:rPr lang="en-US" altLang="ko-KR" sz="1000" dirty="0"/>
                <a:t> 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35286" y="3196716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공지사항 목록 확인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82296" y="3778493"/>
              <a:ext cx="118814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7. </a:t>
              </a:r>
              <a:r>
                <a:rPr lang="ko-KR" altLang="en-US" sz="1000" dirty="0"/>
                <a:t>회원목록 확인</a:t>
              </a:r>
            </a:p>
          </p:txBody>
        </p:sp>
        <p:cxnSp>
          <p:nvCxnSpPr>
            <p:cNvPr id="74" name="직선 화살표 연결선 73"/>
            <p:cNvCxnSpPr>
              <a:cxnSpLocks/>
            </p:cNvCxnSpPr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92889-6337-96FC-0F5A-EA72C7790781}"/>
              </a:ext>
            </a:extLst>
          </p:cNvPr>
          <p:cNvSpPr txBox="1"/>
          <p:nvPr/>
        </p:nvSpPr>
        <p:spPr>
          <a:xfrm>
            <a:off x="3347864" y="3189625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8. </a:t>
            </a:r>
            <a:r>
              <a:rPr lang="ko-KR" altLang="en-US" sz="1000" dirty="0" err="1"/>
              <a:t>문의글</a:t>
            </a:r>
            <a:r>
              <a:rPr lang="ko-KR" altLang="en-US" sz="1000" dirty="0"/>
              <a:t> 목록확인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F63FC-F8E8-E0A7-C8C0-304B35570FDD}"/>
              </a:ext>
            </a:extLst>
          </p:cNvPr>
          <p:cNvSpPr txBox="1"/>
          <p:nvPr/>
        </p:nvSpPr>
        <p:spPr>
          <a:xfrm>
            <a:off x="3347864" y="3405649"/>
            <a:ext cx="2066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 err="1"/>
              <a:t>문의답글</a:t>
            </a:r>
            <a:r>
              <a:rPr lang="ko-KR" altLang="en-US" sz="1000" dirty="0"/>
              <a:t> 작성</a:t>
            </a:r>
            <a:r>
              <a:rPr lang="en-US" altLang="ko-KR" sz="1000" dirty="0"/>
              <a:t>/</a:t>
            </a:r>
            <a:r>
              <a:rPr lang="ko-KR" altLang="en-US" sz="1000" dirty="0"/>
              <a:t>수정</a:t>
            </a:r>
            <a:r>
              <a:rPr lang="en-US" altLang="ko-KR" sz="1000" dirty="0"/>
              <a:t>/</a:t>
            </a:r>
            <a:r>
              <a:rPr lang="ko-KR" altLang="en-US" sz="1000" dirty="0"/>
              <a:t>조회</a:t>
            </a:r>
            <a:r>
              <a:rPr lang="en-US" altLang="ko-KR" sz="1000" dirty="0"/>
              <a:t>/</a:t>
            </a:r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기능정의서 및 설계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400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9. DB </a:t>
            </a:r>
            <a:r>
              <a:rPr lang="ko-KR" altLang="en-US" b="1" dirty="0">
                <a:solidFill>
                  <a:schemeClr val="bg1"/>
                </a:solidFill>
              </a:rPr>
              <a:t>설계 </a:t>
            </a:r>
            <a:r>
              <a:rPr lang="en-US" altLang="ko-KR" b="1" dirty="0">
                <a:solidFill>
                  <a:schemeClr val="bg1"/>
                </a:solidFill>
              </a:rPr>
              <a:t>(ERD)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7" y="699463"/>
            <a:ext cx="8811325" cy="41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400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9.  </a:t>
            </a:r>
            <a:r>
              <a:rPr lang="ko-KR" altLang="en-US" b="1" dirty="0">
                <a:solidFill>
                  <a:schemeClr val="bg1"/>
                </a:solidFill>
              </a:rPr>
              <a:t>기능정의서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67509"/>
              </p:ext>
            </p:extLst>
          </p:nvPr>
        </p:nvGraphicFramePr>
        <p:xfrm>
          <a:off x="611563" y="714190"/>
          <a:ext cx="3816423" cy="4119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4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84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3382"/>
              </p:ext>
            </p:extLst>
          </p:nvPr>
        </p:nvGraphicFramePr>
        <p:xfrm>
          <a:off x="4860032" y="714182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10. Project Source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 err="1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⑦</a:t>
              </a: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해더의</a:t>
            </a:r>
            <a:r>
              <a:rPr lang="ko-KR" altLang="en-US" sz="1200" b="1" dirty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검색하기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서명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저자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출판사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이용문의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>
                <a:solidFill>
                  <a:schemeClr val="tx1"/>
                </a:solidFill>
              </a:rPr>
              <a:t>top5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달력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이용시간 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>
                <a:solidFill>
                  <a:schemeClr val="tx1"/>
                </a:solidFill>
              </a:rPr>
              <a:t>top 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관리자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사서</a:t>
            </a:r>
            <a:r>
              <a:rPr lang="en-US" altLang="ko-KR" b="1" dirty="0">
                <a:solidFill>
                  <a:srgbClr val="756B5F"/>
                </a:solidFill>
              </a:rPr>
              <a:t>) </a:t>
            </a:r>
            <a:r>
              <a:rPr lang="ko-KR" altLang="en-US" b="1" dirty="0">
                <a:solidFill>
                  <a:srgbClr val="756B5F"/>
                </a:solidFill>
              </a:rPr>
              <a:t>등록 및 삭제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>
                <a:solidFill>
                  <a:schemeClr val="tx1"/>
                </a:solidFill>
              </a:rPr>
              <a:t>CSS</a:t>
            </a:r>
            <a:r>
              <a:rPr lang="ko-KR" altLang="en-US" sz="1200" b="1" dirty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>
                <a:solidFill>
                  <a:schemeClr val="tx1"/>
                </a:solidFill>
              </a:rPr>
              <a:t>(Ajax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</a:rPr>
              <a:t>jQueryUI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</a:rPr>
              <a:t>daum</a:t>
            </a:r>
            <a:r>
              <a:rPr lang="en-US" altLang="ko-KR" sz="1200" b="1" dirty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r>
              <a:rPr lang="ko-KR" altLang="en-US" sz="1200" b="1" dirty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만 삭제된다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1200" b="1" dirty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79CC-6225-7A3A-0F34-E583D931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+mj-ea"/>
              </a:rPr>
              <a:t>INDEX</a:t>
            </a:r>
            <a:endParaRPr lang="ko-KR" altLang="en-US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6F682-2EE5-37CB-7242-9DC06D50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FA4C6F-E680-8E5E-E1A5-2309FEE83EEC}"/>
              </a:ext>
            </a:extLst>
          </p:cNvPr>
          <p:cNvSpPr txBox="1"/>
          <p:nvPr/>
        </p:nvSpPr>
        <p:spPr>
          <a:xfrm>
            <a:off x="6732240" y="13476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구현 및 테스트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75F23-5F05-E6C7-F8FF-20C3937D60D4}"/>
              </a:ext>
            </a:extLst>
          </p:cNvPr>
          <p:cNvSpPr txBox="1"/>
          <p:nvPr/>
        </p:nvSpPr>
        <p:spPr>
          <a:xfrm>
            <a:off x="3707904" y="14103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분석 및 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F20BD-F152-98F5-E5C4-6F780E424322}"/>
              </a:ext>
            </a:extLst>
          </p:cNvPr>
          <p:cNvSpPr txBox="1"/>
          <p:nvPr/>
        </p:nvSpPr>
        <p:spPr>
          <a:xfrm>
            <a:off x="395536" y="98757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계획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ACD23A-F575-0D18-EE5B-A8FB7069F0BF}"/>
              </a:ext>
            </a:extLst>
          </p:cNvPr>
          <p:cNvSpPr/>
          <p:nvPr/>
        </p:nvSpPr>
        <p:spPr>
          <a:xfrm>
            <a:off x="179512" y="1707654"/>
            <a:ext cx="2520000" cy="25200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작업분할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6EB638-D9C3-378E-461D-1A2B375F7C52}"/>
              </a:ext>
            </a:extLst>
          </p:cNvPr>
          <p:cNvSpPr/>
          <p:nvPr/>
        </p:nvSpPr>
        <p:spPr>
          <a:xfrm>
            <a:off x="3248347" y="1886433"/>
            <a:ext cx="2666572" cy="298957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순차다이어그램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(ERD)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2D2B53-2902-F090-B349-15ADA4C19C6E}"/>
              </a:ext>
            </a:extLst>
          </p:cNvPr>
          <p:cNvSpPr/>
          <p:nvPr/>
        </p:nvSpPr>
        <p:spPr>
          <a:xfrm>
            <a:off x="6444208" y="1779942"/>
            <a:ext cx="2520000" cy="25200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 dirty="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UI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369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워드 포트폴리오에 있는 화면구성들 다음 </a:t>
            </a:r>
            <a:r>
              <a:rPr lang="en-US" altLang="ko-KR" dirty="0" err="1"/>
              <a:t>ppt</a:t>
            </a:r>
            <a:r>
              <a:rPr lang="ko-KR" altLang="en-US" dirty="0"/>
              <a:t>에 배치</a:t>
            </a:r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/>
              <a:t>이용자 기반의 추천 플랫폼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예약 및 대출</a:t>
            </a:r>
            <a:r>
              <a:rPr lang="en-US" altLang="ko-KR" sz="2000" dirty="0"/>
              <a:t>, </a:t>
            </a:r>
            <a:r>
              <a:rPr lang="ko-KR" altLang="en-US" sz="2000" dirty="0"/>
              <a:t>반납기능을 </a:t>
            </a:r>
            <a:r>
              <a:rPr lang="en-US" altLang="ko-KR" sz="2000" dirty="0"/>
              <a:t>SNS</a:t>
            </a:r>
            <a:r>
              <a:rPr lang="ko-KR" altLang="en-US" sz="2000" dirty="0"/>
              <a:t>와 연동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연체 및 대출에 대한 점수 부여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12. </a:t>
            </a:r>
            <a:r>
              <a:rPr lang="ko-KR" altLang="en-US" b="1" dirty="0">
                <a:solidFill>
                  <a:srgbClr val="756B5F"/>
                </a:solidFill>
              </a:rPr>
              <a:t>차후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개발 내용</a:t>
            </a: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11269B-3D6B-D095-D4CD-4582B985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7E9CA-3273-DC52-6078-539755B0C817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DD803-7DB4-21DF-3481-310E65B39A87}"/>
              </a:ext>
            </a:extLst>
          </p:cNvPr>
          <p:cNvSpPr txBox="1"/>
          <p:nvPr/>
        </p:nvSpPr>
        <p:spPr>
          <a:xfrm>
            <a:off x="35496" y="5147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 주제 및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E7781-608A-FC28-1940-B8F578CB7A2A}"/>
              </a:ext>
            </a:extLst>
          </p:cNvPr>
          <p:cNvSpPr txBox="1"/>
          <p:nvPr/>
        </p:nvSpPr>
        <p:spPr>
          <a:xfrm>
            <a:off x="611560" y="771550"/>
            <a:ext cx="81369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</a:rPr>
              <a:t>본 시스템은 치과진료 예약 시스템 입니다</a:t>
            </a:r>
            <a:r>
              <a:rPr lang="en-US" altLang="ko-KR" sz="1400" b="1" dirty="0">
                <a:solidFill>
                  <a:schemeClr val="tx2"/>
                </a:solidFill>
              </a:rPr>
              <a:t>.</a:t>
            </a:r>
          </a:p>
          <a:p>
            <a:r>
              <a:rPr lang="ko-KR" altLang="en-US" sz="1400" b="1" dirty="0">
                <a:solidFill>
                  <a:schemeClr val="tx2"/>
                </a:solidFill>
              </a:rPr>
              <a:t>사용자는 병원에 근무하는 의료진들의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정보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공지사항을 확인 할 수 있습니다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ko-KR" altLang="en-US" sz="1400" b="1" dirty="0">
                <a:solidFill>
                  <a:schemeClr val="tx2"/>
                </a:solidFill>
              </a:rPr>
              <a:t>환자는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진료예약을 </a:t>
            </a:r>
            <a:r>
              <a:rPr lang="ko-KR" altLang="en-US" sz="1400" b="1" dirty="0">
                <a:solidFill>
                  <a:schemeClr val="tx2"/>
                </a:solidFill>
              </a:rPr>
              <a:t>할 수 있고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진료가 끝난 후 후기도 남길 수 있습니다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8ABB2D-2A99-81B5-B8A1-48B5C2CA31CA}"/>
              </a:ext>
            </a:extLst>
          </p:cNvPr>
          <p:cNvSpPr/>
          <p:nvPr/>
        </p:nvSpPr>
        <p:spPr>
          <a:xfrm>
            <a:off x="1115616" y="1707654"/>
            <a:ext cx="7344816" cy="8002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A67DE-75EC-2C88-42C3-443AF8C402AD}"/>
              </a:ext>
            </a:extLst>
          </p:cNvPr>
          <p:cNvSpPr/>
          <p:nvPr/>
        </p:nvSpPr>
        <p:spPr>
          <a:xfrm>
            <a:off x="323528" y="1707654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94AB0-6FB3-5B06-F00C-08D4159C3D9A}"/>
              </a:ext>
            </a:extLst>
          </p:cNvPr>
          <p:cNvSpPr txBox="1"/>
          <p:nvPr/>
        </p:nvSpPr>
        <p:spPr>
          <a:xfrm>
            <a:off x="467544" y="19143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ADB25E-0F5D-2E5D-0830-2640E9864EDD}"/>
              </a:ext>
            </a:extLst>
          </p:cNvPr>
          <p:cNvSpPr/>
          <p:nvPr/>
        </p:nvSpPr>
        <p:spPr>
          <a:xfrm>
            <a:off x="323528" y="2923659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E97C80-3745-0F41-022C-FF7D034402FB}"/>
              </a:ext>
            </a:extLst>
          </p:cNvPr>
          <p:cNvSpPr/>
          <p:nvPr/>
        </p:nvSpPr>
        <p:spPr>
          <a:xfrm>
            <a:off x="323528" y="4147795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131465-1B80-FC6E-C23F-81F40530B961}"/>
              </a:ext>
            </a:extLst>
          </p:cNvPr>
          <p:cNvSpPr/>
          <p:nvPr/>
        </p:nvSpPr>
        <p:spPr>
          <a:xfrm>
            <a:off x="1115616" y="2923659"/>
            <a:ext cx="7344816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8AC38A-3313-7C32-EB57-8324499B16C8}"/>
              </a:ext>
            </a:extLst>
          </p:cNvPr>
          <p:cNvSpPr/>
          <p:nvPr/>
        </p:nvSpPr>
        <p:spPr>
          <a:xfrm>
            <a:off x="1115616" y="4147795"/>
            <a:ext cx="7344816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60C25-AE66-B821-0AC5-43F7A32C3F2A}"/>
              </a:ext>
            </a:extLst>
          </p:cNvPr>
          <p:cNvSpPr txBox="1"/>
          <p:nvPr/>
        </p:nvSpPr>
        <p:spPr>
          <a:xfrm>
            <a:off x="467544" y="31478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74C477-DB54-4B3A-21FA-05BF9AF0252D}"/>
              </a:ext>
            </a:extLst>
          </p:cNvPr>
          <p:cNvSpPr txBox="1"/>
          <p:nvPr/>
        </p:nvSpPr>
        <p:spPr>
          <a:xfrm>
            <a:off x="467544" y="43719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D2A3F-90D0-B2DC-E0A3-DE7C9BCA5F92}"/>
              </a:ext>
            </a:extLst>
          </p:cNvPr>
          <p:cNvSpPr txBox="1"/>
          <p:nvPr/>
        </p:nvSpPr>
        <p:spPr>
          <a:xfrm>
            <a:off x="1043608" y="177966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비회원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78F3C7-9E50-A4FA-8B60-556F529E9B36}"/>
              </a:ext>
            </a:extLst>
          </p:cNvPr>
          <p:cNvSpPr txBox="1"/>
          <p:nvPr/>
        </p:nvSpPr>
        <p:spPr>
          <a:xfrm>
            <a:off x="1835696" y="1995686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</a:rPr>
              <a:t>공지사항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의료진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소개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등 </a:t>
            </a:r>
            <a:r>
              <a:rPr lang="ko-KR" altLang="en-US" sz="1400" b="1" dirty="0">
                <a:solidFill>
                  <a:schemeClr val="tx2"/>
                </a:solidFill>
              </a:rPr>
              <a:t>둘러보기 가능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D0F6A-DA70-D88A-5848-D26C62A71293}"/>
              </a:ext>
            </a:extLst>
          </p:cNvPr>
          <p:cNvSpPr txBox="1"/>
          <p:nvPr/>
        </p:nvSpPr>
        <p:spPr>
          <a:xfrm>
            <a:off x="1043608" y="300379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회원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6F1BAC-D171-D093-2F72-E1155C537A93}"/>
              </a:ext>
            </a:extLst>
          </p:cNvPr>
          <p:cNvSpPr txBox="1"/>
          <p:nvPr/>
        </p:nvSpPr>
        <p:spPr>
          <a:xfrm>
            <a:off x="1763688" y="3200077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</a:rPr>
              <a:t>공지사항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의료진 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소개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게시판 등 둘러보기 가능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r>
              <a:rPr lang="ko-KR" altLang="en-US" sz="1200" b="1" dirty="0">
                <a:solidFill>
                  <a:schemeClr val="tx2"/>
                </a:solidFill>
              </a:rPr>
              <a:t>회원정보 수정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탈퇴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진료예약 게시판</a:t>
            </a:r>
            <a:r>
              <a:rPr lang="en-US" altLang="ko-KR" sz="1200" b="1" dirty="0">
                <a:solidFill>
                  <a:schemeClr val="tx2"/>
                </a:solidFill>
              </a:rPr>
              <a:t>,</a:t>
            </a:r>
            <a:r>
              <a:rPr lang="ko-KR" altLang="en-US" sz="1200" b="1" dirty="0">
                <a:solidFill>
                  <a:schemeClr val="tx2"/>
                </a:solidFill>
              </a:rPr>
              <a:t>후기게시판</a:t>
            </a:r>
            <a:r>
              <a:rPr lang="en-US" altLang="ko-KR" sz="1200" b="1" dirty="0">
                <a:solidFill>
                  <a:schemeClr val="tx2"/>
                </a:solidFill>
              </a:rPr>
              <a:t>,</a:t>
            </a:r>
            <a:r>
              <a:rPr lang="ko-KR" altLang="en-US" sz="1200" b="1" dirty="0">
                <a:solidFill>
                  <a:schemeClr val="tx2"/>
                </a:solidFill>
              </a:rPr>
              <a:t>상담게시판 작성가능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27334-6B83-E5C6-95D6-3012229B2F48}"/>
              </a:ext>
            </a:extLst>
          </p:cNvPr>
          <p:cNvSpPr txBox="1"/>
          <p:nvPr/>
        </p:nvSpPr>
        <p:spPr>
          <a:xfrm>
            <a:off x="1043608" y="420818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관리자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1434B-1542-6FF4-DB48-52D71394249F}"/>
              </a:ext>
            </a:extLst>
          </p:cNvPr>
          <p:cNvSpPr txBox="1"/>
          <p:nvPr/>
        </p:nvSpPr>
        <p:spPr>
          <a:xfrm>
            <a:off x="1763688" y="444395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</a:rPr>
              <a:t>공지사항 등록 및 수정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삭제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회원리스트 보기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회원후기 삭제 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r>
              <a:rPr lang="ko-KR" altLang="en-US" sz="1200" b="1" dirty="0">
                <a:solidFill>
                  <a:schemeClr val="tx2"/>
                </a:solidFill>
              </a:rPr>
              <a:t>상담게시판 답변 작성가능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7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11269B-3D6B-D095-D4CD-4582B985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7E9CA-3273-DC52-6078-539755B0C817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DD803-7DB4-21DF-3481-310E65B39A87}"/>
              </a:ext>
            </a:extLst>
          </p:cNvPr>
          <p:cNvSpPr txBox="1"/>
          <p:nvPr/>
        </p:nvSpPr>
        <p:spPr>
          <a:xfrm>
            <a:off x="107504" y="107118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</a:t>
            </a:r>
            <a:r>
              <a:rPr lang="ko-KR" altLang="en-US" sz="1400" dirty="0">
                <a:solidFill>
                  <a:schemeClr val="bg1"/>
                </a:solidFill>
              </a:rPr>
              <a:t> 주제 및 목적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94AB0-6FB3-5B06-F00C-08D4159C3D9A}"/>
              </a:ext>
            </a:extLst>
          </p:cNvPr>
          <p:cNvSpPr txBox="1"/>
          <p:nvPr/>
        </p:nvSpPr>
        <p:spPr>
          <a:xfrm>
            <a:off x="467544" y="19143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60C25-AE66-B821-0AC5-43F7A32C3F2A}"/>
              </a:ext>
            </a:extLst>
          </p:cNvPr>
          <p:cNvSpPr txBox="1"/>
          <p:nvPr/>
        </p:nvSpPr>
        <p:spPr>
          <a:xfrm>
            <a:off x="467544" y="31478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74C477-DB54-4B3A-21FA-05BF9AF0252D}"/>
              </a:ext>
            </a:extLst>
          </p:cNvPr>
          <p:cNvSpPr txBox="1"/>
          <p:nvPr/>
        </p:nvSpPr>
        <p:spPr>
          <a:xfrm>
            <a:off x="467544" y="43719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B69998-5480-19F3-A084-BD34BCBB2ECC}"/>
              </a:ext>
            </a:extLst>
          </p:cNvPr>
          <p:cNvSpPr/>
          <p:nvPr/>
        </p:nvSpPr>
        <p:spPr>
          <a:xfrm>
            <a:off x="-36512" y="4256678"/>
            <a:ext cx="9144000" cy="907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1BA6DA7-4DB9-8166-C1DF-BF09484F2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1224831"/>
            <a:ext cx="3384376" cy="255940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23DD48-6031-2B6A-6C9C-E4EB3694A7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328591"/>
            <a:ext cx="2555776" cy="240265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80C559B-18AB-0152-FCD2-D284EC043C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07" y="1332985"/>
            <a:ext cx="2912318" cy="21695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9547C87-29D5-87C5-9889-E49CA8C11C19}"/>
              </a:ext>
            </a:extLst>
          </p:cNvPr>
          <p:cNvSpPr txBox="1"/>
          <p:nvPr/>
        </p:nvSpPr>
        <p:spPr>
          <a:xfrm>
            <a:off x="35496" y="608370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1.2</a:t>
            </a:r>
            <a:r>
              <a:rPr lang="ko-KR" altLang="en-US" sz="1400" dirty="0"/>
              <a:t>참조</a:t>
            </a:r>
            <a:endParaRPr lang="en-US" altLang="ko-KR" sz="1400" dirty="0"/>
          </a:p>
          <a:p>
            <a:r>
              <a:rPr lang="ko-KR" altLang="en-US" sz="1400" dirty="0"/>
              <a:t>기존에 운영되고 있는 치과 사이트를 참조 하였습니다</a:t>
            </a:r>
            <a:r>
              <a:rPr lang="en-US" altLang="ko-KR" sz="1400" dirty="0"/>
              <a:t>. (</a:t>
            </a:r>
            <a:r>
              <a:rPr lang="ko-KR" altLang="en-US" sz="1400" dirty="0"/>
              <a:t>로고스치과</a:t>
            </a:r>
            <a:r>
              <a:rPr lang="en-US" altLang="ko-KR" sz="1400" dirty="0"/>
              <a:t>,</a:t>
            </a:r>
            <a:r>
              <a:rPr lang="ko-KR" altLang="en-US" sz="1400" dirty="0"/>
              <a:t>목동중앙치과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서울에스치과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7B956D-5B0C-17C7-764B-B0C801FDF8B7}"/>
              </a:ext>
            </a:extLst>
          </p:cNvPr>
          <p:cNvSpPr txBox="1"/>
          <p:nvPr/>
        </p:nvSpPr>
        <p:spPr>
          <a:xfrm>
            <a:off x="2195736" y="437195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치카치카</a:t>
            </a:r>
            <a:r>
              <a:rPr lang="ko-KR" altLang="en-US" dirty="0">
                <a:solidFill>
                  <a:schemeClr val="bg1"/>
                </a:solidFill>
              </a:rPr>
              <a:t> 치과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치과 진료예약 사이트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4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030D9E8-718D-9458-734A-5D0746404E72}"/>
              </a:ext>
            </a:extLst>
          </p:cNvPr>
          <p:cNvSpPr/>
          <p:nvPr/>
        </p:nvSpPr>
        <p:spPr>
          <a:xfrm>
            <a:off x="0" y="0"/>
            <a:ext cx="9144000" cy="63113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chemeClr val="tx2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Windows 10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Professional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chemeClr val="tx2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Apache Tomcat 9.0.71</a:t>
              </a: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chemeClr val="tx2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chemeClr val="tx2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Java Platform 8,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JSP &amp; Servlet</a:t>
              </a: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chemeClr val="tx2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HTML5, CSS/CSS3,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JavaScript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chemeClr val="tx2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chemeClr val="tx2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JavaScript jquery-3.4.1,   jquery-ui-1.12.1,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 cos-26Dec2008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10"/>
            <a:ext cx="7345362" cy="325043"/>
            <a:chOff x="827088" y="4800598"/>
            <a:chExt cx="7344730" cy="432002"/>
          </a:xfrm>
          <a:solidFill>
            <a:schemeClr val="tx2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598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Eclipse IDE for Enterprise Java Developers, </a:t>
              </a:r>
              <a:r>
                <a:rPr kumimoji="0" lang="en-US" altLang="ko-KR" sz="1200" b="1" dirty="0" err="1">
                  <a:solidFill>
                    <a:schemeClr val="bg1"/>
                  </a:solidFill>
                  <a:latin typeface="+mn-ea"/>
                </a:rPr>
                <a:t>eXERD</a:t>
              </a: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(Resources)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F3F5D57-F979-B2C8-AA53-6D327140F459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A2C29-D0E2-54FC-86E9-FF3DEA9D5EA6}"/>
              </a:ext>
            </a:extLst>
          </p:cNvPr>
          <p:cNvSpPr txBox="1"/>
          <p:nvPr/>
        </p:nvSpPr>
        <p:spPr>
          <a:xfrm>
            <a:off x="35496" y="-2053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</a:rPr>
              <a:t>작업분할구조도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            </a:t>
            </a:r>
            <a:r>
              <a:rPr lang="ko-KR" altLang="en-US" sz="1200" dirty="0">
                <a:solidFill>
                  <a:schemeClr val="bg1"/>
                </a:solidFill>
              </a:rPr>
              <a:t>사용자 </a:t>
            </a:r>
            <a:r>
              <a:rPr lang="en-US" altLang="ko-KR" sz="1200" dirty="0">
                <a:solidFill>
                  <a:schemeClr val="bg1"/>
                </a:solidFill>
              </a:rPr>
              <a:t>+ </a:t>
            </a:r>
            <a:r>
              <a:rPr lang="ko-KR" altLang="en-US" sz="1200" dirty="0">
                <a:solidFill>
                  <a:schemeClr val="bg1"/>
                </a:solidFill>
              </a:rPr>
              <a:t>관리자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6AED82-8883-51FB-9E8A-DABB69F93BB8}"/>
              </a:ext>
            </a:extLst>
          </p:cNvPr>
          <p:cNvSpPr/>
          <p:nvPr/>
        </p:nvSpPr>
        <p:spPr>
          <a:xfrm>
            <a:off x="899592" y="307580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82BB9617-6E77-6144-6DC7-BB300C036F11}"/>
                  </a:ext>
                </a:extLst>
              </p14:cNvPr>
              <p14:cNvContentPartPr/>
              <p14:nvPr/>
            </p14:nvContentPartPr>
            <p14:xfrm>
              <a:off x="5248065" y="-714540"/>
              <a:ext cx="360" cy="3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82BB9617-6E77-6144-6DC7-BB300C036F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39425" y="-7235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503DB59-7901-8E91-4910-2C29BF8EF978}"/>
              </a:ext>
            </a:extLst>
          </p:cNvPr>
          <p:cNvSpPr/>
          <p:nvPr/>
        </p:nvSpPr>
        <p:spPr>
          <a:xfrm>
            <a:off x="827584" y="3651870"/>
            <a:ext cx="72008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마이페이지</a:t>
            </a:r>
            <a:endParaRPr lang="ko-KR" altLang="en-US" sz="10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8269986-0A3F-A417-196F-D091B8562BAE}"/>
              </a:ext>
            </a:extLst>
          </p:cNvPr>
          <p:cNvSpPr/>
          <p:nvPr/>
        </p:nvSpPr>
        <p:spPr>
          <a:xfrm>
            <a:off x="251520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AB9FC69-8091-8719-CA47-257383D35E46}"/>
              </a:ext>
            </a:extLst>
          </p:cNvPr>
          <p:cNvSpPr/>
          <p:nvPr/>
        </p:nvSpPr>
        <p:spPr>
          <a:xfrm>
            <a:off x="1907704" y="3650635"/>
            <a:ext cx="576064" cy="2892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진료예약게시판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F0D3916-3ABF-DD24-17C7-5C58BA439DA8}"/>
              </a:ext>
            </a:extLst>
          </p:cNvPr>
          <p:cNvSpPr/>
          <p:nvPr/>
        </p:nvSpPr>
        <p:spPr>
          <a:xfrm>
            <a:off x="3131840" y="206769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글작성</a:t>
            </a:r>
            <a:endParaRPr lang="ko-KR" altLang="en-US" sz="9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755F20-E778-CA95-8F37-5A4D672856BD}"/>
              </a:ext>
            </a:extLst>
          </p:cNvPr>
          <p:cNvSpPr/>
          <p:nvPr/>
        </p:nvSpPr>
        <p:spPr>
          <a:xfrm>
            <a:off x="3131840" y="2859782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글삭제</a:t>
            </a:r>
            <a:endParaRPr lang="ko-KR" altLang="en-US" sz="9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5ED8A9-8BD5-746B-DB6A-490893B2A59A}"/>
              </a:ext>
            </a:extLst>
          </p:cNvPr>
          <p:cNvSpPr/>
          <p:nvPr/>
        </p:nvSpPr>
        <p:spPr>
          <a:xfrm>
            <a:off x="1907704" y="2499742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리뷰</a:t>
            </a:r>
            <a:endParaRPr lang="en-US" altLang="ko-KR" sz="900" b="1" dirty="0"/>
          </a:p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BB97CE0-2003-7A33-EEDD-4C1434C994A3}"/>
              </a:ext>
            </a:extLst>
          </p:cNvPr>
          <p:cNvSpPr/>
          <p:nvPr/>
        </p:nvSpPr>
        <p:spPr>
          <a:xfrm>
            <a:off x="3131840" y="242773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글수정</a:t>
            </a:r>
            <a:endParaRPr lang="ko-KR" altLang="en-US" sz="9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49A14C6-2C52-B0CD-70EA-51C1033475F9}"/>
              </a:ext>
            </a:extLst>
          </p:cNvPr>
          <p:cNvSpPr/>
          <p:nvPr/>
        </p:nvSpPr>
        <p:spPr>
          <a:xfrm>
            <a:off x="5076056" y="329183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0F3C545-0954-8531-9C31-E70504A95592}"/>
              </a:ext>
            </a:extLst>
          </p:cNvPr>
          <p:cNvSpPr/>
          <p:nvPr/>
        </p:nvSpPr>
        <p:spPr>
          <a:xfrm>
            <a:off x="5076056" y="379588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9A461D8-19E9-B456-A02A-0BF182242A71}"/>
              </a:ext>
            </a:extLst>
          </p:cNvPr>
          <p:cNvSpPr/>
          <p:nvPr/>
        </p:nvSpPr>
        <p:spPr>
          <a:xfrm>
            <a:off x="4355976" y="4515965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공지등록</a:t>
            </a:r>
            <a:endParaRPr lang="en-US" altLang="ko-KR" sz="1000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D37E7A9-FC26-20FA-CED3-B24647A1B969}"/>
              </a:ext>
            </a:extLst>
          </p:cNvPr>
          <p:cNvSpPr/>
          <p:nvPr/>
        </p:nvSpPr>
        <p:spPr>
          <a:xfrm>
            <a:off x="5076057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공지수정</a:t>
            </a:r>
            <a:endParaRPr lang="en-US" altLang="ko-KR" sz="1000" b="1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F943CD5-3BE4-AC0E-09BA-29D4B18F5B6F}"/>
              </a:ext>
            </a:extLst>
          </p:cNvPr>
          <p:cNvSpPr/>
          <p:nvPr/>
        </p:nvSpPr>
        <p:spPr>
          <a:xfrm>
            <a:off x="5796137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공지삭제</a:t>
            </a:r>
            <a:endParaRPr lang="en-US" altLang="ko-KR" sz="1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5944F7F-6757-3EF9-A52C-7E12DC851284}"/>
              </a:ext>
            </a:extLst>
          </p:cNvPr>
          <p:cNvCxnSpPr>
            <a:cxnSpLocks/>
            <a:stCxn id="82" idx="0"/>
            <a:endCxn id="51" idx="2"/>
          </p:cNvCxnSpPr>
          <p:nvPr/>
        </p:nvCxnSpPr>
        <p:spPr>
          <a:xfrm flipV="1">
            <a:off x="5364088" y="3579862"/>
            <a:ext cx="0" cy="216024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37E1904-6BCD-53D9-62E1-F2539CCFDA9C}"/>
              </a:ext>
            </a:extLst>
          </p:cNvPr>
          <p:cNvCxnSpPr>
            <a:cxnSpLocks/>
            <a:stCxn id="84" idx="0"/>
            <a:endCxn id="82" idx="2"/>
          </p:cNvCxnSpPr>
          <p:nvPr/>
        </p:nvCxnSpPr>
        <p:spPr>
          <a:xfrm flipH="1" flipV="1">
            <a:off x="5364088" y="4083918"/>
            <a:ext cx="1" cy="432048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E85EAE4-AD43-9702-F61E-04563982E8E0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4644008" y="4299942"/>
            <a:ext cx="0" cy="216023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A780D34-1D72-6575-2F68-A1C5A9E9F365}"/>
              </a:ext>
            </a:extLst>
          </p:cNvPr>
          <p:cNvCxnSpPr/>
          <p:nvPr/>
        </p:nvCxnSpPr>
        <p:spPr>
          <a:xfrm>
            <a:off x="4644008" y="4299942"/>
            <a:ext cx="14401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F44B321-99BD-B109-51FE-5D7851CBD1D9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6084168" y="4299942"/>
            <a:ext cx="1" cy="216024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B1BFCED-6CAC-7B7E-0999-903BFAE31497}"/>
              </a:ext>
            </a:extLst>
          </p:cNvPr>
          <p:cNvSpPr/>
          <p:nvPr/>
        </p:nvSpPr>
        <p:spPr>
          <a:xfrm>
            <a:off x="6516216" y="3219822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관리자관리</a:t>
            </a:r>
            <a:endParaRPr lang="ko-KR" altLang="en-US" sz="1000" b="1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987A385-182E-D247-56DF-483837226F65}"/>
              </a:ext>
            </a:extLst>
          </p:cNvPr>
          <p:cNvSpPr/>
          <p:nvPr/>
        </p:nvSpPr>
        <p:spPr>
          <a:xfrm>
            <a:off x="6588225" y="386789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회원관리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C607098-1CC8-78DB-6C14-5B60F537E2B1}"/>
              </a:ext>
            </a:extLst>
          </p:cNvPr>
          <p:cNvCxnSpPr>
            <a:cxnSpLocks/>
          </p:cNvCxnSpPr>
          <p:nvPr/>
        </p:nvCxnSpPr>
        <p:spPr>
          <a:xfrm flipV="1">
            <a:off x="1187624" y="3363838"/>
            <a:ext cx="0" cy="288032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16968E2-9C68-A59F-B9F7-FADE82B9B028}"/>
              </a:ext>
            </a:extLst>
          </p:cNvPr>
          <p:cNvCxnSpPr>
            <a:stCxn id="5" idx="0"/>
          </p:cNvCxnSpPr>
          <p:nvPr/>
        </p:nvCxnSpPr>
        <p:spPr>
          <a:xfrm flipV="1">
            <a:off x="539552" y="4155926"/>
            <a:ext cx="0" cy="36004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43B16E2-6810-7E59-087F-506C5E51E423}"/>
              </a:ext>
            </a:extLst>
          </p:cNvPr>
          <p:cNvCxnSpPr>
            <a:cxnSpLocks/>
          </p:cNvCxnSpPr>
          <p:nvPr/>
        </p:nvCxnSpPr>
        <p:spPr>
          <a:xfrm>
            <a:off x="539552" y="4155926"/>
            <a:ext cx="792088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36A5572-96D5-DD71-D035-116953103C0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187624" y="3939902"/>
            <a:ext cx="0" cy="216024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265F8F1C-3016-56BE-4D01-E05A950AD53C}"/>
              </a:ext>
            </a:extLst>
          </p:cNvPr>
          <p:cNvSpPr/>
          <p:nvPr/>
        </p:nvSpPr>
        <p:spPr>
          <a:xfrm>
            <a:off x="1547664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532E97B-D2E4-CCC8-B160-D2C151F6EB06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1835696" y="4155926"/>
            <a:ext cx="0" cy="36004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A48E7B-9C84-A7F5-811E-E57796F1AA41}"/>
              </a:ext>
            </a:extLst>
          </p:cNvPr>
          <p:cNvCxnSpPr/>
          <p:nvPr/>
        </p:nvCxnSpPr>
        <p:spPr>
          <a:xfrm>
            <a:off x="1331640" y="4155926"/>
            <a:ext cx="504056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CCCC16D-39A6-78CF-195E-C20A82F2E22D}"/>
              </a:ext>
            </a:extLst>
          </p:cNvPr>
          <p:cNvCxnSpPr>
            <a:stCxn id="8" idx="3"/>
          </p:cNvCxnSpPr>
          <p:nvPr/>
        </p:nvCxnSpPr>
        <p:spPr>
          <a:xfrm>
            <a:off x="1475656" y="3219822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7F9DC10B-1698-7674-BC7C-0D632707D944}"/>
              </a:ext>
            </a:extLst>
          </p:cNvPr>
          <p:cNvCxnSpPr/>
          <p:nvPr/>
        </p:nvCxnSpPr>
        <p:spPr>
          <a:xfrm flipV="1">
            <a:off x="1763688" y="2643758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0668F8D-6B52-2478-3045-4029A548D111}"/>
              </a:ext>
            </a:extLst>
          </p:cNvPr>
          <p:cNvCxnSpPr>
            <a:endCxn id="36" idx="1"/>
          </p:cNvCxnSpPr>
          <p:nvPr/>
        </p:nvCxnSpPr>
        <p:spPr>
          <a:xfrm>
            <a:off x="1763688" y="2643758"/>
            <a:ext cx="14401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7F01359-AA86-5C6A-DE11-0243C1662AA7}"/>
              </a:ext>
            </a:extLst>
          </p:cNvPr>
          <p:cNvCxnSpPr>
            <a:endCxn id="20" idx="1"/>
          </p:cNvCxnSpPr>
          <p:nvPr/>
        </p:nvCxnSpPr>
        <p:spPr>
          <a:xfrm>
            <a:off x="1763688" y="3794651"/>
            <a:ext cx="144016" cy="61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CD097F01-AD99-9E5C-AF23-6D70A1A9CA28}"/>
              </a:ext>
            </a:extLst>
          </p:cNvPr>
          <p:cNvCxnSpPr/>
          <p:nvPr/>
        </p:nvCxnSpPr>
        <p:spPr>
          <a:xfrm>
            <a:off x="1763688" y="3219822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69A7D1A7-B76F-0EF5-71A8-7A18958780E8}"/>
              </a:ext>
            </a:extLst>
          </p:cNvPr>
          <p:cNvCxnSpPr>
            <a:cxnSpLocks/>
          </p:cNvCxnSpPr>
          <p:nvPr/>
        </p:nvCxnSpPr>
        <p:spPr>
          <a:xfrm flipV="1">
            <a:off x="2771800" y="2211710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34F4908-AC16-B4D6-CAB5-18DC4592747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771800" y="2211710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03AAF79-C926-4EA6-3864-A8B19C8AF180}"/>
              </a:ext>
            </a:extLst>
          </p:cNvPr>
          <p:cNvCxnSpPr/>
          <p:nvPr/>
        </p:nvCxnSpPr>
        <p:spPr>
          <a:xfrm>
            <a:off x="2771800" y="2643758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F22E44A4-8CBD-C654-8D53-BE74A028AD92}"/>
              </a:ext>
            </a:extLst>
          </p:cNvPr>
          <p:cNvCxnSpPr>
            <a:cxnSpLocks/>
          </p:cNvCxnSpPr>
          <p:nvPr/>
        </p:nvCxnSpPr>
        <p:spPr>
          <a:xfrm>
            <a:off x="2771800" y="2643758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B9D6F801-D0E2-0708-566F-E8580BA07797}"/>
              </a:ext>
            </a:extLst>
          </p:cNvPr>
          <p:cNvCxnSpPr>
            <a:cxnSpLocks/>
          </p:cNvCxnSpPr>
          <p:nvPr/>
        </p:nvCxnSpPr>
        <p:spPr>
          <a:xfrm flipV="1">
            <a:off x="2771800" y="2931790"/>
            <a:ext cx="0" cy="7200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6605B8D8-E458-CC1C-021A-081616A2925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771800" y="3003798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CE14FE0D-5894-D3B3-7DF8-3B41313A993E}"/>
              </a:ext>
            </a:extLst>
          </p:cNvPr>
          <p:cNvCxnSpPr>
            <a:stCxn id="36" idx="3"/>
          </p:cNvCxnSpPr>
          <p:nvPr/>
        </p:nvCxnSpPr>
        <p:spPr>
          <a:xfrm>
            <a:off x="2483768" y="2643758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3E70F113-1F9E-058C-71D4-96F845291909}"/>
              </a:ext>
            </a:extLst>
          </p:cNvPr>
          <p:cNvCxnSpPr>
            <a:cxnSpLocks/>
          </p:cNvCxnSpPr>
          <p:nvPr/>
        </p:nvCxnSpPr>
        <p:spPr>
          <a:xfrm flipV="1">
            <a:off x="1187624" y="1491630"/>
            <a:ext cx="0" cy="1584176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3C0A82A-1927-5E9F-880B-CB30A2154C0F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5364088" y="1491630"/>
            <a:ext cx="0" cy="180020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B71C413C-FB00-D94B-EF32-FC9503306877}"/>
              </a:ext>
            </a:extLst>
          </p:cNvPr>
          <p:cNvSpPr/>
          <p:nvPr/>
        </p:nvSpPr>
        <p:spPr>
          <a:xfrm>
            <a:off x="2987825" y="1347614"/>
            <a:ext cx="1008111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로그아웃</a:t>
            </a:r>
          </a:p>
        </p:txBody>
      </p: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0B789F0B-9784-E966-263C-B5DB571E7E97}"/>
              </a:ext>
            </a:extLst>
          </p:cNvPr>
          <p:cNvCxnSpPr>
            <a:cxnSpLocks/>
            <a:stCxn id="270" idx="3"/>
          </p:cNvCxnSpPr>
          <p:nvPr/>
        </p:nvCxnSpPr>
        <p:spPr>
          <a:xfrm>
            <a:off x="3995936" y="1491630"/>
            <a:ext cx="1368153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사각형: 둥근 모서리 276">
            <a:extLst>
              <a:ext uri="{FF2B5EF4-FFF2-40B4-BE49-F238E27FC236}">
                <a16:creationId xmlns:a16="http://schemas.microsoft.com/office/drawing/2014/main" id="{DDCAED0D-B120-268D-A2EF-9DF8F17CA6EA}"/>
              </a:ext>
            </a:extLst>
          </p:cNvPr>
          <p:cNvSpPr/>
          <p:nvPr/>
        </p:nvSpPr>
        <p:spPr>
          <a:xfrm>
            <a:off x="6497140" y="242773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AD8B4D02-22AC-530E-A74D-1FB6D2FF1B44}"/>
              </a:ext>
            </a:extLst>
          </p:cNvPr>
          <p:cNvCxnSpPr>
            <a:cxnSpLocks/>
          </p:cNvCxnSpPr>
          <p:nvPr/>
        </p:nvCxnSpPr>
        <p:spPr>
          <a:xfrm>
            <a:off x="5652121" y="3363838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2FBD29E1-FCD5-3A36-826A-79A3151DD612}"/>
              </a:ext>
            </a:extLst>
          </p:cNvPr>
          <p:cNvCxnSpPr>
            <a:cxnSpLocks/>
          </p:cNvCxnSpPr>
          <p:nvPr/>
        </p:nvCxnSpPr>
        <p:spPr>
          <a:xfrm flipH="1">
            <a:off x="6228185" y="3363838"/>
            <a:ext cx="2880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75F0944A-45A2-498A-2AED-BB0BD8531C2A}"/>
              </a:ext>
            </a:extLst>
          </p:cNvPr>
          <p:cNvCxnSpPr/>
          <p:nvPr/>
        </p:nvCxnSpPr>
        <p:spPr>
          <a:xfrm>
            <a:off x="6228185" y="3219822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97A8B95B-CFE8-958F-5615-C9BA35EDF7F7}"/>
              </a:ext>
            </a:extLst>
          </p:cNvPr>
          <p:cNvCxnSpPr>
            <a:stCxn id="104" idx="1"/>
          </p:cNvCxnSpPr>
          <p:nvPr/>
        </p:nvCxnSpPr>
        <p:spPr>
          <a:xfrm flipH="1">
            <a:off x="6228185" y="4011910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CC68C6BD-48C0-DE29-D5B7-F406AF7BCED2}"/>
              </a:ext>
            </a:extLst>
          </p:cNvPr>
          <p:cNvCxnSpPr/>
          <p:nvPr/>
        </p:nvCxnSpPr>
        <p:spPr>
          <a:xfrm flipV="1">
            <a:off x="6228185" y="3579862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294A2DD7-6DD2-C002-6AD4-8057A9649703}"/>
              </a:ext>
            </a:extLst>
          </p:cNvPr>
          <p:cNvCxnSpPr>
            <a:cxnSpLocks/>
          </p:cNvCxnSpPr>
          <p:nvPr/>
        </p:nvCxnSpPr>
        <p:spPr>
          <a:xfrm flipH="1">
            <a:off x="7236295" y="3363838"/>
            <a:ext cx="2880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사각형: 둥근 모서리 323">
            <a:extLst>
              <a:ext uri="{FF2B5EF4-FFF2-40B4-BE49-F238E27FC236}">
                <a16:creationId xmlns:a16="http://schemas.microsoft.com/office/drawing/2014/main" id="{6E388328-3E7C-4CAF-7C2B-74B412D38261}"/>
              </a:ext>
            </a:extLst>
          </p:cNvPr>
          <p:cNvSpPr/>
          <p:nvPr/>
        </p:nvSpPr>
        <p:spPr>
          <a:xfrm>
            <a:off x="7524329" y="3219822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관리자등록</a:t>
            </a:r>
          </a:p>
        </p:txBody>
      </p: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648E2118-8B89-1587-8F4E-6C81D35860AB}"/>
              </a:ext>
            </a:extLst>
          </p:cNvPr>
          <p:cNvCxnSpPr>
            <a:cxnSpLocks/>
          </p:cNvCxnSpPr>
          <p:nvPr/>
        </p:nvCxnSpPr>
        <p:spPr>
          <a:xfrm flipH="1">
            <a:off x="7164289" y="4011910"/>
            <a:ext cx="2880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사각형: 둥근 모서리 325">
            <a:extLst>
              <a:ext uri="{FF2B5EF4-FFF2-40B4-BE49-F238E27FC236}">
                <a16:creationId xmlns:a16="http://schemas.microsoft.com/office/drawing/2014/main" id="{3E23B2C2-EBF7-7F51-402E-3F871D6B64FB}"/>
              </a:ext>
            </a:extLst>
          </p:cNvPr>
          <p:cNvSpPr/>
          <p:nvPr/>
        </p:nvSpPr>
        <p:spPr>
          <a:xfrm>
            <a:off x="7452321" y="386789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회원목록</a:t>
            </a:r>
          </a:p>
        </p:txBody>
      </p: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593B9AC0-938B-C1B6-C3D7-8CB0615257EF}"/>
              </a:ext>
            </a:extLst>
          </p:cNvPr>
          <p:cNvCxnSpPr>
            <a:cxnSpLocks/>
          </p:cNvCxnSpPr>
          <p:nvPr/>
        </p:nvCxnSpPr>
        <p:spPr>
          <a:xfrm flipV="1">
            <a:off x="6228185" y="2571750"/>
            <a:ext cx="0" cy="72008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336F96B1-77BC-CAE2-4E3E-A6DAFE3F0BEB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6228185" y="2571750"/>
            <a:ext cx="268955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사각형: 둥근 모서리 333">
            <a:extLst>
              <a:ext uri="{FF2B5EF4-FFF2-40B4-BE49-F238E27FC236}">
                <a16:creationId xmlns:a16="http://schemas.microsoft.com/office/drawing/2014/main" id="{47A08E09-5881-4911-73B4-A764C8E1A470}"/>
              </a:ext>
            </a:extLst>
          </p:cNvPr>
          <p:cNvSpPr/>
          <p:nvPr/>
        </p:nvSpPr>
        <p:spPr>
          <a:xfrm>
            <a:off x="7380313" y="242773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답글달기</a:t>
            </a:r>
            <a:endParaRPr lang="ko-KR" altLang="en-US" sz="1000" b="1" dirty="0"/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F0AA9E0B-BB9E-39C0-F7FF-A11516316A49}"/>
              </a:ext>
            </a:extLst>
          </p:cNvPr>
          <p:cNvCxnSpPr>
            <a:cxnSpLocks/>
          </p:cNvCxnSpPr>
          <p:nvPr/>
        </p:nvCxnSpPr>
        <p:spPr>
          <a:xfrm flipH="1">
            <a:off x="7092281" y="2571750"/>
            <a:ext cx="268955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11799CEA-318E-0D81-A921-6578C41F0F1B}"/>
              </a:ext>
            </a:extLst>
          </p:cNvPr>
          <p:cNvCxnSpPr>
            <a:cxnSpLocks/>
          </p:cNvCxnSpPr>
          <p:nvPr/>
        </p:nvCxnSpPr>
        <p:spPr>
          <a:xfrm>
            <a:off x="1187624" y="1491630"/>
            <a:ext cx="18002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775416F-ECAA-6928-792D-2B04E3ABA928}"/>
              </a:ext>
            </a:extLst>
          </p:cNvPr>
          <p:cNvSpPr/>
          <p:nvPr/>
        </p:nvSpPr>
        <p:spPr>
          <a:xfrm>
            <a:off x="4067944" y="329183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답변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53FCDCC-32E1-E0BA-5604-C6A918FE15D4}"/>
              </a:ext>
            </a:extLst>
          </p:cNvPr>
          <p:cNvSpPr/>
          <p:nvPr/>
        </p:nvSpPr>
        <p:spPr>
          <a:xfrm>
            <a:off x="3131840" y="329183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글작성</a:t>
            </a:r>
            <a:endParaRPr lang="ko-KR" altLang="en-US" sz="9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73FF8E-D38E-F8FA-3BE0-A356BE998FE3}"/>
              </a:ext>
            </a:extLst>
          </p:cNvPr>
          <p:cNvSpPr/>
          <p:nvPr/>
        </p:nvSpPr>
        <p:spPr>
          <a:xfrm>
            <a:off x="3131840" y="401191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글삭제</a:t>
            </a:r>
            <a:endParaRPr lang="ko-KR" altLang="en-US" sz="9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966E131-17C8-75F8-2B3A-0D9AE4C1DA87}"/>
              </a:ext>
            </a:extLst>
          </p:cNvPr>
          <p:cNvSpPr/>
          <p:nvPr/>
        </p:nvSpPr>
        <p:spPr>
          <a:xfrm>
            <a:off x="3131840" y="365187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글수정</a:t>
            </a:r>
            <a:endParaRPr lang="ko-KR" altLang="en-US" sz="900" b="1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12676F0-80BB-E85C-DF94-7C02AA761D62}"/>
              </a:ext>
            </a:extLst>
          </p:cNvPr>
          <p:cNvCxnSpPr>
            <a:cxnSpLocks/>
          </p:cNvCxnSpPr>
          <p:nvPr/>
        </p:nvCxnSpPr>
        <p:spPr>
          <a:xfrm flipV="1">
            <a:off x="2771800" y="3435846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E237CC-215D-1278-5122-4BDBFDC638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771800" y="343584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FD163C-0D6D-FB66-4D5B-60CEFD0C29E3}"/>
              </a:ext>
            </a:extLst>
          </p:cNvPr>
          <p:cNvCxnSpPr/>
          <p:nvPr/>
        </p:nvCxnSpPr>
        <p:spPr>
          <a:xfrm>
            <a:off x="2771800" y="3795886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5F4F27-AA0C-1F57-5452-B69A4C117647}"/>
              </a:ext>
            </a:extLst>
          </p:cNvPr>
          <p:cNvCxnSpPr>
            <a:cxnSpLocks/>
          </p:cNvCxnSpPr>
          <p:nvPr/>
        </p:nvCxnSpPr>
        <p:spPr>
          <a:xfrm>
            <a:off x="2771800" y="379588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AA02A5-10A4-009B-5637-AE81C28DCB72}"/>
              </a:ext>
            </a:extLst>
          </p:cNvPr>
          <p:cNvCxnSpPr>
            <a:cxnSpLocks/>
          </p:cNvCxnSpPr>
          <p:nvPr/>
        </p:nvCxnSpPr>
        <p:spPr>
          <a:xfrm flipV="1">
            <a:off x="2771800" y="4083918"/>
            <a:ext cx="0" cy="7200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1F46BE3-F933-F4CA-31C0-7C0508B1E71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71800" y="415592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2D88D45-B769-9A40-DB22-D0B8795DD9A1}"/>
              </a:ext>
            </a:extLst>
          </p:cNvPr>
          <p:cNvCxnSpPr/>
          <p:nvPr/>
        </p:nvCxnSpPr>
        <p:spPr>
          <a:xfrm>
            <a:off x="2483768" y="3795886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EE4B9BE-A096-2829-041A-2B85C6D190E1}"/>
              </a:ext>
            </a:extLst>
          </p:cNvPr>
          <p:cNvCxnSpPr>
            <a:cxnSpLocks/>
          </p:cNvCxnSpPr>
          <p:nvPr/>
        </p:nvCxnSpPr>
        <p:spPr>
          <a:xfrm>
            <a:off x="4644008" y="343584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C416E96-FDB8-39AE-4B98-4965C146C6B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707904" y="343584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DF97F1-6BA0-0B46-72D1-39782B3B088B}"/>
              </a:ext>
            </a:extLst>
          </p:cNvPr>
          <p:cNvSpPr/>
          <p:nvPr/>
        </p:nvSpPr>
        <p:spPr>
          <a:xfrm>
            <a:off x="0" y="-20538"/>
            <a:ext cx="9144000" cy="74748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993" y="42178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 Gantt Chart</a:t>
            </a:r>
            <a:r>
              <a:rPr lang="ko-KR" altLang="en-US" b="1" dirty="0">
                <a:solidFill>
                  <a:schemeClr val="bg1"/>
                </a:solidFill>
              </a:rPr>
              <a:t>를 이용한 일정관리</a:t>
            </a:r>
          </a:p>
        </p:txBody>
      </p:sp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17ED8A-6C5A-2959-8B83-55AF3EA3A5BE}"/>
              </a:ext>
            </a:extLst>
          </p:cNvPr>
          <p:cNvSpPr/>
          <p:nvPr/>
        </p:nvSpPr>
        <p:spPr>
          <a:xfrm>
            <a:off x="0" y="0"/>
            <a:ext cx="9144000" cy="8515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6255" y="1491630"/>
            <a:ext cx="8620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마이페이지를 통해 자신의 정보확인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정보수정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회원탈퇴를 진행 할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치과 공지사항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의료진소개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등을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볼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진료게시판에 글을 작성해 예약을 할 수 있고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(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가능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리뷰게시판에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사진첨부가 가능한 후기를 남기며 다른 사람의 후기 또한 볼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이러한 서비스는 회원만 이용이 가능하므로 해당 서비스를 이용하려고 할 시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회원가입을 할 수 있도록 안내한다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17ED8A-6C5A-2959-8B83-55AF3EA3A5BE}"/>
              </a:ext>
            </a:extLst>
          </p:cNvPr>
          <p:cNvSpPr/>
          <p:nvPr/>
        </p:nvSpPr>
        <p:spPr>
          <a:xfrm>
            <a:off x="0" y="0"/>
            <a:ext cx="9144000" cy="8515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1846665"/>
            <a:ext cx="8620573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등록을 할 시 관리자만이 알 수 있는 공통적인 코드를 가지고 있어야 등록이 가능하다</a:t>
            </a:r>
            <a:endParaRPr lang="en-US" altLang="ko-KR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로그인을 완료했을 경우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회원정보 리스트를 볼 수 있다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회원들이 남긴 문의게시판에 </a:t>
            </a:r>
            <a:r>
              <a:rPr lang="ko-KR" altLang="en-US" sz="1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답변글은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관리자만이 답변을 달 수 있다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공지사항을 작성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삭제가 가능하다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95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6582</TotalTime>
  <Words>1168</Words>
  <Application>Microsoft Office PowerPoint</Application>
  <PresentationFormat>화면 슬라이드 쇼(16:9)</PresentationFormat>
  <Paragraphs>358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 203</cp:lastModifiedBy>
  <cp:revision>445</cp:revision>
  <dcterms:created xsi:type="dcterms:W3CDTF">2016-06-22T05:17:17Z</dcterms:created>
  <dcterms:modified xsi:type="dcterms:W3CDTF">2023-03-27T08:26:49Z</dcterms:modified>
</cp:coreProperties>
</file>