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3" r:id="rId8"/>
    <p:sldId id="272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8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7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5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862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7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89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76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1369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9674-30D4-FB45-ECCF-DE182898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B35DB-FDA1-2A27-8A05-4E96043A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8B02-ED20-1B8E-14F0-1743066F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1762-1240-BC31-32E2-B0768805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6248-9AE6-66DD-0F1F-B3F235B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6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2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9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24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5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3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7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63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74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5D3EA8-963F-42CB-9868-6DBC0F2C6B0D}" type="datetimeFigureOut">
              <a:rPr lang="en-IN" smtClean="0"/>
              <a:t>06-10-2024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F4FD35-481E-4D23-B42C-EA706ED62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4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lunk.com/en_us/blog/learn/open-source-intelligence-osint.html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7E47AB-04CC-B55E-9131-1EC2A55C3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827" y="0"/>
            <a:ext cx="1232965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4EDE0A-AECB-FD8C-E28C-9591A3211E07}"/>
              </a:ext>
            </a:extLst>
          </p:cNvPr>
          <p:cNvSpPr txBox="1"/>
          <p:nvPr/>
        </p:nvSpPr>
        <p:spPr>
          <a:xfrm>
            <a:off x="2748116" y="1975285"/>
            <a:ext cx="60468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lgerian" panose="04020705040A02060702" pitchFamily="82" charset="0"/>
              </a:rPr>
              <a:t>Understanding the   Cyber Kill Chain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D720D-0A0D-DC16-7A28-878D99AF5D01}"/>
              </a:ext>
            </a:extLst>
          </p:cNvPr>
          <p:cNvSpPr txBox="1"/>
          <p:nvPr/>
        </p:nvSpPr>
        <p:spPr>
          <a:xfrm>
            <a:off x="7816645" y="5329084"/>
            <a:ext cx="3775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 </a:t>
            </a:r>
            <a:r>
              <a:rPr lang="en-US" sz="2400" b="1" dirty="0"/>
              <a:t>HARIPRIYA S</a:t>
            </a:r>
          </a:p>
          <a:p>
            <a:r>
              <a:rPr lang="en-US" dirty="0"/>
              <a:t>Date:                </a:t>
            </a:r>
            <a:r>
              <a:rPr lang="en-US" sz="2400" b="1" dirty="0"/>
              <a:t> 06/10/2024         </a:t>
            </a:r>
            <a:endParaRPr lang="en-I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FC9DA-B10E-65AC-4BF4-506BBE7404B8}"/>
              </a:ext>
            </a:extLst>
          </p:cNvPr>
          <p:cNvSpPr txBox="1"/>
          <p:nvPr/>
        </p:nvSpPr>
        <p:spPr>
          <a:xfrm>
            <a:off x="4395020" y="3429000"/>
            <a:ext cx="5594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Framework for Analyzing Cyber Attacks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757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5F4F-D55F-C6A6-E1A6-12F5582A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Conclusion</a:t>
            </a:r>
            <a:endParaRPr lang="en-IN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4C54D-C093-50B1-7CC6-349F42ACB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800" y="2187679"/>
            <a:ext cx="10018713" cy="22319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Understanding the kill chain aids in proactive defense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825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6B7A-5DC1-96B5-0BB0-AFD97EFA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Cyber Kill Chain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000BE-3691-A8EB-E082-851D35D92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</a:rPr>
              <a:t> </a:t>
            </a:r>
            <a:r>
              <a:rPr lang="en-US" dirty="0">
                <a:solidFill>
                  <a:srgbClr val="040C28"/>
                </a:solidFill>
              </a:rPr>
              <a:t>A</a:t>
            </a:r>
            <a:r>
              <a:rPr lang="en-US" b="0" i="0" dirty="0">
                <a:solidFill>
                  <a:srgbClr val="040C28"/>
                </a:solidFill>
                <a:effectLst/>
              </a:rPr>
              <a:t> security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3746"/>
                </a:solidFill>
              </a:rPr>
              <a:t>D</a:t>
            </a:r>
            <a:r>
              <a:rPr lang="en-IN" b="0" i="0" dirty="0">
                <a:solidFill>
                  <a:srgbClr val="253746"/>
                </a:solidFill>
                <a:effectLst/>
              </a:rPr>
              <a:t>eveloped by Lockheed Martin.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3746"/>
                </a:solidFill>
              </a:rPr>
              <a:t>Co-opted from military term “kill chain”.</a:t>
            </a:r>
            <a:endParaRPr lang="en-US" b="0" i="0" dirty="0">
              <a:solidFill>
                <a:srgbClr val="040C28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40C28"/>
                </a:solidFill>
                <a:effectLst/>
              </a:rPr>
              <a:t>Identifies and stops sophisticated cyberattacks by breaking down the attack into multiple stages</a:t>
            </a:r>
            <a:r>
              <a:rPr lang="en-US" b="0" i="0" dirty="0">
                <a:solidFill>
                  <a:srgbClr val="1F1F1F"/>
                </a:solidFill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security team recognize, intercept, or prevent attacks.</a:t>
            </a:r>
          </a:p>
        </p:txBody>
      </p:sp>
    </p:spTree>
    <p:extLst>
      <p:ext uri="{BB962C8B-B14F-4D97-AF65-F5344CB8AC3E}">
        <p14:creationId xmlns:p14="http://schemas.microsoft.com/office/powerpoint/2010/main" val="229289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156C-877A-DD69-0C2D-32B0212C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2458424" cy="88418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Overview</a:t>
            </a:r>
            <a:endParaRPr lang="en-IN" sz="32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B0E80-24B9-B82C-C4B7-7B48B535E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367" y="1569987"/>
            <a:ext cx="3812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Stages of Cyber Kill Chain:</a:t>
            </a:r>
          </a:p>
          <a:p>
            <a:pPr marL="0" indent="0">
              <a:buNone/>
            </a:pPr>
            <a:r>
              <a:rPr lang="en-IN" sz="2400" dirty="0"/>
              <a:t>1. Reconnaissance</a:t>
            </a:r>
          </a:p>
          <a:p>
            <a:pPr marL="0" indent="0">
              <a:buNone/>
            </a:pPr>
            <a:r>
              <a:rPr lang="en-IN" sz="2400" dirty="0"/>
              <a:t>2. Weaponization</a:t>
            </a:r>
          </a:p>
          <a:p>
            <a:pPr marL="0" indent="0">
              <a:buNone/>
            </a:pPr>
            <a:r>
              <a:rPr lang="en-IN" sz="2400" dirty="0"/>
              <a:t>3. Delivery</a:t>
            </a:r>
          </a:p>
          <a:p>
            <a:pPr marL="0" indent="0">
              <a:buNone/>
            </a:pPr>
            <a:r>
              <a:rPr lang="en-IN" sz="2400" dirty="0"/>
              <a:t>4. Exploitation</a:t>
            </a:r>
          </a:p>
          <a:p>
            <a:pPr marL="0" indent="0">
              <a:buNone/>
            </a:pPr>
            <a:r>
              <a:rPr lang="en-IN" sz="2400" dirty="0"/>
              <a:t>5. Installation</a:t>
            </a:r>
          </a:p>
          <a:p>
            <a:pPr marL="0" indent="0">
              <a:buNone/>
            </a:pPr>
            <a:r>
              <a:rPr lang="en-IN" sz="2400" dirty="0"/>
              <a:t>6. Command &amp; Control (C2)</a:t>
            </a:r>
          </a:p>
          <a:p>
            <a:pPr marL="0" indent="0">
              <a:buNone/>
            </a:pPr>
            <a:r>
              <a:rPr lang="en-IN" sz="2400" dirty="0"/>
              <a:t>7. Actions on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79E6E-131A-93A6-E406-8A7500C7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43" y="0"/>
            <a:ext cx="80034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7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CECB-C78D-BC3B-8C6A-5A50D9EB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Stage 1 - Reconnaissance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CB2A5-9EC1-ABC2-7252-11BAF3895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6013"/>
            <a:ext cx="10515600" cy="477095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Attackers gather information about the target.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Methods: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Collecting public data (</a:t>
            </a:r>
            <a:r>
              <a:rPr lang="en-US" sz="2400" b="0" i="0" u="none" strike="noStrike" dirty="0">
                <a:solidFill>
                  <a:srgbClr val="0064DA"/>
                </a:solidFill>
                <a:effectLst/>
                <a:hlinkClick r:id="rId2"/>
              </a:rPr>
              <a:t>OSINT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).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Deploying spying tools.</a:t>
            </a:r>
          </a:p>
          <a:p>
            <a:pPr marL="514350" indent="-514350" algn="just">
              <a:buFont typeface="+mj-lt"/>
              <a:buAutoNum type="alphaLcPeriod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Using automated scanners to detect security systems or third-party applications..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Goal: Identify vulnerabilities.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716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A340-4475-34B8-EB36-1CBB5F27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13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Stage 2 - Weaponization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96DF4-5557-249D-4FBE-130F877F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233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• Crafting the attack vector.</a:t>
            </a:r>
          </a:p>
          <a:p>
            <a:pPr marL="0" indent="0" algn="just">
              <a:buNone/>
            </a:pPr>
            <a:r>
              <a:rPr lang="en-US" sz="2400" dirty="0"/>
              <a:t>• Components: Creating malware or malicious payloads, selecting delivery methods.</a:t>
            </a:r>
          </a:p>
          <a:p>
            <a:pPr algn="just"/>
            <a:r>
              <a:rPr lang="en-US" sz="2400" dirty="0"/>
              <a:t>Process 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 designing new malware forms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modifying existing programs to match specific vulnerabilities</a:t>
            </a:r>
          </a:p>
          <a:p>
            <a:pPr marL="0" indent="0" algn="just">
              <a:buNone/>
            </a:pPr>
            <a:r>
              <a:rPr lang="en-US" sz="2400" dirty="0"/>
              <a:t>• Outcome: A malicious payload ready for delivery.</a:t>
            </a:r>
          </a:p>
        </p:txBody>
      </p:sp>
    </p:spTree>
    <p:extLst>
      <p:ext uri="{BB962C8B-B14F-4D97-AF65-F5344CB8AC3E}">
        <p14:creationId xmlns:p14="http://schemas.microsoft.com/office/powerpoint/2010/main" val="346683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A2EC-75FA-F041-5155-637FE521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Stage 3 -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31195-03C2-401F-2E4F-B0C3DF1B3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8194"/>
            <a:ext cx="10515600" cy="2056567"/>
          </a:xfrm>
        </p:spPr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Transmitting the weapon to the target.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Methods: Phishing emails, malicious links, USB drives,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social engineering tactics, or through vulnerabilities in target's software or hardware.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Goal </a:t>
            </a:r>
            <a:r>
              <a:rPr lang="en-US" sz="2400" dirty="0">
                <a:solidFill>
                  <a:srgbClr val="000000"/>
                </a:solidFill>
              </a:rPr>
              <a:t>: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trick target into executing payload, giving  attacker access to target's systems.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6EE034-C8E0-D8B8-F3B9-408E4204AC01}"/>
              </a:ext>
            </a:extLst>
          </p:cNvPr>
          <p:cNvSpPr txBox="1">
            <a:spLocks/>
          </p:cNvSpPr>
          <p:nvPr/>
        </p:nvSpPr>
        <p:spPr>
          <a:xfrm>
            <a:off x="838200" y="3210791"/>
            <a:ext cx="10515600" cy="955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>
                <a:latin typeface="+mn-lt"/>
              </a:rPr>
              <a:t>Stage 4 - Exploitation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A84E4F4-2841-7431-5921-93893C5583F4}"/>
              </a:ext>
            </a:extLst>
          </p:cNvPr>
          <p:cNvSpPr txBox="1">
            <a:spLocks/>
          </p:cNvSpPr>
          <p:nvPr/>
        </p:nvSpPr>
        <p:spPr>
          <a:xfrm>
            <a:off x="931718" y="4213805"/>
            <a:ext cx="10515600" cy="2254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Activating payload on target's system.</a:t>
            </a:r>
          </a:p>
          <a:p>
            <a:r>
              <a:rPr lang="en-US" sz="2400" dirty="0"/>
              <a:t>Techniques: Exploiting software vulnerabilities.</a:t>
            </a:r>
          </a:p>
          <a:p>
            <a:r>
              <a:rPr lang="en-US" sz="2400" dirty="0"/>
              <a:t>Result: Gaining access to the system.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Exploitation achieved through techniques such as buffer overflows, code injection, and other methods.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5362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0DCC-AA0B-2A10-93ED-CBD42414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513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Stage 5 - 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E5780-A94E-728F-D480-189720F76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7802"/>
            <a:ext cx="10515600" cy="3018895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Installing malware or </a:t>
            </a:r>
            <a:r>
              <a:rPr lang="en-IN" sz="2400" b="0" i="0" dirty="0">
                <a:solidFill>
                  <a:srgbClr val="000000"/>
                </a:solidFill>
                <a:effectLst/>
              </a:rPr>
              <a:t>backdoors </a:t>
            </a:r>
            <a:r>
              <a:rPr lang="en-US" sz="2400" dirty="0"/>
              <a:t>on target's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Purpose: Establishing a foothold for continued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lso use this stage to install additional tools or software.</a:t>
            </a:r>
          </a:p>
          <a:p>
            <a:pPr marL="0" indent="0">
              <a:buNone/>
            </a:pPr>
            <a:r>
              <a:rPr lang="en-US" sz="2400" dirty="0"/>
              <a:t>Types of Malware: Trojans, ransomware, etc.</a:t>
            </a:r>
          </a:p>
          <a:p>
            <a:pPr marL="0" indent="0">
              <a:buNone/>
            </a:pPr>
            <a:endParaRPr lang="en-US" sz="2400" b="1" dirty="0">
              <a:latin typeface="+mn-lt"/>
            </a:endParaRP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258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34AFEE17-A6CE-71A0-1D8C-07E9894D4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7225" y="500063"/>
            <a:ext cx="10772775" cy="10759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Stages 6  – Command and control</a:t>
            </a:r>
            <a:br>
              <a:rPr lang="en-US" sz="3200" b="1" dirty="0"/>
            </a:br>
            <a:endParaRPr lang="en-IN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21CF06-968C-B8CD-1265-193F4C21DF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49651"/>
            <a:ext cx="10753725" cy="107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Establishing communication with compromised systems.</a:t>
            </a:r>
          </a:p>
          <a:p>
            <a:r>
              <a:rPr lang="en-US" sz="2400" dirty="0"/>
              <a:t> Methods: Backdoors, remote access tools.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C60A0-97B5-19D0-E870-F1B72735752D}"/>
              </a:ext>
            </a:extLst>
          </p:cNvPr>
          <p:cNvSpPr txBox="1">
            <a:spLocks/>
          </p:cNvSpPr>
          <p:nvPr/>
        </p:nvSpPr>
        <p:spPr>
          <a:xfrm>
            <a:off x="657225" y="3112799"/>
            <a:ext cx="105156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latin typeface="+mn-lt"/>
              </a:rPr>
              <a:t>Stage 7 -  Actions on Objectives</a:t>
            </a:r>
            <a:endParaRPr lang="en-IN" sz="3200" b="1" dirty="0">
              <a:latin typeface="+mn-lt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3F50045-4691-5F66-37DA-73D3B719A1DE}"/>
              </a:ext>
            </a:extLst>
          </p:cNvPr>
          <p:cNvSpPr txBox="1">
            <a:spLocks/>
          </p:cNvSpPr>
          <p:nvPr/>
        </p:nvSpPr>
        <p:spPr>
          <a:xfrm>
            <a:off x="838200" y="4119566"/>
            <a:ext cx="10515600" cy="927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Actions on Objectives: Achieving attacker's goals (</a:t>
            </a:r>
            <a:r>
              <a:rPr lang="en-IN" sz="2400" dirty="0">
                <a:solidFill>
                  <a:srgbClr val="000000"/>
                </a:solidFill>
              </a:rPr>
              <a:t>data theft,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000000"/>
                </a:solidFill>
              </a:rPr>
              <a:t>   destruction, encryption or exfiltration</a:t>
            </a:r>
            <a:r>
              <a:rPr lang="en-US" sz="2400" dirty="0"/>
              <a:t>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3462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4138-0D0C-AA88-F30C-8336EA4B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478" y="282678"/>
            <a:ext cx="10018713" cy="1752599"/>
          </a:xfrm>
        </p:spPr>
        <p:txBody>
          <a:bodyPr>
            <a:normAutofit/>
          </a:bodyPr>
          <a:lstStyle/>
          <a:p>
            <a:r>
              <a:rPr lang="sv-SE" sz="3200" b="1" dirty="0">
                <a:latin typeface="+mn-lt"/>
              </a:rPr>
              <a:t>Mitigating Cyber Kill Chain Attacks</a:t>
            </a:r>
            <a:endParaRPr lang="en-IN" sz="3200" b="1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13EE2-15D2-DF67-749E-8170BDF8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944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Defense Strategies: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Implementing security awareness training.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Utilizing advanced threat detection.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Firewall and network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Regularly updating and patching systems.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Backup and disaster recovery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Access control</a:t>
            </a:r>
            <a:r>
              <a:rPr lang="en-US" sz="2400" dirty="0">
                <a:solidFill>
                  <a:srgbClr val="000000"/>
                </a:solidFill>
              </a:rPr>
              <a:t>.</a:t>
            </a:r>
            <a:endParaRPr lang="en-US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3425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203</TotalTime>
  <Words>414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Corbel</vt:lpstr>
      <vt:lpstr>Parallax</vt:lpstr>
      <vt:lpstr>PowerPoint Presentation</vt:lpstr>
      <vt:lpstr>Introduction to the Cyber Kill Chain</vt:lpstr>
      <vt:lpstr>Overview</vt:lpstr>
      <vt:lpstr>Stage 1 - Reconnaissance</vt:lpstr>
      <vt:lpstr>Stage 2 - Weaponization</vt:lpstr>
      <vt:lpstr>Stage 3 - Delivery</vt:lpstr>
      <vt:lpstr>Stage 5 - Installation</vt:lpstr>
      <vt:lpstr>Stages 6  – Command and control </vt:lpstr>
      <vt:lpstr>Mitigating Cyber Kill Chain Attacks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Haripriya S</dc:creator>
  <cp:lastModifiedBy>Haripriya S</cp:lastModifiedBy>
  <cp:revision>4</cp:revision>
  <dcterms:created xsi:type="dcterms:W3CDTF">2024-10-06T11:28:20Z</dcterms:created>
  <dcterms:modified xsi:type="dcterms:W3CDTF">2024-10-06T17:13:19Z</dcterms:modified>
</cp:coreProperties>
</file>