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mbria Math" panose="02040503050406030204" pitchFamily="18" charset="0"/>
      <p:regular r:id="rId50"/>
    </p:embeddedFont>
    <p:embeddedFont>
      <p:font typeface="Google Sans" panose="020B0503030502040204" pitchFamily="34" charset="0"/>
      <p:regular r:id="rId51"/>
    </p:embeddedFont>
    <p:embeddedFont>
      <p:font typeface="Lexend" pitchFamily="2" charset="0"/>
      <p:regular r:id="rId52"/>
      <p:bold r:id="rId53"/>
    </p:embeddedFont>
    <p:embeddedFont>
      <p:font typeface="Lexend Black" pitchFamily="2" charset="0"/>
      <p:bold r:id="rId54"/>
    </p:embeddedFont>
    <p:embeddedFont>
      <p:font typeface="Open Sans" panose="020B0606030504020204" pitchFamily="34" charset="0"/>
      <p:regular r:id="rId55"/>
      <p:bold r:id="rId56"/>
      <p:italic r:id="rId57"/>
      <p:boldItalic r:id="rId58"/>
    </p:embeddedFont>
    <p:embeddedFont>
      <p:font typeface="Roboto Condensed Light" panose="02000000000000000000" pitchFamily="2" charset="0"/>
      <p:regular r:id="rId59"/>
      <p: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6" autoAdjust="0"/>
    <p:restoredTop sz="95033" autoAdjust="0"/>
  </p:normalViewPr>
  <p:slideViewPr>
    <p:cSldViewPr snapToGrid="0">
      <p:cViewPr varScale="1">
        <p:scale>
          <a:sx n="105" d="100"/>
          <a:sy n="105" d="100"/>
        </p:scale>
        <p:origin x="72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a:t>
            </a:r>
            <a:r>
              <a:rPr lang="id-ID" dirty="0">
                <a:effectLst/>
              </a:rPr>
              <a:t>All </a:t>
            </a:r>
            <a:r>
              <a:rPr lang="en-US" dirty="0">
                <a:effectLst/>
              </a:rPr>
              <a:t>of the Committee and audience who has come in this event. </a:t>
            </a:r>
            <a:r>
              <a:rPr lang="id-ID" dirty="0">
                <a:effectLst/>
              </a:rPr>
              <a:t>F</a:t>
            </a:r>
            <a:r>
              <a:rPr lang="en-US" dirty="0" err="1">
                <a:effectLst/>
              </a:rPr>
              <a:t>irst</a:t>
            </a:r>
            <a:r>
              <a:rPr lang="en-US" dirty="0">
                <a:effectLst/>
              </a:rPr>
              <a:t> of all</a:t>
            </a:r>
            <a:r>
              <a:rPr lang="id-ID" dirty="0">
                <a:effectLst/>
              </a:rPr>
              <a:t>, </a:t>
            </a:r>
            <a:r>
              <a:rPr lang="en-US" dirty="0">
                <a:effectLst/>
              </a:rPr>
              <a:t>let us praise the presence of Allah, who has given His grace and guidance to us. Because of His grace we can gather on this day in the event</a:t>
            </a:r>
            <a:r>
              <a:rPr lang="id-ID" dirty="0">
                <a:effectLst/>
              </a:rPr>
              <a:t>. </a:t>
            </a:r>
            <a:r>
              <a:rPr lang="en-US" dirty="0">
                <a:effectLst/>
              </a:rPr>
              <a:t>And also let</a:t>
            </a:r>
            <a:r>
              <a:rPr lang="id-ID" dirty="0">
                <a:effectLst/>
              </a:rPr>
              <a:t> u</a:t>
            </a:r>
            <a:r>
              <a:rPr lang="en-US" dirty="0">
                <a:effectLst/>
              </a:rPr>
              <a:t>s deliver </a:t>
            </a:r>
            <a:r>
              <a:rPr lang="en-US" dirty="0" err="1">
                <a:effectLst/>
              </a:rPr>
              <a:t>sholawat</a:t>
            </a:r>
            <a:r>
              <a:rPr lang="en-US" dirty="0">
                <a:effectLst/>
              </a:rPr>
              <a:t> and </a:t>
            </a:r>
            <a:r>
              <a:rPr lang="en-US" dirty="0" err="1">
                <a:effectLst/>
              </a:rPr>
              <a:t>salam</a:t>
            </a:r>
            <a:r>
              <a:rPr lang="en-US" dirty="0">
                <a:effectLst/>
              </a:rPr>
              <a:t> to our prophet Muhammad SAW who has brought us from the darkness to the brightness</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id-ID" dirty="0"/>
              <a:t>So, </a:t>
            </a:r>
            <a:r>
              <a:rPr lang="en-US" dirty="0"/>
              <a:t>This is the end of my presentation</a:t>
            </a:r>
            <a:r>
              <a:rPr lang="id-ID" dirty="0"/>
              <a:t>,</a:t>
            </a:r>
          </a:p>
          <a:p>
            <a:pPr marL="0" indent="0">
              <a:buNone/>
            </a:pPr>
            <a:r>
              <a:rPr lang="en-US" dirty="0"/>
              <a:t>Thank you for your time and</a:t>
            </a:r>
            <a:r>
              <a:rPr lang="id-ID" dirty="0"/>
              <a:t> </a:t>
            </a:r>
            <a:r>
              <a:rPr lang="en-US" dirty="0"/>
              <a:t>attention </a:t>
            </a:r>
            <a:endParaRPr lang="id-ID" dirty="0"/>
          </a:p>
          <a:p>
            <a:pPr marL="0" indent="0">
              <a:buNone/>
            </a:pPr>
            <a:r>
              <a:rPr lang="en-US" dirty="0"/>
              <a:t>If </a:t>
            </a:r>
            <a:r>
              <a:rPr lang="en-US"/>
              <a:t>you have </a:t>
            </a:r>
            <a:r>
              <a:rPr lang="en-US" dirty="0"/>
              <a:t>any question, please feel free to ask.</a:t>
            </a:r>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1745162" y="1415042"/>
            <a:ext cx="7120046" cy="1620840"/>
          </a:xfrm>
          <a:prstGeom prst="rect">
            <a:avLst/>
          </a:prstGeom>
        </p:spPr>
        <p:txBody>
          <a:bodyPr spcFirstLastPara="1" wrap="square" lIns="91425" tIns="91425" rIns="91425" bIns="91425" anchor="b" anchorCtr="0">
            <a:noAutofit/>
          </a:bodyPr>
          <a:lstStyle/>
          <a:p>
            <a:pPr lvl="0"/>
            <a:r>
              <a:rPr lang="en-US" sz="2200" cap="small">
                <a:latin typeface="Bahnschrift SemiBold" panose="020B0502040204020203" pitchFamily="34" charset="0"/>
              </a:rPr>
              <a:t>FINE-TUNING LARGE LANGUAGE MODEL (LLM) TO ANSWER BASIC QUESTIONS FOR PROSPECTIVE NEW STUDENTS AT SYIAH KUALA UNIVERSITY USING THE RETRIEVAL-AUGMENTED GENERATION (RAG) METHOD</a:t>
            </a:r>
            <a:endParaRPr lang="en-US" sz="2200" cap="small" dirty="0">
              <a:latin typeface="Bahnschrift SemiBold" panose="020B0502040204020203" pitchFamily="34" charset="0"/>
            </a:endParaRPr>
          </a:p>
        </p:txBody>
      </p:sp>
      <p:sp>
        <p:nvSpPr>
          <p:cNvPr id="241" name="Google Shape;241;p25"/>
          <p:cNvSpPr txBox="1">
            <a:spLocks noGrp="1"/>
          </p:cNvSpPr>
          <p:nvPr>
            <p:ph type="subTitle" idx="1"/>
          </p:nvPr>
        </p:nvSpPr>
        <p:spPr>
          <a:xfrm>
            <a:off x="403375" y="3129990"/>
            <a:ext cx="1376643" cy="309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b="1" err="1">
                <a:latin typeface="Bahnschrift SemiBold" panose="020B0502040204020203" pitchFamily="34" charset="0"/>
              </a:rPr>
              <a:t>Hary</a:t>
            </a:r>
            <a:r>
              <a:rPr lang="en-ID" sz="1200" b="1">
                <a:latin typeface="Bahnschrift SemiBold" panose="020B0502040204020203" pitchFamily="34" charset="0"/>
              </a:rPr>
              <a:t> Rachmat</a:t>
            </a:r>
            <a:endParaRPr lang="en-ID" sz="1200" b="1" dirty="0">
              <a:latin typeface="Bahnschrift SemiBold" panose="020B0502040204020203" pitchFamily="34" charset="0"/>
            </a:endParaRP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116556" y="4473745"/>
            <a:ext cx="1691639" cy="530352"/>
          </a:xfrm>
          <a:prstGeom prst="rect">
            <a:avLst/>
          </a:prstGeom>
        </p:spPr>
      </p:pic>
      <p:sp>
        <p:nvSpPr>
          <p:cNvPr id="8" name="TextBox 7">
            <a:extLst>
              <a:ext uri="{FF2B5EF4-FFF2-40B4-BE49-F238E27FC236}">
                <a16:creationId xmlns:a16="http://schemas.microsoft.com/office/drawing/2014/main" id="{F9C0E8F8-29EE-3490-D05C-A1E24DCC20CD}"/>
              </a:ext>
            </a:extLst>
          </p:cNvPr>
          <p:cNvSpPr txBox="1"/>
          <p:nvPr/>
        </p:nvSpPr>
        <p:spPr>
          <a:xfrm>
            <a:off x="5897028" y="3153513"/>
            <a:ext cx="3273908" cy="276999"/>
          </a:xfrm>
          <a:prstGeom prst="rect">
            <a:avLst/>
          </a:prstGeom>
          <a:noFill/>
        </p:spPr>
        <p:txBody>
          <a:bodyPr wrap="square">
            <a:spAutoFit/>
          </a:bodyPr>
          <a:lstStyle/>
          <a:p>
            <a:pPr marL="70485">
              <a:lnSpc>
                <a:spcPct val="100000"/>
              </a:lnSpc>
              <a:spcBef>
                <a:spcPts val="685"/>
              </a:spcBef>
            </a:pPr>
            <a:r>
              <a:rPr lang="id-ID" sz="1200" dirty="0">
                <a:solidFill>
                  <a:schemeClr val="dk1"/>
                </a:solidFill>
                <a:latin typeface="Bahnschrift SemiBold" panose="020B0502040204020203" pitchFamily="34" charset="0"/>
              </a:rPr>
              <a:t>Prof. Dr. Taufik Fuadi Abidin, S.Si., M</a:t>
            </a:r>
            <a:r>
              <a:rPr lang="id-ID" sz="1200">
                <a:solidFill>
                  <a:schemeClr val="dk1"/>
                </a:solidFill>
                <a:latin typeface="Bahnschrift SemiBold" panose="020B0502040204020203" pitchFamily="34" charset="0"/>
              </a:rPr>
              <a:t>.Tech</a:t>
            </a:r>
            <a:endParaRPr lang="en-US" sz="1200">
              <a:solidFill>
                <a:schemeClr val="dk1"/>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11CD4E02-9127-C9CE-A752-2449F54991BB}"/>
              </a:ext>
            </a:extLst>
          </p:cNvPr>
          <p:cNvSpPr txBox="1"/>
          <p:nvPr/>
        </p:nvSpPr>
        <p:spPr>
          <a:xfrm>
            <a:off x="2756758" y="3162572"/>
            <a:ext cx="2989618" cy="276999"/>
          </a:xfrm>
          <a:prstGeom prst="rect">
            <a:avLst/>
          </a:prstGeom>
          <a:noFill/>
        </p:spPr>
        <p:txBody>
          <a:bodyPr wrap="square">
            <a:spAutoFit/>
          </a:bodyPr>
          <a:lstStyle/>
          <a:p>
            <a:pPr marL="70485">
              <a:spcBef>
                <a:spcPts val="685"/>
              </a:spcBef>
            </a:pPr>
            <a:r>
              <a:rPr lang="pt-BR" sz="1200" dirty="0">
                <a:solidFill>
                  <a:schemeClr val="dk1"/>
                </a:solidFill>
                <a:latin typeface="Bahnschrift SemiBold" panose="020B0502040204020203" pitchFamily="34" charset="0"/>
              </a:rPr>
              <a:t>Prof. Dr. Ir. Hammam Riza M.Sc</a:t>
            </a:r>
            <a:r>
              <a:rPr lang="pt-BR" sz="1200">
                <a:solidFill>
                  <a:schemeClr val="dk1"/>
                </a:solidFill>
                <a:latin typeface="Bahnschrift SemiBold" panose="020B0502040204020203" pitchFamily="34" charset="0"/>
              </a:rPr>
              <a:t>. IPU</a:t>
            </a:r>
            <a:endParaRPr lang="pt-BR" sz="1200" dirty="0">
              <a:solidFill>
                <a:schemeClr val="dk1"/>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F6C381ED-19D9-AFEB-FDA4-4D1DD9C24C6D}"/>
              </a:ext>
            </a:extLst>
          </p:cNvPr>
          <p:cNvSpPr txBox="1"/>
          <p:nvPr/>
        </p:nvSpPr>
        <p:spPr>
          <a:xfrm>
            <a:off x="6000140" y="3357891"/>
            <a:ext cx="2711973" cy="646331"/>
          </a:xfrm>
          <a:prstGeom prst="rect">
            <a:avLst/>
          </a:prstGeom>
          <a:noFill/>
        </p:spPr>
        <p:txBody>
          <a:bodyPr wrap="square">
            <a:spAutoFit/>
          </a:bodyPr>
          <a:lstStyle/>
          <a:p>
            <a:r>
              <a:rPr lang="en-US" sz="1200" b="1">
                <a:solidFill>
                  <a:schemeClr val="dk1"/>
                </a:solidFill>
                <a:latin typeface="Bahnschrift SemiBold" panose="020B0502040204020203" pitchFamily="34" charset="0"/>
              </a:rPr>
              <a:t>Department of Informatics Universitas Syiah Kuala Aceh, Indonesia taufik.abidin@usk.ac.id</a:t>
            </a:r>
            <a:endParaRPr lang="en-ID" sz="1200" b="1">
              <a:solidFill>
                <a:schemeClr val="dk1"/>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545426E0-C2EA-51ED-2D23-D2E9E3F374E1}"/>
              </a:ext>
            </a:extLst>
          </p:cNvPr>
          <p:cNvSpPr txBox="1"/>
          <p:nvPr/>
        </p:nvSpPr>
        <p:spPr>
          <a:xfrm>
            <a:off x="2827144" y="3382408"/>
            <a:ext cx="2986484" cy="1015663"/>
          </a:xfrm>
          <a:prstGeom prst="rect">
            <a:avLst/>
          </a:prstGeom>
          <a:noFill/>
        </p:spPr>
        <p:txBody>
          <a:bodyPr wrap="square">
            <a:spAutoFit/>
          </a:bodyPr>
          <a:lstStyle/>
          <a:p>
            <a:r>
              <a:rPr lang="en-US" sz="1200" b="1">
                <a:solidFill>
                  <a:schemeClr val="dk1"/>
                </a:solidFill>
                <a:latin typeface="Bahnschrift SemiBold" panose="020B0502040204020203" pitchFamily="34" charset="0"/>
              </a:rPr>
              <a:t>Research Center for Artificial Intelligence and Cyber Security National Research and Innovation Agency (BRIN) Jakarta, Indonesia hammam.riza@brin.go.id</a:t>
            </a:r>
            <a:endParaRPr lang="en-ID" sz="1200" b="1">
              <a:solidFill>
                <a:schemeClr val="dk1"/>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76E4FD8B-80BD-AB84-0895-668718EDF1E6}"/>
              </a:ext>
            </a:extLst>
          </p:cNvPr>
          <p:cNvSpPr txBox="1"/>
          <p:nvPr/>
        </p:nvSpPr>
        <p:spPr>
          <a:xfrm>
            <a:off x="403375" y="3377507"/>
            <a:ext cx="2026061" cy="830997"/>
          </a:xfrm>
          <a:prstGeom prst="rect">
            <a:avLst/>
          </a:prstGeom>
          <a:noFill/>
        </p:spPr>
        <p:txBody>
          <a:bodyPr wrap="square">
            <a:spAutoFit/>
          </a:bodyPr>
          <a:lstStyle/>
          <a:p>
            <a:pPr marL="0" lvl="0" indent="0" algn="l" rtl="0">
              <a:spcBef>
                <a:spcPts val="0"/>
              </a:spcBef>
              <a:spcAft>
                <a:spcPts val="0"/>
              </a:spcAft>
              <a:buNone/>
            </a:pPr>
            <a:r>
              <a:rPr lang="en-US" sz="1200">
                <a:solidFill>
                  <a:schemeClr val="dk1"/>
                </a:solidFill>
                <a:latin typeface="Bahnschrift SemiBold" panose="020B0502040204020203" pitchFamily="34" charset="0"/>
                <a:sym typeface="Lexend"/>
              </a:rPr>
              <a:t>Department of Informatics Universitas Syiah Kuala Aceh, Indonesia haryrachmat10@gmail.com</a:t>
            </a:r>
            <a:endParaRPr lang="en-ID" sz="1200" dirty="0">
              <a:solidFill>
                <a:schemeClr val="dk1"/>
              </a:solidFill>
              <a:latin typeface="Bahnschrift SemiBold" panose="020B0502040204020203" pitchFamily="34" charset="0"/>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362428517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academic information</a:t>
                      </a:r>
                      <a:r>
                        <a:rPr lang="id-ID" sz="1200" dirty="0">
                          <a:effectLst/>
                          <a:latin typeface="Bahnschrift SemiLight" panose="020B0502040204020203" pitchFamily="34" charset="0"/>
                        </a:rPr>
                        <a:t> </a:t>
                      </a:r>
                      <a:r>
                        <a:rPr lang="en-US" sz="1200" dirty="0">
                          <a:effectLst/>
                          <a:latin typeface="Bahnschrift SemiLight" panose="020B0502040204020203" pitchFamily="34" charset="0"/>
                        </a:rPr>
                        <a:t>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academic information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24-25 October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3356630967"/>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Vice Dean of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addressed to Vice Chancellor for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24-25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3532795671"/>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m:t>
                                </m:r>
                                <m:r>
                                  <a:rPr lang="en-US" sz="1200" smtClean="0">
                                    <a:effectLst/>
                                    <a:latin typeface="Cambria Math" panose="02040503050406030204" pitchFamily="18" charset="0"/>
                                  </a:rPr>
                                  <m:t>𝐿</m:t>
                                </m:r>
                                <m:r>
                                  <a:rPr lang="en-US" sz="1200" smtClean="0">
                                    <a:effectLst/>
                                    <a:latin typeface="Cambria Math" panose="02040503050406030204" pitchFamily="18" charset="0"/>
                                  </a:rPr>
                                  <m:t> (</m:t>
                                </m:r>
                                <m:r>
                                  <a:rPr lang="en-US" sz="1200" smtClean="0">
                                    <a:effectLst/>
                                    <a:latin typeface="Cambria Math" panose="02040503050406030204" pitchFamily="18" charset="0"/>
                                  </a:rPr>
                                  <m:t>𝑅𝑒𝑐𝑎𝑙𝑙</m:t>
                                </m:r>
                                <m:r>
                                  <a:rPr lang="en-US" sz="1200" smtClean="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b="0" i="1" smtClean="0">
                                        <a:effectLst/>
                                        <a:latin typeface="Cambria Math" panose="02040503050406030204" pitchFamily="18" charset="0"/>
                                      </a:rPr>
                                      <m:t>𝑡h</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m:t>
                                </m:r>
                                <m:r>
                                  <a:rPr lang="en-US" sz="1200" smtClean="0">
                                    <a:effectLst/>
                                    <a:latin typeface="Cambria Math" panose="02040503050406030204" pitchFamily="18" charset="0"/>
                                  </a:rPr>
                                  <m:t>𝐿</m:t>
                                </m:r>
                                <m:r>
                                  <a:rPr lang="en-US" sz="1200" smtClean="0">
                                    <a:effectLst/>
                                    <a:latin typeface="Cambria Math" panose="02040503050406030204" pitchFamily="18" charset="0"/>
                                  </a:rPr>
                                  <m:t> (</m:t>
                                </m:r>
                                <m:r>
                                  <a:rPr lang="en-US" sz="1200" smtClean="0">
                                    <a:effectLst/>
                                    <a:latin typeface="Cambria Math" panose="02040503050406030204" pitchFamily="18" charset="0"/>
                                  </a:rPr>
                                  <m:t>𝑃𝑟𝑒𝑐𝑖𝑠𝑖𝑜𝑛</m:t>
                                </m:r>
                                <m:r>
                                  <a:rPr lang="en-US" sz="1200" smtClean="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b="0" i="1" smtClean="0">
                                        <a:effectLst/>
                                        <a:latin typeface="Cambria Math" panose="02040503050406030204" pitchFamily="18" charset="0"/>
                                      </a:rPr>
                                      <m:t>𝑡h</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3532795671"/>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24-25 October 2024</a:t>
            </a:r>
            <a:endParaRPr lang="en-ID" sz="1200" dirty="0">
              <a:solidFill>
                <a:schemeClr val="dk1"/>
              </a:solidFill>
              <a:latin typeface="Bahnschrift SemiLight" panose="020B0502040204020203" pitchFamily="34" charset="0"/>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24-25 October 2024</a:t>
            </a:r>
            <a:endParaRPr lang="en-ID" sz="1600" dirty="0">
              <a:solidFill>
                <a:schemeClr val="dk1"/>
              </a:solidFill>
              <a:latin typeface="Bahnschrift SemiLight" panose="020B0502040204020203" pitchFamily="34" charset="0"/>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3715</Words>
  <Application>Microsoft Office PowerPoint</Application>
  <PresentationFormat>On-screen Show (16:9)</PresentationFormat>
  <Paragraphs>347</Paragraphs>
  <Slides>44</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Berlin Sans FB Demi</vt:lpstr>
      <vt:lpstr>Lexend Black</vt:lpstr>
      <vt:lpstr>Calibri</vt:lpstr>
      <vt:lpstr>Bahnschrift SemiBold</vt:lpstr>
      <vt:lpstr>Arial</vt:lpstr>
      <vt:lpstr>Segoe UI</vt:lpstr>
      <vt:lpstr>Times New Roman</vt:lpstr>
      <vt:lpstr>Google Sans</vt:lpstr>
      <vt:lpstr>Cambria Math</vt:lpstr>
      <vt:lpstr>Wingdings</vt:lpstr>
      <vt:lpstr>Roboto Condensed Light</vt:lpstr>
      <vt:lpstr>Open Sans</vt:lpstr>
      <vt:lpstr>Lexend</vt:lpstr>
      <vt:lpstr>Bahnschrift SemiLight</vt:lpstr>
      <vt:lpstr>Cost Comparison Consulting by Slidesgo</vt:lpstr>
      <vt:lpstr>FINE-TUNING LARGE LANGUAGE MODEL (LLM) TO ANSWER BASIC QUESTIONS FOR PROSPECTIVE NEW STUDENTS AT SYIAH KUALA UNIVERSITY USING THE RETRIEVAL-AUGMENTED GENERATION (RAG) METHOD</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296</cp:revision>
  <cp:lastPrinted>2024-08-21T08:07:38Z</cp:lastPrinted>
  <dcterms:modified xsi:type="dcterms:W3CDTF">2024-10-21T10:40:49Z</dcterms:modified>
</cp:coreProperties>
</file>