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7"/>
  </p:notesMasterIdLst>
  <p:sldIdLst>
    <p:sldId id="256" r:id="rId2"/>
    <p:sldId id="345" r:id="rId3"/>
    <p:sldId id="258" r:id="rId4"/>
    <p:sldId id="338" r:id="rId5"/>
    <p:sldId id="259" r:id="rId6"/>
    <p:sldId id="299" r:id="rId7"/>
    <p:sldId id="300" r:id="rId8"/>
    <p:sldId id="307" r:id="rId9"/>
    <p:sldId id="302" r:id="rId10"/>
    <p:sldId id="306" r:id="rId11"/>
    <p:sldId id="320" r:id="rId12"/>
    <p:sldId id="308" r:id="rId13"/>
    <p:sldId id="321" r:id="rId14"/>
    <p:sldId id="309" r:id="rId15"/>
    <p:sldId id="310" r:id="rId16"/>
    <p:sldId id="318" r:id="rId17"/>
    <p:sldId id="319" r:id="rId18"/>
    <p:sldId id="311" r:id="rId19"/>
    <p:sldId id="312" r:id="rId20"/>
    <p:sldId id="314" r:id="rId21"/>
    <p:sldId id="315" r:id="rId22"/>
    <p:sldId id="317" r:id="rId23"/>
    <p:sldId id="339" r:id="rId24"/>
    <p:sldId id="344" r:id="rId25"/>
    <p:sldId id="322" r:id="rId26"/>
    <p:sldId id="323" r:id="rId27"/>
    <p:sldId id="324" r:id="rId28"/>
    <p:sldId id="325" r:id="rId29"/>
    <p:sldId id="326" r:id="rId30"/>
    <p:sldId id="327" r:id="rId31"/>
    <p:sldId id="328" r:id="rId32"/>
    <p:sldId id="341" r:id="rId33"/>
    <p:sldId id="342" r:id="rId34"/>
    <p:sldId id="343" r:id="rId35"/>
    <p:sldId id="329" r:id="rId36"/>
    <p:sldId id="330" r:id="rId37"/>
    <p:sldId id="331" r:id="rId38"/>
    <p:sldId id="332" r:id="rId39"/>
    <p:sldId id="333" r:id="rId40"/>
    <p:sldId id="334" r:id="rId41"/>
    <p:sldId id="335" r:id="rId42"/>
    <p:sldId id="336" r:id="rId43"/>
    <p:sldId id="340" r:id="rId44"/>
    <p:sldId id="337" r:id="rId45"/>
    <p:sldId id="275" r:id="rId46"/>
  </p:sldIdLst>
  <p:sldSz cx="9144000" cy="5143500" type="screen16x9"/>
  <p:notesSz cx="10020300" cy="6888163"/>
  <p:embeddedFontLst>
    <p:embeddedFont>
      <p:font typeface="Cambria Math" panose="02040503050406030204" pitchFamily="18" charset="0"/>
      <p:regular r:id="rId48"/>
    </p:embeddedFont>
    <p:embeddedFont>
      <p:font typeface="Gill Sans MT" panose="020B0502020104020203" pitchFamily="34" charset="0"/>
      <p:regular r:id="rId49"/>
      <p:bold r:id="rId50"/>
      <p:italic r:id="rId51"/>
      <p:boldItalic r:id="rId52"/>
    </p:embeddedFont>
    <p:embeddedFont>
      <p:font typeface="Google Sans" panose="020B0503030502040204" pitchFamily="34" charset="0"/>
      <p:regular r:id="rId53"/>
    </p:embeddedFont>
    <p:embeddedFont>
      <p:font typeface="Josefin Sans" pitchFamily="2" charset="0"/>
      <p:regular r:id="rId54"/>
      <p:bold r:id="rId55"/>
    </p:embeddedFont>
    <p:embeddedFont>
      <p:font typeface="Lexend" pitchFamily="2" charset="0"/>
      <p:regular r:id="rId56"/>
      <p:bold r:id="rId57"/>
    </p:embeddedFont>
    <p:embeddedFont>
      <p:font typeface="Lexend Black" pitchFamily="2" charset="0"/>
      <p:bold r:id="rId58"/>
    </p:embeddedFont>
    <p:embeddedFont>
      <p:font typeface="Open Sans" panose="020B0606030504020204" pitchFamily="34" charset="0"/>
      <p:regular r:id="rId59"/>
      <p:bold r:id="rId60"/>
      <p:italic r:id="rId61"/>
      <p:boldItalic r:id="rId62"/>
    </p:embeddedFont>
    <p:embeddedFont>
      <p:font typeface="Roboto Condensed Light" panose="02000000000000000000" pitchFamily="2" charset="0"/>
      <p:regular r:id="rId63"/>
      <p:italic r:id="rId64"/>
    </p:embeddedFont>
    <p:embeddedFont>
      <p:font typeface="Segoe UI" panose="020B0502040204020203"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14" autoAdjust="0"/>
  </p:normalViewPr>
  <p:slideViewPr>
    <p:cSldViewPr snapToGrid="0">
      <p:cViewPr varScale="1">
        <p:scale>
          <a:sx n="85" d="100"/>
          <a:sy n="85" d="100"/>
        </p:scale>
        <p:origin x="130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a:t>Judul Tesis disesuaikan menjadi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ID" b="1" i="0">
                <a:solidFill>
                  <a:srgbClr val="BCC0C3"/>
                </a:solidFill>
                <a:effectLst/>
                <a:latin typeface="Times New Roman" panose="02020603050405020304" pitchFamily="18" charset="0"/>
                <a:cs typeface="Times New Roman" panose="02020603050405020304" pitchFamily="18" charset="0"/>
              </a:rPr>
              <a:t>Data preprocessing</a:t>
            </a:r>
            <a:r>
              <a:rPr lang="en-ID" b="0" i="0">
                <a:solidFill>
                  <a:srgbClr val="BDC1C6"/>
                </a:solidFill>
                <a:effectLst/>
                <a:latin typeface="Times New Roman" panose="02020603050405020304" pitchFamily="18" charset="0"/>
                <a:cs typeface="Times New Roman" panose="02020603050405020304" pitchFamily="18" charset="0"/>
              </a:rPr>
              <a:t> adalah proses mengubah </a:t>
            </a:r>
            <a:r>
              <a:rPr lang="en-ID" b="1" i="0">
                <a:solidFill>
                  <a:srgbClr val="BCC0C3"/>
                </a:solidFill>
                <a:effectLst/>
                <a:latin typeface="Times New Roman" panose="02020603050405020304" pitchFamily="18" charset="0"/>
                <a:cs typeface="Times New Roman" panose="02020603050405020304" pitchFamily="18" charset="0"/>
              </a:rPr>
              <a:t>data</a:t>
            </a:r>
            <a:r>
              <a:rPr lang="en-ID" b="0" i="0">
                <a:solidFill>
                  <a:srgbClr val="BDC1C6"/>
                </a:solidFill>
                <a:effectLst/>
                <a:latin typeface="Times New Roman" panose="02020603050405020304" pitchFamily="18" charset="0"/>
                <a:cs typeface="Times New Roman" panose="02020603050405020304" pitchFamily="18" charset="0"/>
              </a:rPr>
              <a:t> mentah ke dalam bentuk yang lebih mudah dipahami. </a:t>
            </a:r>
            <a:r>
              <a:rPr lang="en-ID" b="0" i="0">
                <a:solidFill>
                  <a:srgbClr val="595858"/>
                </a:solidFill>
                <a:effectLst/>
                <a:latin typeface="Times New Roman" panose="02020603050405020304" pitchFamily="18" charset="0"/>
                <a:cs typeface="Times New Roman" panose="02020603050405020304" pitchFamily="18" charset="0"/>
              </a:rPr>
              <a:t>Proses ini diperlukan untuk memperbaiki kesalahan pada data mentah yang seringkali tidak lengkap dan memiliki format yang tidak teratur.</a:t>
            </a:r>
            <a:endParaRPr lang="en-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Ide RAG adalah untuk mengkodekan data yang ingin diekspos pada LLM ke dalam embeddings dan mengindeks data tersebut ke dalam database vektor. </a:t>
            </a:r>
          </a:p>
          <a:p>
            <a:pPr marL="483306" indent="-315491" defTabSz="966612">
              <a:defRPr/>
            </a:pPr>
            <a:r>
              <a:rPr lang="en-ID" b="0" i="0">
                <a:solidFill>
                  <a:srgbClr val="E8E8E8"/>
                </a:solidFill>
                <a:effectLst/>
                <a:latin typeface="Google Sans"/>
              </a:rPr>
              <a:t>Kesamaan kosinus adalah </a:t>
            </a:r>
            <a:r>
              <a:rPr lang="en-ID" b="0" i="0">
                <a:solidFill>
                  <a:srgbClr val="FFFFFF"/>
                </a:solidFill>
                <a:effectLst/>
                <a:latin typeface="Google Sans"/>
              </a:rPr>
              <a:t>ukuran kesamaan antara dua vektor dalam ruang produk dalam</a:t>
            </a:r>
            <a:r>
              <a:rPr lang="en-ID" b="0" i="0">
                <a:solidFill>
                  <a:srgbClr val="E8E8E8"/>
                </a:solidFill>
                <a:effectLst/>
                <a:latin typeface="Google Sans"/>
              </a:rPr>
              <a:t>. Ukuran ini menentukan derajat di mana dua vektor mengarah ke arah yang sama dengan menghitung kosinus sudut di antara keduanya.</a:t>
            </a:r>
          </a:p>
          <a:p>
            <a:pPr marL="483306" indent="-315491" defTabSz="966612">
              <a:defRPr/>
            </a:pPr>
            <a:r>
              <a:rPr lang="en-ID" b="0" i="1">
                <a:solidFill>
                  <a:srgbClr val="E8E8E8"/>
                </a:solidFill>
                <a:effectLst/>
                <a:latin typeface="Google Sans"/>
              </a:rPr>
              <a:t>Nearest Neightbor </a:t>
            </a:r>
            <a:r>
              <a:rPr lang="en-ID" b="0" i="0">
                <a:solidFill>
                  <a:srgbClr val="E8E8E8"/>
                </a:solidFill>
                <a:effectLst/>
                <a:latin typeface="Google Sans"/>
              </a:rPr>
              <a:t>menggunakan </a:t>
            </a:r>
            <a:r>
              <a:rPr lang="fi-FI" b="0" i="0">
                <a:solidFill>
                  <a:srgbClr val="E8E8E8"/>
                </a:solidFill>
                <a:effectLst/>
                <a:latin typeface="Google Sans"/>
              </a:rPr>
              <a:t>Kesamaan kosinus yang mengukur kesamaan antara dua teks berdasarkan sudut antara vektor kata-kata.</a:t>
            </a:r>
          </a:p>
          <a:p>
            <a:pPr marL="483306" indent="-315491" defTabSz="966612">
              <a:defRPr/>
            </a:pPr>
            <a:r>
              <a:rPr lang="en-ID" b="0" i="0">
                <a:solidFill>
                  <a:srgbClr val="666666"/>
                </a:solidFill>
                <a:effectLst/>
                <a:latin typeface="Open Sans" panose="020B0606030504020204" pitchFamily="34" charset="0"/>
              </a:rPr>
              <a:t>Nilai kesamaan kosinus yang dihasilkan berkisar antara -1 hingga 1, di mana -1 menunjukkan dokumen yang sama sekali tidak mirip (maknanya), dan 1 menunjukkan dokumen yang identic (persis sama). Nilai 0 menunjukkan bahwa kedua dokumen tersebut ortogonal dan tidak memiliki kesamaan (</a:t>
            </a:r>
            <a:r>
              <a:rPr lang="fi-FI" b="0" i="0">
                <a:solidFill>
                  <a:srgbClr val="666666"/>
                </a:solidFill>
                <a:effectLst/>
                <a:latin typeface="Open Sans" panose="020B0606030504020204" pitchFamily="34" charset="0"/>
              </a:rPr>
              <a:t>tidak berhubungan satu sama lain)</a:t>
            </a:r>
            <a:r>
              <a:rPr lang="en-ID" b="0" i="0">
                <a:solidFill>
                  <a:srgbClr val="666666"/>
                </a:solidFill>
                <a:effectLst/>
                <a:latin typeface="Open Sans" panose="020B0606030504020204" pitchFamily="34" charset="0"/>
              </a:rPr>
              <a:t>.</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tidak memiliki jalur pelatihan hanya memerlukan pipeline pengindeksan dan pipeline penyajian. Pipa pengindeksan digunakan untuk mengubah data menjadi representasi vektor dan mengindeksnya dalam database Vektor seperti yang dapat dilihat pada </a:t>
            </a:r>
            <a:r>
              <a:rPr lang="en-GB" sz="1900">
                <a:latin typeface="Times New Roman" panose="02020603050405020304" pitchFamily="18" charset="0"/>
                <a:ea typeface="Times New Roman" panose="02020603050405020304" pitchFamily="18" charset="0"/>
              </a:rPr>
              <a:t>Gambar 4.3</a:t>
            </a:r>
            <a:r>
              <a:rPr lang="en-US" sz="1900">
                <a:latin typeface="Times New Roman" panose="02020603050405020304" pitchFamily="18" charset="0"/>
                <a:ea typeface="Times New Roman" panose="02020603050405020304" pitchFamily="18" charset="0"/>
              </a:rPr>
              <a:t>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mengukur ketepatan unigram (kata tunggal) yang tumpang tindih antara teks yang dihasilkan dan teks referensi (buatan manusia).</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mengukur ketepatan bigram yang tumpang tindih antara teks yang dihasilkan dan teks referensi (buatan manusia). Rumus rouge-2 sama dengan rouge-1, namun yang digunakan sepasang kata yaitu bigram, bukan unigram. Bigram mengkompensasi masalah posisi kata Rouge-1 sampai batas tertentu</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Tidak seperti rouge-1, dan rouge-2, Rouge-L tidak melihat ke dalam unigram atau bigram, melainkan kesesuaian dengan LCS (Longest Common Subsequence) atau urutan kata terpanjang dalam referensi dan teks yang dihasilkan.</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8865D-8BB2-B98E-DAE7-AF2E1C1717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852B52-096A-D81A-5101-6ACA1CC4CFE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34B9612-7BA7-B983-5AE2-7651FE1B9C3C}"/>
              </a:ext>
            </a:extLst>
          </p:cNvPr>
          <p:cNvSpPr>
            <a:spLocks noGrp="1"/>
          </p:cNvSpPr>
          <p:nvPr>
            <p:ph type="body" idx="1"/>
          </p:nvPr>
        </p:nvSpPr>
        <p:spPr/>
        <p:txBody>
          <a:bodyPr/>
          <a:lstStyle/>
          <a:p>
            <a:r>
              <a:rPr lang="en-US"/>
              <a:t>Berikut beberapa perbaikan saran dan bimbingan dari Para Pembimbing dan Penguji</a:t>
            </a:r>
            <a:endParaRPr lang="en-ID"/>
          </a:p>
        </p:txBody>
      </p:sp>
    </p:spTree>
    <p:extLst>
      <p:ext uri="{BB962C8B-B14F-4D97-AF65-F5344CB8AC3E}">
        <p14:creationId xmlns:p14="http://schemas.microsoft.com/office/powerpoint/2010/main" val="25348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ID" sz="1900">
                <a:solidFill>
                  <a:srgbClr val="0A0A0A"/>
                </a:solidFill>
                <a:latin typeface="Arial" panose="020B0604020202020204" pitchFamily="34" charset="0"/>
              </a:rPr>
              <a:t>Skor ROUGE yang baik bervariasi berdasarkan tugas ringkasan dan metrik. Skor ROUGE-1 sangat baik sekitar 0,5, dengan skor di atas 0,5 dianggap baik dan 0,4 hingga 0,5 sedang. Untuk ROUGE-2, skor di atas 0,4 berarti baik, dan 0,2 hingga 0,4 berarti sedang.</a:t>
            </a:r>
            <a:endParaRPr lang="en-ID" b="0">
              <a:effectLst/>
            </a:endParaRPr>
          </a:p>
          <a:p>
            <a:pPr>
              <a:spcBef>
                <a:spcPts val="1903"/>
              </a:spcBef>
              <a:spcAft>
                <a:spcPts val="1903"/>
              </a:spcAft>
            </a:pPr>
            <a:r>
              <a:rPr lang="en-ID" sz="1900">
                <a:solidFill>
                  <a:srgbClr val="0A0A0A"/>
                </a:solidFill>
                <a:latin typeface="Arial" panose="020B0604020202020204" pitchFamily="34" charset="0"/>
              </a:rPr>
              <a:t>Skor ROUGE-L bagus sekitar 0,4 dan rendah pada 0,3 hingga 0,4. </a:t>
            </a:r>
          </a:p>
          <a:p>
            <a:pPr>
              <a:spcBef>
                <a:spcPts val="1903"/>
              </a:spcBef>
              <a:spcAft>
                <a:spcPts val="1903"/>
              </a:spcAft>
            </a:pPr>
            <a:r>
              <a:rPr lang="en-ID" sz="1900">
                <a:solidFill>
                  <a:srgbClr val="0A0A0A"/>
                </a:solidFill>
                <a:latin typeface="Arial" panose="020B0604020202020204" pitchFamily="34" charset="0"/>
              </a:rPr>
              <a:t>Meskipun skor </a:t>
            </a:r>
            <a:r>
              <a:rPr lang="en-ID" sz="1900" b="1">
                <a:solidFill>
                  <a:srgbClr val="0A0A0A"/>
                </a:solidFill>
                <a:latin typeface="Arial" panose="020B0604020202020204" pitchFamily="34" charset="0"/>
              </a:rPr>
              <a:t>ROUGE berguna</a:t>
            </a:r>
            <a:r>
              <a:rPr lang="en-ID" sz="1900">
                <a:solidFill>
                  <a:srgbClr val="0A0A0A"/>
                </a:solidFill>
                <a:latin typeface="Arial" panose="020B0604020202020204" pitchFamily="34" charset="0"/>
              </a:rPr>
              <a:t>, skor tersebut tidak </a:t>
            </a:r>
            <a:r>
              <a:rPr lang="en-ID" sz="1900" b="1">
                <a:solidFill>
                  <a:srgbClr val="0A0A0A"/>
                </a:solidFill>
                <a:latin typeface="Arial" panose="020B0604020202020204" pitchFamily="34" charset="0"/>
              </a:rPr>
              <a:t>memperhitungkan kualitas semantik </a:t>
            </a:r>
            <a:r>
              <a:rPr lang="en-ID" sz="1900">
                <a:solidFill>
                  <a:srgbClr val="0A0A0A"/>
                </a:solidFill>
                <a:latin typeface="Arial" panose="020B0604020202020204" pitchFamily="34" charset="0"/>
              </a:rPr>
              <a:t>atau </a:t>
            </a:r>
            <a:r>
              <a:rPr lang="en-ID" sz="1900" b="1">
                <a:solidFill>
                  <a:srgbClr val="0A0A0A"/>
                </a:solidFill>
                <a:latin typeface="Arial" panose="020B0604020202020204" pitchFamily="34" charset="0"/>
              </a:rPr>
              <a:t>sintaksis</a:t>
            </a:r>
            <a:r>
              <a:rPr lang="en-ID" sz="1900">
                <a:solidFill>
                  <a:srgbClr val="0A0A0A"/>
                </a:solidFill>
                <a:latin typeface="Arial" panose="020B0604020202020204" pitchFamily="34" charset="0"/>
              </a:rPr>
              <a:t> dan harus dilengkapi dengan metrik lain dan </a:t>
            </a:r>
            <a:r>
              <a:rPr lang="en-ID" sz="1900" b="1">
                <a:solidFill>
                  <a:srgbClr val="0A0A0A"/>
                </a:solidFill>
                <a:latin typeface="Arial" panose="020B0604020202020204" pitchFamily="34" charset="0"/>
              </a:rPr>
              <a:t>evaluasi manusia untuk penilaian yang lengkap.</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ID" b="0" i="0">
                <a:solidFill>
                  <a:srgbClr val="EEF0FF"/>
                </a:solidFill>
                <a:effectLst/>
                <a:latin typeface="Google Sans" panose="020B0503030502040204" pitchFamily="34" charset="0"/>
              </a:rPr>
              <a:t>adalah </a:t>
            </a:r>
            <a:r>
              <a:rPr lang="en-ID"/>
              <a:t>teknik yang membantu model bahasa besar (LLM) untuk berpikir selangkah demi selangkah, seperti manusia</a:t>
            </a:r>
            <a:r>
              <a:rPr lang="en-ID" b="0" i="0">
                <a:solidFill>
                  <a:srgbClr val="EEF0FF"/>
                </a:solidFill>
                <a:effectLst/>
                <a:latin typeface="Google Sans" panose="020B0503030502040204" pitchFamily="34" charset="0"/>
              </a:rPr>
              <a:t>.</a:t>
            </a:r>
          </a:p>
          <a:p>
            <a:r>
              <a:rPr lang="en-ID" b="0" i="0">
                <a:solidFill>
                  <a:srgbClr val="E8E8E8"/>
                </a:solidFill>
                <a:effectLst/>
                <a:latin typeface="Google Sans" panose="020B0503030502040204" pitchFamily="34" charset="0"/>
              </a:rPr>
              <a:t>Pemberian petunjuk Rantai Pemikiran (CoT) adalah </a:t>
            </a:r>
            <a:r>
              <a:rPr lang="en-ID" b="0" i="0">
                <a:solidFill>
                  <a:srgbClr val="FFFFFF"/>
                </a:solidFill>
                <a:effectLst/>
                <a:latin typeface="Google Sans" panose="020B0503030502040204" pitchFamily="34" charset="0"/>
              </a:rPr>
              <a:t>teknik yang memandu LLM untuk mengikuti proses penalaran saat menghadapi masalah yang sulit</a:t>
            </a:r>
            <a:r>
              <a:rPr lang="en-ID" b="0" i="0">
                <a:solidFill>
                  <a:srgbClr val="E8E8E8"/>
                </a:solidFill>
                <a:effectLst/>
                <a:latin typeface="Google Sans" panose="020B0503030502040204" pitchFamily="34" charset="0"/>
              </a:rPr>
              <a:t>.</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figure/Retrieval-Augmented-Generation-Architecture_fig1_37836445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4f9ba8c9e18fc4712d.gradio.liv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berkas-akademik.usk.ac.id/"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cap="small"/>
              <a:t>PENGEMBANGAN </a:t>
            </a:r>
            <a:r>
              <a:rPr lang="en-GB" sz="2000" i="1" cap="small"/>
              <a:t>LARGE LANGUAGE MODEL </a:t>
            </a:r>
            <a:r>
              <a:rPr lang="id-ID" sz="2000" cap="small"/>
              <a:t>U</a:t>
            </a:r>
            <a:r>
              <a:rPr lang="en-GB" sz="2000" cap="small"/>
              <a:t>NTUK MENJAWAB PERTANYAAN TERKAIT AKADEMIK DI UNIVERSITAS SYIAH KUALA DENGAN METODE </a:t>
            </a:r>
            <a:r>
              <a:rPr lang="en-GB" sz="2000" i="1" cap="small"/>
              <a:t>FINE-TUNING </a:t>
            </a:r>
            <a:r>
              <a:rPr lang="en-GB" sz="2000" cap="small"/>
              <a:t>DAN </a:t>
            </a:r>
            <a:r>
              <a:rPr lang="en-GB" sz="2000" i="1" cap="small"/>
              <a:t>RETRIEVAL-AUGMENTED GENERATION</a:t>
            </a:r>
            <a:endParaRPr lang="en-US" sz="2000" i="1" cap="small"/>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31534195-F296-C35D-35A0-4CB616D309B9}"/>
              </a:ext>
            </a:extLst>
          </p:cNvPr>
          <p:cNvSpPr txBox="1"/>
          <p:nvPr/>
        </p:nvSpPr>
        <p:spPr>
          <a:xfrm>
            <a:off x="2159998" y="1360632"/>
            <a:ext cx="4843346" cy="307777"/>
          </a:xfrm>
          <a:prstGeom prst="rect">
            <a:avLst/>
          </a:prstGeom>
          <a:noFill/>
        </p:spPr>
        <p:txBody>
          <a:bodyPr wrap="square">
            <a:spAutoFit/>
          </a:bodyPr>
          <a:lstStyle/>
          <a:p>
            <a:pPr marL="12700">
              <a:lnSpc>
                <a:spcPct val="100000"/>
              </a:lnSpc>
              <a:spcBef>
                <a:spcPts val="100"/>
              </a:spcBef>
            </a:pPr>
            <a:r>
              <a:rPr lang="en-ID" b="1" cap="small">
                <a:solidFill>
                  <a:schemeClr val="dk1"/>
                </a:solidFill>
                <a:latin typeface="Josefin Sans"/>
                <a:sym typeface="Josefin Sans"/>
              </a:rPr>
              <a:t>SIDANG TESIS</a:t>
            </a: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PENELITIAN TERKAIT</a:t>
            </a:r>
            <a:endParaRPr lang="en-ID"/>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Penelitian Terkait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Salah satu aplikasi chatbot yang umum digunakan dan populer saat ini adalah ChatGPT yang dikembangkan oleh OpenAI dan dirilis pada akhir tahun 2022 (Mohamadi </a:t>
            </a:r>
            <a:r>
              <a:rPr lang="en-GB" sz="1800">
                <a:latin typeface="Times New Roman" panose="02020603050405020304" pitchFamily="18" charset="0"/>
                <a:ea typeface="Times New Roman" panose="02020603050405020304" pitchFamily="18" charset="0"/>
              </a:rPr>
              <a:t>dkk</a:t>
            </a:r>
            <a:r>
              <a:rPr lang="en-GB" sz="1800">
                <a:effectLst/>
                <a:latin typeface="Times New Roman" panose="02020603050405020304" pitchFamily="18" charset="0"/>
                <a:ea typeface="Times New Roman" panose="02020603050405020304" pitchFamily="18" charset="0"/>
              </a:rPr>
              <a:t>l., 2023). Berbagai penelitian berupaya mengeksplorasi kemampuan ChatGPT seperti yang dilakukan oleh Baker dkk. (2024) dalam bidang medis yang dikembangkan untuk membantu dokumentasi klinis.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(Loukas dkk., 2023)</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mengklasifikasikan teks dalam bidang perbankan.</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(Trozze dkk., 2023).</a:t>
            </a:r>
            <a:r>
              <a:rPr lang="en-GB" sz="1800">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dalam bidang hukum untuk menentukan undang-undang mana yang berpotensi dilanggar.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Penelitian Terkait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Selain LLM dengan sumber tertutup seperti </a:t>
            </a:r>
            <a:r>
              <a:rPr lang="en-GB" sz="1800" b="1">
                <a:effectLst/>
                <a:latin typeface="Times New Roman" panose="02020603050405020304" pitchFamily="18" charset="0"/>
                <a:ea typeface="Times New Roman" panose="02020603050405020304" pitchFamily="18" charset="0"/>
              </a:rPr>
              <a:t>GPT-4</a:t>
            </a:r>
            <a:r>
              <a:rPr lang="en-GB" sz="1800">
                <a:effectLst/>
                <a:latin typeface="Times New Roman" panose="02020603050405020304" pitchFamily="18" charset="0"/>
                <a:ea typeface="Times New Roman" panose="02020603050405020304" pitchFamily="18" charset="0"/>
              </a:rPr>
              <a:t>, beberapa penelitian menggunakan LLM sumber terbuka seperti yang dilakukan oleh (Huang dkk.) (2023) dengan mengadaptasi LLM </a:t>
            </a:r>
            <a:r>
              <a:rPr lang="en-GB" sz="1800" b="1">
                <a:effectLst/>
                <a:latin typeface="Times New Roman" panose="02020603050405020304" pitchFamily="18" charset="0"/>
                <a:ea typeface="Times New Roman" panose="02020603050405020304" pitchFamily="18" charset="0"/>
              </a:rPr>
              <a:t>Llama</a:t>
            </a:r>
            <a:r>
              <a:rPr lang="en-GB" sz="1800">
                <a:effectLst/>
                <a:latin typeface="Times New Roman" panose="02020603050405020304" pitchFamily="18" charset="0"/>
                <a:ea typeface="Times New Roman" panose="02020603050405020304" pitchFamily="18" charset="0"/>
              </a:rPr>
              <a:t> ke domain hukum untuk membantu pengacara dalam membuat laporan teknis.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(Bhatti A., dkk., 2023). </a:t>
            </a:r>
            <a:r>
              <a:rPr lang="en-GB" sz="1800">
                <a:effectLst/>
                <a:latin typeface="Times New Roman" panose="02020603050405020304" pitchFamily="18" charset="0"/>
                <a:ea typeface="Times New Roman" panose="02020603050405020304" pitchFamily="18" charset="0"/>
              </a:rPr>
              <a:t>melakukan </a:t>
            </a:r>
            <a:r>
              <a:rPr lang="en-GB" sz="1800" b="1"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70B </a:t>
            </a:r>
            <a:r>
              <a:rPr lang="en-GB" sz="1800">
                <a:effectLst/>
                <a:latin typeface="Times New Roman" panose="02020603050405020304" pitchFamily="18" charset="0"/>
                <a:ea typeface="Times New Roman" panose="02020603050405020304" pitchFamily="18" charset="0"/>
              </a:rPr>
              <a:t>yang diberi nama “SM70” untuk menangani berbagai pertanyaan medis serta pengambilan keputusan klinis yang kompleks</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(Zhao H., dkk., 2023). </a:t>
            </a:r>
            <a:r>
              <a:rPr lang="en-GB" sz="1800">
                <a:effectLst/>
                <a:latin typeface="Times New Roman" panose="02020603050405020304" pitchFamily="18" charset="0"/>
                <a:ea typeface="Times New Roman" panose="02020603050405020304" pitchFamily="18" charset="0"/>
              </a:rPr>
              <a:t>melakukan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7B </a:t>
            </a:r>
            <a:r>
              <a:rPr lang="en-GB" sz="1800">
                <a:effectLst/>
                <a:latin typeface="Times New Roman" panose="02020603050405020304" pitchFamily="18" charset="0"/>
                <a:ea typeface="Times New Roman" panose="02020603050405020304" pitchFamily="18" charset="0"/>
              </a:rPr>
              <a:t>yang diberi nama “</a:t>
            </a:r>
            <a:r>
              <a:rPr lang="en-GB" sz="1800" b="1">
                <a:effectLst/>
                <a:latin typeface="Times New Roman" panose="02020603050405020304" pitchFamily="18" charset="0"/>
                <a:ea typeface="Times New Roman" panose="02020603050405020304" pitchFamily="18" charset="0"/>
              </a:rPr>
              <a:t>Ophtha-LLaMA2</a:t>
            </a:r>
            <a:r>
              <a:rPr lang="en-GB" sz="1800">
                <a:effectLst/>
                <a:latin typeface="Times New Roman" panose="02020603050405020304" pitchFamily="18" charset="0"/>
                <a:ea typeface="Times New Roman" panose="02020603050405020304" pitchFamily="18" charset="0"/>
              </a:rPr>
              <a:t>” untuk membantu mendiagnosis penyakit mata yang akan memberikan dukungan keputusan bagi dokter</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Penelitian Terkait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(Barandoni dkk. 2024) melakukan analisis komparatif LLM untuk mengekstraksi kebutuhan pelanggan travel dari postingan </a:t>
            </a:r>
            <a:r>
              <a:rPr lang="en-GB" sz="1800" i="1">
                <a:effectLst/>
                <a:latin typeface="Times New Roman" panose="02020603050405020304" pitchFamily="18" charset="0"/>
                <a:ea typeface="Times New Roman" panose="02020603050405020304" pitchFamily="18" charset="0"/>
              </a:rPr>
              <a:t>TripAdvisor</a:t>
            </a:r>
            <a:r>
              <a:rPr lang="en-GB" sz="1800">
                <a:effectLst/>
                <a:latin typeface="Times New Roman" panose="02020603050405020304" pitchFamily="18" charset="0"/>
                <a:ea typeface="Times New Roman" panose="02020603050405020304" pitchFamily="18" charset="0"/>
              </a:rPr>
              <a:t> dengan Memanfaatkan beragam model, termasuk model sumber terbuka seperti Mistral 7B dan sumber tertutup seperti GPT-4 dan Gemini. Hasil penelitan menyoroti kemanjuran LLM sumber terbuka, khususnya Mistral 7B, dalam mencapai kinerja yang sebanding dengan model sumber tertutup.</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Penelitian mengenai chatbot sebagai asisten virtual telah dilakukan oleh Jonatan &amp; Igor (2023) untuk meningkatkan efisiensi layanan kepada pelanggan. Penelitian yang telah dipaparkan tersebut telah menunjukan potensi LLM untuk membantu pekerjaan dalam berbagai bidang.</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t>TINJAUAN KEPUSTAKAAN</a:t>
            </a:r>
            <a:endParaRPr lang="en-ID" sz="2800"/>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Tinjauan Kepustakaan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effectLst/>
                <a:latin typeface="Times New Roman" panose="02020603050405020304" pitchFamily="18" charset="0"/>
                <a:ea typeface="Calibri" panose="020F0502020204030204" pitchFamily="34" charset="0"/>
              </a:rPr>
              <a:t>Large Language Models </a:t>
            </a:r>
            <a:r>
              <a:rPr lang="en-US" sz="1800" b="1">
                <a:solidFill>
                  <a:srgbClr val="000000"/>
                </a:solidFill>
                <a:effectLst/>
                <a:latin typeface="Times New Roman" panose="02020603050405020304" pitchFamily="18" charset="0"/>
                <a:ea typeface="Calibri" panose="020F0502020204030204" pitchFamily="34" charset="0"/>
              </a:rPr>
              <a:t>(</a:t>
            </a:r>
            <a:r>
              <a:rPr lang="en-US"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LLM) </a:t>
            </a: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merupakan model chatbot yang dapat membantu dalam memperoleh informasi dengan cepat dan akurat.</a:t>
            </a:r>
          </a:p>
          <a:p>
            <a:pPr marL="342900" indent="-342900" algn="just">
              <a:spcAft>
                <a:spcPts val="600"/>
              </a:spcAft>
              <a:buFont typeface="Wingdings" panose="05000000000000000000" pitchFamily="2" charset="2"/>
              <a:buChar char="v"/>
            </a:pPr>
            <a:r>
              <a:rPr lang="en-ID"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Mistral 7B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salah satu model chatbot dengan parameter 7.3B yang </a:t>
            </a:r>
            <a:r>
              <a:rPr lang="en-US" sz="1800">
                <a:effectLst/>
                <a:latin typeface="Times New Roman" panose="02020603050405020304" pitchFamily="18" charset="0"/>
                <a:ea typeface="Calibri" panose="020F0502020204030204" pitchFamily="34" charset="0"/>
              </a:rPr>
              <a:t>mudah untuk disesuaikan pada tugas apa pun dan</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telah mengungguli performa model Llama 2 13B di semua benchmark.</a:t>
            </a:r>
          </a:p>
          <a:p>
            <a:pPr marL="342900" indent="-342900" algn="just">
              <a:spcAft>
                <a:spcPts val="600"/>
              </a:spcAf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Fine-tuning</a:t>
            </a:r>
            <a:r>
              <a:rPr lang="en-US" sz="1800">
                <a:effectLst/>
                <a:latin typeface="Times New Roman" panose="02020603050405020304" pitchFamily="18" charset="0"/>
                <a:ea typeface="Calibri" panose="020F0502020204030204" pitchFamily="34" charset="0"/>
              </a:rPr>
              <a:t> artinya </a:t>
            </a:r>
            <a:r>
              <a:rPr lang="en-US" sz="1800" i="1">
                <a:effectLst/>
                <a:latin typeface="Times New Roman" panose="02020603050405020304" pitchFamily="18" charset="0"/>
                <a:ea typeface="Calibri" panose="020F0502020204030204" pitchFamily="34" charset="0"/>
              </a:rPr>
              <a:t>training model</a:t>
            </a:r>
            <a:r>
              <a:rPr lang="en-US" sz="1800">
                <a:effectLst/>
                <a:latin typeface="Times New Roman" panose="02020603050405020304" pitchFamily="18" charset="0"/>
                <a:ea typeface="Calibri" panose="020F0502020204030204" pitchFamily="34" charset="0"/>
              </a:rPr>
              <a:t> dengan task yang spesifik menggunakan model yang sudah dilatih dengan dataset pada domain yang spesifik.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Retrieval augmented generation</a:t>
            </a:r>
            <a:r>
              <a:rPr lang="en-US" sz="1800" b="1">
                <a:effectLst/>
                <a:latin typeface="Times New Roman" panose="02020603050405020304" pitchFamily="18" charset="0"/>
                <a:ea typeface="Calibri" panose="020F0502020204030204" pitchFamily="34" charset="0"/>
              </a:rPr>
              <a:t> (RAG) </a:t>
            </a:r>
            <a:r>
              <a:rPr lang="en-US" sz="1800">
                <a:effectLst/>
                <a:latin typeface="Times New Roman" panose="02020603050405020304" pitchFamily="18" charset="0"/>
                <a:ea typeface="Calibri" panose="020F0502020204030204" pitchFamily="34" charset="0"/>
              </a:rPr>
              <a:t>adalah sebuah pendekatan dalam pembuatan model AI yang dapat menghasilkan teks dengan menggabungkan kemampuan </a:t>
            </a:r>
            <a:r>
              <a:rPr lang="en-US" sz="1800" i="1">
                <a:effectLst/>
                <a:latin typeface="Times New Roman" panose="02020603050405020304" pitchFamily="18" charset="0"/>
                <a:ea typeface="Calibri" panose="020F0502020204030204" pitchFamily="34" charset="0"/>
              </a:rPr>
              <a:t>retrieval</a:t>
            </a:r>
            <a:r>
              <a:rPr lang="en-US" sz="1800">
                <a:effectLst/>
                <a:latin typeface="Times New Roman" panose="02020603050405020304" pitchFamily="18" charset="0"/>
                <a:ea typeface="Calibri" panose="020F0502020204030204" pitchFamily="34" charset="0"/>
              </a:rPr>
              <a:t> (pengambilan informasi) dan </a:t>
            </a:r>
            <a:r>
              <a:rPr lang="en-US" sz="1800" i="1">
                <a:effectLst/>
                <a:latin typeface="Times New Roman" panose="02020603050405020304" pitchFamily="18" charset="0"/>
                <a:ea typeface="Calibri" panose="020F0502020204030204" pitchFamily="34" charset="0"/>
              </a:rPr>
              <a:t>generation</a:t>
            </a:r>
            <a:r>
              <a:rPr lang="en-US" sz="1800">
                <a:effectLst/>
                <a:latin typeface="Times New Roman" panose="02020603050405020304" pitchFamily="18" charset="0"/>
                <a:ea typeface="Calibri" panose="020F0502020204030204" pitchFamily="34" charset="0"/>
              </a:rPr>
              <a:t> (pembangkitan teks).</a:t>
            </a:r>
          </a:p>
          <a:p>
            <a:pPr marL="342900" indent="-342900" algn="just">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Tinjauan Kepustakaan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menggabungkan pembuatan teks dengan mekanisme pengambilan. Artinya, model menghasilkan teks, namun mengambil informasi yang relevan dari sekumpulan dokumen.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berguna untuk tugas-tugas yang memerlukan model untuk menggabungkan pengetahuan spesifik, terkini, atau domain tertentu dari kumpulan data, seperti artikel berita terkini atau makalah penelitian medis.</a:t>
            </a: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Perbedaan antara </a:t>
            </a:r>
            <a:r>
              <a:rPr lang="nl-NL" sz="1400" b="1" i="1"/>
              <a:t>RAG</a:t>
            </a:r>
            <a:r>
              <a:rPr lang="nl-NL" sz="1400"/>
              <a:t>  dan </a:t>
            </a:r>
            <a:r>
              <a:rPr lang="nl-NL" sz="1400" b="1" i="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Tinjauan Kepustakaan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teknik pelatihan di mana model yang telah dilatih sebelumnya (seperti GPT dan Mistral 7B) dilatih lebih lanjut pada kumpulan data tertentu yang terkait dengan tugas tertentu. Model ini mempelajari pola dan informasi spesifik tugas dari kumpulan data yang disediakan selama </a:t>
            </a:r>
            <a:r>
              <a:rPr lang="en-ID"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biasanya digunakan ketika diperlukan penerapan model terlatih pada tugas atau domain tertentu. Hal ini efisien karena model tidak mulai belajar dari awal namun menyempurnakan pengetahuan yang ada untuk tugas tertentu.</a:t>
            </a: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Tinjauan Kepustakaan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1 Arsitektur pada </a:t>
            </a:r>
            <a:r>
              <a:rPr lang="en-US" sz="1600" b="1" i="1">
                <a:effectLst/>
                <a:latin typeface="Lexend" pitchFamily="2" charset="0"/>
                <a:ea typeface="Calibri" panose="020F0502020204030204" pitchFamily="34" charset="0"/>
              </a:rPr>
              <a:t>Retrieval augmented generation</a:t>
            </a:r>
            <a:r>
              <a:rPr lang="en-US" sz="1600" b="1">
                <a:effectLst/>
                <a:latin typeface="Lexend" pitchFamily="2" charset="0"/>
                <a:ea typeface="Calibri" panose="020F0502020204030204" pitchFamily="34" charset="0"/>
              </a:rPr>
              <a:t> (</a:t>
            </a:r>
            <a:r>
              <a:rPr lang="en-US" sz="1600" b="1" u="sng">
                <a:solidFill>
                  <a:srgbClr val="3D3D3D"/>
                </a:solidFill>
                <a:effectLst/>
                <a:uFill>
                  <a:solidFill>
                    <a:schemeClr val="bg1"/>
                  </a:solidFill>
                </a:uFill>
                <a:latin typeface="Lexend" pitchFamily="2" charset="0"/>
                <a:ea typeface="Calibri" panose="020F0502020204030204" pitchFamily="34" charset="0"/>
                <a:hlinkClick r:id="rId3">
                  <a:extLst>
                    <a:ext uri="{A12FA001-AC4F-418D-AE19-62706E023703}">
                      <ahyp:hlinkClr xmlns:ahyp="http://schemas.microsoft.com/office/drawing/2018/hyperlinkcolor" val="tx"/>
                    </a:ext>
                  </a:extLst>
                </a:hlinkClick>
              </a:rPr>
              <a:t>RAG</a:t>
            </a:r>
            <a:r>
              <a:rPr lang="en-US" sz="1600" b="1">
                <a:effectLst/>
                <a:latin typeface="Lexend" pitchFamily="2" charset="0"/>
                <a:ea typeface="Calibri" panose="020F0502020204030204" pitchFamily="34" charset="0"/>
              </a:rPr>
              <a:t>)</a:t>
            </a:r>
            <a:r>
              <a:rPr lang="en-US" sz="1600">
                <a:effectLst/>
                <a:latin typeface="Lexend" pitchFamily="2" charset="0"/>
                <a:ea typeface="Calibri" panose="020F0502020204030204" pitchFamily="34" charset="0"/>
              </a:rPr>
              <a:t>. </a:t>
            </a:r>
            <a:r>
              <a:rPr lang="en-ID" sz="1600">
                <a:latin typeface="Lexend" pitchFamily="2" charset="0"/>
                <a:ea typeface="Calibri" panose="020F0502020204030204" pitchFamily="34" charset="0"/>
              </a:rPr>
              <a:t>(Sumber: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5"/>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Metodologi Penelitian</a:t>
            </a:r>
            <a:endParaRPr lang="en-ID" sz="3200"/>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5397E-6114-0E78-490E-A8E4183FD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19DAA-443F-9320-D1C4-C8EDFE470433}"/>
              </a:ext>
            </a:extLst>
          </p:cNvPr>
          <p:cNvSpPr>
            <a:spLocks noGrp="1"/>
          </p:cNvSpPr>
          <p:nvPr>
            <p:ph type="title"/>
          </p:nvPr>
        </p:nvSpPr>
        <p:spPr>
          <a:xfrm>
            <a:off x="234177" y="646770"/>
            <a:ext cx="7704000" cy="511819"/>
          </a:xfrm>
        </p:spPr>
        <p:txBody>
          <a:bodyPr/>
          <a:lstStyle/>
          <a:p>
            <a:r>
              <a:rPr lang="en-US"/>
              <a:t>Perbaikan Laporan Hasil Tesis</a:t>
            </a:r>
            <a:endParaRPr lang="en-ID"/>
          </a:p>
        </p:txBody>
      </p:sp>
      <p:sp>
        <p:nvSpPr>
          <p:cNvPr id="3" name="Text Placeholder 2">
            <a:extLst>
              <a:ext uri="{FF2B5EF4-FFF2-40B4-BE49-F238E27FC236}">
                <a16:creationId xmlns:a16="http://schemas.microsoft.com/office/drawing/2014/main" id="{45129081-5776-35D9-66E6-13023EA030A7}"/>
              </a:ext>
            </a:extLst>
          </p:cNvPr>
          <p:cNvSpPr>
            <a:spLocks noGrp="1"/>
          </p:cNvSpPr>
          <p:nvPr>
            <p:ph type="body" idx="1"/>
          </p:nvPr>
        </p:nvSpPr>
        <p:spPr>
          <a:xfrm>
            <a:off x="161172" y="1370705"/>
            <a:ext cx="8679365" cy="3736601"/>
          </a:xfrm>
        </p:spPr>
        <p:txBody>
          <a:bodyPr/>
          <a:lstStyle/>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Perbaikan pada Rumusan Masalah, Tujuan dan Kesimpulan,</a:t>
            </a:r>
          </a:p>
          <a:p>
            <a:pPr marL="358775" indent="0" algn="just">
              <a:spcAft>
                <a:spcPts val="1200"/>
              </a:spcAft>
              <a:buNone/>
            </a:pPr>
            <a:r>
              <a:rPr lang="en-GB" sz="1800">
                <a:latin typeface="Lexend" pitchFamily="2" charset="0"/>
              </a:rPr>
              <a:t>Perbaikan Rumusan Masalah (Hal.2), Tujuan (Hal.3), dan kesimpulan (Hal.47).</a:t>
            </a:r>
          </a:p>
          <a:p>
            <a:pPr marL="342900" indent="-342900" algn="just">
              <a:spcAft>
                <a:spcPts val="600"/>
              </a:spcAft>
              <a:buFont typeface="Wingdings" panose="05000000000000000000" pitchFamily="2" charset="2"/>
              <a:buChar char="v"/>
            </a:pPr>
            <a:r>
              <a:rPr lang="en-US" sz="1800" b="1">
                <a:effectLst/>
                <a:latin typeface="Lexend" pitchFamily="2" charset="0"/>
                <a:ea typeface="Times New Roman" panose="02020603050405020304" pitchFamily="18" charset="0"/>
              </a:rPr>
              <a:t>Melampirkan Dataset yang digunakan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rPr>
              <a:t>Dataset dilampirkan pada Lampiran 1. (Hal. 53) dan Lampiran 2 (Hal. 57).</a:t>
            </a:r>
            <a:endParaRPr lang="en-ID" sz="1800">
              <a:latin typeface="Lexend" pitchFamily="2" charset="0"/>
            </a:endParaRP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Menampilkan Tabel Pertanyaan</a:t>
            </a:r>
          </a:p>
          <a:p>
            <a:pPr marL="358775" indent="0" algn="just">
              <a:spcAft>
                <a:spcPts val="1200"/>
              </a:spcAft>
              <a:buNone/>
            </a:pPr>
            <a:r>
              <a:rPr lang="en-GB" sz="1800">
                <a:latin typeface="Lexend" pitchFamily="2" charset="0"/>
              </a:rPr>
              <a:t>Tabel dengan metode </a:t>
            </a:r>
            <a:r>
              <a:rPr lang="en-GB" sz="1800" i="1">
                <a:latin typeface="Lexend" pitchFamily="2" charset="0"/>
              </a:rPr>
              <a:t>fine-tuning </a:t>
            </a:r>
            <a:r>
              <a:rPr lang="en-GB" sz="1800">
                <a:latin typeface="Lexend" pitchFamily="2" charset="0"/>
              </a:rPr>
              <a:t>(Hal. 37), Tabel dengan Paraphrase pertanyaan (Hal. 39), Tabel dengan metode RAG (Hal. 42.)</a:t>
            </a:r>
            <a:endParaRPr lang="en-GB" sz="1800" i="1">
              <a:latin typeface="Lexend" pitchFamily="2" charset="0"/>
            </a:endParaRP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Demo Aplikasi Chatbot AI USK</a:t>
            </a:r>
          </a:p>
          <a:p>
            <a:pPr marL="358775" indent="0">
              <a:spcAft>
                <a:spcPts val="1200"/>
              </a:spcAft>
              <a:buNone/>
            </a:pPr>
            <a:r>
              <a:rPr lang="it-IT" sz="1800">
                <a:solidFill>
                  <a:srgbClr val="0070C0"/>
                </a:solidFill>
                <a:latin typeface="Lexend" pitchFamily="2" charset="0"/>
                <a:hlinkClick r:id="rId3">
                  <a:extLst>
                    <a:ext uri="{A12FA001-AC4F-418D-AE19-62706E023703}">
                      <ahyp:hlinkClr xmlns:ahyp="http://schemas.microsoft.com/office/drawing/2018/hyperlinkcolor" val="tx"/>
                    </a:ext>
                  </a:extLst>
                </a:hlinkClick>
              </a:rPr>
              <a:t>https://4f9ba8c9e18fc4712d.gradio.live/</a:t>
            </a:r>
            <a:r>
              <a:rPr lang="it-IT" sz="1800">
                <a:solidFill>
                  <a:srgbClr val="0070C0"/>
                </a:solidFill>
                <a:latin typeface="Lexend" pitchFamily="2" charset="0"/>
              </a:rPr>
              <a:t> </a:t>
            </a:r>
            <a:r>
              <a:rPr lang="it-IT" sz="1800">
                <a:latin typeface="Lexend" pitchFamily="2" charset="0"/>
              </a:rPr>
              <a:t> </a:t>
            </a:r>
            <a:endParaRPr lang="en-ID" sz="1800">
              <a:latin typeface="Lexend" pitchFamily="2" charset="0"/>
            </a:endParaRPr>
          </a:p>
        </p:txBody>
      </p:sp>
      <p:pic>
        <p:nvPicPr>
          <p:cNvPr id="4" name="object 27">
            <a:extLst>
              <a:ext uri="{FF2B5EF4-FFF2-40B4-BE49-F238E27FC236}">
                <a16:creationId xmlns:a16="http://schemas.microsoft.com/office/drawing/2014/main" id="{350A5E70-8525-2DE2-9804-2E8CF537263B}"/>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2F097C9-D512-DC2C-4AB7-C9F9E6E2BD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E477D4A3-FEDB-3110-4B8F-D7C3B063DFAE}"/>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Perbaikan dan saran dari Para Komite</a:t>
            </a:r>
            <a:endParaRPr lang="en-ID" sz="1400" b="1" i="1"/>
          </a:p>
        </p:txBody>
      </p:sp>
      <p:grpSp>
        <p:nvGrpSpPr>
          <p:cNvPr id="10" name="Google Shape;263;p25">
            <a:extLst>
              <a:ext uri="{FF2B5EF4-FFF2-40B4-BE49-F238E27FC236}">
                <a16:creationId xmlns:a16="http://schemas.microsoft.com/office/drawing/2014/main" id="{837078AA-56FB-46C6-2C0E-5F357633F1E9}"/>
              </a:ext>
            </a:extLst>
          </p:cNvPr>
          <p:cNvGrpSpPr/>
          <p:nvPr/>
        </p:nvGrpSpPr>
        <p:grpSpPr>
          <a:xfrm rot="16200000">
            <a:off x="8537081" y="4414244"/>
            <a:ext cx="1052471" cy="1049743"/>
            <a:chOff x="328257" y="3897070"/>
            <a:chExt cx="1052471" cy="1049743"/>
          </a:xfrm>
        </p:grpSpPr>
        <p:sp>
          <p:nvSpPr>
            <p:cNvPr id="11" name="Google Shape;264;p25">
              <a:extLst>
                <a:ext uri="{FF2B5EF4-FFF2-40B4-BE49-F238E27FC236}">
                  <a16:creationId xmlns:a16="http://schemas.microsoft.com/office/drawing/2014/main" id="{EA22C61F-CE33-CDDE-9371-B7443FC806C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BE3F1D04-0F8A-4143-C5E2-A770609F4E1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29792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Metodologi Penelitian (1/11)</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Tempat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Prodi Magister Kecerdasan Buatan Jurusan Informatika  FMIPA USK.</a:t>
            </a:r>
          </a:p>
          <a:p>
            <a:pPr marL="0" indent="0">
              <a:buClr>
                <a:schemeClr val="dk1"/>
              </a:buClr>
              <a:buSzPts val="1100"/>
              <a:buFont typeface="Arial"/>
              <a:buNone/>
            </a:pPr>
            <a:endParaRPr lang="en-US" sz="1400"/>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Waktu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6 (enam) bulan mulai dari bulan April sampai dengan September 2024</a:t>
            </a:r>
          </a:p>
          <a:p>
            <a:pPr marL="0" indent="0">
              <a:buClr>
                <a:schemeClr val="dk1"/>
              </a:buClr>
              <a:buSzPts val="1100"/>
              <a:buFont typeface="Arial"/>
              <a:buNone/>
            </a:pPr>
            <a:endParaRPr lang="en-US" sz="1400"/>
          </a:p>
        </p:txBody>
      </p:sp>
    </p:spTree>
    <p:extLst>
      <p:ext uri="{BB962C8B-B14F-4D97-AF65-F5344CB8AC3E}">
        <p14:creationId xmlns:p14="http://schemas.microsoft.com/office/powerpoint/2010/main" val="231635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Metodologi Penelitian (2/11)</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Alat dan Bahan:</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00128974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Alat dan Bahan</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Komputer dengan spesifikasi yang cukup untuk menjalankan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dengan</a:t>
                      </a:r>
                      <a:r>
                        <a:rPr lang="id-ID" sz="1200" b="0" i="0" u="none" strike="noStrike" cap="none">
                          <a:solidFill>
                            <a:srgbClr val="000000"/>
                          </a:solidFill>
                          <a:effectLst/>
                          <a:latin typeface="Lexend" panose="020B0604020202020204" charset="0"/>
                          <a:ea typeface="Arial"/>
                          <a:cs typeface="Arial"/>
                          <a:sym typeface="Arial"/>
                        </a:rPr>
                        <a:t> NVIDIA Tesla</a:t>
                      </a:r>
                      <a:r>
                        <a:rPr lang="en-GB" sz="1200" b="0" i="0" u="none" strike="noStrike" cap="none">
                          <a:solidFill>
                            <a:srgbClr val="000000"/>
                          </a:solidFill>
                          <a:effectLst/>
                          <a:latin typeface="Lexend" panose="020B0604020202020204" charset="0"/>
                          <a:ea typeface="Arial"/>
                          <a:cs typeface="Arial"/>
                          <a:sym typeface="Arial"/>
                        </a:rPr>
                        <a:t> T4 GPU </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Dataset informasi </a:t>
                      </a:r>
                      <a:r>
                        <a:rPr lang="id-ID" sz="1200">
                          <a:effectLst/>
                          <a:latin typeface="Lexend" panose="020B0604020202020204" charset="0"/>
                        </a:rPr>
                        <a:t>penerimaan mahasiswa baru</a:t>
                      </a:r>
                      <a:r>
                        <a:rPr lang="en-US" sz="1200">
                          <a:effectLst/>
                          <a:latin typeface="Lexend" panose="020B0604020202020204" charset="0"/>
                        </a:rPr>
                        <a:t> di Universitas Syiah Kuala terdiri dari 20 </a:t>
                      </a:r>
                      <a:r>
                        <a:rPr lang="en-US" sz="1200" i="1">
                          <a:effectLst/>
                          <a:latin typeface="Lexend" panose="020B0604020202020204" charset="0"/>
                        </a:rPr>
                        <a:t>Fine-tuning</a:t>
                      </a:r>
                      <a:r>
                        <a:rPr lang="en-US" sz="1200">
                          <a:effectLst/>
                          <a:latin typeface="Lexend" panose="020B0604020202020204" charset="0"/>
                        </a:rPr>
                        <a:t> dan 231 RAG dalam bentuk pdf</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Metodologi Penelitian (3/11)</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Tahapan Penelitian</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Mulai</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13469" y="1533683"/>
            <a:ext cx="1557975"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Pengumpulan data informasi sistem penerimaan dan perkuliahan di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833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295035" y="2416611"/>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Melakukan preprocessing pada dataset</a:t>
            </a:r>
            <a:endParaRPr lang="en-ID" sz="900">
              <a:solidFill>
                <a:schemeClr val="tx1"/>
              </a:solidFill>
              <a:latin typeface="Lexend Black" panose="020B0604020202020204" charset="0"/>
            </a:endParaRP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flipH="1">
            <a:off x="4892456" y="2212465"/>
            <a:ext cx="1" cy="204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Pengembangan LLM dengan metode </a:t>
            </a:r>
            <a:r>
              <a:rPr lang="en-ID" sz="900" b="0" i="1">
                <a:solidFill>
                  <a:schemeClr val="tx1"/>
                </a:solidFill>
                <a:effectLst/>
                <a:latin typeface="Lexend Black" panose="020B0604020202020204" charset="0"/>
              </a:rPr>
              <a:t>Fine-tuning dan </a:t>
            </a:r>
            <a:r>
              <a:rPr lang="en-ID" sz="900" b="0" i="0">
                <a:solidFill>
                  <a:schemeClr val="tx1"/>
                </a:solidFill>
                <a:effectLst/>
                <a:latin typeface="Lexend Black" panose="020B0604020202020204" charset="0"/>
              </a:rPr>
              <a:t>RAG</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flipH="1">
            <a:off x="4892455" y="3025844"/>
            <a:ext cx="1" cy="2014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247242"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Menguji dan Mengevaluasi kinerja pada Model</a:t>
            </a: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a:off x="4892455" y="3836536"/>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a:t>Metodologi Penelitian (4/11)</a:t>
            </a:r>
            <a:endParaRPr lang="en-ID"/>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Contoh Dataset </a:t>
            </a:r>
            <a:r>
              <a:rPr lang="en-ID" sz="1800" i="1"/>
              <a:t>Fine-tuning</a:t>
            </a: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64445342"/>
              </p:ext>
            </p:extLst>
          </p:nvPr>
        </p:nvGraphicFramePr>
        <p:xfrm>
          <a:off x="860612" y="1524683"/>
          <a:ext cx="7315200" cy="3010079"/>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050">
                          <a:effectLst/>
                          <a:latin typeface="Lexend" pitchFamily="2" charset="0"/>
                        </a:rPr>
                        <a:t>No</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Class</a:t>
                      </a:r>
                      <a:endParaRPr lang="en-ID" sz="1050">
                        <a:effectLst/>
                        <a:latin typeface="Lexend" pitchFamily="2" charset="0"/>
                        <a:ea typeface="Times New Roman" panose="02020603050405020304" pitchFamily="18" charset="0"/>
                      </a:endParaRPr>
                    </a:p>
                  </a:txBody>
                  <a:tcPr marL="39467" marR="39467" marT="0" marB="0"/>
                </a:tc>
                <a:tc>
                  <a:txBody>
                    <a:bodyPr/>
                    <a:lstStyle/>
                    <a:p>
                      <a:pPr algn="ctr">
                        <a:lnSpc>
                          <a:spcPct val="150000"/>
                        </a:lnSpc>
                      </a:pPr>
                      <a:r>
                        <a:rPr lang="en-US" sz="1050">
                          <a:effectLst/>
                          <a:latin typeface="Lexend" pitchFamily="2" charset="0"/>
                        </a:rPr>
                        <a:t>Pertanyaan</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Jawaban</a:t>
                      </a:r>
                      <a:endParaRPr lang="en-ID" sz="1050">
                        <a:effectLst/>
                        <a:latin typeface="Lexend" pitchFamily="2"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a:effectLst/>
                          <a:latin typeface="Lexend" pitchFamily="2" charset="0"/>
                        </a:rPr>
                        <a:t>1</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Akademik</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Bagaimana cara Cetak KTM?</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KTM dapat dicetak di laman berkas-akademik.usk.ac.id </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a:effectLst/>
                          <a:latin typeface="Lexend" pitchFamily="2" charset="0"/>
                        </a:rPr>
                        <a:t>2</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Akademik</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Bagaimana cara membuat Surat Keterangan Aktif Kuliah?</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Terkait masalah Surat keterangan Aktif Kuliah silahkan mengurus ke bagian Registrasi Akademik</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a:effectLst/>
                          <a:latin typeface="Lexend" pitchFamily="2" charset="0"/>
                          <a:ea typeface="Times New Roman" panose="02020603050405020304" pitchFamily="18" charset="0"/>
                        </a:rPr>
                        <a:t>3</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Umum</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Bagaimana jika KRS belum difinalisasi oleh dosen wali?</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Dapat melapor hal ini pada program studi masing-masing</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a:t>Metodologi Penelitian (5/11)</a:t>
            </a:r>
            <a:endParaRPr lang="en-ID"/>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Contoh Dataset RAG</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1017865243"/>
              </p:ext>
            </p:extLst>
          </p:nvPr>
        </p:nvGraphicFramePr>
        <p:xfrm>
          <a:off x="888682" y="1628504"/>
          <a:ext cx="6892683" cy="2791094"/>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No</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Data Informasi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1</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en-GB" sz="1050" b="0" i="0" u="none" strike="noStrike" cap="none">
                          <a:solidFill>
                            <a:srgbClr val="000000"/>
                          </a:solidFill>
                          <a:effectLst/>
                          <a:latin typeface="Lexend" pitchFamily="2" charset="0"/>
                          <a:cs typeface="Arial"/>
                          <a:sym typeface="Arial"/>
                        </a:rPr>
                        <a:t>KTM yang belum dapat dicetak dapat dilihat melalui laman website </a:t>
                      </a:r>
                      <a:r>
                        <a:rPr lang="en-GB" sz="1050" b="0" i="0" u="none" strike="noStrike" cap="none">
                          <a:solidFill>
                            <a:srgbClr val="000000"/>
                          </a:solidFill>
                          <a:effectLst/>
                          <a:latin typeface="Lexend" pitchFamily="2" charset="0"/>
                          <a:cs typeface="Arial"/>
                          <a:sym typeface="Arial"/>
                          <a:hlinkClick r:id="rId3">
                            <a:extLst>
                              <a:ext uri="{A12FA001-AC4F-418D-AE19-62706E023703}">
                                <ahyp:hlinkClr xmlns:ahyp="http://schemas.microsoft.com/office/drawing/2018/hyperlinkcolor" val="tx"/>
                              </a:ext>
                            </a:extLst>
                          </a:hlinkClick>
                        </a:rPr>
                        <a:t>https://berkas-akademik.usk.ac.id/</a:t>
                      </a:r>
                      <a:r>
                        <a:rPr lang="en-GB" sz="1050" b="0" i="0" u="none" strike="noStrike" cap="none">
                          <a:solidFill>
                            <a:srgbClr val="000000"/>
                          </a:solidFill>
                          <a:effectLst/>
                          <a:latin typeface="Lexend" pitchFamily="2" charset="0"/>
                          <a:cs typeface="Arial"/>
                          <a:sym typeface="Arial"/>
                        </a:rPr>
                        <a:t> untuk mengecek kesesuain data atau melapor ke Bagian Unit Layanan Terpadu (ULT) di Biro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050" b="0" i="0" u="none" strike="noStrike" cap="none">
                          <a:solidFill>
                            <a:srgbClr val="000000"/>
                          </a:solidFill>
                          <a:effectLst/>
                          <a:latin typeface="Lexend" pitchFamily="2" charset="0"/>
                          <a:cs typeface="Arial"/>
                          <a:sym typeface="Arial"/>
                        </a:rPr>
                        <a:t>2</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cs typeface="Arial"/>
                          <a:sym typeface="Arial"/>
                        </a:rPr>
                        <a:t>Keterlambatan dalam pembayaran Uang Kuliah Atau UKT dapat meminta ke fakultas untuk dibuatkan surat dari WD 1 yang ditujukan ke WR 1 dimana isi surat tersebut berisi permohonan untuk meminta dibukakan kembali pembayaran UKT kemudian surat tersebut diberikan ke bagian Tata Usaha di Biro Rektor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050" b="0" i="0" u="none" strike="noStrike" cap="none">
                          <a:solidFill>
                            <a:srgbClr val="000000"/>
                          </a:solidFill>
                          <a:effectLst/>
                          <a:latin typeface="Lexend" pitchFamily="2" charset="0"/>
                          <a:cs typeface="Arial"/>
                          <a:sym typeface="Arial"/>
                        </a:rPr>
                        <a:t>3</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cs typeface="Arial"/>
                          <a:sym typeface="Arial"/>
                        </a:rPr>
                        <a:t>Pengajuan surat rekomendasi kampus dapat dilakukan di bagian Kemahasiswaan.</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Metodologi Penelitian (6/11)</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4.1 </a:t>
            </a:r>
            <a:r>
              <a:rPr lang="en-US" sz="1600">
                <a:latin typeface="Lexend" pitchFamily="2" charset="0"/>
                <a:ea typeface="Calibri" panose="020F0502020204030204" pitchFamily="34" charset="0"/>
              </a:rPr>
              <a:t>Alur Pelatihan pada LLM (Sumber: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Metodologi Penelitian (7/11)</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lgn="l">
              <a:buNone/>
            </a:pPr>
            <a:r>
              <a:rPr lang="en-US" sz="1600">
                <a:effectLst/>
                <a:latin typeface="Lexend" pitchFamily="2" charset="0"/>
                <a:ea typeface="Calibri" panose="020F0502020204030204" pitchFamily="34" charset="0"/>
              </a:rPr>
              <a:t>Gambar 4.2 </a:t>
            </a:r>
            <a:r>
              <a:rPr lang="en-US" sz="1600">
                <a:latin typeface="Lexend" pitchFamily="2" charset="0"/>
                <a:ea typeface="Calibri" panose="020F0502020204030204" pitchFamily="34" charset="0"/>
              </a:rPr>
              <a:t>Alur Pada RAG (Sumber: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Metodologi Penelitian (8/11)</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lgn="l">
              <a:buNone/>
            </a:pPr>
            <a:r>
              <a:rPr lang="en-US" sz="1600">
                <a:effectLst/>
                <a:latin typeface="Lexend" pitchFamily="2" charset="0"/>
                <a:ea typeface="Calibri" panose="020F0502020204030204" pitchFamily="34" charset="0"/>
              </a:rPr>
              <a:t>Gambar 4.3 Alur </a:t>
            </a:r>
            <a:r>
              <a:rPr lang="en-US" sz="1600">
                <a:latin typeface="Lexend" pitchFamily="2" charset="0"/>
                <a:ea typeface="Calibri" panose="020F0502020204030204" pitchFamily="34" charset="0"/>
              </a:rPr>
              <a:t>Pipa pengideksan pada RAG (Sumber: 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Metodologi Penelitian (9/11)</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Metodologi Penelitian (10/11)</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PENDAHULUAN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latar belakang penelitian.</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PENELITIAN  TERKAIT</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riset yang  sudah pernah dilakukan peneliti  sebelumnya</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lnSpc>
                <a:spcPct val="100000"/>
              </a:lnSpc>
              <a:spcBef>
                <a:spcPts val="925"/>
              </a:spcBef>
            </a:pPr>
            <a:r>
              <a:rPr lang="en-US"/>
              <a:t>TINJAUAN KEPUSTAKAAN</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lnSpc>
                <a:spcPct val="100000"/>
              </a:lnSpc>
              <a:spcBef>
                <a:spcPts val="550"/>
              </a:spcBef>
            </a:pPr>
            <a:r>
              <a:rPr lang="en-ID"/>
              <a:t>Membahas tentang landasan  teori berkaitan dengan  penelitian.</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lnSpc>
                <a:spcPct val="100000"/>
              </a:lnSpc>
            </a:pPr>
            <a:r>
              <a:rPr lang="en-ID"/>
              <a:t>METODE PENELITIAN</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lnSpc>
                <a:spcPct val="100000"/>
              </a:lnSpc>
              <a:spcBef>
                <a:spcPts val="550"/>
              </a:spcBef>
            </a:pPr>
            <a:r>
              <a:rPr lang="en-ID"/>
              <a:t>Membahas tentang jadwal  penelitian serta langkah yang akan dilakukan.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Metodologi Penelitian (11/11)</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Hasil dan Pembahasan</a:t>
            </a:r>
            <a:endParaRPr lang="en-ID" sz="3200"/>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a:t>Hasil dan Pembahasan (1/9)</a:t>
            </a:r>
            <a:endParaRPr lang="en-ID"/>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GB" sz="1600">
                <a:latin typeface="Lexend" pitchFamily="2" charset="0"/>
              </a:rPr>
              <a:t>Bagaimana cara membuat Surat Keterangan Aktif Kuliah?</a:t>
            </a:r>
            <a:endParaRPr lang="en-ID" sz="1600">
              <a:latin typeface="Lexend" pitchFamily="2" charset="0"/>
            </a:endParaRP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Referensi</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Jawaban</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Skor ROUGE</a:t>
            </a:r>
          </a:p>
          <a:p>
            <a:pPr marL="358775" indent="0" algn="just">
              <a:spcAft>
                <a:spcPts val="600"/>
              </a:spcAft>
              <a:buNone/>
            </a:pPr>
            <a:r>
              <a:rPr lang="id-ID" sz="1600">
                <a:latin typeface="Lexend" pitchFamily="2" charset="0"/>
              </a:rPr>
              <a:t>R</a:t>
            </a:r>
            <a:r>
              <a:rPr lang="en-GB" sz="1600">
                <a:latin typeface="Lexend" pitchFamily="2" charset="0"/>
              </a:rPr>
              <a:t>ouge 1 : 1.0, </a:t>
            </a:r>
            <a:r>
              <a:rPr lang="id-ID" sz="1600">
                <a:latin typeface="Lexend" pitchFamily="2" charset="0"/>
              </a:rPr>
              <a:t>R</a:t>
            </a:r>
            <a:r>
              <a:rPr lang="en-GB" sz="1600">
                <a:latin typeface="Lexend" pitchFamily="2" charset="0"/>
              </a:rPr>
              <a:t>ouge 2 : 1.0, </a:t>
            </a:r>
            <a:r>
              <a:rPr lang="id-ID" sz="1600">
                <a:latin typeface="Lexend" pitchFamily="2" charset="0"/>
              </a:rPr>
              <a:t>R</a:t>
            </a:r>
            <a:r>
              <a:rPr lang="en-GB" sz="1600">
                <a:latin typeface="Lexend" pitchFamily="2" charset="0"/>
              </a:rPr>
              <a:t>ouge L : 1.0</a:t>
            </a:r>
          </a:p>
          <a:p>
            <a:pPr marL="0" indent="358775" algn="just">
              <a:buNone/>
            </a:pPr>
            <a:endParaRPr lang="en-ID" sz="1600">
              <a:latin typeface="Lexend" pitchFamily="2"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Hasil dengan metode </a:t>
            </a:r>
            <a:r>
              <a:rPr lang="nl-NL" sz="1400" i="1"/>
              <a:t>Fine-tuning</a:t>
            </a:r>
            <a:endParaRPr lang="en-ID" sz="1400" b="1" i="1"/>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a:t>Hasil dan Pembahasan (2/9)</a:t>
            </a:r>
            <a:endParaRPr lang="en-ID"/>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 Dasar</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GB" sz="1600">
                <a:latin typeface="Lexend" pitchFamily="2" charset="0"/>
              </a:rPr>
              <a:t>Bagaimana cara membuat Surat Keterangan Aktif Kuliah?</a:t>
            </a:r>
            <a:endParaRPr lang="en-ID" sz="1600">
              <a:latin typeface="Lexend" pitchFamily="2" charset="0"/>
            </a:endParaRPr>
          </a:p>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 Paraphrase</a:t>
            </a:r>
            <a:endParaRPr lang="en-GB" sz="1600" b="1">
              <a:effectLst/>
              <a:latin typeface="Lexend" pitchFamily="2" charset="0"/>
              <a:ea typeface="Times New Roman" panose="02020603050405020304" pitchFamily="18" charset="0"/>
            </a:endParaRPr>
          </a:p>
          <a:p>
            <a:pPr marL="358775" indent="0" algn="just">
              <a:spcAft>
                <a:spcPts val="1200"/>
              </a:spcAft>
              <a:buNone/>
            </a:pPr>
            <a:r>
              <a:rPr lang="en-GB" sz="1600">
                <a:latin typeface="Lexend" pitchFamily="2" charset="0"/>
              </a:rPr>
              <a:t>Apa langkah-langkah untuk membuat Surat Keterangan Aktif Kuliah?</a:t>
            </a: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Referensi</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Jawaban</a:t>
            </a:r>
          </a:p>
          <a:p>
            <a:pPr marL="358775" indent="0" algn="just">
              <a:spcAft>
                <a:spcPts val="600"/>
              </a:spcAft>
              <a:buNone/>
            </a:pPr>
            <a:r>
              <a:rPr lang="en-GB" sz="1600">
                <a:latin typeface="Lexend" pitchFamily="2" charset="0"/>
              </a:rPr>
              <a:t>Untuk membuat Surat Keterangan Aktif Kuliah silahkan mengurus ke bagian Registrasi Akademik.</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GB" sz="1400"/>
              <a:t>Hasil </a:t>
            </a:r>
            <a:r>
              <a:rPr lang="en-US" sz="1400"/>
              <a:t>jawaban </a:t>
            </a:r>
            <a:r>
              <a:rPr lang="en-GB" sz="1400"/>
              <a:t>dengan </a:t>
            </a:r>
            <a:r>
              <a:rPr lang="en-US" sz="1400"/>
              <a:t>Paraphrase pada pertanyaan</a:t>
            </a:r>
            <a:endParaRPr lang="en-ID" sz="1400"/>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a:t>Hasil dan Pembahasan (3/9)</a:t>
            </a:r>
            <a:endParaRPr lang="en-ID"/>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a:effectLst/>
                <a:latin typeface="Lexend" pitchFamily="2" charset="0"/>
                <a:ea typeface="Times New Roman" panose="02020603050405020304" pitchFamily="18" charset="0"/>
              </a:rPr>
              <a:t>Pertanyaan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Bagaimana Pengurusan Surat Keterangan Aktif Kuliah?</a:t>
            </a:r>
            <a:r>
              <a:rPr lang="en-ID" sz="1800">
                <a:latin typeface="Lexend" pitchFamily="2"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Referensi</a:t>
            </a:r>
          </a:p>
          <a:p>
            <a:pPr marL="358775" indent="0" algn="just">
              <a:spcAft>
                <a:spcPts val="1200"/>
              </a:spcAft>
              <a:buNone/>
            </a:pPr>
            <a:r>
              <a:rPr lang="en-GB" sz="1800">
                <a:latin typeface="Lexend" pitchFamily="2" charset="0"/>
              </a:rPr>
              <a:t>Pengurusan Surat Keterangan Aktif Kuliah silahkan ke bagian registrasi.</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Jawaban</a:t>
            </a:r>
          </a:p>
          <a:p>
            <a:pPr marL="358775" indent="0" algn="just">
              <a:spcAft>
                <a:spcPts val="1200"/>
              </a:spcAft>
              <a:buNone/>
            </a:pPr>
            <a:r>
              <a:rPr lang="en-GB" sz="1800">
                <a:latin typeface="Lexend" pitchFamily="2" charset="0"/>
              </a:rPr>
              <a:t>Silahkan ke bagian registrasi.</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Skor ROUGE</a:t>
            </a:r>
          </a:p>
          <a:p>
            <a:pPr marL="358775" indent="0" algn="just">
              <a:spcAft>
                <a:spcPts val="1200"/>
              </a:spcAft>
              <a:buNone/>
            </a:pPr>
            <a:r>
              <a:rPr lang="en-GB" sz="1800">
                <a:latin typeface="Lexend" pitchFamily="2" charset="0"/>
              </a:rPr>
              <a:t>Rouge 1 : 0.6153, Rouge 2 : 0.5454, Rouge L : 0.6153</a:t>
            </a:r>
            <a:endParaRPr lang="en-ID" sz="1800">
              <a:latin typeface="Lexend" pitchFamily="2"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Hasil dengan metode RAG</a:t>
            </a:r>
            <a:endParaRPr lang="en-ID" sz="1400" b="1" i="1"/>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Hasil dan Pembahasan (4/9)</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Hasil Pengujian dan Evaluasi Hasil Inferensi</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2418295927"/>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200" b="1">
                          <a:effectLst/>
                          <a:latin typeface="Lexend" pitchFamily="2" charset="0"/>
                        </a:rPr>
                        <a:t>Metode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rowSpan="2">
                  <a:txBody>
                    <a:bodyPr/>
                    <a:lstStyle/>
                    <a:p>
                      <a:pPr algn="ctr"/>
                      <a:r>
                        <a:rPr lang="en-GB" sz="1200" b="1">
                          <a:effectLst/>
                          <a:latin typeface="Lexend" pitchFamily="2" charset="0"/>
                        </a:rPr>
                        <a:t>Jumlah Pertanyaan</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Skor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200">
                          <a:effectLst/>
                          <a:latin typeface="Lexend" pitchFamily="2" charset="0"/>
                        </a:rPr>
                        <a:t>Fine-tuning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200">
                          <a:effectLst/>
                          <a:latin typeface="Lexend" pitchFamily="2" charset="0"/>
                        </a:rPr>
                        <a:t>RAG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Tabel 5.1 </a:t>
            </a:r>
            <a:r>
              <a:rPr lang="en-GB" sz="1600"/>
              <a:t>Nilai skor ROUGE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Hasil dan Pembahasan (5/9)</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Kategori </a:t>
            </a:r>
            <a:r>
              <a:rPr lang="en-GB" sz="1800"/>
              <a:t>skor ROUGE</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312892" y="1897924"/>
            <a:ext cx="6518214" cy="395632"/>
          </a:xfrm>
        </p:spPr>
        <p:txBody>
          <a:bodyPr/>
          <a:lstStyle/>
          <a:p>
            <a:pPr marL="152400" indent="0" algn="ctr">
              <a:buNone/>
            </a:pPr>
            <a:r>
              <a:rPr lang="en-US" sz="1600"/>
              <a:t>Tabel 5.2 </a:t>
            </a:r>
            <a:r>
              <a:rPr lang="en-GB" sz="1600"/>
              <a:t>Tabel Kategori Nilai Metrik ROUGE (Walker II, 2024)</a:t>
            </a:r>
            <a:endParaRPr lang="en-ID" sz="1600"/>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818417374"/>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200" b="1">
                          <a:effectLst/>
                          <a:latin typeface="Lexend" pitchFamily="2" charset="0"/>
                        </a:rPr>
                        <a:t>Metrik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r>
                        <a:rPr lang="en-GB" sz="1200" b="1">
                          <a:effectLst/>
                          <a:latin typeface="Lexend" pitchFamily="2" charset="0"/>
                        </a:rPr>
                        <a:t> sekali</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200" b="1">
                          <a:effectLst/>
                          <a:latin typeface="Lexend" pitchFamily="2" charset="0"/>
                        </a:rPr>
                        <a:t>Sedang</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Hasil dan Pembahasan (6/9)</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Menghitung Evaluasi Sumber Daya</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Tabel 5.3 </a:t>
            </a:r>
            <a:r>
              <a:rPr lang="en-GB" sz="1600"/>
              <a:t>Hitungan Waktu pada model saat fine-tuning dan menjalankan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1566689449"/>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200" b="1">
                          <a:effectLst/>
                          <a:latin typeface="Lexend" pitchFamily="2" charset="0"/>
                        </a:rPr>
                        <a:t>Model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Fine-tuning</a:t>
                      </a:r>
                      <a:r>
                        <a:rPr lang="en-GB" sz="1200" b="1">
                          <a:effectLst/>
                          <a:latin typeface="Lexend" pitchFamily="2" charset="0"/>
                        </a:rPr>
                        <a:t> (jam)</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RAG</a:t>
                      </a:r>
                      <a:r>
                        <a:rPr lang="en-GB" sz="1200" b="1">
                          <a:effectLst/>
                          <a:latin typeface="Lexend" pitchFamily="2" charset="0"/>
                        </a:rPr>
                        <a:t> (</a:t>
                      </a:r>
                      <a:r>
                        <a:rPr lang="id-ID" sz="1200" b="1">
                          <a:effectLst/>
                          <a:latin typeface="Lexend" pitchFamily="2" charset="0"/>
                        </a:rPr>
                        <a:t>menit</a:t>
                      </a:r>
                      <a:r>
                        <a:rPr lang="en-GB" sz="1200" b="1">
                          <a:effectLst/>
                          <a:latin typeface="Lexend" pitchFamily="2" charset="0"/>
                        </a:rPr>
                        <a:t>)</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200">
                          <a:effectLst/>
                          <a:latin typeface="Lexend" pitchFamily="2" charset="0"/>
                        </a:rPr>
                        <a:t>USK Mistral 7B</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Hasil dan Pembahasan (7/9)</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Masalah Data Pelatihan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effectLst/>
                <a:latin typeface="Lexend" pitchFamily="2" charset="0"/>
                <a:ea typeface="Times New Roman" panose="02020603050405020304" pitchFamily="18" charset="0"/>
              </a:rPr>
              <a:t>Faktor yang mempengaruhi terhadap halusinasi pada LLM yaitu sifat data pelatihan</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Mengurangi Halusinasi</a:t>
            </a:r>
          </a:p>
          <a:p>
            <a:pPr marL="0" indent="358775" algn="just">
              <a:buNone/>
            </a:pPr>
            <a:r>
              <a:rPr lang="en-GB" sz="1800">
                <a:latin typeface="Lexend" pitchFamily="2" charset="0"/>
              </a:rPr>
              <a:t>Metode utama untuk mengidentifikasi dan mengurangi kesalahan ini melibatkan kombinasi metrik canggih dan evaluasi kritis manusia seperti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kualitas linguistik seperti ROUGE dan BLEU,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validitas konten, yaitu berbasis IE, berbasis QA, dan berbasis NLI (Minaee et al., 2024) dan </a:t>
            </a:r>
          </a:p>
          <a:p>
            <a:pPr marL="342900" indent="-342900" algn="just">
              <a:buFont typeface="Wingdings" panose="05000000000000000000" pitchFamily="2" charset="2"/>
              <a:buChar char="Ø"/>
            </a:pPr>
            <a:r>
              <a:rPr lang="en-GB" sz="1800" i="1">
                <a:effectLst/>
                <a:latin typeface="Lexend" pitchFamily="2" charset="0"/>
                <a:ea typeface="Times New Roman" panose="02020603050405020304" pitchFamily="18" charset="0"/>
              </a:rPr>
              <a:t>FactScore</a:t>
            </a:r>
            <a:r>
              <a:rPr lang="en-GB" sz="1800">
                <a:effectLst/>
                <a:latin typeface="Lexend" pitchFamily="2" charset="0"/>
                <a:ea typeface="Times New Roman" panose="02020603050405020304" pitchFamily="18" charset="0"/>
              </a:rPr>
              <a:t> untuk memeriksa keakuratan fakta individu.</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Hasil dan Pembahasan (8/9)</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Metode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Metode inovatif seperti </a:t>
            </a:r>
            <a:r>
              <a:rPr lang="en-GB" sz="1800" i="1">
                <a:latin typeface="Lexend" pitchFamily="2" charset="0"/>
              </a:rPr>
              <a:t>SelfCheckGPT</a:t>
            </a:r>
            <a:r>
              <a:rPr lang="en-GB" sz="1800">
                <a:latin typeface="Lexend" pitchFamily="2" charset="0"/>
              </a:rPr>
              <a:t> mendeteksi halusinasi dengan menilai konsistensi beberapa jawaban yang dihasilkan untuk pertanyaan yang sama. Selain itu, teknik seperti </a:t>
            </a:r>
            <a:r>
              <a:rPr lang="en-GB" sz="1800" i="1">
                <a:latin typeface="Lexend" pitchFamily="2" charset="0"/>
              </a:rPr>
              <a:t>chain-of-thought prompting</a:t>
            </a:r>
            <a:r>
              <a:rPr lang="en-GB" sz="1800">
                <a:latin typeface="Lexend" pitchFamily="2" charset="0"/>
              </a:rPr>
              <a:t> dan </a:t>
            </a:r>
            <a:r>
              <a:rPr lang="en-GB" sz="1800" i="1">
                <a:latin typeface="Lexend" pitchFamily="2" charset="0"/>
              </a:rPr>
              <a:t>Retrieval-Augmented Generation </a:t>
            </a:r>
            <a:r>
              <a:rPr lang="en-GB" sz="1800">
                <a:latin typeface="Lexend" pitchFamily="2" charset="0"/>
              </a:rPr>
              <a:t>(RAG) </a:t>
            </a:r>
            <a:r>
              <a:rPr lang="id-ID" sz="1800">
                <a:latin typeface="Lexend" pitchFamily="2" charset="0"/>
              </a:rPr>
              <a:t>terus </a:t>
            </a:r>
            <a:r>
              <a:rPr lang="en-GB" sz="1800">
                <a:latin typeface="Lexend" pitchFamily="2" charset="0"/>
              </a:rPr>
              <a:t>dieksplorasi untuk memperkuat kemampuan model dalam memberikan informasi yang tepat dan relevan.</a:t>
            </a: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HASIL DAN PEMBAHASAN</a:t>
            </a:r>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hasil penelitian.</a:t>
            </a:r>
            <a:endParaRPr lang="en-ID" dirty="0"/>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KESIMPULAN DAN SARAN</a:t>
            </a:r>
            <a:endParaRPr lang="en-ID" dirty="0"/>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Kesimpulan penelitian dan  saran</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Hasil dan Pembahasan (9/9)</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Pengaruh GPU dalam Implementasi LLM</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Dalam menjalankan LLM, GPU memegang peranan penting. GPU khusus dengan VRAM tinggi dapat mempercepat komputasi yang dibutuhkan oleh model secara signifikan. Pada penelitian ini GPU yang digunakan yaitu “NVIDIA Tesla T4 GPU” yang tersedia di Google Colab secara gratis, hasil pengujian dengan GPU ini menggunakan metode </a:t>
            </a:r>
            <a:r>
              <a:rPr lang="en-GB" sz="1800" b="1">
                <a:latin typeface="Lexend" pitchFamily="2" charset="0"/>
              </a:rPr>
              <a:t>RAG</a:t>
            </a:r>
            <a:r>
              <a:rPr lang="en-GB" sz="1800">
                <a:latin typeface="Lexend" pitchFamily="2" charset="0"/>
              </a:rPr>
              <a:t> membutuhkan waktu 4-5 menit untuk dapat menghasilkan respons dari pertanyaan yang diajukan.</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Kesimpulan dan Saran</a:t>
            </a:r>
            <a:endParaRPr lang="en-ID" sz="3200"/>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Kesimpulan (1/3)</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a:latin typeface="Lexend" pitchFamily="2" charset="0"/>
              </a:rPr>
              <a:t>Chatbot untuk mendapatkan informasi akademik sudah berhasil dibangun dengan akurasi </a:t>
            </a:r>
            <a:r>
              <a:rPr lang="en-GB" sz="1800">
                <a:latin typeface="Lexend" pitchFamily="2" charset="0"/>
              </a:rPr>
              <a:t>skor ROUGE</a:t>
            </a:r>
            <a:r>
              <a:rPr lang="id-ID" sz="1800">
                <a:latin typeface="Lexend" pitchFamily="2" charset="0"/>
              </a:rPr>
              <a:t> &gt;0.5 pada ROUGE 1, ROUGE 2, dan ROUGE L. Skor ROUGE ini didapat dari pengujian menggunakan 56 pertanyaan terkait akademik di USK, Sebanyak 15 pertanyaan mendapatkan skor yang baik yaitu dengan skor &gt;0.5.</a:t>
            </a:r>
            <a:endParaRPr lang="en-GB" sz="1800">
              <a:latin typeface="Lexend" pitchFamily="2" charset="0"/>
            </a:endParaRPr>
          </a:p>
          <a:p>
            <a:pPr marL="342900" indent="-342900" algn="just">
              <a:spcAft>
                <a:spcPts val="600"/>
              </a:spcAft>
              <a:buFont typeface="Wingdings" panose="05000000000000000000" pitchFamily="2" charset="2"/>
              <a:buChar char="v"/>
            </a:pPr>
            <a:r>
              <a:rPr lang="en-US" sz="1800">
                <a:latin typeface="Lexend" pitchFamily="2" charset="0"/>
              </a:rPr>
              <a:t>Perbandingan kinerja antara fine-tuning dan RAG menunjukan bahwa </a:t>
            </a:r>
            <a:r>
              <a:rPr lang="id-ID" sz="1800">
                <a:latin typeface="Lexend" pitchFamily="2" charset="0"/>
              </a:rPr>
              <a:t>skor </a:t>
            </a:r>
            <a:r>
              <a:rPr lang="en-US" sz="1800">
                <a:latin typeface="Lexend" pitchFamily="2" charset="0"/>
              </a:rPr>
              <a:t>ROUGE 1</a:t>
            </a:r>
            <a:r>
              <a:rPr lang="id-ID" sz="1800">
                <a:latin typeface="Lexend" pitchFamily="2" charset="0"/>
              </a:rPr>
              <a:t>, ROUGE 2, dan ROUGE L </a:t>
            </a:r>
            <a:r>
              <a:rPr lang="en-US" sz="1800">
                <a:latin typeface="Lexend" pitchFamily="2" charset="0"/>
              </a:rPr>
              <a:t>pada fine-tuning </a:t>
            </a:r>
            <a:r>
              <a:rPr lang="id-ID" sz="1800">
                <a:latin typeface="Lexend" pitchFamily="2" charset="0"/>
              </a:rPr>
              <a:t>mendapatkan nilai skor yang baik yaitu &gt;0.5. Skor ini didapat dengan pengujian pada model dengan memberikan pertanyaan yang berbeda tetapi memiliki makna yang sama. Kinerja menggunakan metode RAG menghasilkan skor pada  </a:t>
            </a:r>
            <a:r>
              <a:rPr lang="en-US" sz="1800">
                <a:latin typeface="Lexend" pitchFamily="2" charset="0"/>
              </a:rPr>
              <a:t>ROUGE 1</a:t>
            </a:r>
            <a:r>
              <a:rPr lang="id-ID" sz="1800">
                <a:latin typeface="Lexend" pitchFamily="2" charset="0"/>
              </a:rPr>
              <a:t>, ROUGE 2, dan ROUGE L</a:t>
            </a:r>
            <a:r>
              <a:rPr lang="en-US" sz="1800">
                <a:latin typeface="Lexend" pitchFamily="2" charset="0"/>
              </a:rPr>
              <a:t> dengan nilai &gt;0.5 diuji pada 15 dari 56 pertanyaan yang diajukan.</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a:t>Kesimpulan (2/3)</a:t>
            </a:r>
            <a:endParaRPr lang="en-ID"/>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a:latin typeface="Lexend" pitchFamily="2" charset="0"/>
              </a:rPr>
              <a:t>File informasi akademik dalam bentuk pernyatan berhasil dibangun dengan jumlah pernyataan sebanyak 231 data</a:t>
            </a:r>
            <a:r>
              <a:rPr lang="id-ID" sz="1800">
                <a:latin typeface="Lexend" pitchFamily="2" charset="0"/>
              </a:rPr>
              <a:t> informasi akademik di USK</a:t>
            </a:r>
            <a:r>
              <a:rPr lang="en-US" sz="1800">
                <a:latin typeface="Lexend" pitchFamily="2" charset="0"/>
              </a:rPr>
              <a:t> dan dokumen ini digunakan </a:t>
            </a:r>
            <a:r>
              <a:rPr lang="id-ID" sz="1800">
                <a:latin typeface="Lexend" pitchFamily="2" charset="0"/>
              </a:rPr>
              <a:t>pada chatbot dengan metode </a:t>
            </a:r>
            <a:r>
              <a:rPr lang="en-US" sz="1800">
                <a:latin typeface="Lexend" pitchFamily="2" charset="0"/>
              </a:rPr>
              <a:t>RAG </a:t>
            </a:r>
            <a:r>
              <a:rPr lang="id-ID" sz="1800">
                <a:latin typeface="Lexend" pitchFamily="2" charset="0"/>
              </a:rPr>
              <a:t>dan hasilnya </a:t>
            </a:r>
            <a:r>
              <a:rPr lang="en-US" sz="1800">
                <a:latin typeface="Lexend" pitchFamily="2" charset="0"/>
              </a:rPr>
              <a:t>memberi peningkatan waktu </a:t>
            </a:r>
            <a:r>
              <a:rPr lang="id-ID" sz="1800">
                <a:latin typeface="Lexend" pitchFamily="2" charset="0"/>
              </a:rPr>
              <a:t>pada model untuk menghasilkan respon terkait topik di bidang akademik dan meningkatkan </a:t>
            </a:r>
            <a:r>
              <a:rPr lang="en-US" sz="1800">
                <a:latin typeface="Lexend" pitchFamily="2" charset="0"/>
              </a:rPr>
              <a:t>akurasi</a:t>
            </a:r>
            <a:r>
              <a:rPr lang="id-ID" sz="1800">
                <a:latin typeface="Lexend" pitchFamily="2" charset="0"/>
              </a:rPr>
              <a:t> Model</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spTree>
    <p:extLst>
      <p:ext uri="{BB962C8B-B14F-4D97-AF65-F5344CB8AC3E}">
        <p14:creationId xmlns:p14="http://schemas.microsoft.com/office/powerpoint/2010/main" val="4256074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Saran (3/3)</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Disarankan untuk penelitian selanjutnya</a:t>
            </a:r>
            <a:r>
              <a:rPr lang="id-ID" sz="1800">
                <a:latin typeface="Lexend" pitchFamily="2" charset="0"/>
              </a:rPr>
              <a:t> selain menambah dataset agar model menjadi lebih handal diperlukan pengujian pada model-model lain yang </a:t>
            </a:r>
            <a:r>
              <a:rPr lang="en-GB" sz="1800">
                <a:latin typeface="Lexend" pitchFamily="2" charset="0"/>
              </a:rPr>
              <a:t>lebih baru dengan fitur-fitur </a:t>
            </a:r>
            <a:r>
              <a:rPr lang="id-ID" sz="1800">
                <a:latin typeface="Lexend" pitchFamily="2" charset="0"/>
              </a:rPr>
              <a:t>yang lebih canggih</a:t>
            </a:r>
            <a:r>
              <a:rPr lang="en-GB" sz="1800">
                <a:latin typeface="Lexend" pitchFamily="2" charset="0"/>
              </a:rPr>
              <a:t>, </a:t>
            </a:r>
            <a:r>
              <a:rPr lang="id-ID" sz="1800">
                <a:latin typeface="Lexend" pitchFamily="2" charset="0"/>
              </a:rPr>
              <a:t>dengan </a:t>
            </a:r>
            <a:r>
              <a:rPr lang="en-GB" sz="1800">
                <a:latin typeface="Lexend" pitchFamily="2" charset="0"/>
              </a:rPr>
              <a:t>menjelajahi hal tersebut dapat </a:t>
            </a:r>
            <a:r>
              <a:rPr lang="id-ID" sz="1800">
                <a:latin typeface="Lexend" pitchFamily="2" charset="0"/>
              </a:rPr>
              <a:t>menemukan perbandingan pada model-model lain sehingga mendapat model yang terbaik untuk domain pelayanan administrasi akademik.</a:t>
            </a:r>
            <a:endParaRPr lang="en-ID" sz="1800">
              <a:latin typeface="Lexend" pitchFamily="2" charset="0"/>
            </a:endParaRPr>
          </a:p>
          <a:p>
            <a:pPr marL="342900" indent="-342900" algn="just">
              <a:spcAft>
                <a:spcPts val="600"/>
              </a:spcAft>
              <a:buFont typeface="Wingdings" panose="05000000000000000000" pitchFamily="2" charset="2"/>
              <a:buChar char="v"/>
            </a:pP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600" y="2551250"/>
            <a:ext cx="3358200"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PENDAHULUAN</a:t>
            </a:r>
            <a:endParaRPr lang="en-ID"/>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Pendahuluan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Selama ini, informasi terkait akademik di Universitas Syiah Kuala (USK), selain di informasikan dalam bentuk website juga dirangkum dalam bentuk Frequently Asked Question (FAQ). Informasi dalam bentuk website dan FAQ tidak interaktif sehingga informasi tertentu harus dicari dalam berita web atau daftar FAQ tersebut. Oleh karena itu, dibutuhkan alternatif cara penyampaian informasi yang lebih interaktif menggunakan chatbot. Chatbot dapat dibangun dengan menggunakan Large Language Model (LLM) seperti Mistral 7B. Mistral 7B adalah model bahasa besar yang dapat diterapkan untuk menjawab pertanyaan seperti informasi akademik menggunakan data yang dikumpulkan dari universitas. </a:t>
            </a:r>
            <a:endParaRPr lang="en-US" sz="1800">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Pendahuluan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Pertanyaan dan jawaban terkait akademik selama ini disusun dalam bentuk </a:t>
            </a:r>
            <a:r>
              <a:rPr lang="en-GB" sz="1800" i="1">
                <a:effectLst/>
                <a:latin typeface="Times New Roman" panose="02020603050405020304" pitchFamily="18" charset="0"/>
                <a:ea typeface="Times New Roman" panose="02020603050405020304" pitchFamily="18" charset="0"/>
              </a:rPr>
              <a:t>Frequently Asked Question </a:t>
            </a:r>
            <a:r>
              <a:rPr lang="en-GB" sz="1800">
                <a:effectLst/>
                <a:latin typeface="Times New Roman" panose="02020603050405020304" pitchFamily="18" charset="0"/>
                <a:ea typeface="Times New Roman" panose="02020603050405020304" pitchFamily="18" charset="0"/>
              </a:rPr>
              <a:t>(FAQ). FAQ ini tidak interaktif sehingga jawaban atau informasi harus dicari dalam daftar FAQ tersebut. Oleh karena itu, dibutuhkan alternatif cara penyampaian informasi yang interaktif menggunakan chatbot.</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Belum diketahui kinerja metode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dan RAG dalam pengembangan chatbot untuk informasi akademik di USK.</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Belum tersedia dokumen eksternal dalam bentuk pernyataan yang diperlukan untuk menggunakan RAG dalam pengembangan LLM di bidang akademik.</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Rumusan Masalah</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Pendahuluan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Mengembangkan LLM </a:t>
            </a:r>
            <a:r>
              <a:rPr lang="en-GB" sz="1800">
                <a:effectLst/>
                <a:latin typeface="Times New Roman" panose="02020603050405020304" pitchFamily="18" charset="0"/>
                <a:ea typeface="Times New Roman" panose="02020603050405020304" pitchFamily="18" charset="0"/>
              </a:rPr>
              <a:t> yang dapat memberikan informasi akademik di USK. </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Mendapatkan metode dengan kinerja terbaik dalam pengembangan chatbot.</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Mengumpulkan </a:t>
            </a:r>
            <a:r>
              <a:rPr lang="en-GB" sz="1800">
                <a:effectLst/>
                <a:latin typeface="Times New Roman" panose="02020603050405020304" pitchFamily="18" charset="0"/>
                <a:ea typeface="Times New Roman" panose="02020603050405020304" pitchFamily="18" charset="0"/>
              </a:rPr>
              <a:t>dokumen eksternal berupa informasi akademik di USK yang akan digunakan pada metode RAG dalam pengembangan LLM di bidang akademik.</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Tujuan Penelitian</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Pendahuluan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id-ID" sz="1800">
                <a:solidFill>
                  <a:srgbClr val="000000"/>
                </a:solidFill>
                <a:effectLst/>
                <a:latin typeface="Times New Roman" panose="02020603050405020304" pitchFamily="18" charset="0"/>
                <a:ea typeface="Times New Roman" panose="02020603050405020304" pitchFamily="18" charset="0"/>
              </a:rPr>
              <a:t>I</a:t>
            </a:r>
            <a:r>
              <a:rPr lang="en-GB" sz="1800">
                <a:solidFill>
                  <a:srgbClr val="000000"/>
                </a:solidFill>
                <a:effectLst/>
                <a:latin typeface="Times New Roman" panose="02020603050405020304" pitchFamily="18" charset="0"/>
                <a:ea typeface="Times New Roman" panose="02020603050405020304" pitchFamily="18" charset="0"/>
              </a:rPr>
              <a:t>nformasi akademik di USK yang dapat diakses secara interaktif dengan memanfaatkan LLM.</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Didapatkan metode terbaik dalam penerapan LLM di bidang Akademik</a:t>
            </a:r>
            <a:r>
              <a:rPr lang="en-ID"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Tersedia dokumen eksternal yang dapat digunakan dalam pengembangan LLM dengan metode RAG.</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Peningkatan layanan serta kepuasan yang diberikan kepada mahasiswa di USK</a:t>
            </a:r>
            <a:r>
              <a:rPr lang="en-GB" sz="1800">
                <a:solidFill>
                  <a:srgbClr val="000000"/>
                </a:solidFill>
                <a:latin typeface="Times New Roman" panose="02020603050405020304" pitchFamily="18" charset="0"/>
                <a:ea typeface="Times New Roman" panose="02020603050405020304" pitchFamily="18" charset="0"/>
              </a:rPr>
              <a:t>.</a:t>
            </a:r>
            <a:endParaRPr lang="en-ID" sz="180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Menjadi kajian awal dengan pemanfaatan LLM serta mendapatkan ilmu pengetahuan dan informasi baru terkait variasi domain dalam penerapan LLM dalam bidang administrasi akademik di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Manfaat Penelitian</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TotalTime>
  <Words>3382</Words>
  <Application>Microsoft Office PowerPoint</Application>
  <PresentationFormat>On-screen Show (16:9)</PresentationFormat>
  <Paragraphs>369</Paragraphs>
  <Slides>45</Slides>
  <Notes>31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Cambria Math</vt:lpstr>
      <vt:lpstr>Gill Sans MT</vt:lpstr>
      <vt:lpstr>Wingdings</vt:lpstr>
      <vt:lpstr>Lexend</vt:lpstr>
      <vt:lpstr>Google Sans</vt:lpstr>
      <vt:lpstr>Calibri</vt:lpstr>
      <vt:lpstr>Josefin Sans</vt:lpstr>
      <vt:lpstr>Open Sans</vt:lpstr>
      <vt:lpstr>Segoe UI</vt:lpstr>
      <vt:lpstr>Lexend Black</vt:lpstr>
      <vt:lpstr>Arial</vt:lpstr>
      <vt:lpstr>Times New Roman</vt:lpstr>
      <vt:lpstr>Roboto Condensed Light</vt:lpstr>
      <vt:lpstr>Cost Comparison Consulting by Slidesgo</vt:lpstr>
      <vt:lpstr>PENGEMBANGAN LARGE LANGUAGE MODEL UNTUK MENJAWAB PERTANYAAN TERKAIT AKADEMIK DI UNIVERSITAS SYIAH KUALA DENGAN METODE FINE-TUNING DAN RETRIEVAL-AUGMENTED GENERATION</vt:lpstr>
      <vt:lpstr>Perbaikan Laporan Hasil Tesis</vt:lpstr>
      <vt:lpstr>PENDAHULUAN</vt:lpstr>
      <vt:lpstr>HASIL DAN PEMBAHASAN</vt:lpstr>
      <vt:lpstr>PENDAHULUAN</vt:lpstr>
      <vt:lpstr>Pendahuluan (1/4)</vt:lpstr>
      <vt:lpstr>Pendahuluan (2/4)</vt:lpstr>
      <vt:lpstr>Pendahuluan (3/4)</vt:lpstr>
      <vt:lpstr>Pendahuluan (4/4)</vt:lpstr>
      <vt:lpstr>PENELITIAN TERKAIT</vt:lpstr>
      <vt:lpstr>Penelitian Terkait 1/3</vt:lpstr>
      <vt:lpstr>Penelitian Terkait 2/3</vt:lpstr>
      <vt:lpstr>Penelitian Terkait 3/3</vt:lpstr>
      <vt:lpstr>TINJAUAN KEPUSTAKAAN</vt:lpstr>
      <vt:lpstr>Tinjauan Kepustakaan (1/4)</vt:lpstr>
      <vt:lpstr>Tinjauan Kepustakaan (2/4)</vt:lpstr>
      <vt:lpstr>Tinjauan Kepustakaan (3/4)</vt:lpstr>
      <vt:lpstr>Tinjauan Kepustakaan (4/4)</vt:lpstr>
      <vt:lpstr>Metodologi Penelitian</vt:lpstr>
      <vt:lpstr>Metodologi Penelitian (1/11)</vt:lpstr>
      <vt:lpstr>Metodologi Penelitian (2/11)</vt:lpstr>
      <vt:lpstr>Metodologi Penelitian (3/11)</vt:lpstr>
      <vt:lpstr>Metodologi Penelitian (4/11)</vt:lpstr>
      <vt:lpstr>Metodologi Penelitian (5/11)</vt:lpstr>
      <vt:lpstr>Metodologi Penelitian (6/11)</vt:lpstr>
      <vt:lpstr>Metodologi Penelitian (7/11)</vt:lpstr>
      <vt:lpstr>Metodologi Penelitian (8/11)</vt:lpstr>
      <vt:lpstr>Metodologi Penelitian (9/11)</vt:lpstr>
      <vt:lpstr>Metodologi Penelitian (10/11)</vt:lpstr>
      <vt:lpstr>Metodologi Penelitian (11/11)</vt:lpstr>
      <vt:lpstr>Hasil dan Pembahasan</vt:lpstr>
      <vt:lpstr>Hasil dan Pembahasan (1/9)</vt:lpstr>
      <vt:lpstr>Hasil dan Pembahasan (2/9)</vt:lpstr>
      <vt:lpstr>Hasil dan Pembahasan (3/9)</vt:lpstr>
      <vt:lpstr>Hasil dan Pembahasan (4/9)</vt:lpstr>
      <vt:lpstr>Hasil dan Pembahasan (5/9)</vt:lpstr>
      <vt:lpstr>Hasil dan Pembahasan (6/9)</vt:lpstr>
      <vt:lpstr>Hasil dan Pembahasan (7/9)</vt:lpstr>
      <vt:lpstr>Hasil dan Pembahasan (8/9)</vt:lpstr>
      <vt:lpstr>Hasil dan Pembahasan (9/9)</vt:lpstr>
      <vt:lpstr>Kesimpulan dan Saran</vt:lpstr>
      <vt:lpstr>Kesimpulan (1/3)</vt:lpstr>
      <vt:lpstr>Kesimpulan (2/3)</vt:lpstr>
      <vt:lpstr>Saran (3/3)</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196</cp:revision>
  <cp:lastPrinted>2024-08-21T08:07:38Z</cp:lastPrinted>
  <dcterms:modified xsi:type="dcterms:W3CDTF">2024-08-30T13:22:40Z</dcterms:modified>
</cp:coreProperties>
</file>