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Calibri" panose="020F0502020204030204" pitchFamily="34" charset="0"/>
      <p:regular r:id="rId47"/>
      <p:bold r:id="rId48"/>
      <p:italic r:id="rId49"/>
      <p:boldItalic r:id="rId50"/>
    </p:embeddedFont>
    <p:embeddedFont>
      <p:font typeface="Cambria Math" panose="02040503050406030204" pitchFamily="18" charset="0"/>
      <p:regular r:id="rId51"/>
    </p:embeddedFont>
    <p:embeddedFont>
      <p:font typeface="Gill Sans MT" panose="020B0502020104020203" pitchFamily="34" charset="0"/>
      <p:regular r:id="rId52"/>
      <p:bold r:id="rId53"/>
      <p:italic r:id="rId54"/>
      <p:boldItalic r:id="rId55"/>
    </p:embeddedFont>
    <p:embeddedFont>
      <p:font typeface="Google Sans" panose="020B0604020202020204" charset="0"/>
      <p:regular r:id="rId56"/>
    </p:embeddedFont>
    <p:embeddedFont>
      <p:font typeface="Lexend" panose="020B0604020202020204" charset="0"/>
      <p:regular r:id="rId57"/>
      <p:bold r:id="rId58"/>
    </p:embeddedFont>
    <p:embeddedFont>
      <p:font typeface="Lexend Black" panose="020B0604020202020204" charset="0"/>
      <p:bold r:id="rId59"/>
    </p:embeddedFont>
    <p:embeddedFont>
      <p:font typeface="Open Sans" panose="020B0606030504020204" pitchFamily="34" charset="0"/>
      <p:regular r:id="rId60"/>
      <p:bold r:id="rId61"/>
      <p:italic r:id="rId62"/>
      <p:boldItalic r:id="rId63"/>
    </p:embeddedFont>
    <p:embeddedFont>
      <p:font typeface="Raleway" pitchFamily="2" charset="0"/>
      <p:regular r:id="rId64"/>
      <p:bold r:id="rId65"/>
      <p:italic r:id="rId66"/>
      <p:boldItalic r:id="rId67"/>
    </p:embeddedFont>
    <p:embeddedFont>
      <p:font typeface="Roboto Condensed Light" panose="02000000000000000000" pitchFamily="2" charset="0"/>
      <p:regular r:id="rId68"/>
      <p:italic r:id="rId69"/>
    </p:embeddedFont>
    <p:embeddedFont>
      <p:font typeface="Segoe UI" panose="020B0502040204020203"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6" autoAdjust="0"/>
    <p:restoredTop sz="82614" autoAdjust="0"/>
  </p:normalViewPr>
  <p:slideViewPr>
    <p:cSldViewPr snapToGrid="0">
      <p:cViewPr varScale="1">
        <p:scale>
          <a:sx n="94" d="100"/>
          <a:sy n="94" d="100"/>
        </p:scale>
        <p:origin x="1278"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Mr. </a:t>
            </a:r>
            <a:r>
              <a:rPr lang="en-US" dirty="0">
                <a:effectLst/>
                <a:highlight>
                  <a:srgbClr val="FFFF00"/>
                </a:highlight>
              </a:rPr>
              <a:t>Chairman</a:t>
            </a:r>
            <a:r>
              <a:rPr lang="en-US" dirty="0">
                <a:effectLst/>
              </a:rPr>
              <a:t> of the Committee and all of audience who has come in this event. In this happy day let us praise the presence of Allah, who has given His grace and guidance to us. Because of His grace we can gather on this day in the event</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lvl="0"/>
            <a:r>
              <a:rPr lang="en-US" sz="2000" cap="small"/>
              <a:t>DEVELOPMENT OF A LARGE LANGUAGE MODEL TO ANSWER ACADEMIC-RELATED QUESTIONS AT SYIAH KUALA UNIVERSITY USING FINE-TUNING AND RETRIEVAL-AUGMENTED GENERATION METHODS</a:t>
            </a:r>
            <a:endParaRPr lang="en-US" sz="2000" i="1" cap="small"/>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Related Research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One of the commonly used and popular chatbot applications today is ChatGPT, which was developed by OpenAI and released at the end of 2022 (Mohamadi et al., 2023). Various studies seek to explore the capabilities of ChatGPT such as those conducted by Baker et al. (2024) in the medical field developed to aid clinical documentation.
(Loukas et al., 2023). classify texts in the field of banking.
(Trozze et al., 2023). in the field of law to determine which laws have the potential to be violated.</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Related Research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Related Research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(Barandoni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Literature Review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rPr>
              <a:t>Large Language Models (LLMs) </a:t>
            </a:r>
            <a:r>
              <a:rPr lang="en-US" sz="1800" i="1">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i="1">
                <a:solidFill>
                  <a:srgbClr val="000000"/>
                </a:solidFill>
                <a:latin typeface="Times New Roman" panose="02020603050405020304" pitchFamily="18" charset="0"/>
                <a:ea typeface="Calibri" panose="020F0502020204030204" pitchFamily="34" charset="0"/>
              </a:rPr>
              <a:t>
The Mistral 7B </a:t>
            </a:r>
            <a:r>
              <a:rPr lang="en-US" sz="1800" i="1">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i="1">
                <a:solidFill>
                  <a:srgbClr val="000000"/>
                </a:solidFill>
                <a:latin typeface="Times New Roman" panose="02020603050405020304" pitchFamily="18" charset="0"/>
                <a:ea typeface="Calibri" panose="020F0502020204030204" pitchFamily="34" charset="0"/>
              </a:rPr>
              <a:t>
Fine-tuning </a:t>
            </a:r>
            <a:r>
              <a:rPr lang="en-US" sz="1800" i="1">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i="1">
                <a:solidFill>
                  <a:srgbClr val="000000"/>
                </a:solidFill>
                <a:latin typeface="Times New Roman" panose="02020603050405020304" pitchFamily="18" charset="0"/>
                <a:ea typeface="Calibri" panose="020F0502020204030204" pitchFamily="34" charset="0"/>
              </a:rPr>
              <a:t>
Retrieval augmented generation (RAG) </a:t>
            </a:r>
            <a:r>
              <a:rPr lang="en-US" sz="1800" i="1">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Literature Review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Difference between </a:t>
            </a:r>
            <a:r>
              <a:rPr lang="en-US" sz="1400" b="1"/>
              <a:t>RAG</a:t>
            </a:r>
            <a:r>
              <a:rPr lang="en-US" sz="1400"/>
              <a:t> and </a:t>
            </a:r>
            <a:r>
              <a:rPr lang="en-US" sz="1400" b="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Literature Review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Next...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Literature Review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a:latin typeface="Lexend" pitchFamily="2" charset="0"/>
                <a:ea typeface="Calibri" panose="020F0502020204030204" pitchFamily="34" charset="0"/>
              </a:rPr>
              <a:t>Figure 1 </a:t>
            </a:r>
            <a:r>
              <a:rPr lang="en-US" sz="1600">
                <a:latin typeface="Lexend" pitchFamily="2" charset="0"/>
                <a:ea typeface="Calibri" panose="020F0502020204030204" pitchFamily="34" charset="0"/>
              </a:rPr>
              <a:t>Architecture on Retrieval augmented generation (RAG). (Source:</a:t>
            </a:r>
            <a:r>
              <a:rPr lang="en-ID" sz="1600">
                <a:latin typeface="Lexend" pitchFamily="2" charset="0"/>
                <a:ea typeface="Calibri" panose="020F0502020204030204" pitchFamily="34" charset="0"/>
              </a:rPr>
              <a:t>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Research Methodology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a:t>INTRODUCTION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Discussing the background of the research.</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a:t>DISCUSSION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RELATED RESEARCH</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Discussing research that has been done by researchers before.</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a:t>LITERATURE REVIEW</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a:t>Discussing the theoretical foundations related to research.</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a:t>RESEARCH METHODS</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a:t>Discussing the research schedule and the steps to be taken.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Research Methodology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00128974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Tools and Materials</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A computer with enough specs to run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with NVIDIA Tesla T4 GPU</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The dataset of new student admission information at Syiah Kuala University consists of 20 fine-tuning and 231 RAG in pdf form</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Research Methodology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Start</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Data collection of information on the admission and lecture system at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Preprocessing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LLM development with Fine-tuning and RAG methods</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Lexend Black" panose="020B0604020202020204" charset="0"/>
              </a:rPr>
              <a:t>Testing and Evaluating Performance on Models</a:t>
            </a:r>
            <a:endParaRPr lang="en-ID" sz="900">
              <a:solidFill>
                <a:schemeClr val="tx1"/>
              </a:solidFill>
              <a:latin typeface="Lexend Black" panose="020B060402020202020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Research Methodology (4/11)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Example For Fine-tuning Dataset </a:t>
            </a:r>
            <a:endParaRPr lang="en-ID" sz="1800" i="1"/>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160181256"/>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Question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Answer</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Academic</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How to Print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KTM can be printed on the berkas-akademik.usk.ac.id page</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Academic</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How to make a Certificate of Active Study?</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US" sz="1050">
                          <a:effectLst/>
                          <a:latin typeface="Lexend" pitchFamily="2" charset="0"/>
                          <a:ea typeface="Times New Roman" panose="02020603050405020304" pitchFamily="18" charset="0"/>
                        </a:rPr>
                        <a:t>Regarding the issue of the Certificate of Active Study, please take care of it to the Academic Registration section</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general</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ea typeface="Times New Roman" panose="02020603050405020304" pitchFamily="18" charset="0"/>
                          <a:cs typeface="Arial"/>
                          <a:sym typeface="Arial"/>
                        </a:rPr>
                        <a:t>What if the KRS has not been finalized by the guardian lecturer?</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ea typeface="Times New Roman" panose="02020603050405020304" pitchFamily="18" charset="0"/>
                          <a:cs typeface="Arial"/>
                          <a:sym typeface="Arial"/>
                        </a:rPr>
                        <a:t>You can report this to your respective study program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a:t>Research Methodology (5/11)</a:t>
            </a:r>
            <a:endParaRPr lang="en-ID"/>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017865243"/>
              </p:ext>
            </p:extLst>
          </p:nvPr>
        </p:nvGraphicFramePr>
        <p:xfrm>
          <a:off x="888682" y="1628504"/>
          <a:ext cx="6892683" cy="2791094"/>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No</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USK Information Data</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1</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en-US" sz="1050" b="0" i="0" u="none" strike="noStrike" cap="none">
                          <a:solidFill>
                            <a:srgbClr val="000000"/>
                          </a:solidFill>
                          <a:effectLst/>
                          <a:latin typeface="Lexend" pitchFamily="2" charset="0"/>
                          <a:cs typeface="Arial"/>
                          <a:sym typeface="Arial"/>
                        </a:rPr>
                        <a:t>KTMs that cannot be printed can be viewed through the https://berkas-akademik.usk.ac.id/ website page to check the suitability of the data or report to the Integrated Service Unit (ULT) Section at the USK Bureau.</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050" b="0" i="0" u="none" strike="noStrike" cap="none">
                          <a:solidFill>
                            <a:srgbClr val="000000"/>
                          </a:solidFill>
                          <a:effectLst/>
                          <a:latin typeface="Lexend" pitchFamily="2" charset="0"/>
                          <a:cs typeface="Arial"/>
                          <a:sym typeface="Arial"/>
                        </a:rPr>
                        <a:t>2</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050" b="0" i="0" u="none" strike="noStrike" cap="none">
                          <a:solidFill>
                            <a:srgbClr val="000000"/>
                          </a:solidFill>
                          <a:effectLst/>
                          <a:latin typeface="Lexend" pitchFamily="2" charset="0"/>
                          <a:cs typeface="Arial"/>
                          <a:sym typeface="Arial"/>
                        </a:rPr>
                        <a:t>3</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050" b="0" i="0" u="none" strike="noStrike" cap="none">
                          <a:solidFill>
                            <a:srgbClr val="000000"/>
                          </a:solidFill>
                          <a:effectLst/>
                          <a:latin typeface="Lexend" pitchFamily="2" charset="0"/>
                          <a:cs typeface="Arial"/>
                          <a:sym typeface="Arial"/>
                        </a:rPr>
                        <a:t>Submission of a campus recommendation letter can be done in the Student Affairs section.</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Research Methodology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a:latin typeface="Lexend" pitchFamily="2" charset="0"/>
                <a:ea typeface="Calibri" panose="020F0502020204030204" pitchFamily="34" charset="0"/>
              </a:rPr>
              <a:t>Figure 4.1 Training Flow in LLMs (Source: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Research Methodology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Lexend" pitchFamily="2" charset="0"/>
                <a:ea typeface="Calibri" panose="020F0502020204030204" pitchFamily="34" charset="0"/>
              </a:rPr>
              <a:t>Figure 4.2 Grooves on RAG (Source: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Research Methodology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a:latin typeface="Lexend" pitchFamily="2" charset="0"/>
                <a:ea typeface="Calibri" panose="020F0502020204030204" pitchFamily="34" charset="0"/>
              </a:rPr>
              <a:t>Figure 4.3 Discharge Pipeline on RAG (Source:</a:t>
            </a:r>
            <a:r>
              <a:rPr lang="en-US" sz="1600">
                <a:latin typeface="Lexend" pitchFamily="2" charset="0"/>
                <a:ea typeface="Calibri" panose="020F0502020204030204" pitchFamily="34" charset="0"/>
              </a:rPr>
              <a:t>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Research Methodology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Research Methodology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Research Methodology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a:t>RESULTS AND DISCUSSION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a:t>Discuss the results of the research.</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a:t>DISCUSSION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a:t>CONCLUSIONS AND SUGGESTIONS</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a:t>Research conclusions and suggestions.</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a:t>Results and Discussion (1/9)</a:t>
            </a:r>
            <a:endParaRPr lang="en-ID"/>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Question</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US" sz="1600">
                <a:latin typeface="Lexend" pitchFamily="2" charset="0"/>
              </a:rPr>
              <a:t>How to make a Certificate of Active Study?</a:t>
            </a:r>
            <a:endParaRPr lang="en-ID"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Reference</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Answer</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Score ROUGE</a:t>
            </a:r>
          </a:p>
          <a:p>
            <a:pPr marL="358775" indent="0" algn="just">
              <a:spcAft>
                <a:spcPts val="600"/>
              </a:spcAft>
              <a:buNone/>
            </a:pPr>
            <a:r>
              <a:rPr lang="id-ID" sz="1600">
                <a:latin typeface="Lexend" pitchFamily="2" charset="0"/>
              </a:rPr>
              <a:t>R</a:t>
            </a:r>
            <a:r>
              <a:rPr lang="en-GB" sz="1600">
                <a:latin typeface="Lexend" pitchFamily="2" charset="0"/>
              </a:rPr>
              <a:t>ouge 1 : 1.0, </a:t>
            </a:r>
            <a:r>
              <a:rPr lang="id-ID" sz="1600">
                <a:latin typeface="Lexend" pitchFamily="2" charset="0"/>
              </a:rPr>
              <a:t>R</a:t>
            </a:r>
            <a:r>
              <a:rPr lang="en-GB" sz="1600">
                <a:latin typeface="Lexend" pitchFamily="2" charset="0"/>
              </a:rPr>
              <a:t>ouge 2 : 1.0, </a:t>
            </a:r>
            <a:r>
              <a:rPr lang="id-ID" sz="1600">
                <a:latin typeface="Lexend" pitchFamily="2" charset="0"/>
              </a:rPr>
              <a:t>R</a:t>
            </a:r>
            <a:r>
              <a:rPr lang="en-GB" sz="1600">
                <a:latin typeface="Lexend" pitchFamily="2" charset="0"/>
              </a:rPr>
              <a:t>ouge L : 1.0</a:t>
            </a:r>
          </a:p>
          <a:p>
            <a:pPr marL="0" indent="358775" algn="just">
              <a:buNone/>
            </a:pPr>
            <a:endParaRPr lang="en-ID" sz="1600">
              <a:latin typeface="Lexend" pitchFamily="2"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Results with the Fine-tuning method</a:t>
            </a:r>
            <a:endParaRPr lang="en-ID" sz="1400" b="1" i="1"/>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a:t>Results and Discussion (2/9)</a:t>
            </a:r>
            <a:endParaRPr lang="en-ID"/>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Basic Questions</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US" sz="1600">
                <a:latin typeface="Lexend" pitchFamily="2" charset="0"/>
              </a:rPr>
              <a:t>How to make a Certificate of Active Study?</a:t>
            </a:r>
            <a:endParaRPr lang="en-ID" sz="1600">
              <a:latin typeface="Lexend" pitchFamily="2" charset="0"/>
            </a:endParaRPr>
          </a:p>
          <a:p>
            <a:pPr marL="342900" indent="-342900" algn="just">
              <a:spcAft>
                <a:spcPts val="600"/>
              </a:spcAft>
              <a:buFont typeface="Wingdings" panose="05000000000000000000" pitchFamily="2" charset="2"/>
              <a:buChar char="v"/>
            </a:pPr>
            <a:r>
              <a:rPr lang="en-US" sz="1600" b="1">
                <a:latin typeface="Lexend" pitchFamily="2" charset="0"/>
                <a:ea typeface="Times New Roman" panose="02020603050405020304" pitchFamily="18" charset="0"/>
              </a:rPr>
              <a:t>Paraphrase Questions</a:t>
            </a:r>
            <a:endParaRPr lang="en-GB" sz="1600" b="1">
              <a:effectLst/>
              <a:latin typeface="Lexend" pitchFamily="2" charset="0"/>
              <a:ea typeface="Times New Roman" panose="02020603050405020304" pitchFamily="18" charset="0"/>
            </a:endParaRPr>
          </a:p>
          <a:p>
            <a:pPr marL="358775" indent="0" algn="just">
              <a:spcAft>
                <a:spcPts val="1200"/>
              </a:spcAft>
              <a:buNone/>
            </a:pPr>
            <a:r>
              <a:rPr lang="en-US" sz="1600">
                <a:latin typeface="Lexend" pitchFamily="2" charset="0"/>
              </a:rPr>
              <a:t>What are the steps to make a Certificate of Active Study?</a:t>
            </a:r>
            <a:endParaRPr lang="en-GB" sz="1600">
              <a:latin typeface="Lexend" pitchFamily="2" charset="0"/>
            </a:endParaRP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Reference</a:t>
            </a:r>
          </a:p>
          <a:p>
            <a:pPr marL="358775" indent="0" algn="just">
              <a:spcAft>
                <a:spcPts val="1200"/>
              </a:spcAft>
              <a:buNone/>
            </a:pPr>
            <a:r>
              <a:rPr lang="en-US" sz="1600">
                <a:latin typeface="Lexend" pitchFamily="2" charset="0"/>
              </a:rPr>
              <a:t>Regarding the issue of the Certificate of Active Study, please take care of it to the Academic Registration section</a:t>
            </a:r>
            <a:r>
              <a:rPr lang="en-GB" sz="1600">
                <a:latin typeface="Lexend" pitchFamily="2" charset="0"/>
              </a:rPr>
              <a:t>.</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Answer</a:t>
            </a:r>
            <a:endParaRPr lang="en-GB" sz="1600" b="1">
              <a:effectLst/>
              <a:latin typeface="Lexend" pitchFamily="2" charset="0"/>
              <a:ea typeface="Times New Roman" panose="02020603050405020304" pitchFamily="18" charset="0"/>
            </a:endParaRPr>
          </a:p>
          <a:p>
            <a:pPr marL="358775" indent="0" algn="just">
              <a:spcAft>
                <a:spcPts val="600"/>
              </a:spcAft>
              <a:buNone/>
            </a:pPr>
            <a:r>
              <a:rPr lang="en-US" sz="1600">
                <a:latin typeface="Lexend" pitchFamily="2" charset="0"/>
              </a:rPr>
              <a:t>To make a Certificate of Active Study, please take care of it to the Academic Registration section</a:t>
            </a:r>
            <a:r>
              <a:rPr lang="en-GB" sz="1600">
                <a:latin typeface="Lexend" pitchFamily="2"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Answer results with Paraphrase on questions</a:t>
            </a:r>
            <a:endParaRPr lang="en-ID" sz="1400"/>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a:t>Results and Discussion (3/9)</a:t>
            </a:r>
            <a:endParaRPr lang="en-ID"/>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latin typeface="Lexend" pitchFamily="2" charset="0"/>
                <a:ea typeface="Times New Roman" panose="02020603050405020304" pitchFamily="18" charset="0"/>
              </a:rPr>
              <a:t>Question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How to Manage a Certificate of Active Study?</a:t>
            </a:r>
            <a:r>
              <a:rPr lang="en-ID" sz="1800">
                <a:latin typeface="Lexend" pitchFamily="2" charset="0"/>
              </a:rPr>
              <a:t> </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Reference</a:t>
            </a:r>
            <a:endParaRPr lang="en-GB" sz="1800" b="1">
              <a:effectLst/>
              <a:latin typeface="Lexend" pitchFamily="2" charset="0"/>
              <a:ea typeface="Times New Roman" panose="02020603050405020304" pitchFamily="18" charset="0"/>
            </a:endParaRPr>
          </a:p>
          <a:p>
            <a:pPr marL="358775" indent="0" algn="just">
              <a:spcAft>
                <a:spcPts val="1200"/>
              </a:spcAft>
              <a:buNone/>
            </a:pPr>
            <a:r>
              <a:rPr lang="en-US" sz="1800">
                <a:latin typeface="Lexend" pitchFamily="2" charset="0"/>
              </a:rPr>
              <a:t>Handling of the Certificate of Active Lectures, please go to the registration section</a:t>
            </a:r>
            <a:r>
              <a:rPr lang="en-GB" sz="1800">
                <a:latin typeface="Lexend" pitchFamily="2" charset="0"/>
              </a:rPr>
              <a:t>.</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Answer</a:t>
            </a:r>
          </a:p>
          <a:p>
            <a:pPr marL="358775" indent="0" algn="just">
              <a:spcAft>
                <a:spcPts val="1200"/>
              </a:spcAft>
              <a:buNone/>
            </a:pPr>
            <a:r>
              <a:rPr lang="en-US" sz="1800">
                <a:latin typeface="Lexend" pitchFamily="2" charset="0"/>
              </a:rPr>
              <a:t>Please go to the registration section</a:t>
            </a:r>
            <a:r>
              <a:rPr lang="en-GB" sz="1800">
                <a:latin typeface="Lexend" pitchFamily="2" charset="0"/>
              </a:rPr>
              <a:t>.</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Score ROUGE</a:t>
            </a:r>
            <a:endParaRPr lang="en-GB" sz="1800" b="1">
              <a:effectLst/>
              <a:latin typeface="Lexend" pitchFamily="2" charset="0"/>
              <a:ea typeface="Times New Roman" panose="02020603050405020304" pitchFamily="18" charset="0"/>
            </a:endParaRPr>
          </a:p>
          <a:p>
            <a:pPr marL="358775" indent="0" algn="just">
              <a:spcAft>
                <a:spcPts val="1200"/>
              </a:spcAft>
              <a:buNone/>
            </a:pPr>
            <a:r>
              <a:rPr lang="en-GB" sz="1800">
                <a:latin typeface="Lexend" pitchFamily="2" charset="0"/>
              </a:rPr>
              <a:t>Rouge 1 : 0.6153, Rouge 2 : 0.5454, Rouge L : 0.6153</a:t>
            </a:r>
            <a:endParaRPr lang="en-ID" sz="1800">
              <a:latin typeface="Lexend" pitchFamily="2"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a:t>Results with the RAG method</a:t>
            </a:r>
            <a:endParaRPr lang="en-ID" sz="1400" b="1" i="1"/>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Results and Discussion (4/9)</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Results of Testing and Evaluation of Inference Results</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a:effectLst/>
                          <a:latin typeface="Times New Roman" panose="02020603050405020304" pitchFamily="18" charset="0"/>
                          <a:cs typeface="Times New Roman" panose="02020603050405020304" pitchFamily="18" charset="0"/>
                        </a:rPr>
                        <a:t>Method</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Table 5.1 ROUGE score value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Results and Discussion (5/9)</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ROUGE score categories</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a:latin typeface="Times New Roman" panose="02020603050405020304" pitchFamily="18" charset="0"/>
                <a:cs typeface="Times New Roman" panose="02020603050405020304" pitchFamily="18" charset="0"/>
              </a:rPr>
              <a:t>Table 5.2 ROUGE Metric Value Category Table (Walker II, 2024)</a:t>
            </a:r>
            <a:endParaRPr lang="en-ID" sz="160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Results and Discussion (6/9)</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Calculating Resource Evaluation</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Table 5.3 Time Counts on Models When Fine-tuning and Running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Results and Discussion (7/9)</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Training Data Problems</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ea typeface="Times New Roman" panose="02020603050405020304" pitchFamily="18" charset="0"/>
              </a:rPr>
              <a:t>The factors that affect hallucinations in LLMs are the nature of the training data</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Reduces Hallucinations</a:t>
            </a:r>
            <a:endParaRPr lang="en-GB" sz="1800" b="1">
              <a:effectLst/>
              <a:latin typeface="Lexend" pitchFamily="2" charset="0"/>
              <a:ea typeface="Times New Roman" panose="02020603050405020304" pitchFamily="18" charset="0"/>
            </a:endParaRPr>
          </a:p>
          <a:p>
            <a:pPr marL="0" indent="358775" algn="just">
              <a:buNone/>
            </a:pPr>
            <a:r>
              <a:rPr lang="en-US" sz="1800">
                <a:latin typeface="Lexend" pitchFamily="2" charset="0"/>
              </a:rPr>
              <a:t>The main method of identifying and mitigating these errors involves a combination of sophisticated metrics and critical human evaluations such as</a:t>
            </a:r>
            <a:r>
              <a:rPr lang="en-GB" sz="1800">
                <a:latin typeface="Lexend" pitchFamily="2" charset="0"/>
              </a:rPr>
              <a:t>:</a:t>
            </a:r>
          </a:p>
          <a:p>
            <a:pPr marL="342900" indent="-342900" algn="just">
              <a:buFont typeface="Wingdings" panose="05000000000000000000" pitchFamily="2" charset="2"/>
              <a:buChar char="Ø"/>
            </a:pPr>
            <a:r>
              <a:rPr lang="en-US" sz="1800">
                <a:latin typeface="Lexend" pitchFamily="2" charset="0"/>
                <a:ea typeface="Times New Roman" panose="02020603050405020304" pitchFamily="18" charset="0"/>
              </a:rPr>
              <a:t>Linguistic quality metrics such as ROUGE and BLEU</a:t>
            </a:r>
            <a:r>
              <a:rPr lang="en-GB" sz="1800">
                <a:effectLst/>
                <a:latin typeface="Lexend" pitchFamily="2" charset="0"/>
                <a:ea typeface="Times New Roman" panose="02020603050405020304" pitchFamily="18" charset="0"/>
              </a:rPr>
              <a:t>, </a:t>
            </a:r>
          </a:p>
          <a:p>
            <a:pPr marL="342900" indent="-342900" algn="just">
              <a:buFont typeface="Wingdings" panose="05000000000000000000" pitchFamily="2" charset="2"/>
              <a:buChar char="Ø"/>
            </a:pPr>
            <a:r>
              <a:rPr lang="en-US" sz="1800">
                <a:latin typeface="Lexend" pitchFamily="2" charset="0"/>
                <a:ea typeface="Times New Roman" panose="02020603050405020304" pitchFamily="18" charset="0"/>
              </a:rPr>
              <a:t>Content validity metrics, namely IE-based, QA-based, and NLI-based (Minaee et al., 2024) and</a:t>
            </a:r>
          </a:p>
          <a:p>
            <a:pPr marL="342900" indent="-342900" algn="just">
              <a:buFont typeface="Wingdings" panose="05000000000000000000" pitchFamily="2" charset="2"/>
              <a:buChar char="Ø"/>
            </a:pPr>
            <a:r>
              <a:rPr lang="en-US" sz="1800" i="1">
                <a:latin typeface="Lexend" pitchFamily="2" charset="0"/>
                <a:ea typeface="Times New Roman" panose="02020603050405020304" pitchFamily="18" charset="0"/>
              </a:rPr>
              <a:t>FactScore to check the accuracy of individual facts.</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Results and Discussion (8/9)</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Method of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Innovative methods such as SelfCheckGPT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a:latin typeface="Lexend" pitchFamily="2"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Results and Discussion (9/9)</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latin typeface="Lexend" pitchFamily="2" charset="0"/>
              </a:rPr>
              <a:t>The Influence of GPUs in LLM Implementation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In running LLMs, GPUs play an important role. Dedicated GPUs with high VRAM can significantly accelerate the computation required by the model. In this study, the GPU used is the "NVIDIA Tesla T4 GPU" which is available on Google Colab for free, the results of testing with this GPU using the RAG method take 4-5 minutes to be able to generate responses to the questions asked</a:t>
            </a:r>
            <a:r>
              <a:rPr lang="en-GB" sz="1800">
                <a:latin typeface="Lexend" pitchFamily="2"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Result Analysis</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a:latin typeface="Times New Roman" panose="02020603050405020304" pitchFamily="18"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Conclusion (1/3)</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a:t>Conclusion (2/3)</a:t>
            </a:r>
            <a:endParaRPr lang="en-ID"/>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a:latin typeface="Lexend" pitchFamily="2"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Next...</a:t>
            </a:r>
            <a:endParaRPr lang="en-ID" sz="1400" b="1" i="1"/>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Suggestion (3/3)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Introduction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So far, information related to academics at Syiah Kuala University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Introduction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Questions and answers related to academics have been compiled in the form of Frequently Asked Questions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Introduction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Introduction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Conference | Oktober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Conference | Oktober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3516</Words>
  <Application>Microsoft Office PowerPoint</Application>
  <PresentationFormat>On-screen Show (16:9)</PresentationFormat>
  <Paragraphs>335</Paragraphs>
  <Slides>44</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Google Sans</vt:lpstr>
      <vt:lpstr>Wingdings</vt:lpstr>
      <vt:lpstr>Segoe UI</vt:lpstr>
      <vt:lpstr>Calibri</vt:lpstr>
      <vt:lpstr>Lexend</vt:lpstr>
      <vt:lpstr>Open Sans</vt:lpstr>
      <vt:lpstr>Arial</vt:lpstr>
      <vt:lpstr>Cambria Math</vt:lpstr>
      <vt:lpstr>Times New Roman</vt:lpstr>
      <vt:lpstr>Lexend Black</vt:lpstr>
      <vt:lpstr>Roboto Condensed Light</vt:lpstr>
      <vt:lpstr>Raleway</vt:lpstr>
      <vt:lpstr>Gill Sans MT</vt:lpstr>
      <vt:lpstr>Cost Comparison Consulting by Slidesgo</vt:lpstr>
      <vt:lpstr>DEVELOPMENT OF A LARGE LANGUAGE MODEL TO ANSWER ACADEMIC-RELATED QUESTIONS AT SYIAH KUALA UNIVERSITY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IdeaCentre 300 20ISH</cp:lastModifiedBy>
  <cp:revision>229</cp:revision>
  <cp:lastPrinted>2024-08-21T08:07:38Z</cp:lastPrinted>
  <dcterms:modified xsi:type="dcterms:W3CDTF">2024-09-26T02:31:30Z</dcterms:modified>
</cp:coreProperties>
</file>