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0"/>
  </p:notesMasterIdLst>
  <p:sldIdLst>
    <p:sldId id="256" r:id="rId2"/>
    <p:sldId id="258" r:id="rId3"/>
    <p:sldId id="259" r:id="rId4"/>
    <p:sldId id="299" r:id="rId5"/>
    <p:sldId id="300" r:id="rId6"/>
    <p:sldId id="307" r:id="rId7"/>
    <p:sldId id="302" r:id="rId8"/>
    <p:sldId id="306" r:id="rId9"/>
    <p:sldId id="320" r:id="rId10"/>
    <p:sldId id="308" r:id="rId11"/>
    <p:sldId id="321" r:id="rId12"/>
    <p:sldId id="309" r:id="rId13"/>
    <p:sldId id="310" r:id="rId14"/>
    <p:sldId id="318" r:id="rId15"/>
    <p:sldId id="319" r:id="rId16"/>
    <p:sldId id="311" r:id="rId17"/>
    <p:sldId id="312" r:id="rId18"/>
    <p:sldId id="314" r:id="rId19"/>
    <p:sldId id="315" r:id="rId20"/>
    <p:sldId id="317" r:id="rId21"/>
    <p:sldId id="316"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275" r:id="rId39"/>
  </p:sldIdLst>
  <p:sldSz cx="9144000" cy="5143500" type="screen16x9"/>
  <p:notesSz cx="6858000" cy="9144000"/>
  <p:embeddedFontLst>
    <p:embeddedFont>
      <p:font typeface="Cambria Math" panose="02040503050406030204" pitchFamily="18" charset="0"/>
      <p:regular r:id="rId41"/>
    </p:embeddedFont>
    <p:embeddedFont>
      <p:font typeface="Gill Sans MT" panose="020B0502020104020203" pitchFamily="34" charset="0"/>
      <p:regular r:id="rId42"/>
      <p:bold r:id="rId43"/>
      <p:italic r:id="rId44"/>
      <p:boldItalic r:id="rId45"/>
    </p:embeddedFont>
    <p:embeddedFont>
      <p:font typeface="Google Sans" panose="020B0503030502040204" pitchFamily="34" charset="0"/>
      <p:regular r:id="rId46"/>
    </p:embeddedFont>
    <p:embeddedFont>
      <p:font typeface="Josefin Sans" pitchFamily="2" charset="0"/>
      <p:regular r:id="rId47"/>
      <p:bold r:id="rId48"/>
    </p:embeddedFont>
    <p:embeddedFont>
      <p:font typeface="Lexend" pitchFamily="2" charset="0"/>
      <p:regular r:id="rId49"/>
      <p:bold r:id="rId50"/>
    </p:embeddedFont>
    <p:embeddedFont>
      <p:font typeface="Lexend Black" pitchFamily="2" charset="0"/>
      <p:bold r:id="rId51"/>
    </p:embeddedFont>
    <p:embeddedFont>
      <p:font typeface="Open Sans" panose="020B0606030504020204" pitchFamily="34" charset="0"/>
      <p:regular r:id="rId52"/>
      <p:bold r:id="rId53"/>
      <p:italic r:id="rId54"/>
      <p:boldItalic r:id="rId55"/>
    </p:embeddedFont>
    <p:embeddedFont>
      <p:font typeface="Roboto Condensed Light" panose="02000000000000000000" pitchFamily="2" charset="0"/>
      <p:regular r:id="rId56"/>
      <p:italic r:id="rId57"/>
    </p:embeddedFont>
    <p:embeddedFont>
      <p:font typeface="Segoe UI" panose="020B0502040204020203"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14" autoAdjust="0"/>
  </p:normalViewPr>
  <p:slideViewPr>
    <p:cSldViewPr snapToGrid="0">
      <p:cViewPr varScale="1">
        <p:scale>
          <a:sx n="85" d="100"/>
          <a:sy n="85" d="100"/>
        </p:scale>
        <p:origin x="130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D" b="1" i="0">
                <a:solidFill>
                  <a:srgbClr val="BCC0C3"/>
                </a:solidFill>
                <a:effectLst/>
                <a:latin typeface="Times New Roman" panose="02020603050405020304" pitchFamily="18" charset="0"/>
                <a:cs typeface="Times New Roman" panose="02020603050405020304" pitchFamily="18" charset="0"/>
              </a:rPr>
              <a:t>Data preprocessing</a:t>
            </a:r>
            <a:r>
              <a:rPr lang="en-ID" b="0" i="0">
                <a:solidFill>
                  <a:srgbClr val="BDC1C6"/>
                </a:solidFill>
                <a:effectLst/>
                <a:latin typeface="Times New Roman" panose="02020603050405020304" pitchFamily="18" charset="0"/>
                <a:cs typeface="Times New Roman" panose="02020603050405020304" pitchFamily="18" charset="0"/>
              </a:rPr>
              <a:t> adalah proses mengubah </a:t>
            </a:r>
            <a:r>
              <a:rPr lang="en-ID" b="1" i="0">
                <a:solidFill>
                  <a:srgbClr val="BCC0C3"/>
                </a:solidFill>
                <a:effectLst/>
                <a:latin typeface="Times New Roman" panose="02020603050405020304" pitchFamily="18" charset="0"/>
                <a:cs typeface="Times New Roman" panose="02020603050405020304" pitchFamily="18" charset="0"/>
              </a:rPr>
              <a:t>data</a:t>
            </a:r>
            <a:r>
              <a:rPr lang="en-ID" b="0" i="0">
                <a:solidFill>
                  <a:srgbClr val="BDC1C6"/>
                </a:solidFill>
                <a:effectLst/>
                <a:latin typeface="Times New Roman" panose="02020603050405020304" pitchFamily="18" charset="0"/>
                <a:cs typeface="Times New Roman" panose="02020603050405020304" pitchFamily="18" charset="0"/>
              </a:rPr>
              <a:t> mentah ke dalam bentuk yang lebih mudah dipahami. </a:t>
            </a:r>
            <a:r>
              <a:rPr lang="en-ID" b="0" i="0">
                <a:solidFill>
                  <a:srgbClr val="595858"/>
                </a:solidFill>
                <a:effectLst/>
                <a:latin typeface="Times New Roman" panose="02020603050405020304" pitchFamily="18" charset="0"/>
                <a:cs typeface="Times New Roman" panose="02020603050405020304" pitchFamily="18" charset="0"/>
              </a:rPr>
              <a:t>Proses ini diperlukan untuk memperbaiki kesalahan pada data mentah yang seringkali tidak lengkap dan memiliki format yang tidak teratur.</a:t>
            </a:r>
            <a:endParaRPr lang="en-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Ide RAG adalah untuk mengkodekan data yang ingin diekspos pada LLM ke dalam embeddings dan mengindeks data tersebut ke dalam database vektor.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D" b="0" i="0">
                <a:solidFill>
                  <a:srgbClr val="E8E8E8"/>
                </a:solidFill>
                <a:effectLst/>
                <a:latin typeface="Google Sans"/>
              </a:rPr>
              <a:t>Kesamaan kosinus adalah </a:t>
            </a:r>
            <a:r>
              <a:rPr lang="en-ID" b="0" i="0">
                <a:solidFill>
                  <a:srgbClr val="FFFFFF"/>
                </a:solidFill>
                <a:effectLst/>
                <a:latin typeface="Google Sans"/>
              </a:rPr>
              <a:t>ukuran kesamaan antara dua vektor dalam ruang produk dalam</a:t>
            </a:r>
            <a:r>
              <a:rPr lang="en-ID" b="0" i="0">
                <a:solidFill>
                  <a:srgbClr val="E8E8E8"/>
                </a:solidFill>
                <a:effectLst/>
                <a:latin typeface="Google Sans"/>
              </a:rPr>
              <a:t>. Ukuran ini menentukan derajat di mana dua vektor mengarah ke arah yang sama dengan menghitung kosinus sudut di antara keduanya.</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RAG tidak memiliki jalur pelatihan hanya memerlukan pipeline pengindeksan dan pipeline penyajian. Pipa pengindeksan digunakan untuk mengubah data menjadi representasi vektor dan mengindeksnya dalam database Vektor seperti yang dapat dilihat pada </a:t>
            </a:r>
            <a:r>
              <a:rPr lang="en-GB" sz="1800">
                <a:effectLst/>
                <a:latin typeface="Times New Roman" panose="02020603050405020304" pitchFamily="18" charset="0"/>
                <a:ea typeface="Times New Roman" panose="02020603050405020304" pitchFamily="18" charset="0"/>
              </a:rPr>
              <a:t>Gambar 3</a:t>
            </a:r>
            <a:r>
              <a:rPr lang="en-US" sz="1800">
                <a:effectLst/>
                <a:latin typeface="Times New Roman" panose="02020603050405020304" pitchFamily="18" charset="0"/>
                <a:ea typeface="Times New Roman" panose="02020603050405020304" pitchFamily="18" charset="0"/>
              </a:rPr>
              <a:t>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Rouge-1 mengukur ketepatan unigram (kata tunggal) yang tumpang tindih antara teks yang dihasilkan dan teks referensi (buatan manusia).</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Rouge-2 mengukur ketepatan bigram yang tumpang tindih antara teks yang dihasilkan dan teks referensi (buatan manusia). Rumus rouge-2 sama dengan rouge-1, namun yang digunakan sepasang kata yaitu bigram, bukan unigram. Bigram mengkompensasi masalah posisi kata Rouge-1 sampai batas tertentu</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Tidak seperti rouge-1, dan rouge-2, Rouge-L tidak melihat ke dalam unigram atau bigram, melainkan kesesuaian dengan LCS (Longest Common Subsequence) atau urutan kata terpanjang dalam referensi dan teks yang dihasilkan manusia.</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Sering ditanyakan mengenai bagaimana </a:t>
            </a:r>
            <a:r>
              <a:rPr lang="en-US" b="1"/>
              <a:t>proses pembayaran uktb</a:t>
            </a:r>
            <a:r>
              <a:rPr lang="en-US"/>
              <a:t> melalui </a:t>
            </a:r>
            <a:r>
              <a:rPr lang="en-US" b="1"/>
              <a:t>Bank </a:t>
            </a:r>
            <a:r>
              <a:rPr lang="en-US"/>
              <a:t>apa saja, </a:t>
            </a:r>
            <a:r>
              <a:rPr lang="en-US" b="1"/>
              <a:t>besaran biaya uktb </a:t>
            </a:r>
            <a:r>
              <a:rPr lang="en-US"/>
              <a:t>jalur (</a:t>
            </a:r>
            <a:r>
              <a:rPr lang="en-US" b="1"/>
              <a:t>prestasi</a:t>
            </a:r>
            <a:r>
              <a:rPr lang="en-US"/>
              <a:t>) SNBP, (</a:t>
            </a:r>
            <a:r>
              <a:rPr lang="en-US" b="1"/>
              <a:t>Tes</a:t>
            </a:r>
            <a:r>
              <a:rPr lang="en-US"/>
              <a:t>) SNBT dan </a:t>
            </a:r>
            <a:r>
              <a:rPr lang="en-US" b="1"/>
              <a:t>Mandiri</a:t>
            </a:r>
            <a:r>
              <a:rPr lang="en-US"/>
              <a:t>, </a:t>
            </a:r>
            <a:r>
              <a:rPr lang="en-US" b="1"/>
              <a:t>Pengurangan UKTB </a:t>
            </a:r>
            <a:r>
              <a:rPr lang="en-US"/>
              <a:t>bagi </a:t>
            </a:r>
            <a:r>
              <a:rPr lang="en-US" b="1"/>
              <a:t>pegawai USK </a:t>
            </a:r>
            <a:r>
              <a:rPr lang="en-US"/>
              <a:t>atau yang </a:t>
            </a:r>
            <a:r>
              <a:rPr lang="en-US" b="1"/>
              <a:t>kurang mampu </a:t>
            </a:r>
            <a:r>
              <a:rPr lang="en-US"/>
              <a:t>harus kemana, kemudian syarat pengurusan </a:t>
            </a:r>
            <a:r>
              <a:rPr lang="en-US" b="1"/>
              <a:t>beasiswa</a:t>
            </a:r>
            <a:r>
              <a:rPr lang="en-US"/>
              <a:t> seperti KIPK, syarat </a:t>
            </a:r>
            <a:r>
              <a:rPr lang="en-US" b="1"/>
              <a:t>pendaftaran kuliah</a:t>
            </a:r>
            <a:r>
              <a:rPr lang="en-US"/>
              <a:t>, semua ini sering ditanyakan tetapi pengalaman yg saya jumpai mereka kesulitan untuk menemukan jawaban di </a:t>
            </a:r>
            <a:r>
              <a:rPr lang="en-US" b="1"/>
              <a:t>web usk</a:t>
            </a:r>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134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figure/Retrieval-Augmented-Generation-Architecture_fig1_378364457"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i="1"/>
              <a:t>FINE-TUNING</a:t>
            </a:r>
            <a:r>
              <a:rPr lang="en-US" sz="2000" cap="small"/>
              <a:t> </a:t>
            </a:r>
            <a:r>
              <a:rPr lang="en-US" sz="2000" i="1" cap="small"/>
              <a:t>LARGE LANGUAGE</a:t>
            </a:r>
            <a:r>
              <a:rPr lang="en-US" sz="2000" cap="small"/>
              <a:t> </a:t>
            </a:r>
            <a:r>
              <a:rPr lang="en-US" sz="2000" i="1" cap="small"/>
              <a:t>MODEL</a:t>
            </a:r>
            <a:r>
              <a:rPr lang="en-US" sz="2000" cap="small"/>
              <a:t> (LLM) UNTUK MENJAWAB PERTANYAAN DASAR BAGI CALON MAHASISWA BARU DI UNIVERSITAS SYIAH KUALA DENGAN METODE </a:t>
            </a:r>
            <a:r>
              <a:rPr lang="en-US" sz="2000" i="1" cap="small"/>
              <a:t>RETRIEVAL-AUGMENTED GENERATION</a:t>
            </a:r>
            <a:r>
              <a:rPr lang="en-US" sz="2000" cap="small"/>
              <a:t> (RAG)</a:t>
            </a:r>
            <a:endParaRPr sz="2000">
              <a:solidFill>
                <a:schemeClr val="accent1"/>
              </a:solidFill>
            </a:endParaRPr>
          </a:p>
        </p:txBody>
      </p:sp>
      <p:sp>
        <p:nvSpPr>
          <p:cNvPr id="241" name="Google Shape;241;p25"/>
          <p:cNvSpPr txBox="1">
            <a:spLocks noGrp="1"/>
          </p:cNvSpPr>
          <p:nvPr>
            <p:ph type="subTitle" idx="1"/>
          </p:nvPr>
        </p:nvSpPr>
        <p:spPr>
          <a:xfrm>
            <a:off x="2159998" y="3456324"/>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31534195-F296-C35D-35A0-4CB616D309B9}"/>
              </a:ext>
            </a:extLst>
          </p:cNvPr>
          <p:cNvSpPr txBox="1"/>
          <p:nvPr/>
        </p:nvSpPr>
        <p:spPr>
          <a:xfrm>
            <a:off x="2159998" y="1360632"/>
            <a:ext cx="4843346" cy="307777"/>
          </a:xfrm>
          <a:prstGeom prst="rect">
            <a:avLst/>
          </a:prstGeom>
          <a:noFill/>
        </p:spPr>
        <p:txBody>
          <a:bodyPr wrap="square">
            <a:spAutoFit/>
          </a:bodyPr>
          <a:lstStyle/>
          <a:p>
            <a:pPr marL="12700">
              <a:lnSpc>
                <a:spcPct val="100000"/>
              </a:lnSpc>
              <a:spcBef>
                <a:spcPts val="100"/>
              </a:spcBef>
            </a:pPr>
            <a:r>
              <a:rPr lang="en-ID" b="1" cap="small">
                <a:solidFill>
                  <a:schemeClr val="dk1"/>
                </a:solidFill>
                <a:latin typeface="Josefin Sans"/>
                <a:sym typeface="Josefin Sans"/>
              </a:rPr>
              <a:t>SEMINAR HASIL TESIS</a:t>
            </a: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236616" y="4490083"/>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Penelitian Terkait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Selain LLM dengan sumber tertutup seperti </a:t>
            </a:r>
            <a:r>
              <a:rPr lang="en-GB" sz="1800" b="1">
                <a:effectLst/>
                <a:latin typeface="Times New Roman" panose="02020603050405020304" pitchFamily="18" charset="0"/>
                <a:ea typeface="Times New Roman" panose="02020603050405020304" pitchFamily="18" charset="0"/>
              </a:rPr>
              <a:t>GPT-4</a:t>
            </a:r>
            <a:r>
              <a:rPr lang="en-GB" sz="1800">
                <a:effectLst/>
                <a:latin typeface="Times New Roman" panose="02020603050405020304" pitchFamily="18" charset="0"/>
                <a:ea typeface="Times New Roman" panose="02020603050405020304" pitchFamily="18" charset="0"/>
              </a:rPr>
              <a:t>, beberapa penelitian menggunakan LLM sumber terbuka seperti yang dilakukan oleh (Huang dkk.) (2023) dengan mengadaptasi LLM </a:t>
            </a:r>
            <a:r>
              <a:rPr lang="en-GB" sz="1800" b="1">
                <a:effectLst/>
                <a:latin typeface="Times New Roman" panose="02020603050405020304" pitchFamily="18" charset="0"/>
                <a:ea typeface="Times New Roman" panose="02020603050405020304" pitchFamily="18" charset="0"/>
              </a:rPr>
              <a:t>Llama</a:t>
            </a:r>
            <a:r>
              <a:rPr lang="en-GB" sz="1800">
                <a:effectLst/>
                <a:latin typeface="Times New Roman" panose="02020603050405020304" pitchFamily="18" charset="0"/>
                <a:ea typeface="Times New Roman" panose="02020603050405020304" pitchFamily="18" charset="0"/>
              </a:rPr>
              <a:t> ke domain hukum untuk membantu pengacara dalam membuat laporan teknis.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(Bhatti A., dkk., 2023). </a:t>
            </a:r>
            <a:r>
              <a:rPr lang="en-GB" sz="1800">
                <a:effectLst/>
                <a:latin typeface="Times New Roman" panose="02020603050405020304" pitchFamily="18" charset="0"/>
                <a:ea typeface="Times New Roman" panose="02020603050405020304" pitchFamily="18" charset="0"/>
              </a:rPr>
              <a:t>melakukan </a:t>
            </a:r>
            <a:r>
              <a:rPr lang="en-GB" sz="1800" b="1"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70B </a:t>
            </a:r>
            <a:r>
              <a:rPr lang="en-GB" sz="1800">
                <a:effectLst/>
                <a:latin typeface="Times New Roman" panose="02020603050405020304" pitchFamily="18" charset="0"/>
                <a:ea typeface="Times New Roman" panose="02020603050405020304" pitchFamily="18" charset="0"/>
              </a:rPr>
              <a:t>yang diberi nama “SM70” untuk menangani berbagai pertanyaan medis serta pengambilan keputusan klinis yang kompleks</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(Zhao H., dkk., 2023). </a:t>
            </a:r>
            <a:r>
              <a:rPr lang="en-GB" sz="1800">
                <a:effectLst/>
                <a:latin typeface="Times New Roman" panose="02020603050405020304" pitchFamily="18" charset="0"/>
                <a:ea typeface="Times New Roman" panose="02020603050405020304" pitchFamily="18" charset="0"/>
              </a:rPr>
              <a:t>melakukan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Llama 7B yang diberi nama “Ophtha-LLaMA2” untuk membantu mendiagnosis penyakit mata yang akan memberikan dukungan keputusan bagi dokter</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Penelitian Terkait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(Barandoni dkk. 2024) melakukan analisis komparatif LLM untuk mengekstraksi kebutuhan pelanggan travel dari postingan </a:t>
            </a:r>
            <a:r>
              <a:rPr lang="en-GB" sz="1800" i="1">
                <a:effectLst/>
                <a:latin typeface="Times New Roman" panose="02020603050405020304" pitchFamily="18" charset="0"/>
                <a:ea typeface="Times New Roman" panose="02020603050405020304" pitchFamily="18" charset="0"/>
              </a:rPr>
              <a:t>TripAdvisor</a:t>
            </a:r>
            <a:r>
              <a:rPr lang="en-GB" sz="1800">
                <a:effectLst/>
                <a:latin typeface="Times New Roman" panose="02020603050405020304" pitchFamily="18" charset="0"/>
                <a:ea typeface="Times New Roman" panose="02020603050405020304" pitchFamily="18" charset="0"/>
              </a:rPr>
              <a:t> dengan Memanfaatkan beragam model, termasuk model sumber terbuka seperti Mistral 7B dan sumber tertutup seperti GPT-4 dan Gemini. Hasil penelitan menyoroti kemanjuran LLM sumber terbuka, khususnya Mistral 7B, dalam mencapai kinerja yang sebanding dengan model sumber tertutup.</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Penelitian mengenai chatbot sebagai asisten virtual telah dilakukan oleh Jonatan &amp; Igor (2023) untuk meningkatkan efisiensi layanan kepada pelanggan. Penelitian yang telah dipaparkan tersebut telah menunjukan potensi LLM untuk membantu pekerjaan dalam berbagai bidang.</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t>TINJAUAN KEPUSTAKAAN</a:t>
            </a:r>
            <a:endParaRPr lang="en-ID" sz="2800"/>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Tinjauan Kepustakaan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effectLst/>
                <a:latin typeface="Times New Roman" panose="02020603050405020304" pitchFamily="18" charset="0"/>
                <a:ea typeface="Calibri" panose="020F0502020204030204" pitchFamily="34" charset="0"/>
              </a:rPr>
              <a:t>Large Language Models </a:t>
            </a:r>
            <a:r>
              <a:rPr lang="en-US" sz="1800" b="1">
                <a:solidFill>
                  <a:srgbClr val="000000"/>
                </a:solidFill>
                <a:effectLst/>
                <a:latin typeface="Times New Roman" panose="02020603050405020304" pitchFamily="18" charset="0"/>
                <a:ea typeface="Calibri" panose="020F0502020204030204" pitchFamily="34" charset="0"/>
              </a:rPr>
              <a:t>(</a:t>
            </a:r>
            <a:r>
              <a:rPr lang="en-US"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LLM) </a:t>
            </a: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merupakan model chatbot yang dapat membantu dalam memperoleh informasi dengan cepat dan akurat.</a:t>
            </a:r>
          </a:p>
          <a:p>
            <a:pPr marL="342900" indent="-342900" algn="just">
              <a:spcAft>
                <a:spcPts val="600"/>
              </a:spcAft>
              <a:buFont typeface="Wingdings" panose="05000000000000000000" pitchFamily="2" charset="2"/>
              <a:buChar char="v"/>
            </a:pPr>
            <a:r>
              <a:rPr lang="en-ID"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Mistral 7B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salah satu model chatbot dengan parameter 7.3B yang </a:t>
            </a:r>
            <a:r>
              <a:rPr lang="en-US" sz="1800">
                <a:effectLst/>
                <a:latin typeface="Times New Roman" panose="02020603050405020304" pitchFamily="18" charset="0"/>
                <a:ea typeface="Calibri" panose="020F0502020204030204" pitchFamily="34" charset="0"/>
              </a:rPr>
              <a:t>mudah untuk disesuaikan pada tugas apa pun dan</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telah mengungguli performa model Llama 2 13B di semua benchmark.</a:t>
            </a:r>
          </a:p>
          <a:p>
            <a:pPr marL="342900" indent="-342900" algn="just">
              <a:spcAft>
                <a:spcPts val="600"/>
              </a:spcAf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Fine-tuning</a:t>
            </a:r>
            <a:r>
              <a:rPr lang="en-US" sz="1800">
                <a:effectLst/>
                <a:latin typeface="Times New Roman" panose="02020603050405020304" pitchFamily="18" charset="0"/>
                <a:ea typeface="Calibri" panose="020F0502020204030204" pitchFamily="34" charset="0"/>
              </a:rPr>
              <a:t> artinya </a:t>
            </a:r>
            <a:r>
              <a:rPr lang="en-US" sz="1800" i="1">
                <a:effectLst/>
                <a:latin typeface="Times New Roman" panose="02020603050405020304" pitchFamily="18" charset="0"/>
                <a:ea typeface="Calibri" panose="020F0502020204030204" pitchFamily="34" charset="0"/>
              </a:rPr>
              <a:t>training model</a:t>
            </a:r>
            <a:r>
              <a:rPr lang="en-US" sz="1800">
                <a:effectLst/>
                <a:latin typeface="Times New Roman" panose="02020603050405020304" pitchFamily="18" charset="0"/>
                <a:ea typeface="Calibri" panose="020F0502020204030204" pitchFamily="34" charset="0"/>
              </a:rPr>
              <a:t> dengan task yang spesifik menggunakan model yang sudah dilatih dengan dataset pada domain yang spesifik.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Retrieval augmented generation</a:t>
            </a:r>
            <a:r>
              <a:rPr lang="en-US" sz="1800" b="1">
                <a:effectLst/>
                <a:latin typeface="Times New Roman" panose="02020603050405020304" pitchFamily="18" charset="0"/>
                <a:ea typeface="Calibri" panose="020F0502020204030204" pitchFamily="34" charset="0"/>
              </a:rPr>
              <a:t> (RAG) </a:t>
            </a:r>
            <a:r>
              <a:rPr lang="en-US" sz="1800">
                <a:effectLst/>
                <a:latin typeface="Times New Roman" panose="02020603050405020304" pitchFamily="18" charset="0"/>
                <a:ea typeface="Calibri" panose="020F0502020204030204" pitchFamily="34" charset="0"/>
              </a:rPr>
              <a:t>adalah sebuah pendekatan dalam pembuatan model AI yang dapat menghasilkan teks dengan menggabungkan kemampuan </a:t>
            </a:r>
            <a:r>
              <a:rPr lang="en-US" sz="1800" i="1">
                <a:effectLst/>
                <a:latin typeface="Times New Roman" panose="02020603050405020304" pitchFamily="18" charset="0"/>
                <a:ea typeface="Calibri" panose="020F0502020204030204" pitchFamily="34" charset="0"/>
              </a:rPr>
              <a:t>retrieval</a:t>
            </a:r>
            <a:r>
              <a:rPr lang="en-US" sz="1800">
                <a:effectLst/>
                <a:latin typeface="Times New Roman" panose="02020603050405020304" pitchFamily="18" charset="0"/>
                <a:ea typeface="Calibri" panose="020F0502020204030204" pitchFamily="34" charset="0"/>
              </a:rPr>
              <a:t> (pengambilan informasi) dan </a:t>
            </a:r>
            <a:r>
              <a:rPr lang="en-US" sz="1800" i="1">
                <a:effectLst/>
                <a:latin typeface="Times New Roman" panose="02020603050405020304" pitchFamily="18" charset="0"/>
                <a:ea typeface="Calibri" panose="020F0502020204030204" pitchFamily="34" charset="0"/>
              </a:rPr>
              <a:t>generation</a:t>
            </a:r>
            <a:r>
              <a:rPr lang="en-US" sz="1800">
                <a:effectLst/>
                <a:latin typeface="Times New Roman" panose="02020603050405020304" pitchFamily="18" charset="0"/>
                <a:ea typeface="Calibri" panose="020F0502020204030204" pitchFamily="34" charset="0"/>
              </a:rPr>
              <a:t> (pembangkitan teks).</a:t>
            </a:r>
          </a:p>
          <a:p>
            <a:pPr marL="342900" indent="-342900" algn="just">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Tinjauan Kepustakaan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menggabungkan pembuatan teks dengan mekanisme pengambilan. Artinya, model menghasilkan teks, namun mengambil informasi yang relevan dari sekumpulan dokumen.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berguna untuk tugas-tugas yang memerlukan model untuk menggabungkan pengetahuan spesifik, terkini, atau domain tertentu dari kumpulan data, seperti artikel berita terkini atau makalah penelitian medis.</a:t>
            </a: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Perbedaan antara </a:t>
            </a:r>
            <a:r>
              <a:rPr lang="nl-NL" sz="1400" b="1" i="1"/>
              <a:t>RAG</a:t>
            </a:r>
            <a:r>
              <a:rPr lang="nl-NL" sz="1400"/>
              <a:t> dan </a:t>
            </a:r>
            <a:r>
              <a:rPr lang="nl-NL" sz="1400" b="1" i="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Tinjauan Kepustakaan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teknik pelatihan di mana model yang telah dilatih sebelumnya (seperti GPT dan Mistral 7B) dilatih lebih lanjut pada kumpulan data tertentu yang terkait dengan tugas tertentu. Model ini mempelajari pola dan informasi spesifik tugas dari kumpulan data yang disediakan selama </a:t>
            </a:r>
            <a:r>
              <a:rPr lang="en-ID"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biasanya digunakan ketika diperlukan penerapan model terlatih pada tugas atau domain tertentu. Hal ini efisien karena model tidak mulai belajar dari awal namun menyempurnakan pengetahuan yang ada untuk tugas tertentu.</a:t>
            </a: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Tinjauan Kepustakaan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1 Arsitektur pada </a:t>
            </a:r>
            <a:r>
              <a:rPr lang="en-US" sz="1600" b="1" i="1">
                <a:effectLst/>
                <a:latin typeface="Lexend" pitchFamily="2" charset="0"/>
                <a:ea typeface="Calibri" panose="020F0502020204030204" pitchFamily="34" charset="0"/>
              </a:rPr>
              <a:t>Retrieval augmented generation</a:t>
            </a:r>
            <a:r>
              <a:rPr lang="en-US" sz="1600" b="1">
                <a:effectLst/>
                <a:latin typeface="Lexend" pitchFamily="2" charset="0"/>
                <a:ea typeface="Calibri" panose="020F0502020204030204" pitchFamily="34" charset="0"/>
              </a:rPr>
              <a:t> (</a:t>
            </a:r>
            <a:r>
              <a:rPr lang="en-US" sz="1600" b="1" u="sng">
                <a:solidFill>
                  <a:srgbClr val="3D3D3D"/>
                </a:solidFill>
                <a:effectLst/>
                <a:uFill>
                  <a:solidFill>
                    <a:schemeClr val="bg1"/>
                  </a:solidFill>
                </a:uFill>
                <a:latin typeface="Lexend" pitchFamily="2" charset="0"/>
                <a:ea typeface="Calibri" panose="020F0502020204030204" pitchFamily="34" charset="0"/>
                <a:hlinkClick r:id="rId3">
                  <a:extLst>
                    <a:ext uri="{A12FA001-AC4F-418D-AE19-62706E023703}">
                      <ahyp:hlinkClr xmlns:ahyp="http://schemas.microsoft.com/office/drawing/2018/hyperlinkcolor" val="tx"/>
                    </a:ext>
                  </a:extLst>
                </a:hlinkClick>
              </a:rPr>
              <a:t>RAG</a:t>
            </a:r>
            <a:r>
              <a:rPr lang="en-US" sz="1600" b="1">
                <a:effectLst/>
                <a:latin typeface="Lexend" pitchFamily="2" charset="0"/>
                <a:ea typeface="Calibri" panose="020F0502020204030204" pitchFamily="34" charset="0"/>
              </a:rPr>
              <a:t>)</a:t>
            </a:r>
            <a:r>
              <a:rPr lang="en-US" sz="1600">
                <a:effectLst/>
                <a:latin typeface="Lexend" pitchFamily="2" charset="0"/>
                <a:ea typeface="Calibri" panose="020F0502020204030204" pitchFamily="34" charset="0"/>
              </a:rPr>
              <a:t>. </a:t>
            </a:r>
            <a:r>
              <a:rPr lang="en-ID" sz="1600">
                <a:latin typeface="Lexend" pitchFamily="2" charset="0"/>
                <a:ea typeface="Calibri" panose="020F0502020204030204" pitchFamily="34" charset="0"/>
              </a:rPr>
              <a:t>(Sumber: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5"/>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Metodologi Penelitian</a:t>
            </a:r>
            <a:endParaRPr lang="en-ID" sz="3200"/>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Metodologi Penelitian (1/10)</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Tempat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Prodi Magister Kecerdasan Buatan Jurusan Informatika  FMIPA USK.</a:t>
            </a:r>
          </a:p>
          <a:p>
            <a:pPr marL="0" indent="0">
              <a:buClr>
                <a:schemeClr val="dk1"/>
              </a:buClr>
              <a:buSzPts val="1100"/>
              <a:buFont typeface="Arial"/>
              <a:buNone/>
            </a:pPr>
            <a:endParaRPr lang="en-US" sz="1400"/>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Waktu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6 (enam) bulan mulai dari bulan April sampai dengan September 2024</a:t>
            </a:r>
          </a:p>
          <a:p>
            <a:pPr marL="0" indent="0">
              <a:buClr>
                <a:schemeClr val="dk1"/>
              </a:buClr>
              <a:buSzPts val="1100"/>
              <a:buFont typeface="Arial"/>
              <a:buNone/>
            </a:pPr>
            <a:endParaRPr lang="en-US" sz="1400"/>
          </a:p>
        </p:txBody>
      </p:sp>
    </p:spTree>
    <p:extLst>
      <p:ext uri="{BB962C8B-B14F-4D97-AF65-F5344CB8AC3E}">
        <p14:creationId xmlns:p14="http://schemas.microsoft.com/office/powerpoint/2010/main" val="231635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Metodologi Penelitian (2/10)</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Alat dan Bahan:</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833918591"/>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Alat dan Bahan</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Komputer dengan spesifikasi yang cukup untuk menjalankan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dengan</a:t>
                      </a:r>
                      <a:r>
                        <a:rPr lang="id-ID" sz="1200" b="0" i="0" u="none" strike="noStrike" cap="none">
                          <a:solidFill>
                            <a:srgbClr val="000000"/>
                          </a:solidFill>
                          <a:effectLst/>
                          <a:latin typeface="Lexend" panose="020B0604020202020204" charset="0"/>
                          <a:ea typeface="Arial"/>
                          <a:cs typeface="Arial"/>
                          <a:sym typeface="Arial"/>
                        </a:rPr>
                        <a:t> NVIDIA Tesla</a:t>
                      </a:r>
                      <a:r>
                        <a:rPr lang="en-GB" sz="1200" b="0" i="0" u="none" strike="noStrike" cap="none">
                          <a:solidFill>
                            <a:srgbClr val="000000"/>
                          </a:solidFill>
                          <a:effectLst/>
                          <a:latin typeface="Lexend" panose="020B0604020202020204" charset="0"/>
                          <a:ea typeface="Arial"/>
                          <a:cs typeface="Arial"/>
                          <a:sym typeface="Arial"/>
                        </a:rPr>
                        <a:t> T4 GPU </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Dataset informasi </a:t>
                      </a:r>
                      <a:r>
                        <a:rPr lang="id-ID" sz="1200">
                          <a:effectLst/>
                          <a:latin typeface="Lexend" panose="020B0604020202020204" charset="0"/>
                        </a:rPr>
                        <a:t>penerimaan mahasiswa baru</a:t>
                      </a:r>
                      <a:r>
                        <a:rPr lang="en-US" sz="1200">
                          <a:effectLst/>
                          <a:latin typeface="Lexend" panose="020B0604020202020204" charset="0"/>
                        </a:rPr>
                        <a:t> di Universitas Syiah Kuala</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PENDAHULUAN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latar belakang penelitian.</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PENELITIAN  TERKAIT</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riset yang  sudah pernah dilakukan peneliti  sebelumnya</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lnSpc>
                <a:spcPct val="100000"/>
              </a:lnSpc>
              <a:spcBef>
                <a:spcPts val="925"/>
              </a:spcBef>
            </a:pPr>
            <a:r>
              <a:rPr lang="en-US"/>
              <a:t>TINJAUAN KEPUSTAKAAN</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lnSpc>
                <a:spcPct val="100000"/>
              </a:lnSpc>
              <a:spcBef>
                <a:spcPts val="550"/>
              </a:spcBef>
            </a:pPr>
            <a:r>
              <a:rPr lang="en-ID"/>
              <a:t>Membahas tentang landasan  teori berkaitan dengan  penelitian.</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lnSpc>
                <a:spcPct val="100000"/>
              </a:lnSpc>
            </a:pPr>
            <a:r>
              <a:rPr lang="en-ID"/>
              <a:t>METODE PENELITIAN</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lnSpc>
                <a:spcPct val="100000"/>
              </a:lnSpc>
              <a:spcBef>
                <a:spcPts val="550"/>
              </a:spcBef>
            </a:pPr>
            <a:r>
              <a:rPr lang="en-ID"/>
              <a:t>Membahas tentang jadwal  penelitian serta langkah yang akan dilakukan.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Metodologi Penelitian (3/10)</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Tahapan Penelitian</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Mulai</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13469" y="1533683"/>
            <a:ext cx="1557975"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Pengumpulan data informasi sistem penerimaan dan perkuliahan di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833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295035" y="2416611"/>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Melakukan preprocessing pada dataset</a:t>
            </a:r>
            <a:endParaRPr lang="en-ID" sz="900">
              <a:solidFill>
                <a:schemeClr val="tx1"/>
              </a:solidFill>
              <a:latin typeface="Lexend Black" panose="020B0604020202020204" charset="0"/>
            </a:endParaRP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flipH="1">
            <a:off x="4892456" y="2212465"/>
            <a:ext cx="1" cy="204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95035" y="3227303"/>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1">
                <a:solidFill>
                  <a:schemeClr val="tx1"/>
                </a:solidFill>
                <a:effectLst/>
                <a:latin typeface="Lexend Black" panose="020B0604020202020204" charset="0"/>
              </a:rPr>
              <a:t>Fine-tuning</a:t>
            </a:r>
            <a:r>
              <a:rPr lang="en-ID" sz="900" b="0" i="0">
                <a:solidFill>
                  <a:schemeClr val="tx1"/>
                </a:solidFill>
                <a:effectLst/>
                <a:latin typeface="Lexend Black" panose="020B0604020202020204" charset="0"/>
              </a:rPr>
              <a:t> LLM dengan metode RAG</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892456" y="3025844"/>
            <a:ext cx="0" cy="2014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295035" y="4034766"/>
            <a:ext cx="1194841" cy="47777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Mengevaluasi kinerja RAG</a:t>
            </a: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a:off x="4892456" y="3836536"/>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46CD4-711E-30C7-C5B9-BA33ACC59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23791-D085-D0AC-81B3-C804BA112C97}"/>
              </a:ext>
            </a:extLst>
          </p:cNvPr>
          <p:cNvSpPr>
            <a:spLocks noGrp="1"/>
          </p:cNvSpPr>
          <p:nvPr>
            <p:ph type="title"/>
          </p:nvPr>
        </p:nvSpPr>
        <p:spPr>
          <a:xfrm>
            <a:off x="191162" y="604867"/>
            <a:ext cx="7704000" cy="511819"/>
          </a:xfrm>
        </p:spPr>
        <p:txBody>
          <a:bodyPr/>
          <a:lstStyle/>
          <a:p>
            <a:r>
              <a:rPr lang="en-US"/>
              <a:t>Metodologi Penelitian (4/10)</a:t>
            </a:r>
            <a:endParaRPr lang="en-ID"/>
          </a:p>
        </p:txBody>
      </p:sp>
      <p:pic>
        <p:nvPicPr>
          <p:cNvPr id="4" name="object 27">
            <a:extLst>
              <a:ext uri="{FF2B5EF4-FFF2-40B4-BE49-F238E27FC236}">
                <a16:creationId xmlns:a16="http://schemas.microsoft.com/office/drawing/2014/main" id="{C05C3263-49E8-4052-9816-16AA66EB6F22}"/>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E724CF-F8A6-15D4-FE38-A77C2F3E5356}"/>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9973F64C-3EE1-5F99-203F-3FDEA6011F18}"/>
              </a:ext>
            </a:extLst>
          </p:cNvPr>
          <p:cNvSpPr txBox="1">
            <a:spLocks/>
          </p:cNvSpPr>
          <p:nvPr/>
        </p:nvSpPr>
        <p:spPr>
          <a:xfrm>
            <a:off x="191162" y="1116686"/>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Jadwal Penelitian:</a:t>
            </a:r>
          </a:p>
        </p:txBody>
      </p:sp>
      <p:graphicFrame>
        <p:nvGraphicFramePr>
          <p:cNvPr id="6" name="Table 5">
            <a:extLst>
              <a:ext uri="{FF2B5EF4-FFF2-40B4-BE49-F238E27FC236}">
                <a16:creationId xmlns:a16="http://schemas.microsoft.com/office/drawing/2014/main" id="{966685C2-D7C8-717A-65D3-9C214E6295E1}"/>
              </a:ext>
            </a:extLst>
          </p:cNvPr>
          <p:cNvGraphicFramePr>
            <a:graphicFrameLocks noGrp="1"/>
          </p:cNvGraphicFramePr>
          <p:nvPr>
            <p:extLst>
              <p:ext uri="{D42A27DB-BD31-4B8C-83A1-F6EECF244321}">
                <p14:modId xmlns:p14="http://schemas.microsoft.com/office/powerpoint/2010/main" val="747559731"/>
              </p:ext>
            </p:extLst>
          </p:nvPr>
        </p:nvGraphicFramePr>
        <p:xfrm>
          <a:off x="191162" y="1454792"/>
          <a:ext cx="8825618" cy="3279726"/>
        </p:xfrm>
        <a:graphic>
          <a:graphicData uri="http://schemas.openxmlformats.org/drawingml/2006/table">
            <a:tbl>
              <a:tblPr bandRow="1">
                <a:tableStyleId>{5521B1EC-78B9-4867-990F-E81BE3442C87}</a:tableStyleId>
              </a:tblPr>
              <a:tblGrid>
                <a:gridCol w="567194">
                  <a:extLst>
                    <a:ext uri="{9D8B030D-6E8A-4147-A177-3AD203B41FA5}">
                      <a16:colId xmlns:a16="http://schemas.microsoft.com/office/drawing/2014/main" val="1822629356"/>
                    </a:ext>
                  </a:extLst>
                </a:gridCol>
                <a:gridCol w="5454736">
                  <a:extLst>
                    <a:ext uri="{9D8B030D-6E8A-4147-A177-3AD203B41FA5}">
                      <a16:colId xmlns:a16="http://schemas.microsoft.com/office/drawing/2014/main" val="1512110878"/>
                    </a:ext>
                  </a:extLst>
                </a:gridCol>
                <a:gridCol w="468009">
                  <a:extLst>
                    <a:ext uri="{9D8B030D-6E8A-4147-A177-3AD203B41FA5}">
                      <a16:colId xmlns:a16="http://schemas.microsoft.com/office/drawing/2014/main" val="3649548000"/>
                    </a:ext>
                  </a:extLst>
                </a:gridCol>
                <a:gridCol w="463645">
                  <a:extLst>
                    <a:ext uri="{9D8B030D-6E8A-4147-A177-3AD203B41FA5}">
                      <a16:colId xmlns:a16="http://schemas.microsoft.com/office/drawing/2014/main" val="1228229518"/>
                    </a:ext>
                  </a:extLst>
                </a:gridCol>
                <a:gridCol w="464739">
                  <a:extLst>
                    <a:ext uri="{9D8B030D-6E8A-4147-A177-3AD203B41FA5}">
                      <a16:colId xmlns:a16="http://schemas.microsoft.com/office/drawing/2014/main" val="783886849"/>
                    </a:ext>
                  </a:extLst>
                </a:gridCol>
                <a:gridCol w="480008">
                  <a:extLst>
                    <a:ext uri="{9D8B030D-6E8A-4147-A177-3AD203B41FA5}">
                      <a16:colId xmlns:a16="http://schemas.microsoft.com/office/drawing/2014/main" val="2417252915"/>
                    </a:ext>
                  </a:extLst>
                </a:gridCol>
                <a:gridCol w="480008">
                  <a:extLst>
                    <a:ext uri="{9D8B030D-6E8A-4147-A177-3AD203B41FA5}">
                      <a16:colId xmlns:a16="http://schemas.microsoft.com/office/drawing/2014/main" val="1382635213"/>
                    </a:ext>
                  </a:extLst>
                </a:gridCol>
                <a:gridCol w="447279">
                  <a:extLst>
                    <a:ext uri="{9D8B030D-6E8A-4147-A177-3AD203B41FA5}">
                      <a16:colId xmlns:a16="http://schemas.microsoft.com/office/drawing/2014/main" val="455225952"/>
                    </a:ext>
                  </a:extLst>
                </a:gridCol>
              </a:tblGrid>
              <a:tr h="206716">
                <a:tc rowSpan="2">
                  <a:txBody>
                    <a:bodyPr/>
                    <a:lstStyle/>
                    <a:p>
                      <a:pPr marL="0" indent="0" algn="ctr">
                        <a:lnSpc>
                          <a:spcPct val="150000"/>
                        </a:lnSpc>
                      </a:pPr>
                      <a:r>
                        <a:rPr lang="en-US" sz="1100">
                          <a:effectLst/>
                          <a:latin typeface="Lexend Black" panose="020B0604020202020204" charset="0"/>
                        </a:rPr>
                        <a:t>No</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rowSpan="2">
                  <a:txBody>
                    <a:bodyPr/>
                    <a:lstStyle/>
                    <a:p>
                      <a:pPr indent="450215" algn="ctr">
                        <a:lnSpc>
                          <a:spcPct val="150000"/>
                        </a:lnSpc>
                      </a:pPr>
                      <a:r>
                        <a:rPr lang="en-US" sz="1100">
                          <a:effectLst/>
                          <a:latin typeface="Lexend Black" panose="020B0604020202020204" charset="0"/>
                        </a:rPr>
                        <a:t>Kegiatan</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gridSpan="6">
                  <a:txBody>
                    <a:bodyPr/>
                    <a:lstStyle/>
                    <a:p>
                      <a:pPr marL="0" indent="0" algn="ctr">
                        <a:lnSpc>
                          <a:spcPct val="150000"/>
                        </a:lnSpc>
                      </a:pPr>
                      <a:r>
                        <a:rPr lang="en-US" sz="1100">
                          <a:effectLst/>
                          <a:latin typeface="Lexend Black" panose="020B0604020202020204" charset="0"/>
                        </a:rPr>
                        <a:t>Bulan</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000337963"/>
                  </a:ext>
                </a:extLst>
              </a:tr>
              <a:tr h="382767">
                <a:tc vMerge="1">
                  <a:txBody>
                    <a:bodyPr/>
                    <a:lstStyle/>
                    <a:p>
                      <a:endParaRPr lang="en-ID"/>
                    </a:p>
                  </a:txBody>
                  <a:tcPr/>
                </a:tc>
                <a:tc vMerge="1">
                  <a:txBody>
                    <a:bodyPr/>
                    <a:lstStyle/>
                    <a:p>
                      <a:endParaRPr lang="en-ID"/>
                    </a:p>
                  </a:txBody>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4</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5</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6</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7</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8</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9</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extLst>
                  <a:ext uri="{0D108BD9-81ED-4DB2-BD59-A6C34878D82A}">
                    <a16:rowId xmlns:a16="http://schemas.microsoft.com/office/drawing/2014/main" val="2368277529"/>
                  </a:ext>
                </a:extLst>
              </a:tr>
              <a:tr h="524492">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Mengumpulkan dataset berupa informasi penerimaan mahasiswa baru.</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4146042506"/>
                  </a:ext>
                </a:extLst>
              </a:tr>
              <a:tr h="539353">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Finetuning dataset pada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3741648593"/>
                  </a:ext>
                </a:extLst>
              </a:tr>
              <a:tr h="539353">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Melakukan uji coba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172991093"/>
                  </a:ext>
                </a:extLst>
              </a:tr>
              <a:tr h="53228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Mengevaluasi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highlight>
                            <a:srgbClr val="A9A9A9"/>
                          </a:highligh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263930075"/>
                  </a:ext>
                </a:extLst>
              </a:tr>
              <a:tr h="539353">
                <a:tc>
                  <a:txBody>
                    <a:bodyPr/>
                    <a:lstStyle/>
                    <a:p>
                      <a:pPr marL="0" indent="0" algn="ctr">
                        <a:lnSpc>
                          <a:spcPct val="150000"/>
                        </a:lnSpc>
                      </a:pPr>
                      <a:r>
                        <a:rPr lang="en-US" sz="1200">
                          <a:effectLst/>
                          <a:latin typeface="Lexend Black" panose="020B0604020202020204" charset="0"/>
                        </a:rPr>
                        <a:t>5.</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Menyiapkan luaran dan publikasi.</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extLst>
                  <a:ext uri="{0D108BD9-81ED-4DB2-BD59-A6C34878D82A}">
                    <a16:rowId xmlns:a16="http://schemas.microsoft.com/office/drawing/2014/main" val="1121433190"/>
                  </a:ext>
                </a:extLst>
              </a:tr>
            </a:tbl>
          </a:graphicData>
        </a:graphic>
      </p:graphicFrame>
    </p:spTree>
    <p:extLst>
      <p:ext uri="{BB962C8B-B14F-4D97-AF65-F5344CB8AC3E}">
        <p14:creationId xmlns:p14="http://schemas.microsoft.com/office/powerpoint/2010/main" val="108989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Metodologi Penelitian (5/10)</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4.1 </a:t>
            </a:r>
            <a:r>
              <a:rPr lang="en-US" sz="1600">
                <a:latin typeface="Lexend" pitchFamily="2" charset="0"/>
                <a:ea typeface="Calibri" panose="020F0502020204030204" pitchFamily="34" charset="0"/>
              </a:rPr>
              <a:t>Alur Pelatihan pada LLM (Sumber: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Metodologi Penelitian (6/10)</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lgn="l">
              <a:buNone/>
            </a:pPr>
            <a:r>
              <a:rPr lang="en-US" sz="1600">
                <a:effectLst/>
                <a:latin typeface="Lexend" pitchFamily="2" charset="0"/>
                <a:ea typeface="Calibri" panose="020F0502020204030204" pitchFamily="34" charset="0"/>
              </a:rPr>
              <a:t>Gambar 4.2 </a:t>
            </a:r>
            <a:r>
              <a:rPr lang="en-US" sz="1600">
                <a:latin typeface="Lexend" pitchFamily="2" charset="0"/>
                <a:ea typeface="Calibri" panose="020F0502020204030204" pitchFamily="34" charset="0"/>
              </a:rPr>
              <a:t>Alur Pada RAG (Sumber: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Metodologi Penelitian (7/10)</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lgn="l">
              <a:buNone/>
            </a:pPr>
            <a:r>
              <a:rPr lang="en-US" sz="1600">
                <a:effectLst/>
                <a:latin typeface="Lexend" pitchFamily="2" charset="0"/>
                <a:ea typeface="Calibri" panose="020F0502020204030204" pitchFamily="34" charset="0"/>
              </a:rPr>
              <a:t>Gambar 4.3 </a:t>
            </a:r>
            <a:r>
              <a:rPr lang="en-US" sz="1600">
                <a:latin typeface="Lexend" pitchFamily="2" charset="0"/>
                <a:ea typeface="Calibri" panose="020F0502020204030204" pitchFamily="34" charset="0"/>
              </a:rPr>
              <a:t>Pipa pengideksan pada RAG (Sumber: 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Metodologi Penelitian (8/10)</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89949800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89949800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Metodologi Penelitian (9/10)</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Metodologi Penelitian (10/10)</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Hasil dan Pembahasan</a:t>
            </a:r>
            <a:endParaRPr lang="en-ID" sz="3200"/>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Hasil dan Pembahasan (1/6)</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Hasil Pengujian dan Evaluasi Hasil Inferensi</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2418295927"/>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200" b="1">
                          <a:effectLst/>
                          <a:latin typeface="Lexend" pitchFamily="2" charset="0"/>
                        </a:rPr>
                        <a:t>Metode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rowSpan="2">
                  <a:txBody>
                    <a:bodyPr/>
                    <a:lstStyle/>
                    <a:p>
                      <a:pPr algn="ctr"/>
                      <a:r>
                        <a:rPr lang="en-GB" sz="1200" b="1">
                          <a:effectLst/>
                          <a:latin typeface="Lexend" pitchFamily="2" charset="0"/>
                        </a:rPr>
                        <a:t>Jumlah Pertanyaan</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Skor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200">
                          <a:effectLst/>
                          <a:latin typeface="Lexend" pitchFamily="2" charset="0"/>
                        </a:rPr>
                        <a:t>Fine-tuning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200">
                          <a:effectLst/>
                          <a:latin typeface="Lexend" pitchFamily="2" charset="0"/>
                        </a:rPr>
                        <a:t>RAG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Tabel 5.1 </a:t>
            </a:r>
            <a:r>
              <a:rPr lang="en-GB" sz="1600"/>
              <a:t>Nilai skor ROUGE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600" y="2551250"/>
            <a:ext cx="3358200"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PENDAHULUAN</a:t>
            </a:r>
            <a:endParaRPr lang="en-ID"/>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Hasil dan Pembahasan (2/6)</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Kategori </a:t>
            </a:r>
            <a:r>
              <a:rPr lang="en-GB" sz="1800"/>
              <a:t>skor ROUGE</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312892" y="1897924"/>
            <a:ext cx="6518214" cy="395632"/>
          </a:xfrm>
        </p:spPr>
        <p:txBody>
          <a:bodyPr/>
          <a:lstStyle/>
          <a:p>
            <a:pPr marL="152400" indent="0" algn="ctr">
              <a:buNone/>
            </a:pPr>
            <a:r>
              <a:rPr lang="en-US" sz="1600"/>
              <a:t>Tabel 5.2 </a:t>
            </a:r>
            <a:r>
              <a:rPr lang="en-GB" sz="1600"/>
              <a:t>Tabel Kategori Nilai Metrik ROUGE (Walker II, 2024)</a:t>
            </a:r>
            <a:endParaRPr lang="en-ID" sz="1600"/>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818417374"/>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200" b="1">
                          <a:effectLst/>
                          <a:latin typeface="Lexend" pitchFamily="2" charset="0"/>
                        </a:rPr>
                        <a:t>Metrik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r>
                        <a:rPr lang="en-GB" sz="1200" b="1">
                          <a:effectLst/>
                          <a:latin typeface="Lexend" pitchFamily="2" charset="0"/>
                        </a:rPr>
                        <a:t> sekali</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200" b="1">
                          <a:effectLst/>
                          <a:latin typeface="Lexend" pitchFamily="2" charset="0"/>
                        </a:rPr>
                        <a:t>Sedang</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Hasil dan Pembahasan (3/6)</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Menghitung Evaluasi Sumber Daya</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Tabel 5.3 </a:t>
            </a:r>
            <a:r>
              <a:rPr lang="en-GB" sz="1600"/>
              <a:t>Hitungan Waktu pada model saat fine-tuning dan menjalankan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1566689449"/>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200" b="1">
                          <a:effectLst/>
                          <a:latin typeface="Lexend" pitchFamily="2" charset="0"/>
                        </a:rPr>
                        <a:t>Model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Fine-tuning</a:t>
                      </a:r>
                      <a:r>
                        <a:rPr lang="en-GB" sz="1200" b="1">
                          <a:effectLst/>
                          <a:latin typeface="Lexend" pitchFamily="2" charset="0"/>
                        </a:rPr>
                        <a:t> (jam)</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RAG</a:t>
                      </a:r>
                      <a:r>
                        <a:rPr lang="en-GB" sz="1200" b="1">
                          <a:effectLst/>
                          <a:latin typeface="Lexend" pitchFamily="2" charset="0"/>
                        </a:rPr>
                        <a:t> (</a:t>
                      </a:r>
                      <a:r>
                        <a:rPr lang="id-ID" sz="1200" b="1">
                          <a:effectLst/>
                          <a:latin typeface="Lexend" pitchFamily="2" charset="0"/>
                        </a:rPr>
                        <a:t>menit</a:t>
                      </a:r>
                      <a:r>
                        <a:rPr lang="en-GB" sz="1200" b="1">
                          <a:effectLst/>
                          <a:latin typeface="Lexend" pitchFamily="2" charset="0"/>
                        </a:rPr>
                        <a:t>)</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200">
                          <a:effectLst/>
                          <a:latin typeface="Lexend" pitchFamily="2" charset="0"/>
                        </a:rPr>
                        <a:t>USK Mistral 7B</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Hasil dan Pembahasan (4/6)</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Masalah Data Pelatihan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effectLst/>
                <a:latin typeface="Lexend" pitchFamily="2" charset="0"/>
                <a:ea typeface="Times New Roman" panose="02020603050405020304" pitchFamily="18" charset="0"/>
              </a:rPr>
              <a:t>Faktor yang mempengaruhi terhadap halusinasi pada LLM yaitu sifat data pelatihan</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Mengurangi Halusinasi</a:t>
            </a:r>
          </a:p>
          <a:p>
            <a:pPr marL="0" indent="358775" algn="just">
              <a:buNone/>
            </a:pPr>
            <a:r>
              <a:rPr lang="en-GB" sz="1800">
                <a:latin typeface="Lexend" pitchFamily="2" charset="0"/>
              </a:rPr>
              <a:t>Metode utama untuk mengidentifikasi dan mengurangi kesalahan ini melibatkan kombinasi metrik canggih dan evaluasi kritis manusia seperti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kualitas linguistik seperti ROUGE dan BLEU,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validitas konten, yaitu berbasis IE, berbasis QA, dan berbasis NLI (Minaee et al., 2024) dan </a:t>
            </a:r>
          </a:p>
          <a:p>
            <a:pPr marL="342900" indent="-342900" algn="just">
              <a:buFont typeface="Wingdings" panose="05000000000000000000" pitchFamily="2" charset="2"/>
              <a:buChar char="Ø"/>
            </a:pPr>
            <a:r>
              <a:rPr lang="en-GB" sz="1800" i="1">
                <a:effectLst/>
                <a:latin typeface="Lexend" pitchFamily="2" charset="0"/>
                <a:ea typeface="Times New Roman" panose="02020603050405020304" pitchFamily="18" charset="0"/>
              </a:rPr>
              <a:t>FactScore</a:t>
            </a:r>
            <a:r>
              <a:rPr lang="en-GB" sz="1800">
                <a:effectLst/>
                <a:latin typeface="Lexend" pitchFamily="2" charset="0"/>
                <a:ea typeface="Times New Roman" panose="02020603050405020304" pitchFamily="18" charset="0"/>
              </a:rPr>
              <a:t> untuk memeriksa keakuratan fakta individu.</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Hasil dan Pembahasan (4/6)</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Metode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Metode inovatif seperti SelfCheckGPT mendeteksi halusinasi dengan menilai konsistensi beberapa jawaban yang dihasilkan untuk pertanyaan yang sama. Selain itu, teknik seperti chain-of-thought prompting dan Retrieval-Augmented Generation (RAG) </a:t>
            </a:r>
            <a:r>
              <a:rPr lang="id-ID" sz="1800">
                <a:latin typeface="Lexend" pitchFamily="2" charset="0"/>
              </a:rPr>
              <a:t>terus </a:t>
            </a:r>
            <a:r>
              <a:rPr lang="en-GB" sz="1800">
                <a:latin typeface="Lexend" pitchFamily="2" charset="0"/>
              </a:rPr>
              <a:t>dieksplorasi untuk memperkuat kemampuan model dalam memberikan informasi yang tepat dan relevan.</a:t>
            </a: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Hasil dan Pembahasan (6/6)</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Pengaruh GPU dalam Implementasi LLM</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Dalam menjalankan LLM, GPU memegang peranan penting. GPU khusus dengan VRAM tinggi dapat mempercepat komputasi yang dibutuhkan oleh model secara signifikan. Pada penelitian ini GPU yang digunakan yaitu “NVIDIA Tesla T4 GPU” yang tersedia di Google Colab secara gratis, hasil pengujian dengan GPU ini menggunakan metode </a:t>
            </a:r>
            <a:r>
              <a:rPr lang="en-GB" sz="1800" b="1">
                <a:latin typeface="Lexend" pitchFamily="2" charset="0"/>
              </a:rPr>
              <a:t>RAG</a:t>
            </a:r>
            <a:r>
              <a:rPr lang="en-GB" sz="1800">
                <a:latin typeface="Lexend" pitchFamily="2" charset="0"/>
              </a:rPr>
              <a:t> membutuhkan waktu 4-5 menit untuk dapat menghasilkan respons dari pertanyaan yang diajukan.</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Kesimpulan dan Saran</a:t>
            </a:r>
            <a:endParaRPr lang="en-ID" sz="3200"/>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Kesimpulan (1/2)</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Dengan dataset sebanyak 20 data pertanyaan dan jawaban waktu yang yang dibutuhkan lebih kurang 2 jam untuk mendapatkan model hasil </a:t>
            </a:r>
            <a:r>
              <a:rPr lang="en-GB" sz="1800" i="1">
                <a:latin typeface="Lexend" pitchFamily="2" charset="0"/>
              </a:rPr>
              <a:t>fine-tuning.</a:t>
            </a:r>
          </a:p>
          <a:p>
            <a:pPr marL="342900" indent="-342900" algn="just">
              <a:spcAft>
                <a:spcPts val="600"/>
              </a:spcAft>
              <a:buFont typeface="Wingdings" panose="05000000000000000000" pitchFamily="2" charset="2"/>
              <a:buChar char="v"/>
            </a:pPr>
            <a:r>
              <a:rPr lang="en-GB" sz="1800">
                <a:latin typeface="Lexend" pitchFamily="2" charset="0"/>
              </a:rPr>
              <a:t>Metode</a:t>
            </a:r>
            <a:r>
              <a:rPr lang="en-GB" sz="1800" i="1">
                <a:latin typeface="Lexend" pitchFamily="2" charset="0"/>
              </a:rPr>
              <a:t> </a:t>
            </a:r>
            <a:r>
              <a:rPr lang="en-US" sz="1800" i="1">
                <a:latin typeface="Lexend" pitchFamily="2" charset="0"/>
              </a:rPr>
              <a:t>Retrieval Augmented Generation </a:t>
            </a:r>
            <a:r>
              <a:rPr lang="en-US" sz="1800">
                <a:latin typeface="Lexend" pitchFamily="2" charset="0"/>
              </a:rPr>
              <a:t>(RAG) mengatasi batasan pada AI generatif ketika memerlukan informasi yang berada di luar korpus pelatihan LLM, sehingga dengan metode ini akan menghindari LLM yang akan menghasilkan teks yang tidak akurat, halusinasi, atau pembelokan pada saat memberikan respon jawaban.</a:t>
            </a:r>
          </a:p>
          <a:p>
            <a:pPr marL="342900" indent="-342900" algn="just">
              <a:spcAft>
                <a:spcPts val="600"/>
              </a:spcAft>
              <a:buFont typeface="Wingdings" panose="05000000000000000000" pitchFamily="2" charset="2"/>
              <a:buChar char="v"/>
            </a:pPr>
            <a:r>
              <a:rPr lang="id-ID" sz="1800">
                <a:latin typeface="Lexend" pitchFamily="2" charset="0"/>
              </a:rPr>
              <a:t>USK Mistral 7B memiliki potensi untuk diterapkan karena dengan konsumsi energi yang rendah dapat menghasilkan respons yang memiliki skor ROUGE&gt;5</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Kesimpulan (1/3)</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Disarankan untuk penelitian selanjutnya</a:t>
            </a:r>
            <a:r>
              <a:rPr lang="id-ID" sz="1800">
                <a:latin typeface="Lexend" pitchFamily="2" charset="0"/>
              </a:rPr>
              <a:t> selain menambah dataset agar model menjadi lebih handal</a:t>
            </a:r>
            <a:r>
              <a:rPr lang="en-US" sz="1800">
                <a:latin typeface="Lexend" pitchFamily="2" charset="0"/>
              </a:rPr>
              <a:t> dapat dilakukan</a:t>
            </a:r>
            <a:r>
              <a:rPr lang="id-ID" sz="1800">
                <a:latin typeface="Lexend" pitchFamily="2" charset="0"/>
              </a:rPr>
              <a:t> pengujian pada model-model lain yang </a:t>
            </a:r>
            <a:r>
              <a:rPr lang="en-GB" sz="1800">
                <a:latin typeface="Lexend" pitchFamily="2" charset="0"/>
              </a:rPr>
              <a:t>lebih baru dengan fitur-fitur </a:t>
            </a:r>
            <a:r>
              <a:rPr lang="id-ID" sz="1800">
                <a:latin typeface="Lexend" pitchFamily="2" charset="0"/>
              </a:rPr>
              <a:t>yang lebih canggih</a:t>
            </a:r>
            <a:r>
              <a:rPr lang="en-GB" sz="1800">
                <a:latin typeface="Lexend" pitchFamily="2" charset="0"/>
              </a:rPr>
              <a:t>, </a:t>
            </a:r>
            <a:r>
              <a:rPr lang="id-ID" sz="1800">
                <a:latin typeface="Lexend" pitchFamily="2" charset="0"/>
              </a:rPr>
              <a:t>dengan </a:t>
            </a:r>
            <a:r>
              <a:rPr lang="en-GB" sz="1800">
                <a:latin typeface="Lexend" pitchFamily="2" charset="0"/>
              </a:rPr>
              <a:t>menjelajahi hal tersebut dapat </a:t>
            </a:r>
            <a:r>
              <a:rPr lang="id-ID" sz="1800">
                <a:latin typeface="Lexend" pitchFamily="2" charset="0"/>
              </a:rPr>
              <a:t>menemukan perbandingan pada model-model lain sehingga mendapat model yang terbaik untuk domain pelayanan administrasi akademik</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Pendahuluan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a:latin typeface="Times New Roman" panose="02020603050405020304" pitchFamily="18" charset="0"/>
                <a:ea typeface="Calibri" panose="020F0502020204030204" pitchFamily="34" charset="0"/>
              </a:rPr>
              <a:t>Berdasarkan pengalaman, hasil wawancara dari beberapa mahasiswa yang datang ke bagian Unit Layanan Terpadu (ULT), Hubungan Masyarakat (Humas) dan dilihat pada data </a:t>
            </a:r>
            <a:r>
              <a:rPr lang="en-GB" sz="1800">
                <a:effectLst/>
                <a:latin typeface="Times New Roman" panose="02020603050405020304" pitchFamily="18" charset="0"/>
                <a:ea typeface="Times New Roman" panose="02020603050405020304" pitchFamily="18" charset="0"/>
              </a:rPr>
              <a:t>website data.usk.ac.id hingga tahun 2024 dimana jumlah mahasiswa yang mendaftar ke Universitas Syiah Kuala (USK) mengalami peningkatan setiap tahunnya</a:t>
            </a:r>
            <a:r>
              <a:rPr lang="en-US" sz="1800">
                <a:latin typeface="Times New Roman" panose="02020603050405020304" pitchFamily="18" charset="0"/>
                <a:ea typeface="Calibri" panose="020F0502020204030204" pitchFamily="34" charset="0"/>
              </a:rPr>
              <a:t>, maka dapat  dirumuskan beberapa permasalahan dasar yang sederhana dan umum ditemukan, sehingga didapatkan rumusan masalah sebagai berikut:</a:t>
            </a: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Pendahuluan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Dengan peningkatan jumlah mahasiswa yang mendaftar ke Universitas Syiah Kuala (USK) setiap tahun dibutuhkan alternatif yang dapat membantu staf atau manajemen perguruan tinggi dalam memberikan informasi kepada calon mahasiswa baru.</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Diperlukan alternatif selain website USK untuk menyediakan informasi mengenai perkuliahan dan detail penerimaan mahasiswa baru di Universitas Syiah Kuala (USK).</a:t>
            </a:r>
          </a:p>
          <a:p>
            <a:pPr marL="342900" lvl="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Bagaimana cara membangun chatbot yang dapat menyediakan informasi mengenai sistem perkuliahan dan detail penerimaan mahasiswa baru di Universitas Syiah Kuala (USK).</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Rumusan Masalah</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Pendahuluan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Mengembangkan </a:t>
            </a:r>
            <a:r>
              <a:rPr lang="en-GB" sz="1800">
                <a:effectLst/>
                <a:latin typeface="Times New Roman" panose="02020603050405020304" pitchFamily="18" charset="0"/>
                <a:ea typeface="Times New Roman" panose="02020603050405020304" pitchFamily="18" charset="0"/>
              </a:rPr>
              <a:t>LLM untuk membantu calon mahasiswa baru mendapatkan informasi di Universitas Syiah Kuala (USK).</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Menghasilkan LLM baru dengan basis pengetahuan mengenai detail informasi akademik </a:t>
            </a:r>
            <a:r>
              <a:rPr lang="en-GB" sz="1800">
                <a:effectLst/>
                <a:latin typeface="Times New Roman" panose="02020603050405020304" pitchFamily="18" charset="0"/>
                <a:ea typeface="Times New Roman" panose="02020603050405020304" pitchFamily="18" charset="0"/>
              </a:rPr>
              <a:t>di Universitas Syiah Kuala (USK)</a:t>
            </a:r>
            <a:r>
              <a:rPr lang="en-GB" sz="1800">
                <a:solidFill>
                  <a:srgbClr val="000000"/>
                </a:solidFill>
                <a:effectLst/>
                <a:latin typeface="Times New Roman" panose="02020603050405020304" pitchFamily="18" charset="0"/>
                <a:ea typeface="Times New Roman" panose="02020603050405020304" pitchFamily="18" charset="0"/>
              </a:rPr>
              <a:t> serta dapat memberikan jawaban dengan baik dan sesuai</a:t>
            </a:r>
            <a:r>
              <a:rPr lang="en-GB" sz="1800">
                <a:solidFill>
                  <a:srgbClr val="000000"/>
                </a:solidFill>
                <a:latin typeface="Times New Roman" panose="02020603050405020304" pitchFamily="18" charset="0"/>
                <a:ea typeface="Times New Roman" panose="02020603050405020304" pitchFamily="18" charset="0"/>
              </a:rPr>
              <a:t>.</a:t>
            </a: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Mengevaluasi efektivitas dan kebermanfaatan terhadap hasil penelitian untuk memastikan bahwa teknologi yang dikembangkan memiliki kinerja yang baik, bermanfaat dalam penggunaan sehari-hari, dan memiliki potensi untuk dikembangkan secara luas dalam skala yang lebih besar</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Tujuan Penelitian</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Pendahuluan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Penyediaan informasi di Universitas Syiah Kuala (USK) yang dapat diakses oleh mahasiswa khususnya bagi calon mahasiswa baru dengan memanfaatkan LLM.</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Dengan teknologi ini dapat menjadi alternatif bagi calon mahasiswa baru untuk mendapatkan informasi mengenai detail perkuliahan</a:t>
            </a:r>
            <a:r>
              <a:rPr lang="en-ID"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Peningkatan layanan serta kepuasan yang diberikan kepada mahasiswa di Universitas Syiah Kuala (USK).</a:t>
            </a:r>
            <a:endParaRPr lang="en-ID" sz="180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Menjadi kajian awal dengan pemanfaatan LLM serta mendapatkan ilmu pengetahuan dan informasi baru terkait variasi domain dalam penerapan LLM dalam bidang administrasi akademik di Universitas Syiah Kuala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Manfaat Penelitian</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PENELITIAN TERKAIT</a:t>
            </a:r>
            <a:endParaRPr lang="en-ID"/>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Penelitian Terkait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Salah satu aplikasi chatbot yang umum digunakan dan populer saat ini adalah ChatGPT yang dikembangkan oleh OpenAI dan dirilis pada akhir tahun 2022 (Mohamadi et al., 2023). Berbagai penelitian berupaya mengeksplorasi kemampuan ChatGPT seperti yang dilakukan oleh Baker dkk. (2024) dalam bidang medis yang dikembangkan untuk membantu dokumentasi klinis.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(Loukas dkk., 2023)</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mengklasifikasikan teks dalam bidang perbankan.</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(Trozze dkk., 2023).</a:t>
            </a:r>
            <a:r>
              <a:rPr lang="en-GB" sz="1800">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dalam bidang hukum untuk menentukan undang-undang mana yang berpotensi dilanggar.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2736</Words>
  <Application>Microsoft Office PowerPoint</Application>
  <PresentationFormat>On-screen Show (16:9)</PresentationFormat>
  <Paragraphs>327</Paragraphs>
  <Slides>38</Slides>
  <Notes>24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Segoe UI</vt:lpstr>
      <vt:lpstr>Arial</vt:lpstr>
      <vt:lpstr>Times New Roman</vt:lpstr>
      <vt:lpstr>Lexend Black</vt:lpstr>
      <vt:lpstr>Cambria Math</vt:lpstr>
      <vt:lpstr>Gill Sans MT</vt:lpstr>
      <vt:lpstr>Wingdings</vt:lpstr>
      <vt:lpstr>Lexend</vt:lpstr>
      <vt:lpstr>Google Sans</vt:lpstr>
      <vt:lpstr>Josefin Sans</vt:lpstr>
      <vt:lpstr>Open Sans</vt:lpstr>
      <vt:lpstr>Calibri</vt:lpstr>
      <vt:lpstr>Roboto Condensed Light</vt:lpstr>
      <vt:lpstr>Cost Comparison Consulting by Slidesgo</vt:lpstr>
      <vt:lpstr>FINE-TUNING LARGE LANGUAGE MODEL (LLM) UNTUK MENJAWAB PERTANYAAN DASAR BAGI CALON MAHASISWA BARU DI UNIVERSITAS SYIAH KUALA DENGAN METODE RETRIEVAL-AUGMENTED GENERATION (RAG)</vt:lpstr>
      <vt:lpstr>PENDAHULUAN</vt:lpstr>
      <vt:lpstr>PENDAHULUAN</vt:lpstr>
      <vt:lpstr>Pendahuluan (1/4)</vt:lpstr>
      <vt:lpstr>Pendahuluan (2/4)</vt:lpstr>
      <vt:lpstr>Pendahuluan (3/4)</vt:lpstr>
      <vt:lpstr>Pendahuluan (4/4)</vt:lpstr>
      <vt:lpstr>PENELITIAN TERKAIT</vt:lpstr>
      <vt:lpstr>Penelitian Terkait 1/3</vt:lpstr>
      <vt:lpstr>Penelitian Terkait 2/3</vt:lpstr>
      <vt:lpstr>Penelitian Terkait 3/3</vt:lpstr>
      <vt:lpstr>TINJAUAN KEPUSTAKAAN</vt:lpstr>
      <vt:lpstr>Tinjauan Kepustakaan (1/4)</vt:lpstr>
      <vt:lpstr>Tinjauan Kepustakaan (2/4)</vt:lpstr>
      <vt:lpstr>Tinjauan Kepustakaan (3/4)</vt:lpstr>
      <vt:lpstr>Tinjauan Kepustakaan (4/4)</vt:lpstr>
      <vt:lpstr>Metodologi Penelitian</vt:lpstr>
      <vt:lpstr>Metodologi Penelitian (1/10)</vt:lpstr>
      <vt:lpstr>Metodologi Penelitian (2/10)</vt:lpstr>
      <vt:lpstr>Metodologi Penelitian (3/10)</vt:lpstr>
      <vt:lpstr>Metodologi Penelitian (4/10)</vt:lpstr>
      <vt:lpstr>Metodologi Penelitian (5/10)</vt:lpstr>
      <vt:lpstr>Metodologi Penelitian (6/10)</vt:lpstr>
      <vt:lpstr>Metodologi Penelitian (7/10)</vt:lpstr>
      <vt:lpstr>Metodologi Penelitian (8/10)</vt:lpstr>
      <vt:lpstr>Metodologi Penelitian (9/10)</vt:lpstr>
      <vt:lpstr>Metodologi Penelitian (10/10)</vt:lpstr>
      <vt:lpstr>Hasil dan Pembahasan</vt:lpstr>
      <vt:lpstr>Hasil dan Pembahasan (1/6)</vt:lpstr>
      <vt:lpstr>Hasil dan Pembahasan (2/6)</vt:lpstr>
      <vt:lpstr>Hasil dan Pembahasan (3/6)</vt:lpstr>
      <vt:lpstr>Hasil dan Pembahasan (4/6)</vt:lpstr>
      <vt:lpstr>Hasil dan Pembahasan (4/6)</vt:lpstr>
      <vt:lpstr>Hasil dan Pembahasan (6/6)</vt:lpstr>
      <vt:lpstr>Kesimpulan dan Saran</vt:lpstr>
      <vt:lpstr>Kesimpulan (1/2)</vt:lpstr>
      <vt:lpstr>Kesimpulan (1/3)</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haryrachmat10@outlook.com</cp:lastModifiedBy>
  <cp:revision>142</cp:revision>
  <dcterms:modified xsi:type="dcterms:W3CDTF">2024-08-18T09:53:54Z</dcterms:modified>
</cp:coreProperties>
</file>