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2"/>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16" r:id="rId23"/>
    <p:sldId id="339"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275" r:id="rId41"/>
  </p:sldIdLst>
  <p:sldSz cx="9144000" cy="5143500" type="screen16x9"/>
  <p:notesSz cx="10020300" cy="6888163"/>
  <p:embeddedFontLst>
    <p:embeddedFont>
      <p:font typeface="Cambria Math" panose="02040503050406030204" pitchFamily="18" charset="0"/>
      <p:regular r:id="rId43"/>
    </p:embeddedFont>
    <p:embeddedFont>
      <p:font typeface="Gill Sans MT" panose="020B0502020104020203" pitchFamily="34" charset="0"/>
      <p:regular r:id="rId44"/>
      <p:bold r:id="rId45"/>
      <p:italic r:id="rId46"/>
      <p:boldItalic r:id="rId47"/>
    </p:embeddedFont>
    <p:embeddedFont>
      <p:font typeface="Google Sans" panose="020B0503030502040204" pitchFamily="34" charset="0"/>
      <p:regular r:id="rId48"/>
    </p:embeddedFont>
    <p:embeddedFont>
      <p:font typeface="Josefin Sans" pitchFamily="2" charset="0"/>
      <p:regular r:id="rId49"/>
      <p:bold r:id="rId50"/>
    </p:embeddedFont>
    <p:embeddedFont>
      <p:font typeface="Lexend" pitchFamily="2" charset="0"/>
      <p:regular r:id="rId51"/>
      <p:bold r:id="rId52"/>
    </p:embeddedFont>
    <p:embeddedFont>
      <p:font typeface="Lexend Black" pitchFamily="2" charset="0"/>
      <p:bold r:id="rId53"/>
    </p:embeddedFont>
    <p:embeddedFont>
      <p:font typeface="Open Sans" panose="020B0606030504020204" pitchFamily="34" charset="0"/>
      <p:regular r:id="rId54"/>
      <p:bold r:id="rId55"/>
      <p:italic r:id="rId56"/>
      <p:boldItalic r:id="rId57"/>
    </p:embeddedFont>
    <p:embeddedFont>
      <p:font typeface="Roboto Condensed Light" panose="02000000000000000000" pitchFamily="2" charset="0"/>
      <p:regular r:id="rId58"/>
      <p:italic r:id="rId59"/>
    </p:embeddedFont>
    <p:embeddedFont>
      <p:font typeface="Segoe UI" panose="020B0502040204020203"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14" autoAdjust="0"/>
  </p:normalViewPr>
  <p:slideViewPr>
    <p:cSldViewPr snapToGrid="0">
      <p:cViewPr varScale="1">
        <p:scale>
          <a:sx n="85" d="100"/>
          <a:sy n="85" d="100"/>
        </p:scale>
        <p:origin x="130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ID" b="1" i="0">
                <a:solidFill>
                  <a:srgbClr val="BCC0C3"/>
                </a:solidFill>
                <a:effectLst/>
                <a:latin typeface="Times New Roman" panose="02020603050405020304" pitchFamily="18" charset="0"/>
                <a:cs typeface="Times New Roman" panose="02020603050405020304" pitchFamily="18" charset="0"/>
              </a:rPr>
              <a:t>Data preprocessing</a:t>
            </a:r>
            <a:r>
              <a:rPr lang="en-ID" b="0" i="0">
                <a:solidFill>
                  <a:srgbClr val="BDC1C6"/>
                </a:solidFill>
                <a:effectLst/>
                <a:latin typeface="Times New Roman" panose="02020603050405020304" pitchFamily="18" charset="0"/>
                <a:cs typeface="Times New Roman" panose="02020603050405020304" pitchFamily="18" charset="0"/>
              </a:rPr>
              <a:t> adalah proses mengubah </a:t>
            </a:r>
            <a:r>
              <a:rPr lang="en-ID" b="1" i="0">
                <a:solidFill>
                  <a:srgbClr val="BCC0C3"/>
                </a:solidFill>
                <a:effectLst/>
                <a:latin typeface="Times New Roman" panose="02020603050405020304" pitchFamily="18" charset="0"/>
                <a:cs typeface="Times New Roman" panose="02020603050405020304" pitchFamily="18" charset="0"/>
              </a:rPr>
              <a:t>data</a:t>
            </a:r>
            <a:r>
              <a:rPr lang="en-ID" b="0" i="0">
                <a:solidFill>
                  <a:srgbClr val="BDC1C6"/>
                </a:solidFill>
                <a:effectLst/>
                <a:latin typeface="Times New Roman" panose="02020603050405020304" pitchFamily="18" charset="0"/>
                <a:cs typeface="Times New Roman" panose="02020603050405020304" pitchFamily="18" charset="0"/>
              </a:rPr>
              <a:t> mentah ke dalam bentuk yang lebih mudah dipahami. </a:t>
            </a:r>
            <a:r>
              <a:rPr lang="en-ID" b="0" i="0">
                <a:solidFill>
                  <a:srgbClr val="595858"/>
                </a:solidFill>
                <a:effectLst/>
                <a:latin typeface="Times New Roman" panose="02020603050405020304" pitchFamily="18" charset="0"/>
                <a:cs typeface="Times New Roman" panose="02020603050405020304" pitchFamily="18" charset="0"/>
              </a:rPr>
              <a:t>Proses ini diperlukan untuk memperbaiki kesalahan pada data mentah yang seringkali tidak lengkap dan memiliki format yang tidak teratur.</a:t>
            </a:r>
            <a:endParaRPr lang="en-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Ide RAG adalah untuk mengkodekan data yang ingin diekspos pada LLM ke dalam embeddings dan mengindeks data tersebut ke dalam database vektor. </a:t>
            </a:r>
          </a:p>
          <a:p>
            <a:pPr marL="483306" indent="-315491" defTabSz="966612">
              <a:defRPr/>
            </a:pPr>
            <a:r>
              <a:rPr lang="en-ID" b="0" i="0">
                <a:solidFill>
                  <a:srgbClr val="E8E8E8"/>
                </a:solidFill>
                <a:effectLst/>
                <a:latin typeface="Google Sans"/>
              </a:rPr>
              <a:t>Kesamaan kosinus adalah </a:t>
            </a:r>
            <a:r>
              <a:rPr lang="en-ID" b="0" i="0">
                <a:solidFill>
                  <a:srgbClr val="FFFFFF"/>
                </a:solidFill>
                <a:effectLst/>
                <a:latin typeface="Google Sans"/>
              </a:rPr>
              <a:t>ukuran kesamaan antara dua vektor dalam ruang produk dalam</a:t>
            </a:r>
            <a:r>
              <a:rPr lang="en-ID" b="0" i="0">
                <a:solidFill>
                  <a:srgbClr val="E8E8E8"/>
                </a:solidFill>
                <a:effectLst/>
                <a:latin typeface="Google Sans"/>
              </a:rPr>
              <a:t>. Ukuran ini menentukan derajat di mana dua vektor mengarah ke arah yang sama dengan menghitung kosinus sudut di antara keduanya.</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tidak memiliki jalur pelatihan hanya memerlukan pipeline pengindeksan dan pipeline penyajian. Pipa pengindeksan digunakan untuk mengubah data menjadi representasi vektor dan mengindeksnya dalam database Vektor seperti yang dapat dilihat pada </a:t>
            </a:r>
            <a:r>
              <a:rPr lang="en-GB" sz="1900">
                <a:latin typeface="Times New Roman" panose="02020603050405020304" pitchFamily="18" charset="0"/>
                <a:ea typeface="Times New Roman" panose="02020603050405020304" pitchFamily="18" charset="0"/>
              </a:rPr>
              <a:t>Gambar 4.3</a:t>
            </a:r>
            <a:r>
              <a:rPr lang="en-US" sz="1900">
                <a:latin typeface="Times New Roman" panose="02020603050405020304" pitchFamily="18" charset="0"/>
                <a:ea typeface="Times New Roman" panose="02020603050405020304" pitchFamily="18" charset="0"/>
              </a:rPr>
              <a:t>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mengukur ketepatan unigram (kata tunggal) yang tumpang tindih antara teks yang dihasilkan dan teks referensi (buatan manusia).</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mengukur ketepatan bigram yang tumpang tindih antara teks yang dihasilkan dan teks referensi (buatan manusia). Rumus rouge-2 sama dengan rouge-1, namun yang digunakan sepasang kata yaitu bigram, bukan unigram. Bigram mengkompensasi masalah posisi kata Rouge-1 sampai batas tertentu</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Tidak seperti rouge-1, dan rouge-2, Rouge-L tidak melihat ke dalam unigram atau bigram, melainkan kesesuaian dengan LCS (Longest Common Subsequence) atau urutan kata terpanjang dalam referensi dan teks yang dihasilkan.</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ID" sz="1900">
                <a:solidFill>
                  <a:srgbClr val="0A0A0A"/>
                </a:solidFill>
                <a:latin typeface="Arial" panose="020B0604020202020204" pitchFamily="34" charset="0"/>
              </a:rPr>
              <a:t>Skor ROUGE yang baik bervariasi berdasarkan tugas ringkasan dan metrik. Skor ROUGE-1 sangat baik sekitar 0,5, dengan skor di atas 0,5 dianggap baik dan 0,4 hingga 0,5 sedang. Untuk ROUGE-2, skor di atas 0,4 berarti baik, dan 0,2 hingga 0,4 berarti sedang.</a:t>
            </a:r>
            <a:endParaRPr lang="en-ID" b="0">
              <a:effectLst/>
            </a:endParaRPr>
          </a:p>
          <a:p>
            <a:pPr>
              <a:spcBef>
                <a:spcPts val="1903"/>
              </a:spcBef>
              <a:spcAft>
                <a:spcPts val="1903"/>
              </a:spcAft>
            </a:pPr>
            <a:r>
              <a:rPr lang="en-ID" sz="1900">
                <a:solidFill>
                  <a:srgbClr val="0A0A0A"/>
                </a:solidFill>
                <a:latin typeface="Arial" panose="020B0604020202020204" pitchFamily="34" charset="0"/>
              </a:rPr>
              <a:t>Skor ROUGE-L bagus sekitar 0,4 dan rendah pada 0,3 hingga 0,4. </a:t>
            </a:r>
          </a:p>
          <a:p>
            <a:pPr>
              <a:spcBef>
                <a:spcPts val="1903"/>
              </a:spcBef>
              <a:spcAft>
                <a:spcPts val="1903"/>
              </a:spcAft>
            </a:pPr>
            <a:r>
              <a:rPr lang="en-ID" sz="1900">
                <a:solidFill>
                  <a:srgbClr val="0A0A0A"/>
                </a:solidFill>
                <a:latin typeface="Arial" panose="020B0604020202020204" pitchFamily="34" charset="0"/>
              </a:rPr>
              <a:t>Meskipun skor </a:t>
            </a:r>
            <a:r>
              <a:rPr lang="en-ID" sz="1900" b="1">
                <a:solidFill>
                  <a:srgbClr val="0A0A0A"/>
                </a:solidFill>
                <a:latin typeface="Arial" panose="020B0604020202020204" pitchFamily="34" charset="0"/>
              </a:rPr>
              <a:t>ROUGE berguna</a:t>
            </a:r>
            <a:r>
              <a:rPr lang="en-ID" sz="1900">
                <a:solidFill>
                  <a:srgbClr val="0A0A0A"/>
                </a:solidFill>
                <a:latin typeface="Arial" panose="020B0604020202020204" pitchFamily="34" charset="0"/>
              </a:rPr>
              <a:t>, skor tersebut tidak </a:t>
            </a:r>
            <a:r>
              <a:rPr lang="en-ID" sz="1900" b="1">
                <a:solidFill>
                  <a:srgbClr val="0A0A0A"/>
                </a:solidFill>
                <a:latin typeface="Arial" panose="020B0604020202020204" pitchFamily="34" charset="0"/>
              </a:rPr>
              <a:t>memperhitungkan kualitas semantik </a:t>
            </a:r>
            <a:r>
              <a:rPr lang="en-ID" sz="1900">
                <a:solidFill>
                  <a:srgbClr val="0A0A0A"/>
                </a:solidFill>
                <a:latin typeface="Arial" panose="020B0604020202020204" pitchFamily="34" charset="0"/>
              </a:rPr>
              <a:t>atau </a:t>
            </a:r>
            <a:r>
              <a:rPr lang="en-ID" sz="1900" b="1">
                <a:solidFill>
                  <a:srgbClr val="0A0A0A"/>
                </a:solidFill>
                <a:latin typeface="Arial" panose="020B0604020202020204" pitchFamily="34" charset="0"/>
              </a:rPr>
              <a:t>sintaksis</a:t>
            </a:r>
            <a:r>
              <a:rPr lang="en-ID" sz="1900">
                <a:solidFill>
                  <a:srgbClr val="0A0A0A"/>
                </a:solidFill>
                <a:latin typeface="Arial" panose="020B0604020202020204" pitchFamily="34" charset="0"/>
              </a:rPr>
              <a:t> dan harus dilengkapi dengan metrik lain dan </a:t>
            </a:r>
            <a:r>
              <a:rPr lang="en-ID" sz="1900" b="1">
                <a:solidFill>
                  <a:srgbClr val="0A0A0A"/>
                </a:solidFill>
                <a:latin typeface="Arial" panose="020B0604020202020204" pitchFamily="34" charset="0"/>
              </a:rPr>
              <a:t>evaluasi manusia untuk penilaian yang lengkap.</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ID" b="0" i="0">
                <a:solidFill>
                  <a:srgbClr val="EEF0FF"/>
                </a:solidFill>
                <a:effectLst/>
                <a:latin typeface="Google Sans" panose="020B0503030502040204" pitchFamily="34" charset="0"/>
              </a:rPr>
              <a:t>adalah </a:t>
            </a:r>
            <a:r>
              <a:rPr lang="en-ID"/>
              <a:t>teknik yang membantu model bahasa besar (LLM) untuk berpikir selangkah demi selangkah, seperti manusia</a:t>
            </a:r>
            <a:r>
              <a:rPr lang="en-ID" b="0" i="0">
                <a:solidFill>
                  <a:srgbClr val="EEF0FF"/>
                </a:solidFill>
                <a:effectLst/>
                <a:latin typeface="Google Sans" panose="020B0503030502040204" pitchFamily="34" charset="0"/>
              </a:rPr>
              <a:t>.</a:t>
            </a:r>
          </a:p>
          <a:p>
            <a:r>
              <a:rPr lang="en-ID" b="0" i="0">
                <a:solidFill>
                  <a:srgbClr val="E8E8E8"/>
                </a:solidFill>
                <a:effectLst/>
                <a:latin typeface="Google Sans" panose="020B0503030502040204" pitchFamily="34" charset="0"/>
              </a:rPr>
              <a:t>Pemberian petunjuk Rantai Pemikiran (CoT) adalah </a:t>
            </a:r>
            <a:r>
              <a:rPr lang="en-ID" b="0" i="0">
                <a:solidFill>
                  <a:srgbClr val="FFFFFF"/>
                </a:solidFill>
                <a:effectLst/>
                <a:latin typeface="Google Sans" panose="020B0503030502040204" pitchFamily="34" charset="0"/>
              </a:rPr>
              <a:t>teknik yang memandu LLM untuk mengikuti proses penalaran saat menghadapi masalah yang sulit</a:t>
            </a:r>
            <a:r>
              <a:rPr lang="en-ID" b="0" i="0">
                <a:solidFill>
                  <a:srgbClr val="E8E8E8"/>
                </a:solidFill>
                <a:effectLst/>
                <a:latin typeface="Google Sans" panose="020B0503030502040204" pitchFamily="34" charset="0"/>
              </a:rPr>
              <a:t>.</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Sering ditanyakan mengenai bagaimana </a:t>
            </a:r>
            <a:r>
              <a:rPr lang="en-US" b="1"/>
              <a:t>proses pembayaran uktb</a:t>
            </a:r>
            <a:r>
              <a:rPr lang="en-US"/>
              <a:t> melalui </a:t>
            </a:r>
            <a:r>
              <a:rPr lang="en-US" b="1"/>
              <a:t>Bank </a:t>
            </a:r>
            <a:r>
              <a:rPr lang="en-US"/>
              <a:t>apa saja, </a:t>
            </a:r>
            <a:r>
              <a:rPr lang="en-US" b="1"/>
              <a:t>besaran biaya uktb </a:t>
            </a:r>
            <a:r>
              <a:rPr lang="en-US"/>
              <a:t>jalur (</a:t>
            </a:r>
            <a:r>
              <a:rPr lang="en-US" b="1"/>
              <a:t>prestasi</a:t>
            </a:r>
            <a:r>
              <a:rPr lang="en-US"/>
              <a:t>) SNBP, (</a:t>
            </a:r>
            <a:r>
              <a:rPr lang="en-US" b="1"/>
              <a:t>Tes</a:t>
            </a:r>
            <a:r>
              <a:rPr lang="en-US"/>
              <a:t>) SNBT dan </a:t>
            </a:r>
            <a:r>
              <a:rPr lang="en-US" b="1"/>
              <a:t>Mandiri</a:t>
            </a:r>
            <a:r>
              <a:rPr lang="en-US"/>
              <a:t>, </a:t>
            </a:r>
            <a:r>
              <a:rPr lang="en-US" b="1"/>
              <a:t>Pengurangan UKTB </a:t>
            </a:r>
            <a:r>
              <a:rPr lang="en-US"/>
              <a:t>bagi </a:t>
            </a:r>
            <a:r>
              <a:rPr lang="en-US" b="1"/>
              <a:t>pegawai USK </a:t>
            </a:r>
            <a:r>
              <a:rPr lang="en-US"/>
              <a:t>atau yang </a:t>
            </a:r>
            <a:r>
              <a:rPr lang="en-US" b="1"/>
              <a:t>kurang mampu </a:t>
            </a:r>
            <a:r>
              <a:rPr lang="en-US"/>
              <a:t>harus kemana, kemudian syarat pengurusan </a:t>
            </a:r>
            <a:r>
              <a:rPr lang="en-US" b="1"/>
              <a:t>beasiswa</a:t>
            </a:r>
            <a:r>
              <a:rPr lang="en-US"/>
              <a:t> seperti KIPK, syarat </a:t>
            </a:r>
            <a:r>
              <a:rPr lang="en-US" b="1"/>
              <a:t>pendaftaran kuliah</a:t>
            </a:r>
            <a:r>
              <a:rPr lang="en-US"/>
              <a:t>, semua ini sering ditanyakan tetapi pengalaman yg saya jumpai mereka kesulitan untuk menemukan jawaban di </a:t>
            </a:r>
            <a:r>
              <a:rPr lang="en-US" b="1"/>
              <a:t>web usk</a:t>
            </a:r>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figure/Retrieval-Augmented-Generation-Architecture_fig1_37836445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8" y="1732522"/>
            <a:ext cx="5799600" cy="18689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i="1"/>
              <a:t>FINE-TUNING</a:t>
            </a:r>
            <a:r>
              <a:rPr lang="en-US" sz="2000" cap="small"/>
              <a:t> </a:t>
            </a:r>
            <a:r>
              <a:rPr lang="en-US" sz="2000" i="1" cap="small"/>
              <a:t>LARGE LANGUAGE</a:t>
            </a:r>
            <a:r>
              <a:rPr lang="en-US" sz="2000" cap="small"/>
              <a:t> </a:t>
            </a:r>
            <a:r>
              <a:rPr lang="en-US" sz="2000" i="1" cap="small"/>
              <a:t>MODEL</a:t>
            </a:r>
            <a:r>
              <a:rPr lang="en-US" sz="2000" cap="small"/>
              <a:t> (LLM) UNTUK MENJAWAB PERTANYAAN DASAR BAGI CALON MAHASISWA BARU DI UNIVERSITAS SYIAH KUALA DENGAN METODE </a:t>
            </a:r>
            <a:r>
              <a:rPr lang="en-US" sz="2000" i="1" cap="small"/>
              <a:t>RETRIEVAL-AUGMENTED GENERATION</a:t>
            </a:r>
            <a:r>
              <a:rPr lang="en-US" sz="2000" cap="small"/>
              <a:t> (RAG)</a:t>
            </a:r>
            <a:endParaRPr sz="2000">
              <a:solidFill>
                <a:schemeClr val="accent1"/>
              </a:solidFill>
            </a:endParaRPr>
          </a:p>
        </p:txBody>
      </p:sp>
      <p:sp>
        <p:nvSpPr>
          <p:cNvPr id="241" name="Google Shape;241;p25"/>
          <p:cNvSpPr txBox="1">
            <a:spLocks noGrp="1"/>
          </p:cNvSpPr>
          <p:nvPr>
            <p:ph type="subTitle" idx="1"/>
          </p:nvPr>
        </p:nvSpPr>
        <p:spPr>
          <a:xfrm>
            <a:off x="2159998" y="3456324"/>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err="1"/>
              <a:t>Hary</a:t>
            </a:r>
            <a:r>
              <a:rPr lang="en-ID" sz="1400"/>
              <a:t> </a:t>
            </a:r>
            <a:r>
              <a:rPr lang="en-ID" sz="1400" err="1"/>
              <a:t>Rachmat</a:t>
            </a:r>
            <a:endParaRPr lang="en-ID" sz="1400"/>
          </a:p>
          <a:p>
            <a:pPr marL="0" lvl="0" indent="0" algn="l" rtl="0">
              <a:spcBef>
                <a:spcPts val="0"/>
              </a:spcBef>
              <a:spcAft>
                <a:spcPts val="0"/>
              </a:spcAft>
              <a:buNone/>
            </a:pPr>
            <a:r>
              <a:rPr lang="en-ID" sz="1400"/>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31534195-F296-C35D-35A0-4CB616D309B9}"/>
              </a:ext>
            </a:extLst>
          </p:cNvPr>
          <p:cNvSpPr txBox="1"/>
          <p:nvPr/>
        </p:nvSpPr>
        <p:spPr>
          <a:xfrm>
            <a:off x="2159998" y="1360632"/>
            <a:ext cx="4843346" cy="307777"/>
          </a:xfrm>
          <a:prstGeom prst="rect">
            <a:avLst/>
          </a:prstGeom>
          <a:noFill/>
        </p:spPr>
        <p:txBody>
          <a:bodyPr wrap="square">
            <a:spAutoFit/>
          </a:bodyPr>
          <a:lstStyle/>
          <a:p>
            <a:pPr marL="12700">
              <a:lnSpc>
                <a:spcPct val="100000"/>
              </a:lnSpc>
              <a:spcBef>
                <a:spcPts val="100"/>
              </a:spcBef>
            </a:pPr>
            <a:r>
              <a:rPr lang="en-ID" b="1" cap="small">
                <a:solidFill>
                  <a:schemeClr val="dk1"/>
                </a:solidFill>
                <a:latin typeface="Josefin Sans"/>
                <a:sym typeface="Josefin Sans"/>
              </a:rPr>
              <a:t>SEMINAR HASIL TESIS</a:t>
            </a: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461665"/>
          </a:xfrm>
          <a:prstGeom prst="rect">
            <a:avLst/>
          </a:prstGeom>
          <a:noFill/>
        </p:spPr>
        <p:txBody>
          <a:bodyPr wrap="square">
            <a:spAutoFit/>
          </a:bodyPr>
          <a:lstStyle/>
          <a:p>
            <a:pPr marL="70485">
              <a:lnSpc>
                <a:spcPct val="100000"/>
              </a:lnSpc>
              <a:spcBef>
                <a:spcPts val="685"/>
              </a:spcBef>
            </a:pPr>
            <a:r>
              <a:rPr lang="id-ID" sz="1200" b="1">
                <a:solidFill>
                  <a:schemeClr val="dk1"/>
                </a:solidFill>
                <a:latin typeface="Lexend"/>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236616" y="4490083"/>
            <a:ext cx="3039500" cy="461665"/>
          </a:xfrm>
          <a:prstGeom prst="rect">
            <a:avLst/>
          </a:prstGeom>
          <a:noFill/>
        </p:spPr>
        <p:txBody>
          <a:bodyPr wrap="square">
            <a:spAutoFit/>
          </a:bodyPr>
          <a:lstStyle/>
          <a:p>
            <a:pPr marL="70485">
              <a:spcBef>
                <a:spcPts val="685"/>
              </a:spcBef>
            </a:pPr>
            <a:r>
              <a:rPr lang="pt-BR" sz="1200" b="1">
                <a:solidFill>
                  <a:schemeClr val="dk1"/>
                </a:solidFill>
                <a:latin typeface="Lexend"/>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a:t>Penelitian Terkait 1/3</a:t>
            </a:r>
            <a:endParaRPr lang="en-ID"/>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Salah satu aplikasi chatbot yang umum digunakan dan populer saat ini adalah ChatGPT yang dikembangkan oleh OpenAI dan dirilis pada akhir tahun 2022 (Mohamadi </a:t>
            </a:r>
            <a:r>
              <a:rPr lang="en-GB" sz="1800">
                <a:latin typeface="Times New Roman" panose="02020603050405020304" pitchFamily="18" charset="0"/>
                <a:ea typeface="Times New Roman" panose="02020603050405020304" pitchFamily="18" charset="0"/>
              </a:rPr>
              <a:t>dkk</a:t>
            </a:r>
            <a:r>
              <a:rPr lang="en-GB" sz="1800">
                <a:effectLst/>
                <a:latin typeface="Times New Roman" panose="02020603050405020304" pitchFamily="18" charset="0"/>
                <a:ea typeface="Times New Roman" panose="02020603050405020304" pitchFamily="18" charset="0"/>
              </a:rPr>
              <a:t>l., 2023). Berbagai penelitian berupaya mengeksplorasi kemampuan ChatGPT seperti yang dilakukan oleh Baker dkk. (2024) dalam bidang medis yang dikembangkan untuk membantu dokumentasi klinis.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(Loukas dkk., 2023)</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mengklasifikasikan teks dalam bidang perbankan.</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(Trozze dkk., 2023).</a:t>
            </a:r>
            <a:r>
              <a:rPr lang="en-GB" sz="1800">
                <a:latin typeface="Times New Roman" panose="02020603050405020304" pitchFamily="18" charset="0"/>
                <a:ea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dalam bidang hukum untuk menentukan undang-undang mana yang berpotensi dilanggar.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a:t>Penelitian Terkait 2/3</a:t>
            </a:r>
            <a:endParaRPr lang="en-ID"/>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Selain LLM dengan sumber tertutup seperti </a:t>
            </a:r>
            <a:r>
              <a:rPr lang="en-GB" sz="1800" b="1">
                <a:effectLst/>
                <a:latin typeface="Times New Roman" panose="02020603050405020304" pitchFamily="18" charset="0"/>
                <a:ea typeface="Times New Roman" panose="02020603050405020304" pitchFamily="18" charset="0"/>
              </a:rPr>
              <a:t>GPT-4</a:t>
            </a:r>
            <a:r>
              <a:rPr lang="en-GB" sz="1800">
                <a:effectLst/>
                <a:latin typeface="Times New Roman" panose="02020603050405020304" pitchFamily="18" charset="0"/>
                <a:ea typeface="Times New Roman" panose="02020603050405020304" pitchFamily="18" charset="0"/>
              </a:rPr>
              <a:t>, beberapa penelitian menggunakan LLM sumber terbuka seperti yang dilakukan oleh (Huang dkk.) (2023) dengan mengadaptasi LLM </a:t>
            </a:r>
            <a:r>
              <a:rPr lang="en-GB" sz="1800" b="1">
                <a:effectLst/>
                <a:latin typeface="Times New Roman" panose="02020603050405020304" pitchFamily="18" charset="0"/>
                <a:ea typeface="Times New Roman" panose="02020603050405020304" pitchFamily="18" charset="0"/>
              </a:rPr>
              <a:t>Llama</a:t>
            </a:r>
            <a:r>
              <a:rPr lang="en-GB" sz="1800">
                <a:effectLst/>
                <a:latin typeface="Times New Roman" panose="02020603050405020304" pitchFamily="18" charset="0"/>
                <a:ea typeface="Times New Roman" panose="02020603050405020304" pitchFamily="18" charset="0"/>
              </a:rPr>
              <a:t> ke domain hukum untuk membantu pengacara dalam membuat laporan teknis.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(Bhatti A., dkk., 2023). </a:t>
            </a:r>
            <a:r>
              <a:rPr lang="en-GB" sz="1800">
                <a:effectLst/>
                <a:latin typeface="Times New Roman" panose="02020603050405020304" pitchFamily="18" charset="0"/>
                <a:ea typeface="Times New Roman" panose="02020603050405020304" pitchFamily="18" charset="0"/>
              </a:rPr>
              <a:t>melakukan </a:t>
            </a:r>
            <a:r>
              <a:rPr lang="en-GB" sz="1800" b="1"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70B </a:t>
            </a:r>
            <a:r>
              <a:rPr lang="en-GB" sz="1800">
                <a:effectLst/>
                <a:latin typeface="Times New Roman" panose="02020603050405020304" pitchFamily="18" charset="0"/>
                <a:ea typeface="Times New Roman" panose="02020603050405020304" pitchFamily="18" charset="0"/>
              </a:rPr>
              <a:t>yang diberi nama “SM70” untuk menangani berbagai pertanyaan medis serta pengambilan keputusan klinis yang kompleks</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(Zhao H., dkk., 2023). </a:t>
            </a:r>
            <a:r>
              <a:rPr lang="en-GB" sz="1800">
                <a:effectLst/>
                <a:latin typeface="Times New Roman" panose="02020603050405020304" pitchFamily="18" charset="0"/>
                <a:ea typeface="Times New Roman" panose="02020603050405020304" pitchFamily="18" charset="0"/>
              </a:rPr>
              <a:t>melakukan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7B </a:t>
            </a:r>
            <a:r>
              <a:rPr lang="en-GB" sz="1800">
                <a:effectLst/>
                <a:latin typeface="Times New Roman" panose="02020603050405020304" pitchFamily="18" charset="0"/>
                <a:ea typeface="Times New Roman" panose="02020603050405020304" pitchFamily="18" charset="0"/>
              </a:rPr>
              <a:t>yang diberi nama “</a:t>
            </a:r>
            <a:r>
              <a:rPr lang="en-GB" sz="1800" b="1">
                <a:effectLst/>
                <a:latin typeface="Times New Roman" panose="02020603050405020304" pitchFamily="18" charset="0"/>
                <a:ea typeface="Times New Roman" panose="02020603050405020304" pitchFamily="18" charset="0"/>
              </a:rPr>
              <a:t>Ophtha-LLaMA2</a:t>
            </a:r>
            <a:r>
              <a:rPr lang="en-GB" sz="1800">
                <a:effectLst/>
                <a:latin typeface="Times New Roman" panose="02020603050405020304" pitchFamily="18" charset="0"/>
                <a:ea typeface="Times New Roman" panose="02020603050405020304" pitchFamily="18" charset="0"/>
              </a:rPr>
              <a:t>” untuk membantu mendiagnosis penyakit mata yang akan memberikan dukungan keputusan bagi dokter</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a:t>Penelitian Terkait 3/3</a:t>
            </a:r>
            <a:endParaRPr lang="en-ID"/>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(Barandoni dkk. 2024) melakukan analisis komparatif LLM untuk mengekstraksi kebutuhan pelanggan travel dari postingan </a:t>
            </a:r>
            <a:r>
              <a:rPr lang="en-GB" sz="1800" i="1">
                <a:effectLst/>
                <a:latin typeface="Times New Roman" panose="02020603050405020304" pitchFamily="18" charset="0"/>
                <a:ea typeface="Times New Roman" panose="02020603050405020304" pitchFamily="18" charset="0"/>
              </a:rPr>
              <a:t>TripAdvisor</a:t>
            </a:r>
            <a:r>
              <a:rPr lang="en-GB" sz="1800">
                <a:effectLst/>
                <a:latin typeface="Times New Roman" panose="02020603050405020304" pitchFamily="18" charset="0"/>
                <a:ea typeface="Times New Roman" panose="02020603050405020304" pitchFamily="18" charset="0"/>
              </a:rPr>
              <a:t> dengan Memanfaatkan beragam model, termasuk model sumber terbuka seperti Mistral 7B dan sumber tertutup seperti GPT-4 dan Gemini. Hasil penelitan menyoroti kemanjuran LLM sumber terbuka, khususnya Mistral 7B, dalam mencapai kinerja yang sebanding dengan model sumber tertutup.</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Penelitian mengenai chatbot sebagai asisten virtual telah dilakukan oleh Jonatan &amp; Igor (2023) untuk meningkatkan efisiensi layanan kepada pelanggan. Penelitian yang telah dipaparkan tersebut telah menunjukan potensi LLM untuk membantu pekerjaan dalam berbagai bidang.</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t>TINJAUAN KEPUSTAKAAN</a:t>
            </a:r>
            <a:endParaRPr lang="en-ID" sz="2800"/>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a:t>Tinjauan Kepustakaan (1/4)</a:t>
            </a:r>
            <a:endParaRPr lang="en-ID"/>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i="1">
                <a:solidFill>
                  <a:srgbClr val="000000"/>
                </a:solidFill>
                <a:effectLst/>
                <a:latin typeface="Times New Roman" panose="02020603050405020304" pitchFamily="18" charset="0"/>
                <a:ea typeface="Calibri" panose="020F0502020204030204" pitchFamily="34" charset="0"/>
              </a:rPr>
              <a:t>Large Language Models </a:t>
            </a:r>
            <a:r>
              <a:rPr lang="en-US" sz="1800" b="1">
                <a:solidFill>
                  <a:srgbClr val="000000"/>
                </a:solidFill>
                <a:effectLst/>
                <a:latin typeface="Times New Roman" panose="02020603050405020304" pitchFamily="18" charset="0"/>
                <a:ea typeface="Calibri" panose="020F0502020204030204" pitchFamily="34" charset="0"/>
              </a:rPr>
              <a:t>(</a:t>
            </a:r>
            <a:r>
              <a:rPr lang="en-US"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LLM) </a:t>
            </a: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merupakan model chatbot yang dapat membantu dalam memperoleh informasi dengan cepat dan akurat.</a:t>
            </a:r>
          </a:p>
          <a:p>
            <a:pPr marL="342900" indent="-342900" algn="just">
              <a:spcAft>
                <a:spcPts val="600"/>
              </a:spcAft>
              <a:buFont typeface="Wingdings" panose="05000000000000000000" pitchFamily="2" charset="2"/>
              <a:buChar char="v"/>
            </a:pPr>
            <a:r>
              <a:rPr lang="en-ID"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Mistral 7B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salah satu model chatbot dengan parameter 7.3B yang </a:t>
            </a:r>
            <a:r>
              <a:rPr lang="en-US" sz="1800">
                <a:effectLst/>
                <a:latin typeface="Times New Roman" panose="02020603050405020304" pitchFamily="18" charset="0"/>
                <a:ea typeface="Calibri" panose="020F0502020204030204" pitchFamily="34" charset="0"/>
              </a:rPr>
              <a:t>mudah untuk disesuaikan pada tugas apa pun dan</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telah mengungguli performa model Llama 2 13B di semua benchmark.</a:t>
            </a:r>
          </a:p>
          <a:p>
            <a:pPr marL="342900" indent="-342900" algn="just">
              <a:spcAft>
                <a:spcPts val="600"/>
              </a:spcAf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Fine-tuning</a:t>
            </a:r>
            <a:r>
              <a:rPr lang="en-US" sz="1800">
                <a:effectLst/>
                <a:latin typeface="Times New Roman" panose="02020603050405020304" pitchFamily="18" charset="0"/>
                <a:ea typeface="Calibri" panose="020F0502020204030204" pitchFamily="34" charset="0"/>
              </a:rPr>
              <a:t> artinya </a:t>
            </a:r>
            <a:r>
              <a:rPr lang="en-US" sz="1800" i="1">
                <a:effectLst/>
                <a:latin typeface="Times New Roman" panose="02020603050405020304" pitchFamily="18" charset="0"/>
                <a:ea typeface="Calibri" panose="020F0502020204030204" pitchFamily="34" charset="0"/>
              </a:rPr>
              <a:t>training model</a:t>
            </a:r>
            <a:r>
              <a:rPr lang="en-US" sz="1800">
                <a:effectLst/>
                <a:latin typeface="Times New Roman" panose="02020603050405020304" pitchFamily="18" charset="0"/>
                <a:ea typeface="Calibri" panose="020F0502020204030204" pitchFamily="34" charset="0"/>
              </a:rPr>
              <a:t> dengan task yang spesifik menggunakan model yang sudah dilatih dengan dataset pada domain yang spesifik.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Retrieval augmented generation</a:t>
            </a:r>
            <a:r>
              <a:rPr lang="en-US" sz="1800" b="1">
                <a:effectLst/>
                <a:latin typeface="Times New Roman" panose="02020603050405020304" pitchFamily="18" charset="0"/>
                <a:ea typeface="Calibri" panose="020F0502020204030204" pitchFamily="34" charset="0"/>
              </a:rPr>
              <a:t> (RAG) </a:t>
            </a:r>
            <a:r>
              <a:rPr lang="en-US" sz="1800">
                <a:effectLst/>
                <a:latin typeface="Times New Roman" panose="02020603050405020304" pitchFamily="18" charset="0"/>
                <a:ea typeface="Calibri" panose="020F0502020204030204" pitchFamily="34" charset="0"/>
              </a:rPr>
              <a:t>adalah sebuah pendekatan dalam pembuatan model AI yang dapat menghasilkan teks dengan menggabungkan kemampuan </a:t>
            </a:r>
            <a:r>
              <a:rPr lang="en-US" sz="1800" i="1">
                <a:effectLst/>
                <a:latin typeface="Times New Roman" panose="02020603050405020304" pitchFamily="18" charset="0"/>
                <a:ea typeface="Calibri" panose="020F0502020204030204" pitchFamily="34" charset="0"/>
              </a:rPr>
              <a:t>retrieval</a:t>
            </a:r>
            <a:r>
              <a:rPr lang="en-US" sz="1800">
                <a:effectLst/>
                <a:latin typeface="Times New Roman" panose="02020603050405020304" pitchFamily="18" charset="0"/>
                <a:ea typeface="Calibri" panose="020F0502020204030204" pitchFamily="34" charset="0"/>
              </a:rPr>
              <a:t> (pengambilan informasi) dan </a:t>
            </a:r>
            <a:r>
              <a:rPr lang="en-US" sz="1800" i="1">
                <a:effectLst/>
                <a:latin typeface="Times New Roman" panose="02020603050405020304" pitchFamily="18" charset="0"/>
                <a:ea typeface="Calibri" panose="020F0502020204030204" pitchFamily="34" charset="0"/>
              </a:rPr>
              <a:t>generation</a:t>
            </a:r>
            <a:r>
              <a:rPr lang="en-US" sz="1800">
                <a:effectLst/>
                <a:latin typeface="Times New Roman" panose="02020603050405020304" pitchFamily="18" charset="0"/>
                <a:ea typeface="Calibri" panose="020F0502020204030204" pitchFamily="34" charset="0"/>
              </a:rPr>
              <a:t> (pembangkitan teks).</a:t>
            </a:r>
          </a:p>
          <a:p>
            <a:pPr marL="342900" indent="-342900" algn="just">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a:t>Tinjauan Kepustakaan (2/4)</a:t>
            </a:r>
            <a:endParaRPr lang="en-ID"/>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menggabungkan pembuatan teks dengan mekanisme pengambilan. Artinya, model menghasilkan teks, namun mengambil informasi yang relevan dari sekumpulan dokumen.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berguna untuk tugas-tugas yang memerlukan model untuk menggabungkan pengetahuan spesifik, terkini, atau domain tertentu dari kumpulan data, seperti artikel berita terkini atau makalah penelitian medis.</a:t>
            </a: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Perbedaan antara </a:t>
            </a:r>
            <a:r>
              <a:rPr lang="nl-NL" sz="1400" b="1" i="1"/>
              <a:t>RAG</a:t>
            </a:r>
            <a:r>
              <a:rPr lang="nl-NL" sz="1400"/>
              <a:t>  dan </a:t>
            </a:r>
            <a:r>
              <a:rPr lang="nl-NL" sz="1400" b="1" i="1"/>
              <a:t>Fine-tuning</a:t>
            </a:r>
            <a:endParaRPr lang="en-ID" sz="1400" b="1" i="1"/>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a:t>Tinjauan Kepustakaan (3/4)</a:t>
            </a:r>
            <a:endParaRPr lang="en-ID"/>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teknik pelatihan di mana model yang telah dilatih sebelumnya (seperti GPT dan Mistral 7B) dilatih lebih lanjut pada kumpulan data tertentu yang terkait dengan tugas tertentu. Model ini mempelajari pola dan informasi spesifik tugas dari kumpulan data yang disediakan selama </a:t>
            </a:r>
            <a:r>
              <a:rPr lang="en-ID"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biasanya digunakan ketika diperlukan penerapan model terlatih pada tugas atau domain tertentu. Hal ini efisien karena model tidak mulai belajar dari awal namun menyempurnakan pengetahuan yang ada untuk tugas tertentu.</a:t>
            </a: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a:t>Tinjauan Kepustakaan (4/4)</a:t>
            </a:r>
            <a:endParaRPr lang="en-ID"/>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1 Arsitektur pada </a:t>
            </a:r>
            <a:r>
              <a:rPr lang="en-US" sz="1600" b="1" i="1">
                <a:effectLst/>
                <a:latin typeface="Lexend" pitchFamily="2" charset="0"/>
                <a:ea typeface="Calibri" panose="020F0502020204030204" pitchFamily="34" charset="0"/>
              </a:rPr>
              <a:t>Retrieval augmented generation</a:t>
            </a:r>
            <a:r>
              <a:rPr lang="en-US" sz="1600" b="1">
                <a:effectLst/>
                <a:latin typeface="Lexend" pitchFamily="2" charset="0"/>
                <a:ea typeface="Calibri" panose="020F0502020204030204" pitchFamily="34" charset="0"/>
              </a:rPr>
              <a:t> (</a:t>
            </a:r>
            <a:r>
              <a:rPr lang="en-US" sz="1600" b="1" u="sng">
                <a:solidFill>
                  <a:srgbClr val="3D3D3D"/>
                </a:solidFill>
                <a:effectLst/>
                <a:uFill>
                  <a:solidFill>
                    <a:schemeClr val="bg1"/>
                  </a:solidFill>
                </a:uFill>
                <a:latin typeface="Lexend" pitchFamily="2" charset="0"/>
                <a:ea typeface="Calibri" panose="020F0502020204030204" pitchFamily="34" charset="0"/>
                <a:hlinkClick r:id="rId3">
                  <a:extLst>
                    <a:ext uri="{A12FA001-AC4F-418D-AE19-62706E023703}">
                      <ahyp:hlinkClr xmlns:ahyp="http://schemas.microsoft.com/office/drawing/2018/hyperlinkcolor" val="tx"/>
                    </a:ext>
                  </a:extLst>
                </a:hlinkClick>
              </a:rPr>
              <a:t>RAG</a:t>
            </a:r>
            <a:r>
              <a:rPr lang="en-US" sz="1600" b="1">
                <a:effectLst/>
                <a:latin typeface="Lexend" pitchFamily="2" charset="0"/>
                <a:ea typeface="Calibri" panose="020F0502020204030204" pitchFamily="34" charset="0"/>
              </a:rPr>
              <a:t>)</a:t>
            </a:r>
            <a:r>
              <a:rPr lang="en-US" sz="1600">
                <a:effectLst/>
                <a:latin typeface="Lexend" pitchFamily="2" charset="0"/>
                <a:ea typeface="Calibri" panose="020F0502020204030204" pitchFamily="34" charset="0"/>
              </a:rPr>
              <a:t>. </a:t>
            </a:r>
            <a:r>
              <a:rPr lang="en-ID" sz="1600">
                <a:latin typeface="Lexend" pitchFamily="2" charset="0"/>
                <a:ea typeface="Calibri" panose="020F0502020204030204" pitchFamily="34" charset="0"/>
              </a:rPr>
              <a:t>(Sumber: Rakotoson, Loïc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4"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5"/>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Metodologi Penelitian</a:t>
            </a:r>
            <a:endParaRPr lang="en-ID" sz="3200"/>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a:t>Metodologi Penelitian (1/11)</a:t>
            </a:r>
            <a:endParaRPr lang="en-ID"/>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Tempat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Prodi Magister Kecerdasan Buatan Jurusan Informatika  FMIPA USK.</a:t>
            </a:r>
          </a:p>
          <a:p>
            <a:pPr marL="0" indent="0">
              <a:buClr>
                <a:schemeClr val="dk1"/>
              </a:buClr>
              <a:buSzPts val="1100"/>
              <a:buFont typeface="Arial"/>
              <a:buNone/>
            </a:pPr>
            <a:endParaRPr lang="en-US" sz="1400"/>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Waktu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6 (enam) bulan mulai dari bulan April sampai dengan September 2024</a:t>
            </a:r>
          </a:p>
          <a:p>
            <a:pPr marL="0" indent="0">
              <a:buClr>
                <a:schemeClr val="dk1"/>
              </a:buClr>
              <a:buSzPts val="1100"/>
              <a:buFont typeface="Arial"/>
              <a:buNone/>
            </a:pPr>
            <a:endParaRPr lang="en-US" sz="1400"/>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PENDAHULUAN</a:t>
            </a:r>
            <a:endParaRPr/>
          </a:p>
        </p:txBody>
      </p:sp>
      <p:sp>
        <p:nvSpPr>
          <p:cNvPr id="282" name="Google Shape;282;p27"/>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latar belakang penelitian.</a:t>
            </a:r>
            <a:endParaRPr lang="en-ID" dirty="0"/>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PENELITIAN  TERKAIT</a:t>
            </a:r>
            <a:endParaRPr lang="en-ID" dirty="0"/>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riset yang  sudah pernah dilakukan peneliti  sebelumnya</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lnSpc>
                <a:spcPct val="100000"/>
              </a:lnSpc>
              <a:spcBef>
                <a:spcPts val="925"/>
              </a:spcBef>
            </a:pPr>
            <a:r>
              <a:rPr lang="en-US"/>
              <a:t>TINJAUAN KEPUSTAKAAN</a:t>
            </a:r>
            <a:endParaRPr lang="en-US" dirty="0"/>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lnSpc>
                <a:spcPct val="100000"/>
              </a:lnSpc>
              <a:spcBef>
                <a:spcPts val="550"/>
              </a:spcBef>
            </a:pPr>
            <a:r>
              <a:rPr lang="en-ID"/>
              <a:t>Membahas tentang landasan  teori berkaitan dengan  penelitian.</a:t>
            </a:r>
            <a:endParaRPr lang="en-ID" dirty="0"/>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lnSpc>
                <a:spcPct val="100000"/>
              </a:lnSpc>
            </a:pPr>
            <a:r>
              <a:rPr lang="en-ID"/>
              <a:t>METODE PENELITIAN</a:t>
            </a:r>
            <a:endParaRPr lang="en-ID" dirty="0"/>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lnSpc>
                <a:spcPct val="100000"/>
              </a:lnSpc>
              <a:spcBef>
                <a:spcPts val="550"/>
              </a:spcBef>
            </a:pPr>
            <a:r>
              <a:rPr lang="en-ID"/>
              <a:t>Membahas tentang jadwal  penelitian serta langkah yang akan dilakukan.</a:t>
            </a:r>
            <a:endParaRPr lang="en-ID" dirty="0"/>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a:t>Metodologi Penelitian (2/11)</a:t>
            </a:r>
            <a:endParaRPr lang="en-ID"/>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Alat dan Bahan:</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1160137333"/>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a:solidFill>
                            <a:schemeClr val="tx1"/>
                          </a:solidFill>
                          <a:effectLst/>
                          <a:latin typeface="Lexend Black" panose="020B0604020202020204" charset="0"/>
                        </a:rPr>
                        <a:t>No</a:t>
                      </a:r>
                      <a:endParaRPr lang="en-ID" sz="1200">
                        <a:solidFill>
                          <a:schemeClr val="tx1"/>
                        </a:solidFill>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a:solidFill>
                            <a:schemeClr val="dk1"/>
                          </a:solidFill>
                          <a:latin typeface="Lexend Black"/>
                          <a:sym typeface="Lexend Black"/>
                        </a:rPr>
                        <a:t>Alat dan Bahan</a:t>
                      </a:r>
                      <a:endParaRPr lang="en-ID" sz="1200" b="0" i="0" u="none" strike="noStrike" cap="none">
                        <a:solidFill>
                          <a:schemeClr val="dk1"/>
                        </a:solidFill>
                        <a:latin typeface="Lexend Black"/>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Komputer dengan spesifikasi yang cukup untuk menjalankan Google Colab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a:solidFill>
                            <a:srgbClr val="000000"/>
                          </a:solidFill>
                          <a:effectLst/>
                          <a:latin typeface="Lexend" panose="020B0604020202020204" charset="0"/>
                          <a:ea typeface="Arial"/>
                          <a:cs typeface="Arial"/>
                          <a:sym typeface="Arial"/>
                        </a:rPr>
                        <a:t>Google Colab dengan</a:t>
                      </a:r>
                      <a:r>
                        <a:rPr lang="id-ID" sz="1200" b="0" i="0" u="none" strike="noStrike" cap="none">
                          <a:solidFill>
                            <a:srgbClr val="000000"/>
                          </a:solidFill>
                          <a:effectLst/>
                          <a:latin typeface="Lexend" panose="020B0604020202020204" charset="0"/>
                          <a:ea typeface="Arial"/>
                          <a:cs typeface="Arial"/>
                          <a:sym typeface="Arial"/>
                        </a:rPr>
                        <a:t> NVIDIA Tesla</a:t>
                      </a:r>
                      <a:r>
                        <a:rPr lang="en-GB" sz="1200" b="0" i="0" u="none" strike="noStrike" cap="none">
                          <a:solidFill>
                            <a:srgbClr val="000000"/>
                          </a:solidFill>
                          <a:effectLst/>
                          <a:latin typeface="Lexend" panose="020B0604020202020204" charset="0"/>
                          <a:ea typeface="Arial"/>
                          <a:cs typeface="Arial"/>
                          <a:sym typeface="Arial"/>
                        </a:rPr>
                        <a:t> T4 GPU </a:t>
                      </a:r>
                      <a:endParaRPr lang="en-ID" sz="1200" b="0" i="0" u="none" strike="noStrike" cap="none">
                        <a:solidFill>
                          <a:srgbClr val="000000"/>
                        </a:solidFill>
                        <a:effectLst/>
                        <a:latin typeface="Lexend" panose="020B060402020202020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Dataset informasi </a:t>
                      </a:r>
                      <a:r>
                        <a:rPr lang="id-ID" sz="1200">
                          <a:effectLst/>
                          <a:latin typeface="Lexend" panose="020B0604020202020204" charset="0"/>
                        </a:rPr>
                        <a:t>penerimaan mahasiswa baru</a:t>
                      </a:r>
                      <a:r>
                        <a:rPr lang="en-US" sz="1200">
                          <a:effectLst/>
                          <a:latin typeface="Lexend" panose="020B0604020202020204" charset="0"/>
                        </a:rPr>
                        <a:t> di Universitas Syiah Kuala terdiri dari 20 Finetuning dan 231 RAG dalam bentuk pdf</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a:t>Metodologi Penelitian (3/11)</a:t>
            </a:r>
            <a:endParaRPr lang="en-ID"/>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Tahapan Penelitian</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800">
                <a:solidFill>
                  <a:schemeClr val="dk1"/>
                </a:solidFill>
                <a:latin typeface="Lexend Black"/>
                <a:ea typeface="Lexend Black"/>
                <a:cs typeface="Lexend Black"/>
                <a:sym typeface="Lexend Black"/>
              </a:rPr>
              <a:t>Mulai</a:t>
            </a:r>
            <a:endParaRPr sz="1800">
              <a:solidFill>
                <a:schemeClr val="dk1"/>
              </a:solidFill>
              <a:latin typeface="Lexend Black"/>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13469" y="1533683"/>
            <a:ext cx="1557975"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Pengumpulan data informasi sistem penerimaan dan perkuliahan di USK</a:t>
            </a:r>
            <a:endParaRPr lang="en-ID" sz="900">
              <a:solidFill>
                <a:schemeClr val="tx1"/>
              </a:solidFill>
              <a:latin typeface="Lexend Black" panose="020B060402020202020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8335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295035" y="2416611"/>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Melakukan preprocessing pada dataset</a:t>
            </a:r>
            <a:endParaRPr lang="en-ID" sz="900">
              <a:solidFill>
                <a:schemeClr val="tx1"/>
              </a:solidFill>
              <a:latin typeface="Lexend Black" panose="020B0604020202020204" charset="0"/>
            </a:endParaRP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flipH="1">
            <a:off x="4892456" y="2212465"/>
            <a:ext cx="1" cy="204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Pengembangan LLM dengan metode </a:t>
            </a:r>
            <a:r>
              <a:rPr lang="en-ID" sz="900" b="0" i="1">
                <a:solidFill>
                  <a:schemeClr val="tx1"/>
                </a:solidFill>
                <a:effectLst/>
                <a:latin typeface="Lexend Black" panose="020B0604020202020204" charset="0"/>
              </a:rPr>
              <a:t>Fine-tuning dan </a:t>
            </a:r>
            <a:r>
              <a:rPr lang="en-ID" sz="900" b="0" i="0">
                <a:solidFill>
                  <a:schemeClr val="tx1"/>
                </a:solidFill>
                <a:effectLst/>
                <a:latin typeface="Lexend Black" panose="020B0604020202020204" charset="0"/>
              </a:rPr>
              <a:t>RAG</a:t>
            </a:r>
            <a:endParaRPr lang="en-ID" sz="900">
              <a:solidFill>
                <a:schemeClr val="tx1"/>
              </a:solidFill>
              <a:latin typeface="Lexend Black" panose="020B060402020202020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flipH="1">
            <a:off x="4892455" y="3025844"/>
            <a:ext cx="1" cy="2014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295035" y="4034766"/>
            <a:ext cx="1194841" cy="47777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a:solidFill>
                  <a:schemeClr val="tx1"/>
                </a:solidFill>
                <a:latin typeface="Lexend Black" panose="020B0604020202020204" charset="0"/>
              </a:rPr>
              <a:t>Mengevaluasi kinerja pada Model</a:t>
            </a: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a:off x="4892455"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46CD4-711E-30C7-C5B9-BA33ACC59F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123791-D085-D0AC-81B3-C804BA112C97}"/>
              </a:ext>
            </a:extLst>
          </p:cNvPr>
          <p:cNvSpPr>
            <a:spLocks noGrp="1"/>
          </p:cNvSpPr>
          <p:nvPr>
            <p:ph type="title"/>
          </p:nvPr>
        </p:nvSpPr>
        <p:spPr>
          <a:xfrm>
            <a:off x="191162" y="604867"/>
            <a:ext cx="7704000" cy="511819"/>
          </a:xfrm>
        </p:spPr>
        <p:txBody>
          <a:bodyPr/>
          <a:lstStyle/>
          <a:p>
            <a:r>
              <a:rPr lang="en-US"/>
              <a:t>Metodologi Penelitian (4/11)</a:t>
            </a:r>
            <a:endParaRPr lang="en-ID"/>
          </a:p>
        </p:txBody>
      </p:sp>
      <p:pic>
        <p:nvPicPr>
          <p:cNvPr id="4" name="object 27">
            <a:extLst>
              <a:ext uri="{FF2B5EF4-FFF2-40B4-BE49-F238E27FC236}">
                <a16:creationId xmlns:a16="http://schemas.microsoft.com/office/drawing/2014/main" id="{C05C3263-49E8-4052-9816-16AA66EB6F22}"/>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E724CF-F8A6-15D4-FE38-A77C2F3E5356}"/>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9973F64C-3EE1-5F99-203F-3FDEA6011F18}"/>
              </a:ext>
            </a:extLst>
          </p:cNvPr>
          <p:cNvSpPr txBox="1">
            <a:spLocks/>
          </p:cNvSpPr>
          <p:nvPr/>
        </p:nvSpPr>
        <p:spPr>
          <a:xfrm>
            <a:off x="191162" y="1116686"/>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Jadwal Penelitian:</a:t>
            </a:r>
          </a:p>
        </p:txBody>
      </p:sp>
      <p:graphicFrame>
        <p:nvGraphicFramePr>
          <p:cNvPr id="6" name="Table 5">
            <a:extLst>
              <a:ext uri="{FF2B5EF4-FFF2-40B4-BE49-F238E27FC236}">
                <a16:creationId xmlns:a16="http://schemas.microsoft.com/office/drawing/2014/main" id="{966685C2-D7C8-717A-65D3-9C214E6295E1}"/>
              </a:ext>
            </a:extLst>
          </p:cNvPr>
          <p:cNvGraphicFramePr>
            <a:graphicFrameLocks noGrp="1"/>
          </p:cNvGraphicFramePr>
          <p:nvPr>
            <p:extLst>
              <p:ext uri="{D42A27DB-BD31-4B8C-83A1-F6EECF244321}">
                <p14:modId xmlns:p14="http://schemas.microsoft.com/office/powerpoint/2010/main" val="747559731"/>
              </p:ext>
            </p:extLst>
          </p:nvPr>
        </p:nvGraphicFramePr>
        <p:xfrm>
          <a:off x="191162" y="1454792"/>
          <a:ext cx="8825618" cy="3279726"/>
        </p:xfrm>
        <a:graphic>
          <a:graphicData uri="http://schemas.openxmlformats.org/drawingml/2006/table">
            <a:tbl>
              <a:tblPr bandRow="1">
                <a:tableStyleId>{5521B1EC-78B9-4867-990F-E81BE3442C87}</a:tableStyleId>
              </a:tblPr>
              <a:tblGrid>
                <a:gridCol w="567194">
                  <a:extLst>
                    <a:ext uri="{9D8B030D-6E8A-4147-A177-3AD203B41FA5}">
                      <a16:colId xmlns:a16="http://schemas.microsoft.com/office/drawing/2014/main" val="1822629356"/>
                    </a:ext>
                  </a:extLst>
                </a:gridCol>
                <a:gridCol w="5454736">
                  <a:extLst>
                    <a:ext uri="{9D8B030D-6E8A-4147-A177-3AD203B41FA5}">
                      <a16:colId xmlns:a16="http://schemas.microsoft.com/office/drawing/2014/main" val="1512110878"/>
                    </a:ext>
                  </a:extLst>
                </a:gridCol>
                <a:gridCol w="468009">
                  <a:extLst>
                    <a:ext uri="{9D8B030D-6E8A-4147-A177-3AD203B41FA5}">
                      <a16:colId xmlns:a16="http://schemas.microsoft.com/office/drawing/2014/main" val="3649548000"/>
                    </a:ext>
                  </a:extLst>
                </a:gridCol>
                <a:gridCol w="463645">
                  <a:extLst>
                    <a:ext uri="{9D8B030D-6E8A-4147-A177-3AD203B41FA5}">
                      <a16:colId xmlns:a16="http://schemas.microsoft.com/office/drawing/2014/main" val="1228229518"/>
                    </a:ext>
                  </a:extLst>
                </a:gridCol>
                <a:gridCol w="464739">
                  <a:extLst>
                    <a:ext uri="{9D8B030D-6E8A-4147-A177-3AD203B41FA5}">
                      <a16:colId xmlns:a16="http://schemas.microsoft.com/office/drawing/2014/main" val="783886849"/>
                    </a:ext>
                  </a:extLst>
                </a:gridCol>
                <a:gridCol w="480008">
                  <a:extLst>
                    <a:ext uri="{9D8B030D-6E8A-4147-A177-3AD203B41FA5}">
                      <a16:colId xmlns:a16="http://schemas.microsoft.com/office/drawing/2014/main" val="2417252915"/>
                    </a:ext>
                  </a:extLst>
                </a:gridCol>
                <a:gridCol w="480008">
                  <a:extLst>
                    <a:ext uri="{9D8B030D-6E8A-4147-A177-3AD203B41FA5}">
                      <a16:colId xmlns:a16="http://schemas.microsoft.com/office/drawing/2014/main" val="1382635213"/>
                    </a:ext>
                  </a:extLst>
                </a:gridCol>
                <a:gridCol w="447279">
                  <a:extLst>
                    <a:ext uri="{9D8B030D-6E8A-4147-A177-3AD203B41FA5}">
                      <a16:colId xmlns:a16="http://schemas.microsoft.com/office/drawing/2014/main" val="455225952"/>
                    </a:ext>
                  </a:extLst>
                </a:gridCol>
              </a:tblGrid>
              <a:tr h="206716">
                <a:tc rowSpan="2">
                  <a:txBody>
                    <a:bodyPr/>
                    <a:lstStyle/>
                    <a:p>
                      <a:pPr marL="0" indent="0" algn="ctr">
                        <a:lnSpc>
                          <a:spcPct val="150000"/>
                        </a:lnSpc>
                      </a:pPr>
                      <a:r>
                        <a:rPr lang="en-US" sz="1100">
                          <a:effectLst/>
                          <a:latin typeface="Lexend Black" panose="020B0604020202020204" charset="0"/>
                        </a:rPr>
                        <a:t>No</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rowSpan="2">
                  <a:txBody>
                    <a:bodyPr/>
                    <a:lstStyle/>
                    <a:p>
                      <a:pPr indent="450215" algn="ctr">
                        <a:lnSpc>
                          <a:spcPct val="150000"/>
                        </a:lnSpc>
                      </a:pPr>
                      <a:r>
                        <a:rPr lang="en-US" sz="1100">
                          <a:effectLst/>
                          <a:latin typeface="Lexend Black" panose="020B0604020202020204" charset="0"/>
                        </a:rPr>
                        <a:t>Kegiatan</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gridSpan="6">
                  <a:txBody>
                    <a:bodyPr/>
                    <a:lstStyle/>
                    <a:p>
                      <a:pPr marL="0" indent="0" algn="ctr">
                        <a:lnSpc>
                          <a:spcPct val="150000"/>
                        </a:lnSpc>
                      </a:pPr>
                      <a:r>
                        <a:rPr lang="en-US" sz="1100">
                          <a:effectLst/>
                          <a:latin typeface="Lexend Black" panose="020B0604020202020204" charset="0"/>
                        </a:rPr>
                        <a:t>Bulan</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000337963"/>
                  </a:ext>
                </a:extLst>
              </a:tr>
              <a:tr h="382767">
                <a:tc vMerge="1">
                  <a:txBody>
                    <a:bodyPr/>
                    <a:lstStyle/>
                    <a:p>
                      <a:endParaRPr lang="en-ID"/>
                    </a:p>
                  </a:txBody>
                  <a:tcPr/>
                </a:tc>
                <a:tc vMerge="1">
                  <a:txBody>
                    <a:bodyPr/>
                    <a:lstStyle/>
                    <a:p>
                      <a:endParaRPr lang="en-ID"/>
                    </a:p>
                  </a:txBody>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4</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5</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6</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7</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8</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9</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extLst>
                  <a:ext uri="{0D108BD9-81ED-4DB2-BD59-A6C34878D82A}">
                    <a16:rowId xmlns:a16="http://schemas.microsoft.com/office/drawing/2014/main" val="2368277529"/>
                  </a:ext>
                </a:extLst>
              </a:tr>
              <a:tr h="524492">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Mengumpulkan dataset berupa informasi penerimaan mahasiswa baru.</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4146042506"/>
                  </a:ext>
                </a:extLst>
              </a:tr>
              <a:tr h="539353">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Finetuning dataset pada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3741648593"/>
                  </a:ext>
                </a:extLst>
              </a:tr>
              <a:tr h="539353">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Melakukan uji coba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172991093"/>
                  </a:ext>
                </a:extLst>
              </a:tr>
              <a:tr h="53228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Mengevaluasi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highlight>
                            <a:srgbClr val="A9A9A9"/>
                          </a:highligh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263930075"/>
                  </a:ext>
                </a:extLst>
              </a:tr>
              <a:tr h="539353">
                <a:tc>
                  <a:txBody>
                    <a:bodyPr/>
                    <a:lstStyle/>
                    <a:p>
                      <a:pPr marL="0" indent="0" algn="ctr">
                        <a:lnSpc>
                          <a:spcPct val="150000"/>
                        </a:lnSpc>
                      </a:pPr>
                      <a:r>
                        <a:rPr lang="en-US" sz="1200">
                          <a:effectLst/>
                          <a:latin typeface="Lexend Black" panose="020B0604020202020204" charset="0"/>
                        </a:rPr>
                        <a:t>5.</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Menyiapkan luaran dan publikasi.</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extLst>
                  <a:ext uri="{0D108BD9-81ED-4DB2-BD59-A6C34878D82A}">
                    <a16:rowId xmlns:a16="http://schemas.microsoft.com/office/drawing/2014/main" val="1121433190"/>
                  </a:ext>
                </a:extLst>
              </a:tr>
            </a:tbl>
          </a:graphicData>
        </a:graphic>
      </p:graphicFrame>
    </p:spTree>
    <p:extLst>
      <p:ext uri="{BB962C8B-B14F-4D97-AF65-F5344CB8AC3E}">
        <p14:creationId xmlns:p14="http://schemas.microsoft.com/office/powerpoint/2010/main" val="1089897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a:t>Metodologi Penelitian (5/11)</a:t>
            </a:r>
            <a:endParaRPr lang="en-ID"/>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Contoh Dataset </a:t>
            </a:r>
            <a:r>
              <a:rPr lang="en-ID" sz="1800" i="1"/>
              <a:t>Fine-tuning</a:t>
            </a: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211427019"/>
              </p:ext>
            </p:extLst>
          </p:nvPr>
        </p:nvGraphicFramePr>
        <p:xfrm>
          <a:off x="860612" y="1524683"/>
          <a:ext cx="7315200" cy="3010079"/>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050">
                          <a:effectLst/>
                          <a:latin typeface="Lexend" pitchFamily="2" charset="0"/>
                        </a:rPr>
                        <a:t>No</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Class</a:t>
                      </a:r>
                      <a:endParaRPr lang="en-ID" sz="1050">
                        <a:effectLst/>
                        <a:latin typeface="Lexend" pitchFamily="2" charset="0"/>
                        <a:ea typeface="Times New Roman" panose="02020603050405020304" pitchFamily="18" charset="0"/>
                      </a:endParaRPr>
                    </a:p>
                  </a:txBody>
                  <a:tcPr marL="39467" marR="39467" marT="0" marB="0"/>
                </a:tc>
                <a:tc>
                  <a:txBody>
                    <a:bodyPr/>
                    <a:lstStyle/>
                    <a:p>
                      <a:pPr algn="ctr">
                        <a:lnSpc>
                          <a:spcPct val="150000"/>
                        </a:lnSpc>
                      </a:pPr>
                      <a:r>
                        <a:rPr lang="en-US" sz="1050">
                          <a:effectLst/>
                          <a:latin typeface="Lexend" pitchFamily="2" charset="0"/>
                        </a:rPr>
                        <a:t>Pertanyaan</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Jawaban</a:t>
                      </a:r>
                      <a:endParaRPr lang="en-ID" sz="1050">
                        <a:effectLst/>
                        <a:latin typeface="Lexend" pitchFamily="2"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a:effectLst/>
                          <a:latin typeface="Lexend" pitchFamily="2" charset="0"/>
                        </a:rPr>
                        <a:t>1</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Akademik</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Bagaimana cara Cetak KTM?</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KTM dapat dicetak di laman berkas-akademik.usk.ac.id </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a:effectLst/>
                          <a:latin typeface="Lexend" pitchFamily="2" charset="0"/>
                        </a:rPr>
                        <a:t>2</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Akademik</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Bagaimana cara membuat Surat Keterangan Aktif Kuliah?</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Terkait masalah Surat keterangan Aktif Kuliah silahkan mengurus ke bagian Registrasi Akademik</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a:effectLst/>
                          <a:latin typeface="Lexend" pitchFamily="2" charset="0"/>
                          <a:ea typeface="Times New Roman" panose="02020603050405020304" pitchFamily="18" charset="0"/>
                        </a:rPr>
                        <a:t>3</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Umum</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Bagaimana jika KRS belum difinalisasi oleh dosen wali?</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tc>
                <a:tc>
                  <a:txBody>
                    <a:bodyPr/>
                    <a:lstStyle/>
                    <a:p>
                      <a:pP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Dapat melapor hal ini pada program studi masing-masing</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a:t>Metodologi Penelitian (6/11)</a:t>
            </a:r>
            <a:endParaRPr lang="en-ID"/>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4.1 </a:t>
            </a:r>
            <a:r>
              <a:rPr lang="en-US" sz="1600">
                <a:latin typeface="Lexend" pitchFamily="2" charset="0"/>
                <a:ea typeface="Calibri" panose="020F0502020204030204" pitchFamily="34" charset="0"/>
              </a:rPr>
              <a:t>Alur Pelatihan pada LLM (Sumber: Benveniste, 2023)</a:t>
            </a:r>
            <a:endParaRPr lang="en-ID" sz="1600">
              <a:latin typeface="Lexend" pitchFamily="2"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Metodologi Penelitian (7/11)</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lgn="l">
              <a:buNone/>
            </a:pPr>
            <a:r>
              <a:rPr lang="en-US" sz="1600">
                <a:effectLst/>
                <a:latin typeface="Lexend" pitchFamily="2" charset="0"/>
                <a:ea typeface="Calibri" panose="020F0502020204030204" pitchFamily="34" charset="0"/>
              </a:rPr>
              <a:t>Gambar 4.2 </a:t>
            </a:r>
            <a:r>
              <a:rPr lang="en-US" sz="1600">
                <a:latin typeface="Lexend" pitchFamily="2" charset="0"/>
                <a:ea typeface="Calibri" panose="020F0502020204030204" pitchFamily="34" charset="0"/>
              </a:rPr>
              <a:t>Alur Pada RAG (Sumber: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a:t>Metodologi Penelitian (8/11)</a:t>
            </a:r>
            <a:endParaRPr lang="en-ID"/>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lgn="l">
              <a:buNone/>
            </a:pPr>
            <a:r>
              <a:rPr lang="en-US" sz="1600">
                <a:effectLst/>
                <a:latin typeface="Lexend" pitchFamily="2" charset="0"/>
                <a:ea typeface="Calibri" panose="020F0502020204030204" pitchFamily="34" charset="0"/>
              </a:rPr>
              <a:t>Gambar 4.3 Alur </a:t>
            </a:r>
            <a:r>
              <a:rPr lang="en-US" sz="1600">
                <a:latin typeface="Lexend" pitchFamily="2" charset="0"/>
                <a:ea typeface="Calibri" panose="020F0502020204030204" pitchFamily="34" charset="0"/>
              </a:rPr>
              <a:t>Pipa pengideksan pada RAG (Sumber: Benveniste, 2023)</a:t>
            </a:r>
            <a:endParaRPr lang="en-ID" sz="1600">
              <a:latin typeface="Lexend" pitchFamily="2"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a:t>Metodologi Penelitian (9/11)</a:t>
            </a:r>
            <a:endParaRPr lang="en-ID"/>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Rouge-1</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89949800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89949800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a:t>Metodologi Penelitian (10/11)</a:t>
            </a:r>
            <a:endParaRPr lang="en-ID"/>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Rouge-2</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3197366169"/>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3197366169"/>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a:t>Metodologi Penelitian (11/11)</a:t>
            </a:r>
            <a:endParaRPr lang="en-ID"/>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Rouge-L</a:t>
            </a:r>
            <a:endParaRPr lang="en-ID" sz="180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HASIL DAN PEMBAHASAN</a:t>
            </a:r>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hasil penelitian.</a:t>
            </a:r>
            <a:endParaRPr lang="en-ID" dirty="0"/>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KESIMPULAN DAN SARAN</a:t>
            </a:r>
            <a:endParaRPr lang="en-ID" dirty="0"/>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Kesimpulan penelitian dan  saran</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Hasil dan Pembahasan</a:t>
            </a:r>
            <a:endParaRPr lang="en-ID" sz="3200"/>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a:t>Hasil dan Pembahasan (1/6)</a:t>
            </a:r>
            <a:endParaRPr lang="en-ID"/>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Hasil Pengujian dan Evaluasi Hasil Inferensi</a:t>
            </a:r>
            <a:endParaRPr lang="en-ID" sz="1800"/>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2418295927"/>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200" b="1">
                          <a:effectLst/>
                          <a:latin typeface="Lexend" pitchFamily="2" charset="0"/>
                        </a:rPr>
                        <a:t>Metode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rowSpan="2">
                  <a:txBody>
                    <a:bodyPr/>
                    <a:lstStyle/>
                    <a:p>
                      <a:pPr algn="ctr"/>
                      <a:r>
                        <a:rPr lang="en-GB" sz="1200" b="1">
                          <a:effectLst/>
                          <a:latin typeface="Lexend" pitchFamily="2" charset="0"/>
                        </a:rPr>
                        <a:t>Jumlah Pertanyaan</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Skor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200">
                          <a:effectLst/>
                          <a:latin typeface="Lexend" pitchFamily="2" charset="0"/>
                        </a:rPr>
                        <a:t>Fine-tuning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200">
                          <a:effectLst/>
                          <a:latin typeface="Lexend" pitchFamily="2" charset="0"/>
                        </a:rPr>
                        <a:t>RAG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a:t>Tabel 5.1 </a:t>
            </a:r>
            <a:r>
              <a:rPr lang="en-GB" sz="1600"/>
              <a:t>Nilai skor ROUGE</a:t>
            </a:r>
            <a:endParaRPr lang="en-ID" sz="1600"/>
          </a:p>
        </p:txBody>
      </p:sp>
    </p:spTree>
    <p:extLst>
      <p:ext uri="{BB962C8B-B14F-4D97-AF65-F5344CB8AC3E}">
        <p14:creationId xmlns:p14="http://schemas.microsoft.com/office/powerpoint/2010/main" val="373408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a:t>Hasil dan Pembahasan (2/6)</a:t>
            </a:r>
            <a:endParaRPr lang="en-ID"/>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a:t>Kategori </a:t>
            </a:r>
            <a:r>
              <a:rPr lang="en-GB" sz="1800"/>
              <a:t>skor ROUGE</a:t>
            </a:r>
            <a:endParaRPr lang="en-ID" sz="1800"/>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312892" y="1897924"/>
            <a:ext cx="6518214" cy="395632"/>
          </a:xfrm>
        </p:spPr>
        <p:txBody>
          <a:bodyPr/>
          <a:lstStyle/>
          <a:p>
            <a:pPr marL="152400" indent="0" algn="ctr">
              <a:buNone/>
            </a:pPr>
            <a:r>
              <a:rPr lang="en-US" sz="1600"/>
              <a:t>Tabel 5.2 </a:t>
            </a:r>
            <a:r>
              <a:rPr lang="en-GB" sz="1600"/>
              <a:t>Tabel Kategori Nilai Metrik ROUGE (Walker II, 2024)</a:t>
            </a:r>
            <a:endParaRPr lang="en-ID" sz="1600"/>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818417374"/>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200" b="1">
                          <a:effectLst/>
                          <a:latin typeface="Lexend" pitchFamily="2" charset="0"/>
                        </a:rPr>
                        <a:t>Metrik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r>
                        <a:rPr lang="en-GB" sz="1200" b="1">
                          <a:effectLst/>
                          <a:latin typeface="Lexend" pitchFamily="2" charset="0"/>
                        </a:rPr>
                        <a:t> sekali</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200" b="1">
                          <a:effectLst/>
                          <a:latin typeface="Lexend" pitchFamily="2" charset="0"/>
                        </a:rPr>
                        <a:t>Sedang</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a:t>Hasil dan Pembahasan (3/6)</a:t>
            </a:r>
            <a:endParaRPr lang="en-ID"/>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a:t>Menghitung Evaluasi Sumber Daya</a:t>
            </a:r>
            <a:endParaRPr lang="en-ID" sz="1800"/>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a:t>Tabel 5.3 </a:t>
            </a:r>
            <a:r>
              <a:rPr lang="en-GB" sz="1600"/>
              <a:t>Hitungan Waktu pada model saat fine-tuning dan menjalankan RAG</a:t>
            </a:r>
            <a:endParaRPr lang="en-ID" sz="1600"/>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1566689449"/>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200" b="1">
                          <a:effectLst/>
                          <a:latin typeface="Lexend" pitchFamily="2" charset="0"/>
                        </a:rPr>
                        <a:t>Model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Fine-tuning</a:t>
                      </a:r>
                      <a:r>
                        <a:rPr lang="en-GB" sz="1200" b="1">
                          <a:effectLst/>
                          <a:latin typeface="Lexend" pitchFamily="2" charset="0"/>
                        </a:rPr>
                        <a:t> (jam)</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RAG</a:t>
                      </a:r>
                      <a:r>
                        <a:rPr lang="en-GB" sz="1200" b="1">
                          <a:effectLst/>
                          <a:latin typeface="Lexend" pitchFamily="2" charset="0"/>
                        </a:rPr>
                        <a:t> (</a:t>
                      </a:r>
                      <a:r>
                        <a:rPr lang="id-ID" sz="1200" b="1">
                          <a:effectLst/>
                          <a:latin typeface="Lexend" pitchFamily="2" charset="0"/>
                        </a:rPr>
                        <a:t>menit</a:t>
                      </a:r>
                      <a:r>
                        <a:rPr lang="en-GB" sz="1200" b="1">
                          <a:effectLst/>
                          <a:latin typeface="Lexend" pitchFamily="2" charset="0"/>
                        </a:rPr>
                        <a:t>)</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200">
                          <a:effectLst/>
                          <a:latin typeface="Lexend" pitchFamily="2" charset="0"/>
                        </a:rPr>
                        <a:t>USK Mistral 7B</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a:t>Hasil dan Pembahasan (4/6)</a:t>
            </a:r>
            <a:endParaRPr lang="en-ID"/>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Masalah Data Pelatihan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effectLst/>
                <a:latin typeface="Lexend" pitchFamily="2" charset="0"/>
                <a:ea typeface="Times New Roman" panose="02020603050405020304" pitchFamily="18" charset="0"/>
              </a:rPr>
              <a:t>Faktor yang mempengaruhi terhadap halusinasi pada LLM yaitu sifat data pelatihan</a:t>
            </a:r>
            <a:r>
              <a:rPr lang="en-ID" sz="1600">
                <a:solidFill>
                  <a:srgbClr val="000000"/>
                </a:solidFill>
                <a:latin typeface="Lexend" pitchFamily="2"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Mengurangi Halusinasi</a:t>
            </a:r>
          </a:p>
          <a:p>
            <a:pPr marL="0" indent="358775" algn="just">
              <a:buNone/>
            </a:pPr>
            <a:r>
              <a:rPr lang="en-GB" sz="1800">
                <a:latin typeface="Lexend" pitchFamily="2" charset="0"/>
              </a:rPr>
              <a:t>Metode utama untuk mengidentifikasi dan mengurangi kesalahan ini melibatkan kombinasi metrik canggih dan evaluasi kritis manusia seperti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kualitas linguistik seperti ROUGE dan BLEU,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validitas konten, yaitu berbasis IE, berbasis QA, dan berbasis NLI (Minaee et al., 2024) dan </a:t>
            </a:r>
          </a:p>
          <a:p>
            <a:pPr marL="342900" indent="-342900" algn="just">
              <a:buFont typeface="Wingdings" panose="05000000000000000000" pitchFamily="2" charset="2"/>
              <a:buChar char="Ø"/>
            </a:pPr>
            <a:r>
              <a:rPr lang="en-GB" sz="1800" i="1">
                <a:effectLst/>
                <a:latin typeface="Lexend" pitchFamily="2" charset="0"/>
                <a:ea typeface="Times New Roman" panose="02020603050405020304" pitchFamily="18" charset="0"/>
              </a:rPr>
              <a:t>FactScore</a:t>
            </a:r>
            <a:r>
              <a:rPr lang="en-GB" sz="1800">
                <a:effectLst/>
                <a:latin typeface="Lexend" pitchFamily="2" charset="0"/>
                <a:ea typeface="Times New Roman" panose="02020603050405020304" pitchFamily="18" charset="0"/>
              </a:rPr>
              <a:t> untuk memeriksa keakuratan fakta individu.</a:t>
            </a:r>
            <a:endParaRPr lang="en-ID" sz="1800">
              <a:latin typeface="Lexend" pitchFamily="2"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a:t>Hasil dan Pembahasan (5/6)</a:t>
            </a:r>
            <a:endParaRPr lang="en-ID"/>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Metode Retrieval-Augmented Generation (RAG)</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Metode inovatif seperti SelfCheckGPT mendeteksi halusinasi dengan menilai konsistensi beberapa jawaban yang dihasilkan untuk pertanyaan yang sama. Selain itu, teknik seperti chain-of-thought prompting dan Retrieval-Augmented Generation (RAG) </a:t>
            </a:r>
            <a:r>
              <a:rPr lang="id-ID" sz="1800">
                <a:latin typeface="Lexend" pitchFamily="2" charset="0"/>
              </a:rPr>
              <a:t>terus </a:t>
            </a:r>
            <a:r>
              <a:rPr lang="en-GB" sz="1800">
                <a:latin typeface="Lexend" pitchFamily="2" charset="0"/>
              </a:rPr>
              <a:t>dieksplorasi untuk memperkuat kemampuan model dalam memberikan informasi yang tepat dan relevan.</a:t>
            </a: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a:t>Hasil dan Pembahasan (6/6)</a:t>
            </a:r>
            <a:endParaRPr lang="en-ID"/>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Pengaruh GPU dalam Implementasi LLM</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Dalam menjalankan LLM, GPU memegang peranan penting. GPU khusus dengan VRAM tinggi dapat mempercepat komputasi yang dibutuhkan oleh model secara signifikan. Pada penelitian ini GPU yang digunakan yaitu “NVIDIA Tesla T4 GPU” yang tersedia di Google Colab secara gratis, hasil pengujian dengan GPU ini menggunakan metode </a:t>
            </a:r>
            <a:r>
              <a:rPr lang="en-GB" sz="1800" b="1">
                <a:latin typeface="Lexend" pitchFamily="2" charset="0"/>
              </a:rPr>
              <a:t>RAG</a:t>
            </a:r>
            <a:r>
              <a:rPr lang="en-GB" sz="1800">
                <a:latin typeface="Lexend" pitchFamily="2" charset="0"/>
              </a:rPr>
              <a:t> membutuhkan waktu 4-5 menit untuk dapat menghasilkan respons dari pertanyaan yang diajukan.</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Kesimpulan dan Saran</a:t>
            </a:r>
            <a:endParaRPr lang="en-ID" sz="3200"/>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a:t>Kesimpulan (1/2)</a:t>
            </a:r>
            <a:endParaRPr lang="en-ID"/>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Dengan dataset sebanyak 20 data pertanyaan dan jawaban waktu yang yang dibutuhkan lebih kurang 2 jam untuk mendapatkan model hasil </a:t>
            </a:r>
            <a:r>
              <a:rPr lang="en-GB" sz="1800" i="1">
                <a:latin typeface="Lexend" pitchFamily="2" charset="0"/>
              </a:rPr>
              <a:t>fine-tuning.</a:t>
            </a:r>
          </a:p>
          <a:p>
            <a:pPr marL="342900" indent="-342900" algn="just">
              <a:spcAft>
                <a:spcPts val="600"/>
              </a:spcAft>
              <a:buFont typeface="Wingdings" panose="05000000000000000000" pitchFamily="2" charset="2"/>
              <a:buChar char="v"/>
            </a:pPr>
            <a:r>
              <a:rPr lang="en-GB" sz="1800">
                <a:latin typeface="Lexend" pitchFamily="2" charset="0"/>
              </a:rPr>
              <a:t>Metode</a:t>
            </a:r>
            <a:r>
              <a:rPr lang="en-GB" sz="1800" i="1">
                <a:latin typeface="Lexend" pitchFamily="2" charset="0"/>
              </a:rPr>
              <a:t> </a:t>
            </a:r>
            <a:r>
              <a:rPr lang="en-US" sz="1800" i="1">
                <a:latin typeface="Lexend" pitchFamily="2" charset="0"/>
              </a:rPr>
              <a:t>Retrieval Augmented Generation </a:t>
            </a:r>
            <a:r>
              <a:rPr lang="en-US" sz="1800">
                <a:latin typeface="Lexend" pitchFamily="2" charset="0"/>
              </a:rPr>
              <a:t>(RAG) mengatasi batasan pada AI generatif ketika memerlukan informasi yang berada di luar korpus pelatihan LLM, sehingga dengan metode ini akan menghindari LLM yang akan menghasilkan teks yang tidak akurat, halusinasi, atau pembelokan pada saat memberikan respon jawaban.</a:t>
            </a:r>
          </a:p>
          <a:p>
            <a:pPr marL="342900" indent="-342900" algn="just">
              <a:spcAft>
                <a:spcPts val="600"/>
              </a:spcAft>
              <a:buFont typeface="Wingdings" panose="05000000000000000000" pitchFamily="2" charset="2"/>
              <a:buChar char="v"/>
            </a:pPr>
            <a:r>
              <a:rPr lang="id-ID" sz="1800">
                <a:latin typeface="Lexend" pitchFamily="2" charset="0"/>
              </a:rPr>
              <a:t>USK Mistral 7B memiliki potensi untuk diterapkan karena dengan konsumsi energi yang rendah dapat menghasilkan respons yang memiliki skor ROUGE&gt;5</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a:t>Saran (2/2)</a:t>
            </a:r>
            <a:endParaRPr lang="en-ID"/>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Disarankan untuk penelitian selanjutnya</a:t>
            </a:r>
            <a:r>
              <a:rPr lang="id-ID" sz="1800">
                <a:latin typeface="Lexend" pitchFamily="2" charset="0"/>
              </a:rPr>
              <a:t> selain menambah dataset agar model menjadi lebih handal</a:t>
            </a:r>
            <a:r>
              <a:rPr lang="en-US" sz="1800">
                <a:latin typeface="Lexend" pitchFamily="2" charset="0"/>
              </a:rPr>
              <a:t> dapat dilakukan</a:t>
            </a:r>
            <a:r>
              <a:rPr lang="id-ID" sz="1800">
                <a:latin typeface="Lexend" pitchFamily="2" charset="0"/>
              </a:rPr>
              <a:t> pengujian pada model-model lain yang </a:t>
            </a:r>
            <a:r>
              <a:rPr lang="en-GB" sz="1800">
                <a:latin typeface="Lexend" pitchFamily="2" charset="0"/>
              </a:rPr>
              <a:t>lebih baru dengan fitur-fitur </a:t>
            </a:r>
            <a:r>
              <a:rPr lang="id-ID" sz="1800">
                <a:latin typeface="Lexend" pitchFamily="2" charset="0"/>
              </a:rPr>
              <a:t>yang lebih canggih</a:t>
            </a:r>
            <a:r>
              <a:rPr lang="en-GB" sz="1800">
                <a:latin typeface="Lexend" pitchFamily="2" charset="0"/>
              </a:rPr>
              <a:t>, </a:t>
            </a:r>
            <a:r>
              <a:rPr lang="id-ID" sz="1800">
                <a:latin typeface="Lexend" pitchFamily="2" charset="0"/>
              </a:rPr>
              <a:t>dengan </a:t>
            </a:r>
            <a:r>
              <a:rPr lang="en-GB" sz="1800">
                <a:latin typeface="Lexend" pitchFamily="2" charset="0"/>
              </a:rPr>
              <a:t>menjelajahi hal tersebut dapat </a:t>
            </a:r>
            <a:r>
              <a:rPr lang="id-ID" sz="1800">
                <a:latin typeface="Lexend" pitchFamily="2" charset="0"/>
              </a:rPr>
              <a:t>menemukan perbandingan pada model-model lain sehingga mendapat model yang terbaik untuk domain pelayanan administrasi akademik</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600" y="2551250"/>
            <a:ext cx="3358200"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PENDAHULUAN</a:t>
            </a:r>
            <a:endParaRPr lang="en-ID"/>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a:t>Pendahuluan (1/4)</a:t>
            </a:r>
            <a:endParaRPr lang="en-ID"/>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a:latin typeface="Times New Roman" panose="02020603050405020304" pitchFamily="18" charset="0"/>
                <a:ea typeface="Calibri" panose="020F0502020204030204" pitchFamily="34" charset="0"/>
              </a:rPr>
              <a:t>Berdasarkan pengalaman, hasil wawancara dari beberapa mahasiswa yang datang ke bagian Unit Layanan Terpadu (ULT), Hubungan Masyarakat (Humas) dan dilihat pada data </a:t>
            </a:r>
            <a:r>
              <a:rPr lang="en-GB" sz="1800">
                <a:effectLst/>
                <a:latin typeface="Times New Roman" panose="02020603050405020304" pitchFamily="18" charset="0"/>
                <a:ea typeface="Times New Roman" panose="02020603050405020304" pitchFamily="18" charset="0"/>
              </a:rPr>
              <a:t>website data.usk.ac.id hingga tahun 2024 dimana jumlah mahasiswa yang mendaftar ke Universitas Syiah Kuala (USK) mengalami peningkatan setiap tahunnya</a:t>
            </a:r>
            <a:r>
              <a:rPr lang="en-US" sz="1800">
                <a:latin typeface="Times New Roman" panose="02020603050405020304" pitchFamily="18" charset="0"/>
                <a:ea typeface="Calibri" panose="020F0502020204030204" pitchFamily="34" charset="0"/>
              </a:rPr>
              <a:t>, maka dapat dirumuskan beberapa permasalahan dasar yang sederhana dan umum ditemukan, sehingga didapatkan rumusan masalah sebagai berikut:</a:t>
            </a: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a:t>Pendahuluan (2/4)</a:t>
            </a:r>
            <a:endParaRPr lang="en-ID"/>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Dengan peningkatan jumlah mahasiswa yang mendaftar ke Universitas Syiah Kuala (USK) setiap tahun dibutuhkan alternatif yang dapat membantu staf atau manajemen perguruan tinggi dalam memberikan informasi kepada calon mahasiswa baru.</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Diperlukan alternatif selain website USK untuk menyediakan informasi mengenai perkuliahan dan detail penerimaan mahasiswa baru di Universitas Syiah Kuala (USK).</a:t>
            </a:r>
          </a:p>
          <a:p>
            <a:pPr marL="342900" lvl="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Bagaimana cara membangun chatbot yang dapat menyediakan informasi mengenai sistem perkuliahan dan detail penerimaan mahasiswa baru di Universitas Syiah Kuala (USK).</a:t>
            </a:r>
            <a:endParaRPr lang="en-ID" sz="1800" u="none" strike="noStrike">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Rumusan Masalah</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a:t>Pendahuluan (3/4)</a:t>
            </a:r>
            <a:endParaRPr lang="en-ID"/>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Mengembangkan </a:t>
            </a:r>
            <a:r>
              <a:rPr lang="en-GB" sz="1800">
                <a:effectLst/>
                <a:latin typeface="Times New Roman" panose="02020603050405020304" pitchFamily="18" charset="0"/>
                <a:ea typeface="Times New Roman" panose="02020603050405020304" pitchFamily="18" charset="0"/>
              </a:rPr>
              <a:t>LLM untuk membantu calon mahasiswa baru mendapatkan informasi di Universitas Syiah Kuala (USK).</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Menghasilkan LLM baru dengan basis pengetahuan mengenai detail informasi akademik </a:t>
            </a:r>
            <a:r>
              <a:rPr lang="en-GB" sz="1800">
                <a:effectLst/>
                <a:latin typeface="Times New Roman" panose="02020603050405020304" pitchFamily="18" charset="0"/>
                <a:ea typeface="Times New Roman" panose="02020603050405020304" pitchFamily="18" charset="0"/>
              </a:rPr>
              <a:t>di Universitas Syiah Kuala (USK)</a:t>
            </a:r>
            <a:r>
              <a:rPr lang="en-GB" sz="1800">
                <a:solidFill>
                  <a:srgbClr val="000000"/>
                </a:solidFill>
                <a:effectLst/>
                <a:latin typeface="Times New Roman" panose="02020603050405020304" pitchFamily="18" charset="0"/>
                <a:ea typeface="Times New Roman" panose="02020603050405020304" pitchFamily="18" charset="0"/>
              </a:rPr>
              <a:t> serta dapat memberikan jawaban dengan baik dan sesuai</a:t>
            </a:r>
            <a:r>
              <a:rPr lang="en-GB" sz="1800">
                <a:solidFill>
                  <a:srgbClr val="000000"/>
                </a:solidFill>
                <a:latin typeface="Times New Roman" panose="02020603050405020304" pitchFamily="18" charset="0"/>
                <a:ea typeface="Times New Roman" panose="02020603050405020304" pitchFamily="18" charset="0"/>
              </a:rPr>
              <a:t>.</a:t>
            </a: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Mengevaluasi efektivitas dan kebermanfaatan terhadap hasil penelitian untuk memastikan bahwa teknologi yang dikembangkan memiliki kinerja yang baik, bermanfaat dalam penggunaan sehari-hari, dan memiliki potensi untuk dikembangkan secara luas dalam skala yang lebih besar</a:t>
            </a:r>
            <a:endPar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Tujuan Penelitian</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a:t>Pendahuluan (4/4)</a:t>
            </a:r>
            <a:endParaRPr lang="en-ID"/>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Penyediaan informasi di Universitas Syiah Kuala (USK) yang dapat diakses oleh mahasiswa khususnya bagi calon mahasiswa baru dengan memanfaatkan LLM.</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Dengan teknologi ini dapat menjadi alternatif bagi calon mahasiswa baru untuk mendapatkan informasi mengenai detail perkuliahan</a:t>
            </a:r>
            <a:r>
              <a:rPr lang="en-ID"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Peningkatan layanan serta kepuasan yang diberikan kepada mahasiswa di Universitas Syiah Kuala (USK).</a:t>
            </a:r>
            <a:endParaRPr lang="en-ID" sz="180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Menjadi kajian awal dengan pemanfaatan LLM serta mendapatkan ilmu pengetahuan dan informasi baru terkait variasi domain dalam penerapan LLM dalam bidang administrasi akademik di Universitas Syiah Kuala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Manfaat Penelitian</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PENELITIAN TERKAIT</a:t>
            </a:r>
            <a:endParaRPr lang="en-ID"/>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1118</TotalTime>
  <Words>2989</Words>
  <Application>Microsoft Office PowerPoint</Application>
  <PresentationFormat>On-screen Show (16:9)</PresentationFormat>
  <Paragraphs>359</Paragraphs>
  <Slides>40</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40</vt:i4>
      </vt:variant>
    </vt:vector>
  </HeadingPairs>
  <TitlesOfParts>
    <vt:vector size="54" baseType="lpstr">
      <vt:lpstr>Calibri</vt:lpstr>
      <vt:lpstr>Arial</vt:lpstr>
      <vt:lpstr>Segoe UI</vt:lpstr>
      <vt:lpstr>Times New Roman</vt:lpstr>
      <vt:lpstr>Roboto Condensed Light</vt:lpstr>
      <vt:lpstr>Lexend</vt:lpstr>
      <vt:lpstr>Google Sans</vt:lpstr>
      <vt:lpstr>Cambria Math</vt:lpstr>
      <vt:lpstr>Gill Sans MT</vt:lpstr>
      <vt:lpstr>Open Sans</vt:lpstr>
      <vt:lpstr>Wingdings</vt:lpstr>
      <vt:lpstr>Josefin Sans</vt:lpstr>
      <vt:lpstr>Lexend Black</vt:lpstr>
      <vt:lpstr>Cost Comparison Consulting by Slidesgo</vt:lpstr>
      <vt:lpstr>FINE-TUNING LARGE LANGUAGE MODEL (LLM) UNTUK MENJAWAB PERTANYAAN DASAR BAGI CALON MAHASISWA BARU DI UNIVERSITAS SYIAH KUALA DENGAN METODE RETRIEVAL-AUGMENTED GENERATION (RAG)</vt:lpstr>
      <vt:lpstr>PENDAHULUAN</vt:lpstr>
      <vt:lpstr>HASIL DAN PEMBAHASAN</vt:lpstr>
      <vt:lpstr>PENDAHULUAN</vt:lpstr>
      <vt:lpstr>Pendahuluan (1/4)</vt:lpstr>
      <vt:lpstr>Pendahuluan (2/4)</vt:lpstr>
      <vt:lpstr>Pendahuluan (3/4)</vt:lpstr>
      <vt:lpstr>Pendahuluan (4/4)</vt:lpstr>
      <vt:lpstr>PENELITIAN TERKAIT</vt:lpstr>
      <vt:lpstr>Penelitian Terkait 1/3</vt:lpstr>
      <vt:lpstr>Penelitian Terkait 2/3</vt:lpstr>
      <vt:lpstr>Penelitian Terkait 3/3</vt:lpstr>
      <vt:lpstr>TINJAUAN KEPUSTAKAAN</vt:lpstr>
      <vt:lpstr>Tinjauan Kepustakaan (1/4)</vt:lpstr>
      <vt:lpstr>Tinjauan Kepustakaan (2/4)</vt:lpstr>
      <vt:lpstr>Tinjauan Kepustakaan (3/4)</vt:lpstr>
      <vt:lpstr>Tinjauan Kepustakaan (4/4)</vt:lpstr>
      <vt:lpstr>Metodologi Penelitian</vt:lpstr>
      <vt:lpstr>Metodologi Penelitian (1/11)</vt:lpstr>
      <vt:lpstr>Metodologi Penelitian (2/11)</vt:lpstr>
      <vt:lpstr>Metodologi Penelitian (3/11)</vt:lpstr>
      <vt:lpstr>Metodologi Penelitian (4/11)</vt:lpstr>
      <vt:lpstr>Metodologi Penelitian (5/11)</vt:lpstr>
      <vt:lpstr>Metodologi Penelitian (6/11)</vt:lpstr>
      <vt:lpstr>Metodologi Penelitian (7/11)</vt:lpstr>
      <vt:lpstr>Metodologi Penelitian (8/11)</vt:lpstr>
      <vt:lpstr>Metodologi Penelitian (9/11)</vt:lpstr>
      <vt:lpstr>Metodologi Penelitian (10/11)</vt:lpstr>
      <vt:lpstr>Metodologi Penelitian (11/11)</vt:lpstr>
      <vt:lpstr>Hasil dan Pembahasan</vt:lpstr>
      <vt:lpstr>Hasil dan Pembahasan (1/6)</vt:lpstr>
      <vt:lpstr>Hasil dan Pembahasan (2/6)</vt:lpstr>
      <vt:lpstr>Hasil dan Pembahasan (3/6)</vt:lpstr>
      <vt:lpstr>Hasil dan Pembahasan (4/6)</vt:lpstr>
      <vt:lpstr>Hasil dan Pembahasan (5/6)</vt:lpstr>
      <vt:lpstr>Hasil dan Pembahasan (6/6)</vt:lpstr>
      <vt:lpstr>Kesimpulan dan Saran</vt:lpstr>
      <vt:lpstr>Kesimpulan (1/2)</vt:lpstr>
      <vt:lpstr>Saran (2/2)</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 Rachmat</cp:lastModifiedBy>
  <cp:revision>164</cp:revision>
  <cp:lastPrinted>2024-08-21T08:07:38Z</cp:lastPrinted>
  <dcterms:modified xsi:type="dcterms:W3CDTF">2024-08-28T04:10:29Z</dcterms:modified>
</cp:coreProperties>
</file>