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1"/>
  </p:notesMasterIdLst>
  <p:sldIdLst>
    <p:sldId id="256" r:id="rId2"/>
    <p:sldId id="258" r:id="rId3"/>
    <p:sldId id="338" r:id="rId4"/>
    <p:sldId id="259" r:id="rId5"/>
    <p:sldId id="299" r:id="rId6"/>
    <p:sldId id="300" r:id="rId7"/>
    <p:sldId id="307" r:id="rId8"/>
    <p:sldId id="302" r:id="rId9"/>
    <p:sldId id="306" r:id="rId10"/>
    <p:sldId id="320" r:id="rId11"/>
    <p:sldId id="308" r:id="rId12"/>
    <p:sldId id="321" r:id="rId13"/>
    <p:sldId id="309" r:id="rId14"/>
    <p:sldId id="310" r:id="rId15"/>
    <p:sldId id="318" r:id="rId16"/>
    <p:sldId id="319" r:id="rId17"/>
    <p:sldId id="311" r:id="rId18"/>
    <p:sldId id="312" r:id="rId19"/>
    <p:sldId id="314" r:id="rId20"/>
    <p:sldId id="315" r:id="rId21"/>
    <p:sldId id="317" r:id="rId22"/>
    <p:sldId id="316"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35" r:id="rId37"/>
    <p:sldId id="336" r:id="rId38"/>
    <p:sldId id="337" r:id="rId39"/>
    <p:sldId id="275" r:id="rId40"/>
  </p:sldIdLst>
  <p:sldSz cx="9144000" cy="5143500" type="screen16x9"/>
  <p:notesSz cx="6858000" cy="9144000"/>
  <p:embeddedFontLst>
    <p:embeddedFont>
      <p:font typeface="Cambria Math" panose="02040503050406030204" pitchFamily="18" charset="0"/>
      <p:regular r:id="rId42"/>
    </p:embeddedFont>
    <p:embeddedFont>
      <p:font typeface="Gill Sans MT" panose="020B0502020104020203" pitchFamily="34" charset="0"/>
      <p:regular r:id="rId43"/>
      <p:bold r:id="rId44"/>
      <p:italic r:id="rId45"/>
      <p:boldItalic r:id="rId46"/>
    </p:embeddedFont>
    <p:embeddedFont>
      <p:font typeface="Google Sans" panose="020B0503030502040204" pitchFamily="34" charset="0"/>
      <p:regular r:id="rId47"/>
    </p:embeddedFont>
    <p:embeddedFont>
      <p:font typeface="Josefin Sans" pitchFamily="2" charset="0"/>
      <p:regular r:id="rId48"/>
      <p:bold r:id="rId49"/>
    </p:embeddedFont>
    <p:embeddedFont>
      <p:font typeface="Lexend" pitchFamily="2" charset="0"/>
      <p:regular r:id="rId50"/>
      <p:bold r:id="rId51"/>
    </p:embeddedFont>
    <p:embeddedFont>
      <p:font typeface="Lexend Black" pitchFamily="2" charset="0"/>
      <p:bold r:id="rId52"/>
    </p:embeddedFont>
    <p:embeddedFont>
      <p:font typeface="Open Sans" panose="020B0606030504020204" pitchFamily="34" charset="0"/>
      <p:regular r:id="rId53"/>
      <p:bold r:id="rId54"/>
      <p:italic r:id="rId55"/>
      <p:boldItalic r:id="rId56"/>
    </p:embeddedFont>
    <p:embeddedFont>
      <p:font typeface="Roboto Condensed Light" panose="02000000000000000000" pitchFamily="2" charset="0"/>
      <p:regular r:id="rId57"/>
      <p:italic r:id="rId58"/>
    </p:embeddedFont>
    <p:embeddedFont>
      <p:font typeface="Segoe UI" panose="020B0502040204020203" pitchFamily="34"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D3D"/>
    <a:srgbClr val="FFCC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21B1EC-78B9-4867-990F-E81BE3442C87}">
  <a:tblStyle styleId="{5521B1EC-78B9-4867-990F-E81BE3442C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614" autoAdjust="0"/>
  </p:normalViewPr>
  <p:slideViewPr>
    <p:cSldViewPr snapToGrid="0">
      <p:cViewPr varScale="1">
        <p:scale>
          <a:sx n="85" d="100"/>
          <a:sy n="85" d="100"/>
        </p:scale>
        <p:origin x="1306"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2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font" Target="fonts/font19.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651BD732-7BCD-D238-E8CC-2A9E8507CF3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53D3D36D-F52D-6216-F20F-30E854042A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D48F7A38-5BB8-CB61-616D-6F598605E7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134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ID" b="1" i="0">
                <a:solidFill>
                  <a:srgbClr val="BCC0C3"/>
                </a:solidFill>
                <a:effectLst/>
                <a:latin typeface="Times New Roman" panose="02020603050405020304" pitchFamily="18" charset="0"/>
                <a:cs typeface="Times New Roman" panose="02020603050405020304" pitchFamily="18" charset="0"/>
              </a:rPr>
              <a:t>Data preprocessing</a:t>
            </a:r>
            <a:r>
              <a:rPr lang="en-ID" b="0" i="0">
                <a:solidFill>
                  <a:srgbClr val="BDC1C6"/>
                </a:solidFill>
                <a:effectLst/>
                <a:latin typeface="Times New Roman" panose="02020603050405020304" pitchFamily="18" charset="0"/>
                <a:cs typeface="Times New Roman" panose="02020603050405020304" pitchFamily="18" charset="0"/>
              </a:rPr>
              <a:t> adalah proses mengubah </a:t>
            </a:r>
            <a:r>
              <a:rPr lang="en-ID" b="1" i="0">
                <a:solidFill>
                  <a:srgbClr val="BCC0C3"/>
                </a:solidFill>
                <a:effectLst/>
                <a:latin typeface="Times New Roman" panose="02020603050405020304" pitchFamily="18" charset="0"/>
                <a:cs typeface="Times New Roman" panose="02020603050405020304" pitchFamily="18" charset="0"/>
              </a:rPr>
              <a:t>data</a:t>
            </a:r>
            <a:r>
              <a:rPr lang="en-ID" b="0" i="0">
                <a:solidFill>
                  <a:srgbClr val="BDC1C6"/>
                </a:solidFill>
                <a:effectLst/>
                <a:latin typeface="Times New Roman" panose="02020603050405020304" pitchFamily="18" charset="0"/>
                <a:cs typeface="Times New Roman" panose="02020603050405020304" pitchFamily="18" charset="0"/>
              </a:rPr>
              <a:t> mentah ke dalam bentuk yang lebih mudah dipahami. </a:t>
            </a:r>
            <a:r>
              <a:rPr lang="en-ID" b="0" i="0">
                <a:solidFill>
                  <a:srgbClr val="595858"/>
                </a:solidFill>
                <a:effectLst/>
                <a:latin typeface="Times New Roman" panose="02020603050405020304" pitchFamily="18" charset="0"/>
                <a:cs typeface="Times New Roman" panose="02020603050405020304" pitchFamily="18" charset="0"/>
              </a:rPr>
              <a:t>Proses ini diperlukan untuk memperbaiki kesalahan pada data mentah yang seringkali tidak lengkap dan memiliki format yang tidak teratur.</a:t>
            </a:r>
            <a:endParaRPr lang="en-ID">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405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CC579-CBAF-ECC3-6CAE-54D8DF856E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B90FCC-4B9F-E1DE-2206-9EB525B743F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A011597-6076-C5C1-990C-66AF3C537832}"/>
              </a:ext>
            </a:extLst>
          </p:cNvPr>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ID"/>
          </a:p>
        </p:txBody>
      </p:sp>
    </p:spTree>
    <p:extLst>
      <p:ext uri="{BB962C8B-B14F-4D97-AF65-F5344CB8AC3E}">
        <p14:creationId xmlns:p14="http://schemas.microsoft.com/office/powerpoint/2010/main" val="2538258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89F2C-5CB4-AAFE-A082-8487542DE5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DAFE51-AA76-174F-E4B9-0DB21CB2430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B5551AD-E9E1-87ED-1EC2-A0F418AFE67B}"/>
              </a:ext>
            </a:extLst>
          </p:cNvPr>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a:effectLst/>
                <a:latin typeface="Times New Roman" panose="02020603050405020304" pitchFamily="18" charset="0"/>
                <a:ea typeface="Times New Roman" panose="02020603050405020304" pitchFamily="18" charset="0"/>
              </a:rPr>
              <a:t>Ide RAG adalah untuk mengkodekan data yang ingin diekspos pada LLM ke dalam embeddings dan mengindeks data tersebut ke dalam database vektor.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ID" b="0" i="0">
                <a:solidFill>
                  <a:srgbClr val="E8E8E8"/>
                </a:solidFill>
                <a:effectLst/>
                <a:latin typeface="Google Sans"/>
              </a:rPr>
              <a:t>Kesamaan kosinus adalah </a:t>
            </a:r>
            <a:r>
              <a:rPr lang="en-ID" b="0" i="0">
                <a:solidFill>
                  <a:srgbClr val="FFFFFF"/>
                </a:solidFill>
                <a:effectLst/>
                <a:latin typeface="Google Sans"/>
              </a:rPr>
              <a:t>ukuran kesamaan antara dua vektor dalam ruang produk dalam</a:t>
            </a:r>
            <a:r>
              <a:rPr lang="en-ID" b="0" i="0">
                <a:solidFill>
                  <a:srgbClr val="E8E8E8"/>
                </a:solidFill>
                <a:effectLst/>
                <a:latin typeface="Google Sans"/>
              </a:rPr>
              <a:t>. Ukuran ini menentukan derajat di mana dua vektor mengarah ke arah yang sama dengan menghitung kosinus sudut di antara keduanya.</a:t>
            </a:r>
            <a:endParaRPr lang="en-ID"/>
          </a:p>
        </p:txBody>
      </p:sp>
    </p:spTree>
    <p:extLst>
      <p:ext uri="{BB962C8B-B14F-4D97-AF65-F5344CB8AC3E}">
        <p14:creationId xmlns:p14="http://schemas.microsoft.com/office/powerpoint/2010/main" val="2789175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9279F-1177-F723-79A1-1A14E8F339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223376-C2BA-63B9-CD86-86F290442DB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D4348E3-7942-A4D4-7C06-37501306FC61}"/>
              </a:ext>
            </a:extLst>
          </p:cNvPr>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a:effectLst/>
                <a:latin typeface="Times New Roman" panose="02020603050405020304" pitchFamily="18" charset="0"/>
                <a:ea typeface="Times New Roman" panose="02020603050405020304" pitchFamily="18" charset="0"/>
              </a:rPr>
              <a:t>RAG tidak memiliki jalur pelatihan hanya memerlukan pipeline pengindeksan dan pipeline penyajian. Pipa pengindeksan digunakan untuk mengubah data menjadi representasi vektor dan mengindeksnya dalam database Vektor seperti yang dapat dilihat pada </a:t>
            </a:r>
            <a:r>
              <a:rPr lang="en-GB" sz="1800">
                <a:effectLst/>
                <a:latin typeface="Times New Roman" panose="02020603050405020304" pitchFamily="18" charset="0"/>
                <a:ea typeface="Times New Roman" panose="02020603050405020304" pitchFamily="18" charset="0"/>
              </a:rPr>
              <a:t>Gambar 3</a:t>
            </a:r>
            <a:r>
              <a:rPr lang="en-US" sz="1800">
                <a:effectLst/>
                <a:latin typeface="Times New Roman" panose="02020603050405020304" pitchFamily="18" charset="0"/>
                <a:ea typeface="Times New Roman" panose="02020603050405020304" pitchFamily="18" charset="0"/>
              </a:rPr>
              <a:t> (Benveniste, 2023)</a:t>
            </a:r>
            <a:endParaRPr lang="en-ID"/>
          </a:p>
        </p:txBody>
      </p:sp>
    </p:spTree>
    <p:extLst>
      <p:ext uri="{BB962C8B-B14F-4D97-AF65-F5344CB8AC3E}">
        <p14:creationId xmlns:p14="http://schemas.microsoft.com/office/powerpoint/2010/main" val="3433650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4B26B-FA56-7F09-BB4B-B586F5F126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62196B-20E0-74C6-DB83-C7621DAD8A1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609A5C9-CAF6-D707-210F-E82B14BBE0FD}"/>
              </a:ext>
            </a:extLst>
          </p:cNvPr>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a:effectLst/>
                <a:latin typeface="Times New Roman" panose="02020603050405020304" pitchFamily="18" charset="0"/>
                <a:ea typeface="Times New Roman" panose="02020603050405020304" pitchFamily="18" charset="0"/>
              </a:rPr>
              <a:t>Rouge-1 mengukur ketepatan unigram (kata tunggal) yang tumpang tindih antara teks yang dihasilkan dan teks referensi (buatan manusia).</a:t>
            </a:r>
            <a:endParaRPr lang="en-ID"/>
          </a:p>
        </p:txBody>
      </p:sp>
    </p:spTree>
    <p:extLst>
      <p:ext uri="{BB962C8B-B14F-4D97-AF65-F5344CB8AC3E}">
        <p14:creationId xmlns:p14="http://schemas.microsoft.com/office/powerpoint/2010/main" val="473852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3714E-CF7E-7E7E-28EB-382202E4A0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D3941D-4D10-9CBF-204E-E916F38C405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73AF7C7-B997-62D6-7382-742761C95383}"/>
              </a:ext>
            </a:extLst>
          </p:cNvPr>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a:effectLst/>
                <a:latin typeface="Times New Roman" panose="02020603050405020304" pitchFamily="18" charset="0"/>
                <a:ea typeface="Times New Roman" panose="02020603050405020304" pitchFamily="18" charset="0"/>
              </a:rPr>
              <a:t>Rouge-2 mengukur ketepatan bigram yang tumpang tindih antara teks yang dihasilkan dan teks referensi (buatan manusia). Rumus rouge-2 sama dengan rouge-1, namun yang digunakan sepasang kata yaitu bigram, bukan unigram. Bigram mengkompensasi masalah posisi kata Rouge-1 sampai batas tertentu</a:t>
            </a:r>
            <a:endParaRPr lang="en-ID"/>
          </a:p>
        </p:txBody>
      </p:sp>
    </p:spTree>
    <p:extLst>
      <p:ext uri="{BB962C8B-B14F-4D97-AF65-F5344CB8AC3E}">
        <p14:creationId xmlns:p14="http://schemas.microsoft.com/office/powerpoint/2010/main" val="403921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1BD49-9842-0DE3-8EC4-98C365BF00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8D8A82-2990-40F4-9C04-68AE90B93C6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179DDCE-5488-C344-F3EB-6296CBB10B70}"/>
              </a:ext>
            </a:extLst>
          </p:cNvPr>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a:effectLst/>
                <a:latin typeface="Times New Roman" panose="02020603050405020304" pitchFamily="18" charset="0"/>
                <a:ea typeface="Times New Roman" panose="02020603050405020304" pitchFamily="18" charset="0"/>
              </a:rPr>
              <a:t>Tidak seperti rouge-1, dan rouge-2, Rouge-L tidak melihat ke dalam unigram atau bigram, melainkan kesesuaian dengan LCS (Longest Common Subsequence) atau urutan kata terpanjang dalam referensi dan teks yang dihasilkan manusia.</a:t>
            </a:r>
            <a:endParaRPr lang="en-ID"/>
          </a:p>
        </p:txBody>
      </p:sp>
    </p:spTree>
    <p:extLst>
      <p:ext uri="{BB962C8B-B14F-4D97-AF65-F5344CB8AC3E}">
        <p14:creationId xmlns:p14="http://schemas.microsoft.com/office/powerpoint/2010/main" val="3475936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FA2811B2-7C64-951A-6092-A84E0F6D600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1847C7A5-CF51-1944-3DDB-9EC6A6FCB2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934A885-CFC9-4B62-7532-541E0F01733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8079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spcBef>
                <a:spcPts val="1800"/>
              </a:spcBef>
              <a:spcAft>
                <a:spcPts val="1800"/>
              </a:spcAft>
            </a:pPr>
            <a:r>
              <a:rPr lang="en-ID" sz="1800" b="0" i="0" u="none" strike="noStrike">
                <a:solidFill>
                  <a:srgbClr val="0A0A0A"/>
                </a:solidFill>
                <a:effectLst/>
                <a:latin typeface="Arial" panose="020B0604020202020204" pitchFamily="34" charset="0"/>
              </a:rPr>
              <a:t>Skor ROUGE yang baik bervariasi berdasarkan tugas ringkasan dan metrik. Skor ROUGE-1 sangat baik sekitar 0,5, dengan skor di atas 0,5 dianggap baik dan 0,4 hingga 0,5 sedang. Untuk ROUGE-2, skor di atas 0,4 berarti baik, dan 0,2 hingga 0,4 berarti sedang.</a:t>
            </a:r>
            <a:endParaRPr lang="en-ID" b="0">
              <a:effectLst/>
            </a:endParaRPr>
          </a:p>
          <a:p>
            <a:pPr rtl="0">
              <a:spcBef>
                <a:spcPts val="1800"/>
              </a:spcBef>
              <a:spcAft>
                <a:spcPts val="1800"/>
              </a:spcAft>
            </a:pPr>
            <a:r>
              <a:rPr lang="en-ID" sz="1800" b="0" i="0" u="none" strike="noStrike">
                <a:solidFill>
                  <a:srgbClr val="0A0A0A"/>
                </a:solidFill>
                <a:effectLst/>
                <a:latin typeface="Arial" panose="020B0604020202020204" pitchFamily="34" charset="0"/>
              </a:rPr>
              <a:t>Skor ROUGE-L bagus sekitar 0,4 dan rendah pada 0,3 hingga 0,4. </a:t>
            </a:r>
          </a:p>
          <a:p>
            <a:pPr rtl="0">
              <a:spcBef>
                <a:spcPts val="1800"/>
              </a:spcBef>
              <a:spcAft>
                <a:spcPts val="1800"/>
              </a:spcAft>
            </a:pPr>
            <a:r>
              <a:rPr lang="en-ID" sz="1800" b="0" i="0" u="none" strike="noStrike">
                <a:solidFill>
                  <a:srgbClr val="0A0A0A"/>
                </a:solidFill>
                <a:effectLst/>
                <a:latin typeface="Arial" panose="020B0604020202020204" pitchFamily="34" charset="0"/>
              </a:rPr>
              <a:t>Meskipun skor </a:t>
            </a:r>
            <a:r>
              <a:rPr lang="en-ID" sz="1800" b="1" i="0" u="none" strike="noStrike">
                <a:solidFill>
                  <a:srgbClr val="0A0A0A"/>
                </a:solidFill>
                <a:effectLst/>
                <a:latin typeface="Arial" panose="020B0604020202020204" pitchFamily="34" charset="0"/>
              </a:rPr>
              <a:t>ROUGE berguna</a:t>
            </a:r>
            <a:r>
              <a:rPr lang="en-ID" sz="1800" b="0" i="0" u="none" strike="noStrike">
                <a:solidFill>
                  <a:srgbClr val="0A0A0A"/>
                </a:solidFill>
                <a:effectLst/>
                <a:latin typeface="Arial" panose="020B0604020202020204" pitchFamily="34" charset="0"/>
              </a:rPr>
              <a:t>, skor tersebut tidak </a:t>
            </a:r>
            <a:r>
              <a:rPr lang="en-ID" sz="1800" b="1" i="0" u="none" strike="noStrike">
                <a:solidFill>
                  <a:srgbClr val="0A0A0A"/>
                </a:solidFill>
                <a:effectLst/>
                <a:latin typeface="Arial" panose="020B0604020202020204" pitchFamily="34" charset="0"/>
              </a:rPr>
              <a:t>memperhitungkan kualitas semantik </a:t>
            </a:r>
            <a:r>
              <a:rPr lang="en-ID" sz="1800" b="0" i="0" u="none" strike="noStrike">
                <a:solidFill>
                  <a:srgbClr val="0A0A0A"/>
                </a:solidFill>
                <a:effectLst/>
                <a:latin typeface="Arial" panose="020B0604020202020204" pitchFamily="34" charset="0"/>
              </a:rPr>
              <a:t>atau </a:t>
            </a:r>
            <a:r>
              <a:rPr lang="en-ID" sz="1800" b="1" i="0" u="none" strike="noStrike">
                <a:solidFill>
                  <a:srgbClr val="0A0A0A"/>
                </a:solidFill>
                <a:effectLst/>
                <a:latin typeface="Arial" panose="020B0604020202020204" pitchFamily="34" charset="0"/>
              </a:rPr>
              <a:t>sintaksis</a:t>
            </a:r>
            <a:r>
              <a:rPr lang="en-ID" sz="1800" b="0" i="0" u="none" strike="noStrike">
                <a:solidFill>
                  <a:srgbClr val="0A0A0A"/>
                </a:solidFill>
                <a:effectLst/>
                <a:latin typeface="Arial" panose="020B0604020202020204" pitchFamily="34" charset="0"/>
              </a:rPr>
              <a:t> dan harus dilengkapi dengan metrik lain dan </a:t>
            </a:r>
            <a:r>
              <a:rPr lang="en-ID" sz="1800" b="1" i="0" u="none" strike="noStrike">
                <a:solidFill>
                  <a:srgbClr val="0A0A0A"/>
                </a:solidFill>
                <a:effectLst/>
                <a:latin typeface="Arial" panose="020B0604020202020204" pitchFamily="34" charset="0"/>
              </a:rPr>
              <a:t>evaluasi manusia untuk penilaian yang lengkap.</a:t>
            </a:r>
            <a:endParaRPr lang="en-ID" b="1">
              <a:effectLst/>
            </a:endParaRPr>
          </a:p>
        </p:txBody>
      </p:sp>
    </p:spTree>
    <p:extLst>
      <p:ext uri="{BB962C8B-B14F-4D97-AF65-F5344CB8AC3E}">
        <p14:creationId xmlns:p14="http://schemas.microsoft.com/office/powerpoint/2010/main" val="1937445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D" b="1"/>
              <a:t>Masalah Data Pelatihan </a:t>
            </a:r>
            <a:r>
              <a:rPr lang="en-ID"/>
              <a:t>- LLM yang dilatih berdasarkan kumpulan data yang bersumber dari internet dapat berisi informasi yang bias atau salah. Informasi yang salah ini dapat menyebar ke keluaran model, karena model tidak dapat membedakan antara data yang akurat dan tidak akurat </a:t>
            </a:r>
          </a:p>
          <a:p>
            <a:r>
              <a:rPr lang="en-ID" b="1"/>
              <a:t>Metrik Berbasis IE </a:t>
            </a:r>
            <a:r>
              <a:rPr lang="en-ID"/>
              <a:t>: Memanfaatkan model Ekstraksi Informasi untuk menyederhanakan pengetahuan menjadi tupel relasional, lalu membandingkannya dengan sumbernya. </a:t>
            </a:r>
          </a:p>
          <a:p>
            <a:r>
              <a:rPr lang="en-ID" b="1"/>
              <a:t>Metrik Berbasis QA </a:t>
            </a:r>
            <a:r>
              <a:rPr lang="en-ID"/>
              <a:t>: Menilai tumpang tindih antara konten yang dihasilkan dan sumber melalui kerangka kerja tanya jawab </a:t>
            </a:r>
          </a:p>
          <a:p>
            <a:r>
              <a:rPr lang="en-ID" b="1"/>
              <a:t>Metrik Berbasis NLI </a:t>
            </a:r>
            <a:r>
              <a:rPr lang="en-ID"/>
              <a:t>: Gunakan kumpulan data Inferensi Bahasa Alami untuk mengevaluasi kebenaran hipotesis yang dihasilkan berdasarkan premis yang diberikan.</a:t>
            </a:r>
          </a:p>
        </p:txBody>
      </p:sp>
    </p:spTree>
    <p:extLst>
      <p:ext uri="{BB962C8B-B14F-4D97-AF65-F5344CB8AC3E}">
        <p14:creationId xmlns:p14="http://schemas.microsoft.com/office/powerpoint/2010/main" val="22376668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4754E-D6F5-F338-5CAB-5673D27B46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D19CBB-0162-E9FE-7D63-71197460969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D7B7D23-91FB-09B5-9900-B16ECA9F4CF8}"/>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155225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37399-DA97-9933-117E-B3290BC8D7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B82482-61E6-24E7-AE32-2BFF5175338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7B26661-CE6F-4E5D-E6F6-11539518B45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6463463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BD31AF39-C46D-9F2E-BCFE-37D70BF73768}"/>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FADB0A81-3629-17FE-80A8-7191635359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6901E5C-60B2-EA39-8537-85326B500C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4477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7080C-02FA-3BB5-3380-A963F4E485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00428A-2D73-1AA0-8C1D-BCD2D932C9A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78C4A67-1EC0-466D-5971-DD0B07381AE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40746640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A6DC9-18FB-C626-10D7-3C1DAF486D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895240-951E-CA8F-20F6-B87CEF168DFE}"/>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E35A3C7-1776-641A-E65F-38A3DD486F2D}"/>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7161843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29231c09cdd_0_7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29231c09cdd_0_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a:extLst>
            <a:ext uri="{FF2B5EF4-FFF2-40B4-BE49-F238E27FC236}">
              <a16:creationId xmlns:a16="http://schemas.microsoft.com/office/drawing/2014/main" id="{931A1006-2C20-345D-BB7C-0560D0237772}"/>
            </a:ext>
          </a:extLst>
        </p:cNvPr>
        <p:cNvGrpSpPr/>
        <p:nvPr/>
      </p:nvGrpSpPr>
      <p:grpSpPr>
        <a:xfrm>
          <a:off x="0" y="0"/>
          <a:ext cx="0" cy="0"/>
          <a:chOff x="0" y="0"/>
          <a:chExt cx="0" cy="0"/>
        </a:xfrm>
      </p:grpSpPr>
      <p:sp>
        <p:nvSpPr>
          <p:cNvPr id="277" name="Google Shape;277;gdd0c7d16c6_0_25:notes">
            <a:extLst>
              <a:ext uri="{FF2B5EF4-FFF2-40B4-BE49-F238E27FC236}">
                <a16:creationId xmlns:a16="http://schemas.microsoft.com/office/drawing/2014/main" id="{13DA716F-A2A7-35C5-BF8A-3BB1D19127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d0c7d16c6_0_25:notes">
            <a:extLst>
              <a:ext uri="{FF2B5EF4-FFF2-40B4-BE49-F238E27FC236}">
                <a16:creationId xmlns:a16="http://schemas.microsoft.com/office/drawing/2014/main" id="{C87CFE2C-8454-C535-A3E4-FC39C030F1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1231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Sering ditanyakan mengenai bagaimana </a:t>
            </a:r>
            <a:r>
              <a:rPr lang="en-US" b="1"/>
              <a:t>proses pembayaran uktb</a:t>
            </a:r>
            <a:r>
              <a:rPr lang="en-US"/>
              <a:t> melalui </a:t>
            </a:r>
            <a:r>
              <a:rPr lang="en-US" b="1"/>
              <a:t>Bank </a:t>
            </a:r>
            <a:r>
              <a:rPr lang="en-US"/>
              <a:t>apa saja, </a:t>
            </a:r>
            <a:r>
              <a:rPr lang="en-US" b="1"/>
              <a:t>besaran biaya uktb </a:t>
            </a:r>
            <a:r>
              <a:rPr lang="en-US"/>
              <a:t>jalur (</a:t>
            </a:r>
            <a:r>
              <a:rPr lang="en-US" b="1"/>
              <a:t>prestasi</a:t>
            </a:r>
            <a:r>
              <a:rPr lang="en-US"/>
              <a:t>) SNBP, (</a:t>
            </a:r>
            <a:r>
              <a:rPr lang="en-US" b="1"/>
              <a:t>Tes</a:t>
            </a:r>
            <a:r>
              <a:rPr lang="en-US"/>
              <a:t>) SNBT dan </a:t>
            </a:r>
            <a:r>
              <a:rPr lang="en-US" b="1"/>
              <a:t>Mandiri</a:t>
            </a:r>
            <a:r>
              <a:rPr lang="en-US"/>
              <a:t>, </a:t>
            </a:r>
            <a:r>
              <a:rPr lang="en-US" b="1"/>
              <a:t>Pengurangan UKTB </a:t>
            </a:r>
            <a:r>
              <a:rPr lang="en-US"/>
              <a:t>bagi </a:t>
            </a:r>
            <a:r>
              <a:rPr lang="en-US" b="1"/>
              <a:t>pegawai USK </a:t>
            </a:r>
            <a:r>
              <a:rPr lang="en-US"/>
              <a:t>atau yang </a:t>
            </a:r>
            <a:r>
              <a:rPr lang="en-US" b="1"/>
              <a:t>kurang mampu </a:t>
            </a:r>
            <a:r>
              <a:rPr lang="en-US"/>
              <a:t>harus kemana, kemudian syarat pengurusan </a:t>
            </a:r>
            <a:r>
              <a:rPr lang="en-US" b="1"/>
              <a:t>beasiswa</a:t>
            </a:r>
            <a:r>
              <a:rPr lang="en-US"/>
              <a:t> seperti KIPK, syarat </a:t>
            </a:r>
            <a:r>
              <a:rPr lang="en-US" b="1"/>
              <a:t>pendaftaran kuliah</a:t>
            </a:r>
            <a:r>
              <a:rPr lang="en-US"/>
              <a:t>, semua ini sering ditanyakan tetapi pengalaman yg saya jumpai mereka kesulitan untuk menemukan jawaban di </a:t>
            </a:r>
            <a:r>
              <a:rPr lang="en-US" b="1"/>
              <a:t>web usk</a:t>
            </a:r>
            <a:endParaRPr lang="en-ID" b="1"/>
          </a:p>
        </p:txBody>
      </p:sp>
    </p:spTree>
    <p:extLst>
      <p:ext uri="{BB962C8B-B14F-4D97-AF65-F5344CB8AC3E}">
        <p14:creationId xmlns:p14="http://schemas.microsoft.com/office/powerpoint/2010/main" val="1284737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0934DC7E-A5C8-DEB8-109E-AF22E33F83B1}"/>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A986BD06-2B48-27DB-E38E-F48D90D45C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29180E50-AF15-668B-2B1D-4B9C00641F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9468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5FF968D1-F279-5929-5F63-7D89EDD2EABA}"/>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B56B8B75-E04B-2B4C-95E0-A3A1A19AB4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EDD140F2-ACF6-4882-25CF-C753C4148E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7629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D"/>
              <a:t>https://www.linkedin.com/pulse/differences-between-rag-fine-tuning-xenonstack/</a:t>
            </a:r>
          </a:p>
        </p:txBody>
      </p:sp>
    </p:spTree>
    <p:extLst>
      <p:ext uri="{BB962C8B-B14F-4D97-AF65-F5344CB8AC3E}">
        <p14:creationId xmlns:p14="http://schemas.microsoft.com/office/powerpoint/2010/main" val="673473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RAG Arsitektur</a:t>
            </a:r>
          </a:p>
          <a:p>
            <a:r>
              <a:rPr lang="en-ID"/>
              <a:t>https://www.researchgate.net/figure/Retrieval-Augmented-Generation-Architecture_fig1_378364457</a:t>
            </a:r>
          </a:p>
          <a:p>
            <a:endParaRPr lang="en-ID"/>
          </a:p>
          <a:p>
            <a:r>
              <a:rPr lang="en-ID"/>
              <a:t>Chunks = Potongan atau bagian</a:t>
            </a:r>
          </a:p>
          <a:p>
            <a:r>
              <a:rPr lang="en-ID"/>
              <a:t>https://tr-ex.me/terjemahan/bahasa+inggris-bahasa+indonesia/chunks#gref</a:t>
            </a:r>
          </a:p>
          <a:p>
            <a:endParaRPr lang="en-ID"/>
          </a:p>
          <a:p>
            <a:r>
              <a:rPr lang="en-ID"/>
              <a:t>RAG Chunk Technique</a:t>
            </a:r>
          </a:p>
          <a:p>
            <a:r>
              <a:rPr lang="en-ID"/>
              <a:t>https://www.rungalileo.io/blog/mastering-rag-advanced-chunking-techniques-for-llm-applications</a:t>
            </a:r>
          </a:p>
          <a:p>
            <a:endParaRPr lang="en-ID"/>
          </a:p>
          <a:p>
            <a:r>
              <a:rPr lang="en-ID" b="0" i="0">
                <a:solidFill>
                  <a:srgbClr val="E6E6E6"/>
                </a:solidFill>
                <a:effectLst/>
                <a:latin typeface="Segoe UI" panose="020B0502040204020203" pitchFamily="34" charset="0"/>
              </a:rPr>
              <a:t>Chunking melibatkan pemecahan teks menjadi bagian-bagian yang lebih kecil dan mudah dikelola yang disebut “</a:t>
            </a:r>
            <a:r>
              <a:rPr lang="en-ID" b="1" i="0">
                <a:solidFill>
                  <a:srgbClr val="E6E6E6"/>
                </a:solidFill>
                <a:effectLst/>
                <a:latin typeface="Segoe UI" panose="020B0502040204020203" pitchFamily="34" charset="0"/>
              </a:rPr>
              <a:t>chunks</a:t>
            </a:r>
            <a:r>
              <a:rPr lang="en-ID" b="0" i="0">
                <a:solidFill>
                  <a:srgbClr val="E6E6E6"/>
                </a:solidFill>
                <a:effectLst/>
                <a:latin typeface="Segoe UI" panose="020B0502040204020203" pitchFamily="34" charset="0"/>
              </a:rPr>
              <a:t>”. Setiap potongan menjadi unit informasi yang divektorkan dan disimpan dalam database, yang secara mendasar membentuk efisiensi dan efektivitas tugas pemrosesan bahasa alami.</a:t>
            </a:r>
            <a:endParaRPr lang="en-ID"/>
          </a:p>
        </p:txBody>
      </p:sp>
    </p:spTree>
    <p:extLst>
      <p:ext uri="{BB962C8B-B14F-4D97-AF65-F5344CB8AC3E}">
        <p14:creationId xmlns:p14="http://schemas.microsoft.com/office/powerpoint/2010/main" val="372266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618200" y="2164775"/>
            <a:ext cx="5799600" cy="1434300"/>
          </a:xfrm>
          <a:prstGeom prst="rect">
            <a:avLst/>
          </a:prstGeom>
        </p:spPr>
        <p:txBody>
          <a:bodyPr spcFirstLastPara="1" wrap="square" lIns="91425" tIns="91425" rIns="91425" bIns="91425" anchor="b" anchorCtr="0">
            <a:noAutofit/>
          </a:bodyPr>
          <a:lstStyle>
            <a:lvl1pPr lvl="0" rtl="0">
              <a:spcBef>
                <a:spcPts val="0"/>
              </a:spcBef>
              <a:spcAft>
                <a:spcPts val="0"/>
              </a:spcAft>
              <a:buSzPts val="8500"/>
              <a:buNone/>
              <a:defRPr sz="4000" b="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2618200" y="3707575"/>
            <a:ext cx="57996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89"/>
        <p:cNvGrpSpPr/>
        <p:nvPr/>
      </p:nvGrpSpPr>
      <p:grpSpPr>
        <a:xfrm>
          <a:off x="0" y="0"/>
          <a:ext cx="0" cy="0"/>
          <a:chOff x="0" y="0"/>
          <a:chExt cx="0" cy="0"/>
        </a:xfrm>
      </p:grpSpPr>
      <p:grpSp>
        <p:nvGrpSpPr>
          <p:cNvPr id="190" name="Google Shape;190;p20"/>
          <p:cNvGrpSpPr/>
          <p:nvPr/>
        </p:nvGrpSpPr>
        <p:grpSpPr>
          <a:xfrm flipH="1">
            <a:off x="8124746" y="-985780"/>
            <a:ext cx="2714279" cy="3625804"/>
            <a:chOff x="-943750" y="-1328860"/>
            <a:chExt cx="3309693" cy="4421173"/>
          </a:xfrm>
        </p:grpSpPr>
        <p:sp>
          <p:nvSpPr>
            <p:cNvPr id="191" name="Google Shape;191;p20"/>
            <p:cNvSpPr/>
            <p:nvPr/>
          </p:nvSpPr>
          <p:spPr>
            <a:xfrm rot="10800000" flipH="1">
              <a:off x="-943750" y="-614316"/>
              <a:ext cx="3095798" cy="3706629"/>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20"/>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3" name="Google Shape;193;p20"/>
          <p:cNvSpPr/>
          <p:nvPr/>
        </p:nvSpPr>
        <p:spPr>
          <a:xfrm flipH="1">
            <a:off x="-1222875" y="4138750"/>
            <a:ext cx="2709600" cy="2709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94" name="Google Shape;194;p20"/>
          <p:cNvGrpSpPr/>
          <p:nvPr/>
        </p:nvGrpSpPr>
        <p:grpSpPr>
          <a:xfrm rot="-5400000" flipH="1">
            <a:off x="7170241" y="46640"/>
            <a:ext cx="591073" cy="881399"/>
            <a:chOff x="9326775" y="2272496"/>
            <a:chExt cx="411124" cy="613062"/>
          </a:xfrm>
        </p:grpSpPr>
        <p:sp>
          <p:nvSpPr>
            <p:cNvPr id="195" name="Google Shape;195;p20"/>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20"/>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20"/>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20"/>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20"/>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20"/>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20"/>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20"/>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20"/>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20"/>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20"/>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20"/>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20"/>
          <p:cNvGrpSpPr/>
          <p:nvPr/>
        </p:nvGrpSpPr>
        <p:grpSpPr>
          <a:xfrm rot="10800000" flipH="1">
            <a:off x="324995" y="103070"/>
            <a:ext cx="1052471" cy="1049743"/>
            <a:chOff x="328257" y="3897070"/>
            <a:chExt cx="1052471" cy="1049743"/>
          </a:xfrm>
        </p:grpSpPr>
        <p:sp>
          <p:nvSpPr>
            <p:cNvPr id="208" name="Google Shape;208;p20"/>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20"/>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10"/>
        <p:cNvGrpSpPr/>
        <p:nvPr/>
      </p:nvGrpSpPr>
      <p:grpSpPr>
        <a:xfrm>
          <a:off x="0" y="0"/>
          <a:ext cx="0" cy="0"/>
          <a:chOff x="0" y="0"/>
          <a:chExt cx="0" cy="0"/>
        </a:xfrm>
      </p:grpSpPr>
      <p:grpSp>
        <p:nvGrpSpPr>
          <p:cNvPr id="211" name="Google Shape;211;p21"/>
          <p:cNvGrpSpPr/>
          <p:nvPr/>
        </p:nvGrpSpPr>
        <p:grpSpPr>
          <a:xfrm>
            <a:off x="-976682" y="-1190789"/>
            <a:ext cx="2783510" cy="3879544"/>
            <a:chOff x="-943750" y="-1328860"/>
            <a:chExt cx="3599521" cy="5016868"/>
          </a:xfrm>
        </p:grpSpPr>
        <p:sp>
          <p:nvSpPr>
            <p:cNvPr id="212" name="Google Shape;212;p21"/>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21"/>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 name="Google Shape;214;p21"/>
          <p:cNvSpPr/>
          <p:nvPr/>
        </p:nvSpPr>
        <p:spPr>
          <a:xfrm>
            <a:off x="202404" y="44666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21"/>
          <p:cNvSpPr/>
          <p:nvPr/>
        </p:nvSpPr>
        <p:spPr>
          <a:xfrm rot="10800000">
            <a:off x="7082354" y="3146004"/>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16" name="Google Shape;216;p21"/>
          <p:cNvGrpSpPr/>
          <p:nvPr/>
        </p:nvGrpSpPr>
        <p:grpSpPr>
          <a:xfrm rot="5400000" flipH="1">
            <a:off x="2039570" y="348840"/>
            <a:ext cx="591073" cy="881399"/>
            <a:chOff x="9326775" y="2272496"/>
            <a:chExt cx="411124" cy="613062"/>
          </a:xfrm>
        </p:grpSpPr>
        <p:sp>
          <p:nvSpPr>
            <p:cNvPr id="217" name="Google Shape;217;p21"/>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21"/>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21"/>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21"/>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21"/>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21"/>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21"/>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21"/>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21"/>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21"/>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21"/>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21"/>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9" name="Google Shape;229;p21"/>
          <p:cNvSpPr/>
          <p:nvPr/>
        </p:nvSpPr>
        <p:spPr>
          <a:xfrm rot="10800000">
            <a:off x="7783542" y="2809617"/>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4416125" y="3982650"/>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 name="Google Shape;13;p3"/>
          <p:cNvSpPr/>
          <p:nvPr/>
        </p:nvSpPr>
        <p:spPr>
          <a:xfrm>
            <a:off x="5851700" y="0"/>
            <a:ext cx="3292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3"/>
          <p:cNvSpPr txBox="1">
            <a:spLocks noGrp="1"/>
          </p:cNvSpPr>
          <p:nvPr>
            <p:ph type="title"/>
          </p:nvPr>
        </p:nvSpPr>
        <p:spPr>
          <a:xfrm>
            <a:off x="726600" y="2551250"/>
            <a:ext cx="3358200" cy="11085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26600" y="1204076"/>
            <a:ext cx="1223100" cy="930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50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6" name="Google Shape;16;p3"/>
          <p:cNvSpPr txBox="1">
            <a:spLocks noGrp="1"/>
          </p:cNvSpPr>
          <p:nvPr>
            <p:ph type="subTitle" idx="1"/>
          </p:nvPr>
        </p:nvSpPr>
        <p:spPr>
          <a:xfrm>
            <a:off x="726600" y="3659750"/>
            <a:ext cx="3358200" cy="685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7" name="Google Shape;17;p3"/>
          <p:cNvSpPr>
            <a:spLocks noGrp="1"/>
          </p:cNvSpPr>
          <p:nvPr>
            <p:ph type="pic" idx="3"/>
          </p:nvPr>
        </p:nvSpPr>
        <p:spPr>
          <a:xfrm>
            <a:off x="6237200" y="385500"/>
            <a:ext cx="2521200" cy="43725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720000" y="1203200"/>
            <a:ext cx="2666400" cy="863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title" idx="2"/>
          </p:nvPr>
        </p:nvSpPr>
        <p:spPr>
          <a:xfrm>
            <a:off x="720000" y="1801575"/>
            <a:ext cx="3522300" cy="393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a:endParaRPr/>
          </a:p>
        </p:txBody>
      </p:sp>
      <p:sp>
        <p:nvSpPr>
          <p:cNvPr id="24" name="Google Shape;24;p5"/>
          <p:cNvSpPr txBox="1">
            <a:spLocks noGrp="1"/>
          </p:cNvSpPr>
          <p:nvPr>
            <p:ph type="title" idx="3"/>
          </p:nvPr>
        </p:nvSpPr>
        <p:spPr>
          <a:xfrm>
            <a:off x="4901688" y="1801575"/>
            <a:ext cx="35223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5" name="Google Shape;25;p5"/>
          <p:cNvSpPr txBox="1">
            <a:spLocks noGrp="1"/>
          </p:cNvSpPr>
          <p:nvPr>
            <p:ph type="subTitle" idx="1"/>
          </p:nvPr>
        </p:nvSpPr>
        <p:spPr>
          <a:xfrm>
            <a:off x="720000" y="2195175"/>
            <a:ext cx="3522300" cy="19563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SzPts val="1200"/>
              <a:buFont typeface="Arial"/>
              <a:buChar char="•"/>
              <a:defRPr/>
            </a:lvl1pPr>
            <a:lvl2pPr lvl="1" algn="ctr">
              <a:spcBef>
                <a:spcPts val="0"/>
              </a:spcBef>
              <a:spcAft>
                <a:spcPts val="0"/>
              </a:spcAft>
              <a:buSzPts val="1200"/>
              <a:buFont typeface="Arial"/>
              <a:buChar char="○"/>
              <a:defRPr/>
            </a:lvl2pPr>
            <a:lvl3pPr lvl="2" algn="ctr">
              <a:spcBef>
                <a:spcPts val="0"/>
              </a:spcBef>
              <a:spcAft>
                <a:spcPts val="0"/>
              </a:spcAft>
              <a:buSzPts val="1200"/>
              <a:buFont typeface="Arial"/>
              <a:buChar char="■"/>
              <a:defRPr/>
            </a:lvl3pPr>
            <a:lvl4pPr lvl="3" algn="ctr">
              <a:spcBef>
                <a:spcPts val="0"/>
              </a:spcBef>
              <a:spcAft>
                <a:spcPts val="0"/>
              </a:spcAft>
              <a:buSzPts val="1200"/>
              <a:buFont typeface="Arial"/>
              <a:buChar char="●"/>
              <a:defRPr/>
            </a:lvl4pPr>
            <a:lvl5pPr lvl="4" algn="ctr">
              <a:spcBef>
                <a:spcPts val="0"/>
              </a:spcBef>
              <a:spcAft>
                <a:spcPts val="0"/>
              </a:spcAft>
              <a:buSzPts val="1200"/>
              <a:buFont typeface="Arial"/>
              <a:buChar char="○"/>
              <a:defRPr/>
            </a:lvl5pPr>
            <a:lvl6pPr lvl="5" algn="ctr">
              <a:spcBef>
                <a:spcPts val="0"/>
              </a:spcBef>
              <a:spcAft>
                <a:spcPts val="0"/>
              </a:spcAft>
              <a:buSzPts val="1200"/>
              <a:buFont typeface="Arial"/>
              <a:buChar char="■"/>
              <a:defRPr/>
            </a:lvl6pPr>
            <a:lvl7pPr lvl="6" algn="ctr">
              <a:spcBef>
                <a:spcPts val="0"/>
              </a:spcBef>
              <a:spcAft>
                <a:spcPts val="0"/>
              </a:spcAft>
              <a:buSzPts val="1200"/>
              <a:buFont typeface="Arial"/>
              <a:buChar char="●"/>
              <a:defRPr/>
            </a:lvl7pPr>
            <a:lvl8pPr lvl="7" algn="ctr">
              <a:spcBef>
                <a:spcPts val="0"/>
              </a:spcBef>
              <a:spcAft>
                <a:spcPts val="0"/>
              </a:spcAft>
              <a:buSzPts val="1200"/>
              <a:buFont typeface="Arial"/>
              <a:buChar char="○"/>
              <a:defRPr/>
            </a:lvl8pPr>
            <a:lvl9pPr lvl="8" algn="ctr">
              <a:spcBef>
                <a:spcPts val="0"/>
              </a:spcBef>
              <a:spcAft>
                <a:spcPts val="0"/>
              </a:spcAft>
              <a:buSzPts val="1200"/>
              <a:buFont typeface="Arial"/>
              <a:buChar char="■"/>
              <a:defRPr/>
            </a:lvl9pPr>
          </a:lstStyle>
          <a:p>
            <a:endParaRPr/>
          </a:p>
        </p:txBody>
      </p:sp>
      <p:sp>
        <p:nvSpPr>
          <p:cNvPr id="26" name="Google Shape;26;p5"/>
          <p:cNvSpPr txBox="1">
            <a:spLocks noGrp="1"/>
          </p:cNvSpPr>
          <p:nvPr>
            <p:ph type="subTitle" idx="4"/>
          </p:nvPr>
        </p:nvSpPr>
        <p:spPr>
          <a:xfrm>
            <a:off x="4901700" y="2195175"/>
            <a:ext cx="3522300" cy="19563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Arial"/>
              <a:buChar char="•"/>
              <a:defRPr/>
            </a:lvl1pPr>
            <a:lvl2pPr lvl="1" algn="ctr" rtl="0">
              <a:spcBef>
                <a:spcPts val="0"/>
              </a:spcBef>
              <a:spcAft>
                <a:spcPts val="0"/>
              </a:spcAft>
              <a:buSzPts val="1200"/>
              <a:buFont typeface="Arial"/>
              <a:buChar char="○"/>
              <a:defRPr/>
            </a:lvl2pPr>
            <a:lvl3pPr lvl="2" algn="ctr" rtl="0">
              <a:spcBef>
                <a:spcPts val="0"/>
              </a:spcBef>
              <a:spcAft>
                <a:spcPts val="0"/>
              </a:spcAft>
              <a:buSzPts val="1200"/>
              <a:buFont typeface="Arial"/>
              <a:buChar char="■"/>
              <a:defRPr/>
            </a:lvl3pPr>
            <a:lvl4pPr lvl="3" algn="ctr" rtl="0">
              <a:spcBef>
                <a:spcPts val="0"/>
              </a:spcBef>
              <a:spcAft>
                <a:spcPts val="0"/>
              </a:spcAft>
              <a:buSzPts val="1200"/>
              <a:buFont typeface="Arial"/>
              <a:buChar char="●"/>
              <a:defRPr/>
            </a:lvl4pPr>
            <a:lvl5pPr lvl="4" algn="ctr" rtl="0">
              <a:spcBef>
                <a:spcPts val="0"/>
              </a:spcBef>
              <a:spcAft>
                <a:spcPts val="0"/>
              </a:spcAft>
              <a:buSzPts val="1200"/>
              <a:buFont typeface="Arial"/>
              <a:buChar char="○"/>
              <a:defRPr/>
            </a:lvl5pPr>
            <a:lvl6pPr lvl="5" algn="ctr" rtl="0">
              <a:spcBef>
                <a:spcPts val="0"/>
              </a:spcBef>
              <a:spcAft>
                <a:spcPts val="0"/>
              </a:spcAft>
              <a:buSzPts val="1200"/>
              <a:buFont typeface="Arial"/>
              <a:buChar char="■"/>
              <a:defRPr/>
            </a:lvl6pPr>
            <a:lvl7pPr lvl="6" algn="ctr" rtl="0">
              <a:spcBef>
                <a:spcPts val="0"/>
              </a:spcBef>
              <a:spcAft>
                <a:spcPts val="0"/>
              </a:spcAft>
              <a:buSzPts val="1200"/>
              <a:buFont typeface="Arial"/>
              <a:buChar char="●"/>
              <a:defRPr/>
            </a:lvl7pPr>
            <a:lvl8pPr lvl="7" algn="ctr" rtl="0">
              <a:spcBef>
                <a:spcPts val="0"/>
              </a:spcBef>
              <a:spcAft>
                <a:spcPts val="0"/>
              </a:spcAft>
              <a:buSzPts val="1200"/>
              <a:buFont typeface="Arial"/>
              <a:buChar char="○"/>
              <a:defRPr/>
            </a:lvl8pPr>
            <a:lvl9pPr lvl="8" algn="ctr" rtl="0">
              <a:spcBef>
                <a:spcPts val="0"/>
              </a:spcBef>
              <a:spcAft>
                <a:spcPts val="0"/>
              </a:spcAft>
              <a:buSzPts val="1200"/>
              <a:buFont typeface="Arial"/>
              <a:buChar char="■"/>
              <a:defRPr/>
            </a:lvl9pPr>
          </a:lstStyle>
          <a:p>
            <a:endParaRPr/>
          </a:p>
        </p:txBody>
      </p:sp>
      <p:sp>
        <p:nvSpPr>
          <p:cNvPr id="27" name="Google Shape;27;p5"/>
          <p:cNvSpPr/>
          <p:nvPr/>
        </p:nvSpPr>
        <p:spPr>
          <a:xfrm>
            <a:off x="8799395" y="1338088"/>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rgbClr val="6D707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5"/>
          <p:cNvSpPr/>
          <p:nvPr/>
        </p:nvSpPr>
        <p:spPr>
          <a:xfrm>
            <a:off x="8174063" y="-732175"/>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720000" y="1570575"/>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rgbClr val="999999"/>
              </a:buClr>
              <a:buSzPts val="800"/>
              <a:buFont typeface="Open Sans"/>
              <a:buChar char="-"/>
              <a:defRPr/>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59" name="Google Shape;59;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0" name="Google Shape;60;p9"/>
          <p:cNvGrpSpPr/>
          <p:nvPr/>
        </p:nvGrpSpPr>
        <p:grpSpPr>
          <a:xfrm rot="10800000">
            <a:off x="8471677" y="3662350"/>
            <a:ext cx="1650246" cy="2033274"/>
            <a:chOff x="-1577299" y="-1328860"/>
            <a:chExt cx="3943241" cy="4858481"/>
          </a:xfrm>
        </p:grpSpPr>
        <p:sp>
          <p:nvSpPr>
            <p:cNvPr id="61" name="Google Shape;61;p9"/>
            <p:cNvSpPr/>
            <p:nvPr/>
          </p:nvSpPr>
          <p:spPr>
            <a:xfrm rot="10800000" flipH="1">
              <a:off x="-1577299" y="-780120"/>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9"/>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 name="Google Shape;63;p9"/>
          <p:cNvGrpSpPr/>
          <p:nvPr/>
        </p:nvGrpSpPr>
        <p:grpSpPr>
          <a:xfrm rot="10800000">
            <a:off x="8500395" y="-182705"/>
            <a:ext cx="1052471" cy="1049743"/>
            <a:chOff x="328257" y="3897070"/>
            <a:chExt cx="1052471" cy="1049743"/>
          </a:xfrm>
        </p:grpSpPr>
        <p:sp>
          <p:nvSpPr>
            <p:cNvPr id="64" name="Google Shape;64;p9"/>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9"/>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a:spLocks noGrp="1"/>
          </p:cNvSpPr>
          <p:nvPr>
            <p:ph type="pic" idx="2"/>
          </p:nvPr>
        </p:nvSpPr>
        <p:spPr>
          <a:xfrm>
            <a:off x="0" y="0"/>
            <a:ext cx="9144000" cy="5143500"/>
          </a:xfrm>
          <a:prstGeom prst="rect">
            <a:avLst/>
          </a:prstGeom>
          <a:noFill/>
          <a:ln>
            <a:noFill/>
          </a:ln>
        </p:spPr>
      </p:sp>
      <p:sp>
        <p:nvSpPr>
          <p:cNvPr id="68" name="Google Shape;68;p10"/>
          <p:cNvSpPr txBox="1">
            <a:spLocks noGrp="1"/>
          </p:cNvSpPr>
          <p:nvPr>
            <p:ph type="body" idx="1"/>
          </p:nvPr>
        </p:nvSpPr>
        <p:spPr>
          <a:xfrm>
            <a:off x="720000" y="4000425"/>
            <a:ext cx="7704000" cy="605100"/>
          </a:xfrm>
          <a:prstGeom prst="rect">
            <a:avLst/>
          </a:prstGeom>
          <a:solidFill>
            <a:schemeClr val="lt1"/>
          </a:solid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3000"/>
              <a:buFont typeface="Lexend Black"/>
              <a:buNone/>
              <a:defRPr sz="3000">
                <a:solidFill>
                  <a:schemeClr val="dk1"/>
                </a:solidFill>
                <a:latin typeface="Lexend Black"/>
                <a:ea typeface="Lexend Black"/>
                <a:cs typeface="Lexend Black"/>
                <a:sym typeface="Lexend Black"/>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6"/>
        <p:cNvGrpSpPr/>
        <p:nvPr/>
      </p:nvGrpSpPr>
      <p:grpSpPr>
        <a:xfrm>
          <a:off x="0" y="0"/>
          <a:ext cx="0" cy="0"/>
          <a:chOff x="0" y="0"/>
          <a:chExt cx="0" cy="0"/>
        </a:xfrm>
      </p:grpSpPr>
      <p:sp>
        <p:nvSpPr>
          <p:cNvPr id="87" name="Google Shape;87;p13"/>
          <p:cNvSpPr/>
          <p:nvPr/>
        </p:nvSpPr>
        <p:spPr>
          <a:xfrm>
            <a:off x="7715275" y="4242700"/>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88" name="Google Shape;88;p13"/>
          <p:cNvGrpSpPr/>
          <p:nvPr/>
        </p:nvGrpSpPr>
        <p:grpSpPr>
          <a:xfrm rot="-5400000">
            <a:off x="8446475" y="1345996"/>
            <a:ext cx="842771" cy="87430"/>
            <a:chOff x="10201775" y="5398021"/>
            <a:chExt cx="842771" cy="87430"/>
          </a:xfrm>
        </p:grpSpPr>
        <p:sp>
          <p:nvSpPr>
            <p:cNvPr id="89" name="Google Shape;89;p13"/>
            <p:cNvSpPr/>
            <p:nvPr/>
          </p:nvSpPr>
          <p:spPr>
            <a:xfrm>
              <a:off x="10453568"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3"/>
            <p:cNvSpPr/>
            <p:nvPr/>
          </p:nvSpPr>
          <p:spPr>
            <a:xfrm>
              <a:off x="10453568"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3"/>
            <p:cNvSpPr/>
            <p:nvPr/>
          </p:nvSpPr>
          <p:spPr>
            <a:xfrm>
              <a:off x="10201775"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3"/>
            <p:cNvSpPr/>
            <p:nvPr/>
          </p:nvSpPr>
          <p:spPr>
            <a:xfrm>
              <a:off x="10201775"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3"/>
            <p:cNvSpPr/>
            <p:nvPr/>
          </p:nvSpPr>
          <p:spPr>
            <a:xfrm>
              <a:off x="10705363"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3"/>
            <p:cNvSpPr/>
            <p:nvPr/>
          </p:nvSpPr>
          <p:spPr>
            <a:xfrm>
              <a:off x="10705363"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3"/>
            <p:cNvSpPr/>
            <p:nvPr/>
          </p:nvSpPr>
          <p:spPr>
            <a:xfrm>
              <a:off x="10957081"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3"/>
            <p:cNvSpPr/>
            <p:nvPr/>
          </p:nvSpPr>
          <p:spPr>
            <a:xfrm>
              <a:off x="10957081"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 name="Google Shape;97;p13"/>
          <p:cNvSpPr/>
          <p:nvPr/>
        </p:nvSpPr>
        <p:spPr>
          <a:xfrm>
            <a:off x="7951467" y="1060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9" name="Google Shape;99;p13"/>
          <p:cNvSpPr txBox="1">
            <a:spLocks noGrp="1"/>
          </p:cNvSpPr>
          <p:nvPr>
            <p:ph type="title" idx="2"/>
          </p:nvPr>
        </p:nvSpPr>
        <p:spPr>
          <a:xfrm>
            <a:off x="2100925" y="13461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0" name="Google Shape;100;p13"/>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1" name="Google Shape;101;p13"/>
          <p:cNvSpPr txBox="1">
            <a:spLocks noGrp="1"/>
          </p:cNvSpPr>
          <p:nvPr>
            <p:ph type="title" idx="3" hasCustomPrompt="1"/>
          </p:nvPr>
        </p:nvSpPr>
        <p:spPr>
          <a:xfrm>
            <a:off x="944035" y="13461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2" name="Google Shape;102;p13"/>
          <p:cNvSpPr txBox="1">
            <a:spLocks noGrp="1"/>
          </p:cNvSpPr>
          <p:nvPr>
            <p:ph type="title" idx="4"/>
          </p:nvPr>
        </p:nvSpPr>
        <p:spPr>
          <a:xfrm>
            <a:off x="2100925" y="21762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3" name="Google Shape;103;p13"/>
          <p:cNvSpPr txBox="1">
            <a:spLocks noGrp="1"/>
          </p:cNvSpPr>
          <p:nvPr>
            <p:ph type="subTitle" idx="5"/>
          </p:nvPr>
        </p:nvSpPr>
        <p:spPr>
          <a:xfrm>
            <a:off x="2100925" y="25872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4" name="Google Shape;104;p13"/>
          <p:cNvSpPr txBox="1">
            <a:spLocks noGrp="1"/>
          </p:cNvSpPr>
          <p:nvPr>
            <p:ph type="title" idx="6" hasCustomPrompt="1"/>
          </p:nvPr>
        </p:nvSpPr>
        <p:spPr>
          <a:xfrm>
            <a:off x="944035" y="21762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5" name="Google Shape;105;p13"/>
          <p:cNvSpPr txBox="1">
            <a:spLocks noGrp="1"/>
          </p:cNvSpPr>
          <p:nvPr>
            <p:ph type="title" idx="7"/>
          </p:nvPr>
        </p:nvSpPr>
        <p:spPr>
          <a:xfrm>
            <a:off x="2100925" y="30062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6" name="Google Shape;106;p13"/>
          <p:cNvSpPr txBox="1">
            <a:spLocks noGrp="1"/>
          </p:cNvSpPr>
          <p:nvPr>
            <p:ph type="subTitle" idx="8"/>
          </p:nvPr>
        </p:nvSpPr>
        <p:spPr>
          <a:xfrm>
            <a:off x="2100925" y="34172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7" name="Google Shape;107;p13"/>
          <p:cNvSpPr txBox="1">
            <a:spLocks noGrp="1"/>
          </p:cNvSpPr>
          <p:nvPr>
            <p:ph type="title" idx="9" hasCustomPrompt="1"/>
          </p:nvPr>
        </p:nvSpPr>
        <p:spPr>
          <a:xfrm>
            <a:off x="944035" y="30062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8" name="Google Shape;108;p13"/>
          <p:cNvSpPr txBox="1">
            <a:spLocks noGrp="1"/>
          </p:cNvSpPr>
          <p:nvPr>
            <p:ph type="title" idx="13"/>
          </p:nvPr>
        </p:nvSpPr>
        <p:spPr>
          <a:xfrm>
            <a:off x="2100925" y="38363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9" name="Google Shape;109;p13"/>
          <p:cNvSpPr txBox="1">
            <a:spLocks noGrp="1"/>
          </p:cNvSpPr>
          <p:nvPr>
            <p:ph type="subTitle" idx="14"/>
          </p:nvPr>
        </p:nvSpPr>
        <p:spPr>
          <a:xfrm>
            <a:off x="2100925" y="42473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10" name="Google Shape;110;p13"/>
          <p:cNvSpPr txBox="1">
            <a:spLocks noGrp="1"/>
          </p:cNvSpPr>
          <p:nvPr>
            <p:ph type="title" idx="15" hasCustomPrompt="1"/>
          </p:nvPr>
        </p:nvSpPr>
        <p:spPr>
          <a:xfrm>
            <a:off x="944035" y="38363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84"/>
        <p:cNvGrpSpPr/>
        <p:nvPr/>
      </p:nvGrpSpPr>
      <p:grpSpPr>
        <a:xfrm>
          <a:off x="0" y="0"/>
          <a:ext cx="0" cy="0"/>
          <a:chOff x="0" y="0"/>
          <a:chExt cx="0" cy="0"/>
        </a:xfrm>
      </p:grpSpPr>
      <p:sp>
        <p:nvSpPr>
          <p:cNvPr id="185" name="Google Shape;185;p19"/>
          <p:cNvSpPr txBox="1">
            <a:spLocks noGrp="1"/>
          </p:cNvSpPr>
          <p:nvPr>
            <p:ph type="ctrTitle"/>
          </p:nvPr>
        </p:nvSpPr>
        <p:spPr>
          <a:xfrm>
            <a:off x="2803925" y="687300"/>
            <a:ext cx="3536100" cy="82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4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86" name="Google Shape;186;p19"/>
          <p:cNvSpPr txBox="1">
            <a:spLocks noGrp="1"/>
          </p:cNvSpPr>
          <p:nvPr>
            <p:ph type="subTitle" idx="1"/>
          </p:nvPr>
        </p:nvSpPr>
        <p:spPr>
          <a:xfrm>
            <a:off x="2803925" y="1505900"/>
            <a:ext cx="3536100" cy="11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7" name="Google Shape;187;p19"/>
          <p:cNvSpPr txBox="1">
            <a:spLocks noGrp="1"/>
          </p:cNvSpPr>
          <p:nvPr>
            <p:ph type="subTitle" idx="2"/>
          </p:nvPr>
        </p:nvSpPr>
        <p:spPr>
          <a:xfrm>
            <a:off x="2803975" y="3502213"/>
            <a:ext cx="3536100" cy="32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0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8" name="Google Shape;188;p19"/>
          <p:cNvSpPr txBox="1"/>
          <p:nvPr/>
        </p:nvSpPr>
        <p:spPr>
          <a:xfrm>
            <a:off x="2803950" y="3902075"/>
            <a:ext cx="35361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Lexend"/>
                <a:ea typeface="Lexend"/>
                <a:cs typeface="Lexend"/>
                <a:sym typeface="Lexend"/>
              </a:rPr>
              <a:t>CREDITS: This presentation template was created by </a:t>
            </a:r>
            <a:r>
              <a:rPr lang="en" sz="1000" b="1" u="sng">
                <a:solidFill>
                  <a:schemeClr val="dk1"/>
                </a:solidFill>
                <a:latin typeface="Lexend"/>
                <a:ea typeface="Lexend"/>
                <a:cs typeface="Lexend"/>
                <a:sym typeface="Lexend"/>
                <a:hlinkClick r:id="rId2">
                  <a:extLst>
                    <a:ext uri="{A12FA001-AC4F-418D-AE19-62706E023703}">
                      <ahyp:hlinkClr xmlns:ahyp="http://schemas.microsoft.com/office/drawing/2018/hyperlinkcolor" val="tx"/>
                    </a:ext>
                  </a:extLst>
                </a:hlinkClick>
              </a:rPr>
              <a:t>Slidesgo</a:t>
            </a:r>
            <a:r>
              <a:rPr lang="en" sz="1000">
                <a:solidFill>
                  <a:schemeClr val="dk1"/>
                </a:solidFill>
                <a:latin typeface="Lexend"/>
                <a:ea typeface="Lexend"/>
                <a:cs typeface="Lexend"/>
                <a:sym typeface="Lexend"/>
              </a:rPr>
              <a:t>, and includes icons by </a:t>
            </a:r>
            <a:r>
              <a:rPr lang="en" sz="1000" b="1" u="sng">
                <a:solidFill>
                  <a:schemeClr val="dk1"/>
                </a:solidFill>
                <a:latin typeface="Lexend"/>
                <a:ea typeface="Lexend"/>
                <a:cs typeface="Lexend"/>
                <a:sym typeface="Lexend"/>
                <a:hlinkClick r:id="rId3">
                  <a:extLst>
                    <a:ext uri="{A12FA001-AC4F-418D-AE19-62706E023703}">
                      <ahyp:hlinkClr xmlns:ahyp="http://schemas.microsoft.com/office/drawing/2018/hyperlinkcolor" val="tx"/>
                    </a:ext>
                  </a:extLst>
                </a:hlinkClick>
              </a:rPr>
              <a:t>Flaticon</a:t>
            </a:r>
            <a:r>
              <a:rPr lang="en" sz="1000">
                <a:solidFill>
                  <a:schemeClr val="dk1"/>
                </a:solidFill>
                <a:latin typeface="Lexend"/>
                <a:ea typeface="Lexend"/>
                <a:cs typeface="Lexend"/>
                <a:sym typeface="Lexend"/>
              </a:rPr>
              <a:t>, and infographics &amp; images by </a:t>
            </a:r>
            <a:r>
              <a:rPr lang="en" sz="1000" b="1" u="sng">
                <a:solidFill>
                  <a:schemeClr val="dk1"/>
                </a:solidFill>
                <a:latin typeface="Lexend"/>
                <a:ea typeface="Lexend"/>
                <a:cs typeface="Lexend"/>
                <a:sym typeface="Lexend"/>
                <a:hlinkClick r:id="rId4">
                  <a:extLst>
                    <a:ext uri="{A12FA001-AC4F-418D-AE19-62706E023703}">
                      <ahyp:hlinkClr xmlns:ahyp="http://schemas.microsoft.com/office/drawing/2018/hyperlinkcolor" val="tx"/>
                    </a:ext>
                  </a:extLst>
                </a:hlinkClick>
              </a:rPr>
              <a:t>Freepik</a:t>
            </a:r>
            <a:endParaRPr sz="1000" b="1" u="sng">
              <a:solidFill>
                <a:schemeClr val="dk1"/>
              </a:solidFill>
              <a:latin typeface="Lexend"/>
              <a:ea typeface="Lexend"/>
              <a:cs typeface="Lexend"/>
              <a:sym typeface="Lexen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Lexend Black"/>
              <a:buNone/>
              <a:defRPr sz="3000">
                <a:solidFill>
                  <a:schemeClr val="dk1"/>
                </a:solidFill>
                <a:latin typeface="Lexend Black"/>
                <a:ea typeface="Lexend Black"/>
                <a:cs typeface="Lexend Black"/>
                <a:sym typeface="Lexend Black"/>
              </a:defRPr>
            </a:lvl1pPr>
            <a:lvl2pPr lvl="1">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1pPr>
            <a:lvl2pPr marL="914400" lvl="1"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2pPr>
            <a:lvl3pPr marL="1371600" lvl="2"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3pPr>
            <a:lvl4pPr marL="1828800" lvl="3"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4pPr>
            <a:lvl5pPr marL="2286000" lvl="4"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5pPr>
            <a:lvl6pPr marL="2743200" lvl="5"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6pPr>
            <a:lvl7pPr marL="3200400" lvl="6"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7pPr>
            <a:lvl8pPr marL="3657600" lvl="7"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8pPr>
            <a:lvl9pPr marL="4114800" lvl="8"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58" r:id="rId7"/>
    <p:sldLayoutId id="2147483659" r:id="rId8"/>
    <p:sldLayoutId id="2147483665" r:id="rId9"/>
    <p:sldLayoutId id="2147483666"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researchgate.net/figure/Retrieval-Augmented-Generation-Architecture_fig1_378364457"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0.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5"/>
          <p:cNvSpPr txBox="1">
            <a:spLocks noGrp="1"/>
          </p:cNvSpPr>
          <p:nvPr>
            <p:ph type="ctrTitle"/>
          </p:nvPr>
        </p:nvSpPr>
        <p:spPr>
          <a:xfrm>
            <a:off x="2159998" y="1732522"/>
            <a:ext cx="5799600" cy="186893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i="1"/>
              <a:t>FINE-TUNING</a:t>
            </a:r>
            <a:r>
              <a:rPr lang="en-US" sz="2000" cap="small"/>
              <a:t> </a:t>
            </a:r>
            <a:r>
              <a:rPr lang="en-US" sz="2000" i="1" cap="small"/>
              <a:t>LARGE LANGUAGE</a:t>
            </a:r>
            <a:r>
              <a:rPr lang="en-US" sz="2000" cap="small"/>
              <a:t> </a:t>
            </a:r>
            <a:r>
              <a:rPr lang="en-US" sz="2000" i="1" cap="small"/>
              <a:t>MODEL</a:t>
            </a:r>
            <a:r>
              <a:rPr lang="en-US" sz="2000" cap="small"/>
              <a:t> (LLM) UNTUK MENJAWAB PERTANYAAN DASAR BAGI CALON MAHASISWA BARU DI UNIVERSITAS SYIAH KUALA DENGAN METODE </a:t>
            </a:r>
            <a:r>
              <a:rPr lang="en-US" sz="2000" i="1" cap="small"/>
              <a:t>RETRIEVAL-AUGMENTED GENERATION</a:t>
            </a:r>
            <a:r>
              <a:rPr lang="en-US" sz="2000" cap="small"/>
              <a:t> (RAG)</a:t>
            </a:r>
            <a:endParaRPr sz="2000">
              <a:solidFill>
                <a:schemeClr val="accent1"/>
              </a:solidFill>
            </a:endParaRPr>
          </a:p>
        </p:txBody>
      </p:sp>
      <p:sp>
        <p:nvSpPr>
          <p:cNvPr id="241" name="Google Shape;241;p25"/>
          <p:cNvSpPr txBox="1">
            <a:spLocks noGrp="1"/>
          </p:cNvSpPr>
          <p:nvPr>
            <p:ph type="subTitle" idx="1"/>
          </p:nvPr>
        </p:nvSpPr>
        <p:spPr>
          <a:xfrm>
            <a:off x="2159998" y="3456324"/>
            <a:ext cx="5799600" cy="5896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1400" err="1"/>
              <a:t>Hary</a:t>
            </a:r>
            <a:r>
              <a:rPr lang="en-ID" sz="1400"/>
              <a:t> </a:t>
            </a:r>
            <a:r>
              <a:rPr lang="en-ID" sz="1400" err="1"/>
              <a:t>Rachmat</a:t>
            </a:r>
            <a:endParaRPr lang="en-ID" sz="1400"/>
          </a:p>
          <a:p>
            <a:pPr marL="0" lvl="0" indent="0" algn="l" rtl="0">
              <a:spcBef>
                <a:spcPts val="0"/>
              </a:spcBef>
              <a:spcAft>
                <a:spcPts val="0"/>
              </a:spcAft>
              <a:buNone/>
            </a:pPr>
            <a:r>
              <a:rPr lang="en-ID" sz="1400"/>
              <a:t>NPM. 2108207010009</a:t>
            </a:r>
          </a:p>
        </p:txBody>
      </p:sp>
      <p:grpSp>
        <p:nvGrpSpPr>
          <p:cNvPr id="242" name="Google Shape;242;p25"/>
          <p:cNvGrpSpPr/>
          <p:nvPr/>
        </p:nvGrpSpPr>
        <p:grpSpPr>
          <a:xfrm>
            <a:off x="2325966" y="167533"/>
            <a:ext cx="591073" cy="881399"/>
            <a:chOff x="9326775" y="2272496"/>
            <a:chExt cx="411124" cy="613062"/>
          </a:xfrm>
        </p:grpSpPr>
        <p:sp>
          <p:nvSpPr>
            <p:cNvPr id="243" name="Google Shape;243;p25"/>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25"/>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5"/>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5"/>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5"/>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5"/>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25"/>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5"/>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25"/>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5"/>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25"/>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5"/>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 name="Google Shape;255;p25"/>
          <p:cNvGrpSpPr/>
          <p:nvPr/>
        </p:nvGrpSpPr>
        <p:grpSpPr>
          <a:xfrm>
            <a:off x="-1176310" y="-1530948"/>
            <a:ext cx="2951967" cy="4114334"/>
            <a:chOff x="-943750" y="-1328860"/>
            <a:chExt cx="3599521" cy="5016868"/>
          </a:xfrm>
          <a:solidFill>
            <a:srgbClr val="FFCC28"/>
          </a:solidFill>
        </p:grpSpPr>
        <p:sp>
          <p:nvSpPr>
            <p:cNvPr id="256" name="Google Shape;256;p25"/>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25"/>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 name="Google Shape;258;p25"/>
          <p:cNvGrpSpPr/>
          <p:nvPr/>
        </p:nvGrpSpPr>
        <p:grpSpPr>
          <a:xfrm>
            <a:off x="161327" y="1221473"/>
            <a:ext cx="1480142" cy="889103"/>
            <a:chOff x="3073660" y="2320137"/>
            <a:chExt cx="2320700" cy="1394016"/>
          </a:xfrm>
        </p:grpSpPr>
        <p:sp>
          <p:nvSpPr>
            <p:cNvPr id="259" name="Google Shape;259;p25"/>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25"/>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5"/>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2" name="Google Shape;262;p25"/>
          <p:cNvSpPr/>
          <p:nvPr/>
        </p:nvSpPr>
        <p:spPr>
          <a:xfrm>
            <a:off x="5358550" y="-165110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63" name="Google Shape;263;p25"/>
          <p:cNvGrpSpPr/>
          <p:nvPr/>
        </p:nvGrpSpPr>
        <p:grpSpPr>
          <a:xfrm>
            <a:off x="41030" y="3031993"/>
            <a:ext cx="1052471" cy="1049743"/>
            <a:chOff x="328257" y="3897070"/>
            <a:chExt cx="1052471" cy="1049743"/>
          </a:xfrm>
        </p:grpSpPr>
        <p:sp>
          <p:nvSpPr>
            <p:cNvPr id="264" name="Google Shape;264;p25"/>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25"/>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6" name="Google Shape;266;p25"/>
          <p:cNvSpPr/>
          <p:nvPr/>
        </p:nvSpPr>
        <p:spPr>
          <a:xfrm>
            <a:off x="8158060" y="1048932"/>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 name="TextBox 1">
            <a:extLst>
              <a:ext uri="{FF2B5EF4-FFF2-40B4-BE49-F238E27FC236}">
                <a16:creationId xmlns:a16="http://schemas.microsoft.com/office/drawing/2014/main" id="{31534195-F296-C35D-35A0-4CB616D309B9}"/>
              </a:ext>
            </a:extLst>
          </p:cNvPr>
          <p:cNvSpPr txBox="1"/>
          <p:nvPr/>
        </p:nvSpPr>
        <p:spPr>
          <a:xfrm>
            <a:off x="2159998" y="1360632"/>
            <a:ext cx="4843346" cy="307777"/>
          </a:xfrm>
          <a:prstGeom prst="rect">
            <a:avLst/>
          </a:prstGeom>
          <a:noFill/>
        </p:spPr>
        <p:txBody>
          <a:bodyPr wrap="square">
            <a:spAutoFit/>
          </a:bodyPr>
          <a:lstStyle/>
          <a:p>
            <a:pPr marL="12700">
              <a:lnSpc>
                <a:spcPct val="100000"/>
              </a:lnSpc>
              <a:spcBef>
                <a:spcPts val="100"/>
              </a:spcBef>
            </a:pPr>
            <a:r>
              <a:rPr lang="en-ID" b="1" cap="small">
                <a:solidFill>
                  <a:schemeClr val="dk1"/>
                </a:solidFill>
                <a:latin typeface="Josefin Sans"/>
                <a:sym typeface="Josefin Sans"/>
              </a:rPr>
              <a:t>SEMINAR HASIL TESIS</a:t>
            </a:r>
          </a:p>
        </p:txBody>
      </p:sp>
      <p:pic>
        <p:nvPicPr>
          <p:cNvPr id="3" name="object 28">
            <a:extLst>
              <a:ext uri="{FF2B5EF4-FFF2-40B4-BE49-F238E27FC236}">
                <a16:creationId xmlns:a16="http://schemas.microsoft.com/office/drawing/2014/main" id="{23116EE5-B392-5FF6-5C57-CD2228E54133}"/>
              </a:ext>
            </a:extLst>
          </p:cNvPr>
          <p:cNvPicPr/>
          <p:nvPr/>
        </p:nvPicPr>
        <p:blipFill>
          <a:blip r:embed="rId3" cstate="print"/>
          <a:stretch>
            <a:fillRect/>
          </a:stretch>
        </p:blipFill>
        <p:spPr>
          <a:xfrm>
            <a:off x="5708764" y="21428"/>
            <a:ext cx="2589160" cy="836935"/>
          </a:xfrm>
          <a:prstGeom prst="rect">
            <a:avLst/>
          </a:prstGeom>
        </p:spPr>
      </p:pic>
      <p:pic>
        <p:nvPicPr>
          <p:cNvPr id="4" name="object 27">
            <a:extLst>
              <a:ext uri="{FF2B5EF4-FFF2-40B4-BE49-F238E27FC236}">
                <a16:creationId xmlns:a16="http://schemas.microsoft.com/office/drawing/2014/main" id="{BE0C7C15-09D8-89C6-CCE9-3598EE78438D}"/>
              </a:ext>
            </a:extLst>
          </p:cNvPr>
          <p:cNvPicPr/>
          <p:nvPr/>
        </p:nvPicPr>
        <p:blipFill>
          <a:blip r:embed="rId4" cstate="print"/>
          <a:stretch>
            <a:fillRect/>
          </a:stretch>
        </p:blipFill>
        <p:spPr>
          <a:xfrm>
            <a:off x="89661" y="4384095"/>
            <a:ext cx="1691639" cy="530352"/>
          </a:xfrm>
          <a:prstGeom prst="rect">
            <a:avLst/>
          </a:prstGeom>
        </p:spPr>
      </p:pic>
      <p:sp>
        <p:nvSpPr>
          <p:cNvPr id="6" name="TextBox 5">
            <a:extLst>
              <a:ext uri="{FF2B5EF4-FFF2-40B4-BE49-F238E27FC236}">
                <a16:creationId xmlns:a16="http://schemas.microsoft.com/office/drawing/2014/main" id="{1D532099-7EB3-F43F-FA14-919228BD115D}"/>
              </a:ext>
            </a:extLst>
          </p:cNvPr>
          <p:cNvSpPr txBox="1"/>
          <p:nvPr/>
        </p:nvSpPr>
        <p:spPr>
          <a:xfrm>
            <a:off x="2249805" y="4230206"/>
            <a:ext cx="1925955" cy="276999"/>
          </a:xfrm>
          <a:prstGeom prst="rect">
            <a:avLst/>
          </a:prstGeom>
          <a:noFill/>
        </p:spPr>
        <p:txBody>
          <a:bodyPr wrap="square">
            <a:spAutoFit/>
          </a:bodyPr>
          <a:lstStyle/>
          <a:p>
            <a:pPr marL="12700">
              <a:lnSpc>
                <a:spcPct val="100000"/>
              </a:lnSpc>
              <a:spcBef>
                <a:spcPts val="985"/>
              </a:spcBef>
            </a:pPr>
            <a:r>
              <a:rPr lang="en-ID" sz="1200" err="1">
                <a:solidFill>
                  <a:schemeClr val="dk1"/>
                </a:solidFill>
                <a:latin typeface="Lexend"/>
                <a:sym typeface="Lexend"/>
              </a:rPr>
              <a:t>Dosen</a:t>
            </a:r>
            <a:r>
              <a:rPr lang="en-ID" sz="1200">
                <a:solidFill>
                  <a:schemeClr val="dk1"/>
                </a:solidFill>
                <a:latin typeface="Lexend"/>
                <a:sym typeface="Lexend"/>
              </a:rPr>
              <a:t> </a:t>
            </a:r>
            <a:r>
              <a:rPr lang="en-ID" sz="1200" err="1">
                <a:solidFill>
                  <a:schemeClr val="dk1"/>
                </a:solidFill>
                <a:latin typeface="Lexend"/>
                <a:sym typeface="Lexend"/>
              </a:rPr>
              <a:t>Pembimbing</a:t>
            </a:r>
            <a:r>
              <a:rPr lang="en-ID" sz="1200">
                <a:solidFill>
                  <a:schemeClr val="dk1"/>
                </a:solidFill>
                <a:latin typeface="Lexend"/>
                <a:sym typeface="Lexend"/>
              </a:rPr>
              <a:t> 1</a:t>
            </a:r>
          </a:p>
        </p:txBody>
      </p:sp>
      <p:sp>
        <p:nvSpPr>
          <p:cNvPr id="8" name="TextBox 7">
            <a:extLst>
              <a:ext uri="{FF2B5EF4-FFF2-40B4-BE49-F238E27FC236}">
                <a16:creationId xmlns:a16="http://schemas.microsoft.com/office/drawing/2014/main" id="{F9C0E8F8-29EE-3490-D05C-A1E24DCC20CD}"/>
              </a:ext>
            </a:extLst>
          </p:cNvPr>
          <p:cNvSpPr txBox="1"/>
          <p:nvPr/>
        </p:nvSpPr>
        <p:spPr>
          <a:xfrm>
            <a:off x="5203491" y="4490082"/>
            <a:ext cx="3320359" cy="461665"/>
          </a:xfrm>
          <a:prstGeom prst="rect">
            <a:avLst/>
          </a:prstGeom>
          <a:noFill/>
        </p:spPr>
        <p:txBody>
          <a:bodyPr wrap="square">
            <a:spAutoFit/>
          </a:bodyPr>
          <a:lstStyle/>
          <a:p>
            <a:pPr marL="70485">
              <a:lnSpc>
                <a:spcPct val="100000"/>
              </a:lnSpc>
              <a:spcBef>
                <a:spcPts val="685"/>
              </a:spcBef>
            </a:pPr>
            <a:r>
              <a:rPr lang="id-ID" sz="1200" b="1">
                <a:solidFill>
                  <a:schemeClr val="dk1"/>
                </a:solidFill>
                <a:latin typeface="Lexend"/>
              </a:rPr>
              <a:t>Prof. Dr. Taufik Fuadi Abidin, S.Si., M.Tech</a:t>
            </a:r>
          </a:p>
        </p:txBody>
      </p:sp>
      <p:sp>
        <p:nvSpPr>
          <p:cNvPr id="10" name="TextBox 9">
            <a:extLst>
              <a:ext uri="{FF2B5EF4-FFF2-40B4-BE49-F238E27FC236}">
                <a16:creationId xmlns:a16="http://schemas.microsoft.com/office/drawing/2014/main" id="{11CD4E02-9127-C9CE-A752-2449F54991BB}"/>
              </a:ext>
            </a:extLst>
          </p:cNvPr>
          <p:cNvSpPr txBox="1"/>
          <p:nvPr/>
        </p:nvSpPr>
        <p:spPr>
          <a:xfrm>
            <a:off x="2236616" y="4490083"/>
            <a:ext cx="3039500" cy="461665"/>
          </a:xfrm>
          <a:prstGeom prst="rect">
            <a:avLst/>
          </a:prstGeom>
          <a:noFill/>
        </p:spPr>
        <p:txBody>
          <a:bodyPr wrap="square">
            <a:spAutoFit/>
          </a:bodyPr>
          <a:lstStyle/>
          <a:p>
            <a:pPr marL="70485">
              <a:spcBef>
                <a:spcPts val="685"/>
              </a:spcBef>
            </a:pPr>
            <a:r>
              <a:rPr lang="pt-BR" sz="1200" b="1">
                <a:solidFill>
                  <a:schemeClr val="dk1"/>
                </a:solidFill>
                <a:latin typeface="Lexend"/>
              </a:rPr>
              <a:t>Prof. Dr. Ir. Hammam Riza M.Sc. IPU</a:t>
            </a:r>
          </a:p>
        </p:txBody>
      </p:sp>
      <p:sp>
        <p:nvSpPr>
          <p:cNvPr id="11" name="TextBox 10">
            <a:extLst>
              <a:ext uri="{FF2B5EF4-FFF2-40B4-BE49-F238E27FC236}">
                <a16:creationId xmlns:a16="http://schemas.microsoft.com/office/drawing/2014/main" id="{B2031484-C155-18F7-6EA8-CA575F41E40B}"/>
              </a:ext>
            </a:extLst>
          </p:cNvPr>
          <p:cNvSpPr txBox="1"/>
          <p:nvPr/>
        </p:nvSpPr>
        <p:spPr>
          <a:xfrm>
            <a:off x="5226351" y="4232020"/>
            <a:ext cx="1925955" cy="276999"/>
          </a:xfrm>
          <a:prstGeom prst="rect">
            <a:avLst/>
          </a:prstGeom>
          <a:noFill/>
        </p:spPr>
        <p:txBody>
          <a:bodyPr wrap="square">
            <a:spAutoFit/>
          </a:bodyPr>
          <a:lstStyle/>
          <a:p>
            <a:pPr marL="12700">
              <a:lnSpc>
                <a:spcPct val="100000"/>
              </a:lnSpc>
              <a:spcBef>
                <a:spcPts val="985"/>
              </a:spcBef>
            </a:pPr>
            <a:r>
              <a:rPr lang="en-ID" sz="1200" err="1">
                <a:solidFill>
                  <a:schemeClr val="dk1"/>
                </a:solidFill>
                <a:latin typeface="Lexend"/>
                <a:sym typeface="Lexend"/>
              </a:rPr>
              <a:t>Dosen</a:t>
            </a:r>
            <a:r>
              <a:rPr lang="en-ID" sz="1200">
                <a:solidFill>
                  <a:schemeClr val="dk1"/>
                </a:solidFill>
                <a:latin typeface="Lexend"/>
                <a:sym typeface="Lexend"/>
              </a:rPr>
              <a:t> </a:t>
            </a:r>
            <a:r>
              <a:rPr lang="en-ID" sz="1200" err="1">
                <a:solidFill>
                  <a:schemeClr val="dk1"/>
                </a:solidFill>
                <a:latin typeface="Lexend"/>
                <a:sym typeface="Lexend"/>
              </a:rPr>
              <a:t>Pembimbing</a:t>
            </a:r>
            <a:r>
              <a:rPr lang="en-ID" sz="1200">
                <a:solidFill>
                  <a:schemeClr val="dk1"/>
                </a:solidFill>
                <a:latin typeface="Lexend"/>
                <a:sym typeface="Lexend"/>
              </a:rPr>
              <a: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6FC78-1DF1-A2B3-7D02-29F4E4A758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3D835-3014-3B65-0C47-69E5C6C9D8D7}"/>
              </a:ext>
            </a:extLst>
          </p:cNvPr>
          <p:cNvSpPr>
            <a:spLocks noGrp="1"/>
          </p:cNvSpPr>
          <p:nvPr>
            <p:ph type="title"/>
          </p:nvPr>
        </p:nvSpPr>
        <p:spPr>
          <a:xfrm>
            <a:off x="234177" y="646770"/>
            <a:ext cx="7704000" cy="511819"/>
          </a:xfrm>
        </p:spPr>
        <p:txBody>
          <a:bodyPr/>
          <a:lstStyle/>
          <a:p>
            <a:r>
              <a:rPr lang="en-US"/>
              <a:t>Penelitian Terkait 1/3</a:t>
            </a:r>
            <a:endParaRPr lang="en-ID"/>
          </a:p>
        </p:txBody>
      </p:sp>
      <p:sp>
        <p:nvSpPr>
          <p:cNvPr id="3" name="Text Placeholder 2">
            <a:extLst>
              <a:ext uri="{FF2B5EF4-FFF2-40B4-BE49-F238E27FC236}">
                <a16:creationId xmlns:a16="http://schemas.microsoft.com/office/drawing/2014/main" id="{D6FC7725-2CF5-EC55-12FE-8634BA8B23DB}"/>
              </a:ext>
            </a:extLst>
          </p:cNvPr>
          <p:cNvSpPr>
            <a:spLocks noGrp="1"/>
          </p:cNvSpPr>
          <p:nvPr>
            <p:ph type="body" idx="1"/>
          </p:nvPr>
        </p:nvSpPr>
        <p:spPr>
          <a:xfrm>
            <a:off x="234177" y="1233540"/>
            <a:ext cx="8679365" cy="3827673"/>
          </a:xfrm>
        </p:spPr>
        <p:txBody>
          <a:bodyPr/>
          <a:lstStyle/>
          <a:p>
            <a:pPr marL="34290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Salah satu aplikasi chatbot yang umum digunakan dan populer saat ini adalah ChatGPT yang dikembangkan oleh OpenAI dan dirilis pada akhir tahun 2022 (Mohamadi et al., 2023). Berbagai penelitian berupaya mengeksplorasi kemampuan ChatGPT seperti yang dilakukan oleh Baker dkk. (2024) dalam bidang medis yang dikembangkan untuk membantu dokumentasi klinis.</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(Loukas dkk., 2023)</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GB" sz="1800">
                <a:effectLst/>
                <a:latin typeface="Times New Roman" panose="02020603050405020304" pitchFamily="18" charset="0"/>
                <a:ea typeface="Times New Roman" panose="02020603050405020304" pitchFamily="18" charset="0"/>
              </a:rPr>
              <a:t>mengklasifikasikan teks dalam bidang perbankan.</a:t>
            </a:r>
          </a:p>
          <a:p>
            <a:pPr marL="342900" indent="-342900" algn="jus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(Trozze dkk., 2023).</a:t>
            </a:r>
            <a:r>
              <a:rPr lang="en-GB" sz="1800">
                <a:latin typeface="Times New Roman" panose="02020603050405020304" pitchFamily="18" charset="0"/>
                <a:ea typeface="Times New Roman" panose="02020603050405020304" pitchFamily="18" charset="0"/>
              </a:rPr>
              <a:t> </a:t>
            </a:r>
            <a:r>
              <a:rPr lang="en-GB" sz="1800">
                <a:effectLst/>
                <a:latin typeface="Times New Roman" panose="02020603050405020304" pitchFamily="18" charset="0"/>
                <a:ea typeface="Times New Roman" panose="02020603050405020304" pitchFamily="18" charset="0"/>
              </a:rPr>
              <a:t>dalam bidang hukum untuk menentukan undang-undang mana yang berpotensi dilanggar. </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Wingdings" panose="05000000000000000000" pitchFamily="2" charset="2"/>
              <a:buChar char="v"/>
            </a:pP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B533EE4-109D-E57F-F463-01F0392E51AF}"/>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E1B1A8E-0EEB-8099-84CE-850E98FA373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D1D718EB-790B-3CAB-79EC-280525A97FE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FC822C56-8D2F-B416-7B0F-7B2E2080786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D4D2106-B268-744E-D781-69B8F91AC8B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8508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17B87-78D7-5F62-E060-C241A47CB7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692831-2B88-2D2A-17B4-793D40E71202}"/>
              </a:ext>
            </a:extLst>
          </p:cNvPr>
          <p:cNvSpPr>
            <a:spLocks noGrp="1"/>
          </p:cNvSpPr>
          <p:nvPr>
            <p:ph type="title"/>
          </p:nvPr>
        </p:nvSpPr>
        <p:spPr>
          <a:xfrm>
            <a:off x="234177" y="646770"/>
            <a:ext cx="7704000" cy="511819"/>
          </a:xfrm>
        </p:spPr>
        <p:txBody>
          <a:bodyPr/>
          <a:lstStyle/>
          <a:p>
            <a:r>
              <a:rPr lang="en-US"/>
              <a:t>Penelitian Terkait 2/3</a:t>
            </a:r>
            <a:endParaRPr lang="en-ID"/>
          </a:p>
        </p:txBody>
      </p:sp>
      <p:sp>
        <p:nvSpPr>
          <p:cNvPr id="3" name="Text Placeholder 2">
            <a:extLst>
              <a:ext uri="{FF2B5EF4-FFF2-40B4-BE49-F238E27FC236}">
                <a16:creationId xmlns:a16="http://schemas.microsoft.com/office/drawing/2014/main" id="{2377546B-AB93-E89E-FC35-B0F73C7C5AF2}"/>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Selain LLM dengan sumber tertutup seperti </a:t>
            </a:r>
            <a:r>
              <a:rPr lang="en-GB" sz="1800" b="1">
                <a:effectLst/>
                <a:latin typeface="Times New Roman" panose="02020603050405020304" pitchFamily="18" charset="0"/>
                <a:ea typeface="Times New Roman" panose="02020603050405020304" pitchFamily="18" charset="0"/>
              </a:rPr>
              <a:t>GPT-4</a:t>
            </a:r>
            <a:r>
              <a:rPr lang="en-GB" sz="1800">
                <a:effectLst/>
                <a:latin typeface="Times New Roman" panose="02020603050405020304" pitchFamily="18" charset="0"/>
                <a:ea typeface="Times New Roman" panose="02020603050405020304" pitchFamily="18" charset="0"/>
              </a:rPr>
              <a:t>, beberapa penelitian menggunakan LLM sumber terbuka seperti yang dilakukan oleh (Huang dkk.) (2023) dengan mengadaptasi LLM </a:t>
            </a:r>
            <a:r>
              <a:rPr lang="en-GB" sz="1800" b="1">
                <a:effectLst/>
                <a:latin typeface="Times New Roman" panose="02020603050405020304" pitchFamily="18" charset="0"/>
                <a:ea typeface="Times New Roman" panose="02020603050405020304" pitchFamily="18" charset="0"/>
              </a:rPr>
              <a:t>Llama</a:t>
            </a:r>
            <a:r>
              <a:rPr lang="en-GB" sz="1800">
                <a:effectLst/>
                <a:latin typeface="Times New Roman" panose="02020603050405020304" pitchFamily="18" charset="0"/>
                <a:ea typeface="Times New Roman" panose="02020603050405020304" pitchFamily="18" charset="0"/>
              </a:rPr>
              <a:t> ke domain hukum untuk membantu pengacara dalam membuat laporan teknis.</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1200"/>
              </a:spcAft>
              <a:buFont typeface="Wingdings" panose="05000000000000000000" pitchFamily="2" charset="2"/>
              <a:buChar char="v"/>
            </a:pP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(Bhatti A., dkk., 2023). </a:t>
            </a:r>
            <a:r>
              <a:rPr lang="en-GB" sz="1800">
                <a:effectLst/>
                <a:latin typeface="Times New Roman" panose="02020603050405020304" pitchFamily="18" charset="0"/>
                <a:ea typeface="Times New Roman" panose="02020603050405020304" pitchFamily="18" charset="0"/>
              </a:rPr>
              <a:t>melakukan </a:t>
            </a:r>
            <a:r>
              <a:rPr lang="en-GB" sz="1800" b="1" i="1">
                <a:effectLst/>
                <a:latin typeface="Times New Roman" panose="02020603050405020304" pitchFamily="18" charset="0"/>
                <a:ea typeface="Times New Roman" panose="02020603050405020304" pitchFamily="18" charset="0"/>
              </a:rPr>
              <a:t>fine-tuning</a:t>
            </a:r>
            <a:r>
              <a:rPr lang="en-GB" sz="1800">
                <a:effectLst/>
                <a:latin typeface="Times New Roman" panose="02020603050405020304" pitchFamily="18" charset="0"/>
                <a:ea typeface="Times New Roman" panose="02020603050405020304" pitchFamily="18" charset="0"/>
              </a:rPr>
              <a:t> pada LLM </a:t>
            </a:r>
            <a:r>
              <a:rPr lang="en-GB" sz="1800" b="1">
                <a:effectLst/>
                <a:latin typeface="Times New Roman" panose="02020603050405020304" pitchFamily="18" charset="0"/>
                <a:ea typeface="Times New Roman" panose="02020603050405020304" pitchFamily="18" charset="0"/>
              </a:rPr>
              <a:t>Llama 70B </a:t>
            </a:r>
            <a:r>
              <a:rPr lang="en-GB" sz="1800">
                <a:effectLst/>
                <a:latin typeface="Times New Roman" panose="02020603050405020304" pitchFamily="18" charset="0"/>
                <a:ea typeface="Times New Roman" panose="02020603050405020304" pitchFamily="18" charset="0"/>
              </a:rPr>
              <a:t>yang diberi nama “SM70” untuk menangani berbagai pertanyaan medis serta pengambilan keputusan klinis yang kompleks</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buFont typeface="Wingdings" panose="05000000000000000000" pitchFamily="2" charset="2"/>
              <a:buChar char="v"/>
            </a:pP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(Zhao H., dkk., 2023). </a:t>
            </a:r>
            <a:r>
              <a:rPr lang="en-GB" sz="1800">
                <a:effectLst/>
                <a:latin typeface="Times New Roman" panose="02020603050405020304" pitchFamily="18" charset="0"/>
                <a:ea typeface="Times New Roman" panose="02020603050405020304" pitchFamily="18" charset="0"/>
              </a:rPr>
              <a:t>melakukan </a:t>
            </a:r>
            <a:r>
              <a:rPr lang="en-GB" sz="1800" i="1">
                <a:effectLst/>
                <a:latin typeface="Times New Roman" panose="02020603050405020304" pitchFamily="18" charset="0"/>
                <a:ea typeface="Times New Roman" panose="02020603050405020304" pitchFamily="18" charset="0"/>
              </a:rPr>
              <a:t>fine-tuning</a:t>
            </a:r>
            <a:r>
              <a:rPr lang="en-GB" sz="1800">
                <a:effectLst/>
                <a:latin typeface="Times New Roman" panose="02020603050405020304" pitchFamily="18" charset="0"/>
                <a:ea typeface="Times New Roman" panose="02020603050405020304" pitchFamily="18" charset="0"/>
              </a:rPr>
              <a:t> pada LLM Llama 7B yang diberi nama “Ophtha-LLaMA2” untuk membantu mendiagnosis penyakit mata yang akan memberikan dukungan keputusan bagi dokter</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4" name="object 27">
            <a:extLst>
              <a:ext uri="{FF2B5EF4-FFF2-40B4-BE49-F238E27FC236}">
                <a16:creationId xmlns:a16="http://schemas.microsoft.com/office/drawing/2014/main" id="{B77AA8D1-5B09-A922-0FE8-A1DA83C353FB}"/>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7A4B674-1249-0784-1D10-7EECF73000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0C49D796-B06E-CBA5-675A-FA0D6D12FBD0}"/>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4D6CAF73-D982-BFE2-6DCC-7D325D01AD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F55C434A-5E07-1862-9558-2816711D023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88973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F892C-953B-C566-BB38-0F817E16A4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CDF776-F2D0-E71C-0C58-FA6DEF57EDFE}"/>
              </a:ext>
            </a:extLst>
          </p:cNvPr>
          <p:cNvSpPr>
            <a:spLocks noGrp="1"/>
          </p:cNvSpPr>
          <p:nvPr>
            <p:ph type="title"/>
          </p:nvPr>
        </p:nvSpPr>
        <p:spPr>
          <a:xfrm>
            <a:off x="234177" y="646770"/>
            <a:ext cx="7704000" cy="511819"/>
          </a:xfrm>
        </p:spPr>
        <p:txBody>
          <a:bodyPr/>
          <a:lstStyle/>
          <a:p>
            <a:r>
              <a:rPr lang="en-US"/>
              <a:t>Penelitian Terkait 3/3</a:t>
            </a:r>
            <a:endParaRPr lang="en-ID"/>
          </a:p>
        </p:txBody>
      </p:sp>
      <p:sp>
        <p:nvSpPr>
          <p:cNvPr id="3" name="Text Placeholder 2">
            <a:extLst>
              <a:ext uri="{FF2B5EF4-FFF2-40B4-BE49-F238E27FC236}">
                <a16:creationId xmlns:a16="http://schemas.microsoft.com/office/drawing/2014/main" id="{9B3FF8A3-56DA-5631-CBCE-AB1AEA61D39F}"/>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(Barandoni dkk. 2024) melakukan analisis komparatif LLM untuk mengekstraksi kebutuhan pelanggan travel dari postingan </a:t>
            </a:r>
            <a:r>
              <a:rPr lang="en-GB" sz="1800" i="1">
                <a:effectLst/>
                <a:latin typeface="Times New Roman" panose="02020603050405020304" pitchFamily="18" charset="0"/>
                <a:ea typeface="Times New Roman" panose="02020603050405020304" pitchFamily="18" charset="0"/>
              </a:rPr>
              <a:t>TripAdvisor</a:t>
            </a:r>
            <a:r>
              <a:rPr lang="en-GB" sz="1800">
                <a:effectLst/>
                <a:latin typeface="Times New Roman" panose="02020603050405020304" pitchFamily="18" charset="0"/>
                <a:ea typeface="Times New Roman" panose="02020603050405020304" pitchFamily="18" charset="0"/>
              </a:rPr>
              <a:t> dengan Memanfaatkan beragam model, termasuk model sumber terbuka seperti Mistral 7B dan sumber tertutup seperti GPT-4 dan Gemini. Hasil penelitan menyoroti kemanjuran LLM sumber terbuka, khususnya Mistral 7B, dalam mencapai kinerja yang sebanding dengan model sumber tertutup.</a:t>
            </a:r>
          </a:p>
          <a:p>
            <a:pPr marL="342900" indent="-342900" algn="jus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Penelitian mengenai chatbot sebagai asisten virtual telah dilakukan oleh Jonatan &amp; Igor (2023) untuk meningkatkan efisiensi layanan kepada pelanggan. Penelitian yang telah dipaparkan tersebut telah menunjukan potensi LLM untuk membantu pekerjaan dalam berbagai bidang.</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Wingdings" panose="05000000000000000000" pitchFamily="2" charset="2"/>
              <a:buChar char="v"/>
            </a:pP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006B949C-748A-A8D7-BA1E-6EE627ED42CC}"/>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A90E557-42CD-FC2F-901D-B7BE9D907C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0C51CB33-5085-68CB-1E0C-6EF9DAF7105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2B264230-9285-87D6-8508-29BBFA8A602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0173FAE-115B-ECAD-C440-073F68A2DF3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66503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CE9CCA-2493-30B5-9FA3-3FAA3D045233}"/>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F55628F3-8EE3-F8B1-26B2-D72FAFEA5CC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5CACC3D-AC99-18E2-88A9-CE207FFEAD55}"/>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2800"/>
              <a:t>TINJAUAN KEPUSTAKAAN</a:t>
            </a:r>
            <a:endParaRPr lang="en-ID" sz="2800"/>
          </a:p>
        </p:txBody>
      </p:sp>
      <p:sp>
        <p:nvSpPr>
          <p:cNvPr id="301" name="Google Shape;301;p28">
            <a:extLst>
              <a:ext uri="{FF2B5EF4-FFF2-40B4-BE49-F238E27FC236}">
                <a16:creationId xmlns:a16="http://schemas.microsoft.com/office/drawing/2014/main" id="{9F8B6D0F-EAA8-495E-0ECE-22B3E52F9855}"/>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303" name="Google Shape;303;p28">
            <a:extLst>
              <a:ext uri="{FF2B5EF4-FFF2-40B4-BE49-F238E27FC236}">
                <a16:creationId xmlns:a16="http://schemas.microsoft.com/office/drawing/2014/main" id="{60EB03FB-2F04-594E-EB19-3397776F6417}"/>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664C1D0B-812B-D733-2DE9-E797C7D84EF6}"/>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0F06AE61-184E-61C0-5B5D-0ABCF381DDD7}"/>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D483FC2D-5C5C-2D1D-E30B-93BE99CB0567}"/>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E0363B3-32F0-09A7-4533-36245641DE44}"/>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DE67D974-2117-12FC-EAFF-5642CB43F1F4}"/>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DC764E87-5430-5261-77E4-EBA98D904D60}"/>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6BCB01E8-818F-7721-AD92-6986620A4652}"/>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0CFC4A2F-9387-0462-95CD-6B5E30C70D9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74BAE780-B970-0E4D-3616-87CE6CC3729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EB1AAFE-1C51-5C95-1128-1A70A887A84B}"/>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BC4203-6DED-6297-1937-8778F0EFA12D}"/>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EDDCFD8A-F196-AA39-3F73-C1D71CB2404F}"/>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581A676E-D767-EC88-C759-2936175B6923}"/>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5292626-B825-1C5C-4B62-BA3BD1D8D48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9A9EB046-FFF6-7DBC-4E7B-3FACBA7BE83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A99F5397-223B-7CF6-60A1-7C7B41A82B69}"/>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8AF7BF52-3F08-2320-4BCB-7737C17FC714}"/>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DC0CF051-D55C-4932-A314-FFA9E48229D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1FF41189-87AE-6632-3507-86268AA35D6E}"/>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8E1BE1A9-259A-CE1E-514D-CC22017E22FB}"/>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Seminar Hasil Tesis | Selasa, 27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2552712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E9A26-E5E2-2BFB-B0D4-B06785E5B0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E8E311-27EB-4B87-FB84-96803301F38A}"/>
              </a:ext>
            </a:extLst>
          </p:cNvPr>
          <p:cNvSpPr>
            <a:spLocks noGrp="1"/>
          </p:cNvSpPr>
          <p:nvPr>
            <p:ph type="title"/>
          </p:nvPr>
        </p:nvSpPr>
        <p:spPr>
          <a:xfrm>
            <a:off x="234177" y="646770"/>
            <a:ext cx="7704000" cy="511819"/>
          </a:xfrm>
        </p:spPr>
        <p:txBody>
          <a:bodyPr/>
          <a:lstStyle/>
          <a:p>
            <a:r>
              <a:rPr lang="en-US"/>
              <a:t>Tinjauan Kepustakaan (1/4)</a:t>
            </a:r>
            <a:endParaRPr lang="en-ID"/>
          </a:p>
        </p:txBody>
      </p:sp>
      <p:sp>
        <p:nvSpPr>
          <p:cNvPr id="3" name="Text Placeholder 2">
            <a:extLst>
              <a:ext uri="{FF2B5EF4-FFF2-40B4-BE49-F238E27FC236}">
                <a16:creationId xmlns:a16="http://schemas.microsoft.com/office/drawing/2014/main" id="{6ED3B0CC-4911-C89A-D26A-4E2BE22DC173}"/>
              </a:ext>
            </a:extLst>
          </p:cNvPr>
          <p:cNvSpPr>
            <a:spLocks noGrp="1"/>
          </p:cNvSpPr>
          <p:nvPr>
            <p:ph type="body" idx="1"/>
          </p:nvPr>
        </p:nvSpPr>
        <p:spPr>
          <a:xfrm>
            <a:off x="234177" y="1216441"/>
            <a:ext cx="8679365" cy="3147403"/>
          </a:xfrm>
        </p:spPr>
        <p:txBody>
          <a:bodyPr/>
          <a:lstStyle/>
          <a:p>
            <a:pPr marL="342900" indent="-342900" algn="just">
              <a:spcAft>
                <a:spcPts val="600"/>
              </a:spcAft>
              <a:buFont typeface="Wingdings" panose="05000000000000000000" pitchFamily="2" charset="2"/>
              <a:buChar char="v"/>
            </a:pPr>
            <a:r>
              <a:rPr lang="en-US" sz="1800" b="1" i="1">
                <a:solidFill>
                  <a:srgbClr val="000000"/>
                </a:solidFill>
                <a:effectLst/>
                <a:latin typeface="Times New Roman" panose="02020603050405020304" pitchFamily="18" charset="0"/>
                <a:ea typeface="Calibri" panose="020F0502020204030204" pitchFamily="34" charset="0"/>
              </a:rPr>
              <a:t>Large Language Models </a:t>
            </a:r>
            <a:r>
              <a:rPr lang="en-US" sz="1800" b="1">
                <a:solidFill>
                  <a:srgbClr val="000000"/>
                </a:solidFill>
                <a:effectLst/>
                <a:latin typeface="Times New Roman" panose="02020603050405020304" pitchFamily="18" charset="0"/>
                <a:ea typeface="Calibri" panose="020F0502020204030204" pitchFamily="34" charset="0"/>
              </a:rPr>
              <a:t>(</a:t>
            </a:r>
            <a:r>
              <a:rPr lang="en-US" sz="1800" b="1">
                <a:solidFill>
                  <a:srgbClr val="000000"/>
                </a:solidFill>
                <a:latin typeface="Times New Roman" panose="02020603050405020304" pitchFamily="18" charset="0"/>
                <a:ea typeface="Calibri" panose="020F0502020204030204" pitchFamily="34" charset="0"/>
                <a:cs typeface="Times New Roman" panose="02020603050405020304" pitchFamily="18" charset="0"/>
              </a:rPr>
              <a:t>LLM) </a:t>
            </a:r>
            <a:r>
              <a:rPr lang="en-US"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merupakan model chatbot yang dapat membantu dalam memperoleh informasi dengan cepat dan akurat.</a:t>
            </a:r>
          </a:p>
          <a:p>
            <a:pPr marL="342900" indent="-342900" algn="just">
              <a:spcAft>
                <a:spcPts val="600"/>
              </a:spcAft>
              <a:buFont typeface="Wingdings" panose="05000000000000000000" pitchFamily="2" charset="2"/>
              <a:buChar char="v"/>
            </a:pPr>
            <a:r>
              <a:rPr lang="en-ID" sz="1800" b="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Mistral 7B </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adalah salah satu model chatbot dengan parameter 7.3B yang </a:t>
            </a:r>
            <a:r>
              <a:rPr lang="en-US" sz="1800">
                <a:effectLst/>
                <a:latin typeface="Times New Roman" panose="02020603050405020304" pitchFamily="18" charset="0"/>
                <a:ea typeface="Calibri" panose="020F0502020204030204" pitchFamily="34" charset="0"/>
              </a:rPr>
              <a:t>mudah untuk disesuaikan pada tugas apa pun dan</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telah mengungguli performa model Llama 2 13B di semua benchmark.</a:t>
            </a:r>
          </a:p>
          <a:p>
            <a:pPr marL="342900" indent="-342900" algn="just">
              <a:spcAft>
                <a:spcPts val="600"/>
              </a:spcAft>
              <a:buFont typeface="Wingdings" panose="05000000000000000000" pitchFamily="2" charset="2"/>
              <a:buChar char="v"/>
            </a:pPr>
            <a:r>
              <a:rPr lang="en-US" sz="1800" b="1" i="1">
                <a:effectLst/>
                <a:latin typeface="Times New Roman" panose="02020603050405020304" pitchFamily="18" charset="0"/>
                <a:ea typeface="Calibri" panose="020F0502020204030204" pitchFamily="34" charset="0"/>
              </a:rPr>
              <a:t>Fine-tuning</a:t>
            </a:r>
            <a:r>
              <a:rPr lang="en-US" sz="1800">
                <a:effectLst/>
                <a:latin typeface="Times New Roman" panose="02020603050405020304" pitchFamily="18" charset="0"/>
                <a:ea typeface="Calibri" panose="020F0502020204030204" pitchFamily="34" charset="0"/>
              </a:rPr>
              <a:t> artinya </a:t>
            </a:r>
            <a:r>
              <a:rPr lang="en-US" sz="1800" i="1">
                <a:effectLst/>
                <a:latin typeface="Times New Roman" panose="02020603050405020304" pitchFamily="18" charset="0"/>
                <a:ea typeface="Calibri" panose="020F0502020204030204" pitchFamily="34" charset="0"/>
              </a:rPr>
              <a:t>training model</a:t>
            </a:r>
            <a:r>
              <a:rPr lang="en-US" sz="1800">
                <a:effectLst/>
                <a:latin typeface="Times New Roman" panose="02020603050405020304" pitchFamily="18" charset="0"/>
                <a:ea typeface="Calibri" panose="020F0502020204030204" pitchFamily="34" charset="0"/>
              </a:rPr>
              <a:t> dengan task yang spesifik menggunakan model yang sudah dilatih dengan dataset pada domain yang spesifik. </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v"/>
            </a:pPr>
            <a:r>
              <a:rPr lang="en-US" sz="1800" b="1" i="1">
                <a:effectLst/>
                <a:latin typeface="Times New Roman" panose="02020603050405020304" pitchFamily="18" charset="0"/>
                <a:ea typeface="Calibri" panose="020F0502020204030204" pitchFamily="34" charset="0"/>
              </a:rPr>
              <a:t>Retrieval augmented generation</a:t>
            </a:r>
            <a:r>
              <a:rPr lang="en-US" sz="1800" b="1">
                <a:effectLst/>
                <a:latin typeface="Times New Roman" panose="02020603050405020304" pitchFamily="18" charset="0"/>
                <a:ea typeface="Calibri" panose="020F0502020204030204" pitchFamily="34" charset="0"/>
              </a:rPr>
              <a:t> (RAG) </a:t>
            </a:r>
            <a:r>
              <a:rPr lang="en-US" sz="1800">
                <a:effectLst/>
                <a:latin typeface="Times New Roman" panose="02020603050405020304" pitchFamily="18" charset="0"/>
                <a:ea typeface="Calibri" panose="020F0502020204030204" pitchFamily="34" charset="0"/>
              </a:rPr>
              <a:t>adalah sebuah pendekatan dalam pembuatan model AI yang dapat menghasilkan teks dengan menggabungkan kemampuan </a:t>
            </a:r>
            <a:r>
              <a:rPr lang="en-US" sz="1800" i="1">
                <a:effectLst/>
                <a:latin typeface="Times New Roman" panose="02020603050405020304" pitchFamily="18" charset="0"/>
                <a:ea typeface="Calibri" panose="020F0502020204030204" pitchFamily="34" charset="0"/>
              </a:rPr>
              <a:t>retrieval</a:t>
            </a:r>
            <a:r>
              <a:rPr lang="en-US" sz="1800">
                <a:effectLst/>
                <a:latin typeface="Times New Roman" panose="02020603050405020304" pitchFamily="18" charset="0"/>
                <a:ea typeface="Calibri" panose="020F0502020204030204" pitchFamily="34" charset="0"/>
              </a:rPr>
              <a:t> (pengambilan informasi) dan </a:t>
            </a:r>
            <a:r>
              <a:rPr lang="en-US" sz="1800" i="1">
                <a:effectLst/>
                <a:latin typeface="Times New Roman" panose="02020603050405020304" pitchFamily="18" charset="0"/>
                <a:ea typeface="Calibri" panose="020F0502020204030204" pitchFamily="34" charset="0"/>
              </a:rPr>
              <a:t>generation</a:t>
            </a:r>
            <a:r>
              <a:rPr lang="en-US" sz="1800">
                <a:effectLst/>
                <a:latin typeface="Times New Roman" panose="02020603050405020304" pitchFamily="18" charset="0"/>
                <a:ea typeface="Calibri" panose="020F0502020204030204" pitchFamily="34" charset="0"/>
              </a:rPr>
              <a:t> (pembangkitan teks).</a:t>
            </a:r>
          </a:p>
          <a:p>
            <a:pPr marL="342900" indent="-342900" algn="just">
              <a:buFont typeface="Wingdings" panose="05000000000000000000" pitchFamily="2" charset="2"/>
              <a:buChar char="v"/>
            </a:pP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2CAE27F-53D6-1E13-2B05-FB2F14CEA31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D51053F-D3AF-73FE-C66C-A3A0922445D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6170EAC2-0404-0814-6404-CF66E8179CD7}"/>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CD37B33-41F8-57B7-9C87-5B1CB49AF7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7976C2E-3C38-78D5-E482-43427671765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960409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F8E57-0563-D009-6421-BB9AE61774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67F208-FDD3-3519-EE6C-F5D3AD01BCE8}"/>
              </a:ext>
            </a:extLst>
          </p:cNvPr>
          <p:cNvSpPr>
            <a:spLocks noGrp="1"/>
          </p:cNvSpPr>
          <p:nvPr>
            <p:ph type="title"/>
          </p:nvPr>
        </p:nvSpPr>
        <p:spPr>
          <a:xfrm>
            <a:off x="234177" y="646770"/>
            <a:ext cx="7704000" cy="511819"/>
          </a:xfrm>
        </p:spPr>
        <p:txBody>
          <a:bodyPr/>
          <a:lstStyle/>
          <a:p>
            <a:r>
              <a:rPr lang="en-US"/>
              <a:t>Tinjauan Kepustakaan (2/4)</a:t>
            </a:r>
            <a:endParaRPr lang="en-ID"/>
          </a:p>
        </p:txBody>
      </p:sp>
      <p:sp>
        <p:nvSpPr>
          <p:cNvPr id="3" name="Text Placeholder 2">
            <a:extLst>
              <a:ext uri="{FF2B5EF4-FFF2-40B4-BE49-F238E27FC236}">
                <a16:creationId xmlns:a16="http://schemas.microsoft.com/office/drawing/2014/main" id="{68680C9A-DDCC-1677-E7C8-6C7FEEBE0D04}"/>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ID"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RAG</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menggabungkan pembuatan teks dengan mekanisme pengambilan. Artinya, model menghasilkan teks, namun mengambil informasi yang relevan dari sekumpulan dokumen. </a:t>
            </a:r>
          </a:p>
          <a:p>
            <a:pPr marL="342900" indent="-342900" algn="just">
              <a:buFont typeface="Wingdings" panose="05000000000000000000" pitchFamily="2" charset="2"/>
              <a:buChar char="v"/>
            </a:pPr>
            <a:r>
              <a:rPr lang="en-ID"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RAG</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berguna untuk tugas-tugas yang memerlukan model untuk menggabungkan pengetahuan spesifik, terkini, atau domain tertentu dari kumpulan data, seperti artikel berita terkini atau makalah penelitian medis.</a:t>
            </a:r>
          </a:p>
        </p:txBody>
      </p:sp>
      <p:pic>
        <p:nvPicPr>
          <p:cNvPr id="4" name="object 27">
            <a:extLst>
              <a:ext uri="{FF2B5EF4-FFF2-40B4-BE49-F238E27FC236}">
                <a16:creationId xmlns:a16="http://schemas.microsoft.com/office/drawing/2014/main" id="{E31B4FD9-AA6B-518C-7072-C0415A3B4F27}"/>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96F4387-5D71-9D66-A0DA-460FEBDF208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00D4F65F-2FCB-4F97-767D-A3244394E40A}"/>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Perbedaan antara </a:t>
            </a:r>
            <a:r>
              <a:rPr lang="nl-NL" sz="1400" b="1" i="1"/>
              <a:t>RAG</a:t>
            </a:r>
            <a:r>
              <a:rPr lang="nl-NL" sz="1400"/>
              <a:t> dan </a:t>
            </a:r>
            <a:r>
              <a:rPr lang="nl-NL" sz="1400" b="1" i="1"/>
              <a:t>Fine-tuning</a:t>
            </a:r>
            <a:endParaRPr lang="en-ID" sz="1400" b="1" i="1"/>
          </a:p>
        </p:txBody>
      </p:sp>
      <p:grpSp>
        <p:nvGrpSpPr>
          <p:cNvPr id="10" name="Google Shape;263;p25">
            <a:extLst>
              <a:ext uri="{FF2B5EF4-FFF2-40B4-BE49-F238E27FC236}">
                <a16:creationId xmlns:a16="http://schemas.microsoft.com/office/drawing/2014/main" id="{57D842C1-68D7-8B00-3302-FADEB7616F7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BBCC770-94D7-8D38-ECB1-1CEB65D5FCC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EDBDBA70-0F75-A12A-9CAD-BDF50A47C67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861503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825DD-5AE8-F88A-4FCA-4917848B00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AA3B23-F4A2-FDD5-0591-2706EB8E4095}"/>
              </a:ext>
            </a:extLst>
          </p:cNvPr>
          <p:cNvSpPr>
            <a:spLocks noGrp="1"/>
          </p:cNvSpPr>
          <p:nvPr>
            <p:ph type="title"/>
          </p:nvPr>
        </p:nvSpPr>
        <p:spPr>
          <a:xfrm>
            <a:off x="234177" y="646770"/>
            <a:ext cx="7704000" cy="511819"/>
          </a:xfrm>
        </p:spPr>
        <p:txBody>
          <a:bodyPr/>
          <a:lstStyle/>
          <a:p>
            <a:r>
              <a:rPr lang="en-US"/>
              <a:t>Tinjauan Kepustakaan (3/4)</a:t>
            </a:r>
            <a:endParaRPr lang="en-ID"/>
          </a:p>
        </p:txBody>
      </p:sp>
      <p:sp>
        <p:nvSpPr>
          <p:cNvPr id="3" name="Text Placeholder 2">
            <a:extLst>
              <a:ext uri="{FF2B5EF4-FFF2-40B4-BE49-F238E27FC236}">
                <a16:creationId xmlns:a16="http://schemas.microsoft.com/office/drawing/2014/main" id="{8559A8F8-7348-2807-B8F4-11725FA3EE41}"/>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ID"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Fine-tuning </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adalah teknik pelatihan di mana model yang telah dilatih sebelumnya (seperti GPT dan Mistral 7B) dilatih lebih lanjut pada kumpulan data tertentu yang terkait dengan tugas tertentu. Model ini mempelajari pola dan informasi spesifik tugas dari kumpulan data yang disediakan selama </a:t>
            </a:r>
            <a:r>
              <a:rPr lang="en-ID" sz="18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Fine-tuning</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gn="just">
              <a:buFont typeface="Wingdings" panose="05000000000000000000" pitchFamily="2" charset="2"/>
              <a:buChar char="v"/>
            </a:pPr>
            <a:r>
              <a:rPr lang="en-ID"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Fine-tuning </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biasanya digunakan ketika diperlukan penerapan model terlatih pada tugas atau domain tertentu. Hal ini efisien karena model tidak mulai belajar dari awal namun menyempurnakan pengetahuan yang ada untuk tugas tertentu.</a:t>
            </a:r>
          </a:p>
          <a:p>
            <a:pPr marL="342900" indent="-342900" algn="just">
              <a:lnSpc>
                <a:spcPct val="150000"/>
              </a:lnSpc>
              <a:buFont typeface="Wingdings" panose="05000000000000000000" pitchFamily="2" charset="2"/>
              <a:buChar char="v"/>
            </a:pP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18383B9-04D7-2008-D2B3-3CD1D1DDF92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752A43F-0E1A-4C85-79E6-059F23EFC8B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9C960675-5D86-88FC-6A39-B2F5646B7982}"/>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Lanjut...</a:t>
            </a:r>
            <a:endParaRPr lang="en-ID" sz="1400" b="1" i="1"/>
          </a:p>
        </p:txBody>
      </p:sp>
      <p:grpSp>
        <p:nvGrpSpPr>
          <p:cNvPr id="10" name="Google Shape;263;p25">
            <a:extLst>
              <a:ext uri="{FF2B5EF4-FFF2-40B4-BE49-F238E27FC236}">
                <a16:creationId xmlns:a16="http://schemas.microsoft.com/office/drawing/2014/main" id="{3A65A9C7-A57A-AC43-BCCB-465062A17A7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7D842853-AE5C-E84D-2B86-05A8CFACEE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3C995345-4881-15AA-F0F6-B723BA81B7B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434965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509BD-7554-8A23-5486-AECB454D7E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804369-5E63-1F24-914F-8A297A5AF844}"/>
              </a:ext>
            </a:extLst>
          </p:cNvPr>
          <p:cNvSpPr>
            <a:spLocks noGrp="1"/>
          </p:cNvSpPr>
          <p:nvPr>
            <p:ph type="title"/>
          </p:nvPr>
        </p:nvSpPr>
        <p:spPr>
          <a:xfrm>
            <a:off x="234177" y="646770"/>
            <a:ext cx="7704000" cy="511819"/>
          </a:xfrm>
        </p:spPr>
        <p:txBody>
          <a:bodyPr/>
          <a:lstStyle/>
          <a:p>
            <a:r>
              <a:rPr lang="en-US"/>
              <a:t>Tinjauan Kepustakaan (4/4)</a:t>
            </a:r>
            <a:endParaRPr lang="en-ID"/>
          </a:p>
        </p:txBody>
      </p:sp>
      <p:sp>
        <p:nvSpPr>
          <p:cNvPr id="3" name="Text Placeholder 2">
            <a:extLst>
              <a:ext uri="{FF2B5EF4-FFF2-40B4-BE49-F238E27FC236}">
                <a16:creationId xmlns:a16="http://schemas.microsoft.com/office/drawing/2014/main" id="{4DA4FFC2-B690-2C85-1568-B63EC0B0411B}"/>
              </a:ext>
            </a:extLst>
          </p:cNvPr>
          <p:cNvSpPr>
            <a:spLocks noGrp="1"/>
          </p:cNvSpPr>
          <p:nvPr>
            <p:ph type="body" idx="1"/>
          </p:nvPr>
        </p:nvSpPr>
        <p:spPr>
          <a:xfrm>
            <a:off x="1391170" y="4424216"/>
            <a:ext cx="6659136" cy="636997"/>
          </a:xfrm>
        </p:spPr>
        <p:txBody>
          <a:bodyPr/>
          <a:lstStyle/>
          <a:p>
            <a:pPr marL="152400" indent="0" algn="l">
              <a:buNone/>
            </a:pPr>
            <a:r>
              <a:rPr lang="en-US" sz="1600">
                <a:effectLst/>
                <a:latin typeface="Lexend" pitchFamily="2" charset="0"/>
                <a:ea typeface="Calibri" panose="020F0502020204030204" pitchFamily="34" charset="0"/>
              </a:rPr>
              <a:t>Gambar 1 Arsitektur pada </a:t>
            </a:r>
            <a:r>
              <a:rPr lang="en-US" sz="1600" b="1" i="1">
                <a:effectLst/>
                <a:latin typeface="Lexend" pitchFamily="2" charset="0"/>
                <a:ea typeface="Calibri" panose="020F0502020204030204" pitchFamily="34" charset="0"/>
              </a:rPr>
              <a:t>Retrieval augmented generation</a:t>
            </a:r>
            <a:r>
              <a:rPr lang="en-US" sz="1600" b="1">
                <a:effectLst/>
                <a:latin typeface="Lexend" pitchFamily="2" charset="0"/>
                <a:ea typeface="Calibri" panose="020F0502020204030204" pitchFamily="34" charset="0"/>
              </a:rPr>
              <a:t> (</a:t>
            </a:r>
            <a:r>
              <a:rPr lang="en-US" sz="1600" b="1" u="sng">
                <a:solidFill>
                  <a:srgbClr val="3D3D3D"/>
                </a:solidFill>
                <a:effectLst/>
                <a:uFill>
                  <a:solidFill>
                    <a:schemeClr val="bg1"/>
                  </a:solidFill>
                </a:uFill>
                <a:latin typeface="Lexend" pitchFamily="2" charset="0"/>
                <a:ea typeface="Calibri" panose="020F0502020204030204" pitchFamily="34" charset="0"/>
                <a:hlinkClick r:id="rId3">
                  <a:extLst>
                    <a:ext uri="{A12FA001-AC4F-418D-AE19-62706E023703}">
                      <ahyp:hlinkClr xmlns:ahyp="http://schemas.microsoft.com/office/drawing/2018/hyperlinkcolor" val="tx"/>
                    </a:ext>
                  </a:extLst>
                </a:hlinkClick>
              </a:rPr>
              <a:t>RAG</a:t>
            </a:r>
            <a:r>
              <a:rPr lang="en-US" sz="1600" b="1">
                <a:effectLst/>
                <a:latin typeface="Lexend" pitchFamily="2" charset="0"/>
                <a:ea typeface="Calibri" panose="020F0502020204030204" pitchFamily="34" charset="0"/>
              </a:rPr>
              <a:t>)</a:t>
            </a:r>
            <a:r>
              <a:rPr lang="en-US" sz="1600">
                <a:effectLst/>
                <a:latin typeface="Lexend" pitchFamily="2" charset="0"/>
                <a:ea typeface="Calibri" panose="020F0502020204030204" pitchFamily="34" charset="0"/>
              </a:rPr>
              <a:t>. </a:t>
            </a:r>
            <a:r>
              <a:rPr lang="en-ID" sz="1600">
                <a:latin typeface="Lexend" pitchFamily="2" charset="0"/>
                <a:ea typeface="Calibri" panose="020F0502020204030204" pitchFamily="34" charset="0"/>
              </a:rPr>
              <a:t>(Sumber: Rakotoson, Loïc et al., 2024)</a:t>
            </a:r>
          </a:p>
        </p:txBody>
      </p:sp>
      <p:pic>
        <p:nvPicPr>
          <p:cNvPr id="4" name="object 27">
            <a:extLst>
              <a:ext uri="{FF2B5EF4-FFF2-40B4-BE49-F238E27FC236}">
                <a16:creationId xmlns:a16="http://schemas.microsoft.com/office/drawing/2014/main" id="{89603CE8-0D64-B926-0703-30C95498D4DE}"/>
              </a:ext>
            </a:extLst>
          </p:cNvPr>
          <p:cNvPicPr/>
          <p:nvPr/>
        </p:nvPicPr>
        <p:blipFill>
          <a:blip r:embed="rId4"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B420884-06A8-EF15-4707-84C63B9FF2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8C657B1C-1585-2514-60F9-6FFB3FDA2D4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8F156B3-51C2-27DE-F461-170B9D48EEE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FB65F72-0837-E1BA-AFFC-42689462FB1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 name="Picture 6">
            <a:extLst>
              <a:ext uri="{FF2B5EF4-FFF2-40B4-BE49-F238E27FC236}">
                <a16:creationId xmlns:a16="http://schemas.microsoft.com/office/drawing/2014/main" id="{999964C0-4CD9-A343-F501-AB08D1E5A3CA}"/>
              </a:ext>
            </a:extLst>
          </p:cNvPr>
          <p:cNvPicPr>
            <a:picLocks noChangeAspect="1"/>
          </p:cNvPicPr>
          <p:nvPr/>
        </p:nvPicPr>
        <p:blipFill>
          <a:blip r:embed="rId5"/>
          <a:stretch>
            <a:fillRect/>
          </a:stretch>
        </p:blipFill>
        <p:spPr>
          <a:xfrm>
            <a:off x="1564888" y="1432369"/>
            <a:ext cx="5762625" cy="3064361"/>
          </a:xfrm>
          <a:prstGeom prst="rect">
            <a:avLst/>
          </a:prstGeom>
        </p:spPr>
      </p:pic>
    </p:spTree>
    <p:extLst>
      <p:ext uri="{BB962C8B-B14F-4D97-AF65-F5344CB8AC3E}">
        <p14:creationId xmlns:p14="http://schemas.microsoft.com/office/powerpoint/2010/main" val="3753293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957B73B7-F770-137E-1507-4045B012F588}"/>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05F1EABE-57C9-3348-5F16-AB0226428305}"/>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56DE9AC5-8566-52C4-4219-51322B6FC616}"/>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3200"/>
              <a:t>Metodologi Penelitian</a:t>
            </a:r>
            <a:endParaRPr lang="en-ID" sz="3200"/>
          </a:p>
        </p:txBody>
      </p:sp>
      <p:sp>
        <p:nvSpPr>
          <p:cNvPr id="301" name="Google Shape;301;p28">
            <a:extLst>
              <a:ext uri="{FF2B5EF4-FFF2-40B4-BE49-F238E27FC236}">
                <a16:creationId xmlns:a16="http://schemas.microsoft.com/office/drawing/2014/main" id="{5A11B8F6-D804-BE45-2B75-412C28E755F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303" name="Google Shape;303;p28">
            <a:extLst>
              <a:ext uri="{FF2B5EF4-FFF2-40B4-BE49-F238E27FC236}">
                <a16:creationId xmlns:a16="http://schemas.microsoft.com/office/drawing/2014/main" id="{CA7D1D4E-B08F-E5F0-8F9D-4942F53D65CB}"/>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F1118570-E232-FB81-7B2E-E0E009F2CD80}"/>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4C29C8A3-6F02-69B5-9A0B-EFA6F982DCFD}"/>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B713480A-156B-3E61-986F-99D96193C269}"/>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9A2D25B7-2BBC-687A-F143-5951DB95D7F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A0FF3074-9C58-36F2-CDC7-BFBB8EEEA077}"/>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B71B45CF-4FF7-FED3-D6F3-77B755DBD047}"/>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C163B44C-15F3-94B4-AC01-752C0DB3447A}"/>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895D403A-2D6B-D44A-297A-DB82E37454F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2705BDE-5575-4982-0FAD-D24F64ACF070}"/>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454B4312-5C78-6AB8-2368-6130DFFD3D84}"/>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2F5AB508-BD0D-B5FF-A8D4-679A60E150EF}"/>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33662F27-B16F-DC3E-A1BB-B55FA0D0361C}"/>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1AF2D2E7-6137-C5F9-6C36-E1A966ED7CB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F7A16C72-C69C-E8E4-B736-F18318E931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B7D7F6F-E120-2789-8CAC-C77AF38FD56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02E80923-BEC5-126D-66F6-FCC2ABBAECFD}"/>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313B949B-E1A4-DE01-8309-485DA37E52AD}"/>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89480963-C127-4E79-7232-8B5662878CED}"/>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76D077B3-2616-7818-7E0A-3E0377FA1D2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A00712D5-97A8-9FC4-42CD-9E4EA471DEB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Seminar Hasil Tesis | Selasa, 27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1131448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FA448-54DC-937E-53E4-CC60628B37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1C9847-AE15-2E50-3833-1EB499395661}"/>
              </a:ext>
            </a:extLst>
          </p:cNvPr>
          <p:cNvSpPr>
            <a:spLocks noGrp="1"/>
          </p:cNvSpPr>
          <p:nvPr>
            <p:ph type="title"/>
          </p:nvPr>
        </p:nvSpPr>
        <p:spPr>
          <a:xfrm>
            <a:off x="203890" y="874330"/>
            <a:ext cx="7704000" cy="511819"/>
          </a:xfrm>
        </p:spPr>
        <p:txBody>
          <a:bodyPr/>
          <a:lstStyle/>
          <a:p>
            <a:r>
              <a:rPr lang="en-US"/>
              <a:t>Metodologi Penelitian (1/10)</a:t>
            </a:r>
            <a:endParaRPr lang="en-ID"/>
          </a:p>
        </p:txBody>
      </p:sp>
      <p:pic>
        <p:nvPicPr>
          <p:cNvPr id="4" name="object 27">
            <a:extLst>
              <a:ext uri="{FF2B5EF4-FFF2-40B4-BE49-F238E27FC236}">
                <a16:creationId xmlns:a16="http://schemas.microsoft.com/office/drawing/2014/main" id="{9CB2F6A1-0E2B-3C34-A96F-C4E2F7D85D2C}"/>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BA8D846-8296-8D07-0EC5-07AD577BCB07}"/>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4427C774-8858-D6EB-1062-5DDDC839D6FB}"/>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BF952ACB-A264-BFC1-A41B-AE15FCBDB646}"/>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F99F373-AEB7-1CDF-CB83-73849746CB9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72D0A2CE-25A6-B24A-D591-6D5ACFA4E803}"/>
              </a:ext>
            </a:extLst>
          </p:cNvPr>
          <p:cNvSpPr txBox="1">
            <a:spLocks/>
          </p:cNvSpPr>
          <p:nvPr/>
        </p:nvSpPr>
        <p:spPr>
          <a:xfrm>
            <a:off x="726608" y="1771775"/>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a:t>Tempat :</a:t>
            </a:r>
          </a:p>
        </p:txBody>
      </p:sp>
      <p:sp>
        <p:nvSpPr>
          <p:cNvPr id="9" name="Google Shape;397;p32">
            <a:extLst>
              <a:ext uri="{FF2B5EF4-FFF2-40B4-BE49-F238E27FC236}">
                <a16:creationId xmlns:a16="http://schemas.microsoft.com/office/drawing/2014/main" id="{47CE4B36-12D1-0817-54A9-843FB11FF486}"/>
              </a:ext>
            </a:extLst>
          </p:cNvPr>
          <p:cNvSpPr txBox="1">
            <a:spLocks/>
          </p:cNvSpPr>
          <p:nvPr/>
        </p:nvSpPr>
        <p:spPr>
          <a:xfrm>
            <a:off x="726608" y="2063612"/>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ID" sz="1400"/>
              <a:t>Prodi Magister Kecerdasan Buatan Jurusan Informatika  FMIPA USK.</a:t>
            </a:r>
          </a:p>
          <a:p>
            <a:pPr marL="0" indent="0">
              <a:buClr>
                <a:schemeClr val="dk1"/>
              </a:buClr>
              <a:buSzPts val="1100"/>
              <a:buFont typeface="Arial"/>
              <a:buNone/>
            </a:pPr>
            <a:endParaRPr lang="en-US" sz="1400"/>
          </a:p>
        </p:txBody>
      </p:sp>
      <p:sp>
        <p:nvSpPr>
          <p:cNvPr id="22" name="Google Shape;395;p32">
            <a:extLst>
              <a:ext uri="{FF2B5EF4-FFF2-40B4-BE49-F238E27FC236}">
                <a16:creationId xmlns:a16="http://schemas.microsoft.com/office/drawing/2014/main" id="{77046D82-A5B6-9CAA-91FE-2FAA88BCD3E0}"/>
              </a:ext>
            </a:extLst>
          </p:cNvPr>
          <p:cNvSpPr txBox="1">
            <a:spLocks/>
          </p:cNvSpPr>
          <p:nvPr/>
        </p:nvSpPr>
        <p:spPr>
          <a:xfrm>
            <a:off x="726608" y="2928149"/>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a:t>Waktu :</a:t>
            </a:r>
          </a:p>
        </p:txBody>
      </p:sp>
      <p:sp>
        <p:nvSpPr>
          <p:cNvPr id="23" name="Google Shape;397;p32">
            <a:extLst>
              <a:ext uri="{FF2B5EF4-FFF2-40B4-BE49-F238E27FC236}">
                <a16:creationId xmlns:a16="http://schemas.microsoft.com/office/drawing/2014/main" id="{73A7582B-102B-A50A-400D-81770FF4915D}"/>
              </a:ext>
            </a:extLst>
          </p:cNvPr>
          <p:cNvSpPr txBox="1">
            <a:spLocks/>
          </p:cNvSpPr>
          <p:nvPr/>
        </p:nvSpPr>
        <p:spPr>
          <a:xfrm>
            <a:off x="726608" y="3219986"/>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ID" sz="1400"/>
              <a:t>6 (enam) bulan mulai dari bulan April sampai dengan September 2024</a:t>
            </a:r>
          </a:p>
          <a:p>
            <a:pPr marL="0" indent="0">
              <a:buClr>
                <a:schemeClr val="dk1"/>
              </a:buClr>
              <a:buSzPts val="1100"/>
              <a:buFont typeface="Arial"/>
              <a:buNone/>
            </a:pPr>
            <a:endParaRPr lang="en-US" sz="1400"/>
          </a:p>
        </p:txBody>
      </p:sp>
    </p:spTree>
    <p:extLst>
      <p:ext uri="{BB962C8B-B14F-4D97-AF65-F5344CB8AC3E}">
        <p14:creationId xmlns:p14="http://schemas.microsoft.com/office/powerpoint/2010/main" val="231635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7"/>
          <p:cNvSpPr/>
          <p:nvPr/>
        </p:nvSpPr>
        <p:spPr>
          <a:xfrm rot="5400000">
            <a:off x="-1049000" y="3207350"/>
            <a:ext cx="4761900" cy="7860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7"/>
          <p:cNvSpPr txBox="1">
            <a:spLocks noGrp="1"/>
          </p:cNvSpPr>
          <p:nvPr>
            <p:ph type="title" idx="2"/>
          </p:nvPr>
        </p:nvSpPr>
        <p:spPr>
          <a:xfrm>
            <a:off x="2100925" y="1444783"/>
            <a:ext cx="4509300" cy="44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PENDAHULUAN</a:t>
            </a:r>
            <a:endParaRPr/>
          </a:p>
        </p:txBody>
      </p:sp>
      <p:sp>
        <p:nvSpPr>
          <p:cNvPr id="282" name="Google Shape;282;p27"/>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p>
            <a:pPr marL="12700" marR="5080">
              <a:lnSpc>
                <a:spcPct val="100000"/>
              </a:lnSpc>
              <a:spcBef>
                <a:spcPts val="550"/>
              </a:spcBef>
            </a:pPr>
            <a:r>
              <a:rPr lang="en-ID"/>
              <a:t>Membahas tentang latar belakang penelitian.</a:t>
            </a:r>
            <a:endParaRPr lang="en-ID" dirty="0"/>
          </a:p>
        </p:txBody>
      </p:sp>
      <p:sp>
        <p:nvSpPr>
          <p:cNvPr id="283" name="Google Shape;283;p27"/>
          <p:cNvSpPr txBox="1">
            <a:spLocks noGrp="1"/>
          </p:cNvSpPr>
          <p:nvPr>
            <p:ph type="title"/>
          </p:nvPr>
        </p:nvSpPr>
        <p:spPr>
          <a:xfrm>
            <a:off x="938950" y="644514"/>
            <a:ext cx="7704000" cy="5206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PEMBAHASAN</a:t>
            </a:r>
            <a:endParaRPr/>
          </a:p>
        </p:txBody>
      </p:sp>
      <p:sp>
        <p:nvSpPr>
          <p:cNvPr id="284" name="Google Shape;284;p27"/>
          <p:cNvSpPr txBox="1">
            <a:spLocks noGrp="1"/>
          </p:cNvSpPr>
          <p:nvPr>
            <p:ph type="title" idx="3"/>
          </p:nvPr>
        </p:nvSpPr>
        <p:spPr>
          <a:xfrm>
            <a:off x="944035" y="13461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85" name="Google Shape;285;p27"/>
          <p:cNvSpPr txBox="1">
            <a:spLocks noGrp="1"/>
          </p:cNvSpPr>
          <p:nvPr>
            <p:ph type="title" idx="4"/>
          </p:nvPr>
        </p:nvSpPr>
        <p:spPr>
          <a:xfrm>
            <a:off x="2100925" y="2274833"/>
            <a:ext cx="4509300" cy="449700"/>
          </a:xfrm>
          <a:prstGeom prst="rect">
            <a:avLst/>
          </a:prstGeom>
        </p:spPr>
        <p:txBody>
          <a:bodyPr spcFirstLastPara="1" wrap="square" lIns="91425" tIns="91425" rIns="91425" bIns="91425" anchor="b" anchorCtr="0">
            <a:noAutofit/>
          </a:bodyPr>
          <a:lstStyle/>
          <a:p>
            <a:r>
              <a:rPr lang="en-ID"/>
              <a:t>PENELITIAN  TERKAIT</a:t>
            </a:r>
            <a:endParaRPr lang="en-ID" dirty="0"/>
          </a:p>
        </p:txBody>
      </p:sp>
      <p:sp>
        <p:nvSpPr>
          <p:cNvPr id="286" name="Google Shape;286;p27"/>
          <p:cNvSpPr txBox="1">
            <a:spLocks noGrp="1"/>
          </p:cNvSpPr>
          <p:nvPr>
            <p:ph type="subTitle" idx="5"/>
          </p:nvPr>
        </p:nvSpPr>
        <p:spPr>
          <a:xfrm>
            <a:off x="2100924" y="2587218"/>
            <a:ext cx="5938175" cy="364800"/>
          </a:xfrm>
          <a:prstGeom prst="rect">
            <a:avLst/>
          </a:prstGeom>
        </p:spPr>
        <p:txBody>
          <a:bodyPr spcFirstLastPara="1" wrap="square" lIns="91425" tIns="91425" rIns="91425" bIns="91425" anchor="t" anchorCtr="0">
            <a:noAutofit/>
          </a:bodyPr>
          <a:lstStyle/>
          <a:p>
            <a:pPr marL="12700" marR="5080">
              <a:lnSpc>
                <a:spcPct val="100000"/>
              </a:lnSpc>
              <a:spcBef>
                <a:spcPts val="550"/>
              </a:spcBef>
            </a:pPr>
            <a:r>
              <a:rPr lang="en-ID"/>
              <a:t>Membahas tentang riset yang  sudah pernah dilakukan peneliti  sebelumnya</a:t>
            </a:r>
            <a:r>
              <a:rPr lang="en-ID" sz="1200" spc="65">
                <a:solidFill>
                  <a:schemeClr val="tx1"/>
                </a:solidFill>
                <a:latin typeface="Gill Sans MT"/>
                <a:cs typeface="Gill Sans MT"/>
              </a:rPr>
              <a:t>.</a:t>
            </a:r>
            <a:endParaRPr lang="en-ID" sz="1200" dirty="0">
              <a:solidFill>
                <a:schemeClr val="tx1"/>
              </a:solidFill>
              <a:latin typeface="Gill Sans MT"/>
              <a:cs typeface="Gill Sans MT"/>
            </a:endParaRPr>
          </a:p>
        </p:txBody>
      </p:sp>
      <p:sp>
        <p:nvSpPr>
          <p:cNvPr id="287" name="Google Shape;287;p27"/>
          <p:cNvSpPr txBox="1">
            <a:spLocks noGrp="1"/>
          </p:cNvSpPr>
          <p:nvPr>
            <p:ph type="title" idx="6"/>
          </p:nvPr>
        </p:nvSpPr>
        <p:spPr>
          <a:xfrm>
            <a:off x="944035" y="21762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88" name="Google Shape;288;p27"/>
          <p:cNvSpPr txBox="1">
            <a:spLocks noGrp="1"/>
          </p:cNvSpPr>
          <p:nvPr>
            <p:ph type="title" idx="7"/>
          </p:nvPr>
        </p:nvSpPr>
        <p:spPr>
          <a:xfrm>
            <a:off x="2100925" y="3104883"/>
            <a:ext cx="4509300" cy="449700"/>
          </a:xfrm>
          <a:prstGeom prst="rect">
            <a:avLst/>
          </a:prstGeom>
        </p:spPr>
        <p:txBody>
          <a:bodyPr spcFirstLastPara="1" wrap="square" lIns="91425" tIns="91425" rIns="91425" bIns="91425" anchor="b" anchorCtr="0">
            <a:noAutofit/>
          </a:bodyPr>
          <a:lstStyle/>
          <a:p>
            <a:pPr marL="12700">
              <a:lnSpc>
                <a:spcPct val="100000"/>
              </a:lnSpc>
              <a:spcBef>
                <a:spcPts val="925"/>
              </a:spcBef>
            </a:pPr>
            <a:r>
              <a:rPr lang="en-US"/>
              <a:t>TINJAUAN KEPUSTAKAAN</a:t>
            </a:r>
            <a:endParaRPr lang="en-US" dirty="0"/>
          </a:p>
        </p:txBody>
      </p:sp>
      <p:sp>
        <p:nvSpPr>
          <p:cNvPr id="289" name="Google Shape;289;p27"/>
          <p:cNvSpPr txBox="1">
            <a:spLocks noGrp="1"/>
          </p:cNvSpPr>
          <p:nvPr>
            <p:ph type="subTitle" idx="8"/>
          </p:nvPr>
        </p:nvSpPr>
        <p:spPr>
          <a:xfrm>
            <a:off x="2100925" y="3417268"/>
            <a:ext cx="5467036" cy="364800"/>
          </a:xfrm>
          <a:prstGeom prst="rect">
            <a:avLst/>
          </a:prstGeom>
        </p:spPr>
        <p:txBody>
          <a:bodyPr spcFirstLastPara="1" wrap="square" lIns="91425" tIns="91425" rIns="91425" bIns="91425" anchor="t" anchorCtr="0">
            <a:noAutofit/>
          </a:bodyPr>
          <a:lstStyle/>
          <a:p>
            <a:pPr marL="12700" marR="339090">
              <a:lnSpc>
                <a:spcPct val="100000"/>
              </a:lnSpc>
              <a:spcBef>
                <a:spcPts val="550"/>
              </a:spcBef>
            </a:pPr>
            <a:r>
              <a:rPr lang="en-ID"/>
              <a:t>Membahas tentang landasan  teori berkaitan dengan  penelitian.</a:t>
            </a:r>
            <a:endParaRPr lang="en-ID" dirty="0"/>
          </a:p>
        </p:txBody>
      </p:sp>
      <p:sp>
        <p:nvSpPr>
          <p:cNvPr id="290" name="Google Shape;290;p27"/>
          <p:cNvSpPr txBox="1">
            <a:spLocks noGrp="1"/>
          </p:cNvSpPr>
          <p:nvPr>
            <p:ph type="title" idx="9"/>
          </p:nvPr>
        </p:nvSpPr>
        <p:spPr>
          <a:xfrm>
            <a:off x="944035" y="30062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91" name="Google Shape;291;p27"/>
          <p:cNvSpPr txBox="1">
            <a:spLocks noGrp="1"/>
          </p:cNvSpPr>
          <p:nvPr>
            <p:ph type="title" idx="13"/>
          </p:nvPr>
        </p:nvSpPr>
        <p:spPr>
          <a:xfrm>
            <a:off x="2100925" y="3934933"/>
            <a:ext cx="4509300" cy="449700"/>
          </a:xfrm>
          <a:prstGeom prst="rect">
            <a:avLst/>
          </a:prstGeom>
        </p:spPr>
        <p:txBody>
          <a:bodyPr spcFirstLastPara="1" wrap="square" lIns="91425" tIns="91425" rIns="91425" bIns="91425" anchor="b" anchorCtr="0">
            <a:noAutofit/>
          </a:bodyPr>
          <a:lstStyle/>
          <a:p>
            <a:pPr marL="12700">
              <a:lnSpc>
                <a:spcPct val="100000"/>
              </a:lnSpc>
            </a:pPr>
            <a:r>
              <a:rPr lang="en-ID"/>
              <a:t>METODE PENELITIAN</a:t>
            </a:r>
            <a:endParaRPr lang="en-ID" dirty="0"/>
          </a:p>
        </p:txBody>
      </p:sp>
      <p:sp>
        <p:nvSpPr>
          <p:cNvPr id="292" name="Google Shape;292;p27"/>
          <p:cNvSpPr txBox="1">
            <a:spLocks noGrp="1"/>
          </p:cNvSpPr>
          <p:nvPr>
            <p:ph type="subTitle" idx="14"/>
          </p:nvPr>
        </p:nvSpPr>
        <p:spPr>
          <a:xfrm>
            <a:off x="2100923" y="4247318"/>
            <a:ext cx="6099041" cy="364800"/>
          </a:xfrm>
          <a:prstGeom prst="rect">
            <a:avLst/>
          </a:prstGeom>
        </p:spPr>
        <p:txBody>
          <a:bodyPr spcFirstLastPara="1" wrap="square" lIns="91425" tIns="91425" rIns="91425" bIns="91425" anchor="t" anchorCtr="0">
            <a:noAutofit/>
          </a:bodyPr>
          <a:lstStyle/>
          <a:p>
            <a:pPr marL="12700" marR="347345">
              <a:lnSpc>
                <a:spcPct val="100000"/>
              </a:lnSpc>
              <a:spcBef>
                <a:spcPts val="550"/>
              </a:spcBef>
            </a:pPr>
            <a:r>
              <a:rPr lang="en-ID"/>
              <a:t>Membahas tentang jadwal  penelitian serta langkah yang akan dilakukan.</a:t>
            </a:r>
            <a:endParaRPr lang="en-ID" dirty="0"/>
          </a:p>
        </p:txBody>
      </p:sp>
      <p:sp>
        <p:nvSpPr>
          <p:cNvPr id="293" name="Google Shape;293;p27"/>
          <p:cNvSpPr txBox="1">
            <a:spLocks noGrp="1"/>
          </p:cNvSpPr>
          <p:nvPr>
            <p:ph type="title" idx="15"/>
          </p:nvPr>
        </p:nvSpPr>
        <p:spPr>
          <a:xfrm>
            <a:off x="944035" y="38363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pic>
        <p:nvPicPr>
          <p:cNvPr id="2" name="object 27">
            <a:extLst>
              <a:ext uri="{FF2B5EF4-FFF2-40B4-BE49-F238E27FC236}">
                <a16:creationId xmlns:a16="http://schemas.microsoft.com/office/drawing/2014/main" id="{37C3B772-F53B-21E1-C2B4-ACFB2BE0D9B2}"/>
              </a:ext>
            </a:extLst>
          </p:cNvPr>
          <p:cNvPicPr/>
          <p:nvPr/>
        </p:nvPicPr>
        <p:blipFill>
          <a:blip r:embed="rId3" cstate="print"/>
          <a:stretch>
            <a:fillRect/>
          </a:stretch>
        </p:blipFill>
        <p:spPr>
          <a:xfrm>
            <a:off x="0" y="46946"/>
            <a:ext cx="3129776" cy="661742"/>
          </a:xfrm>
          <a:prstGeom prst="rect">
            <a:avLst/>
          </a:prstGeom>
        </p:spPr>
      </p:pic>
      <p:sp>
        <p:nvSpPr>
          <p:cNvPr id="3" name="Oval 2">
            <a:extLst>
              <a:ext uri="{FF2B5EF4-FFF2-40B4-BE49-F238E27FC236}">
                <a16:creationId xmlns:a16="http://schemas.microsoft.com/office/drawing/2014/main" id="{97F3F373-D404-079D-4545-5B00B416243A}"/>
              </a:ext>
            </a:extLst>
          </p:cNvPr>
          <p:cNvSpPr/>
          <p:nvPr/>
        </p:nvSpPr>
        <p:spPr>
          <a:xfrm>
            <a:off x="7567961" y="4177061"/>
            <a:ext cx="1932878" cy="1932878"/>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4" name="object 28">
            <a:extLst>
              <a:ext uri="{FF2B5EF4-FFF2-40B4-BE49-F238E27FC236}">
                <a16:creationId xmlns:a16="http://schemas.microsoft.com/office/drawing/2014/main" id="{01501921-714F-5077-E7D9-B1099C36BDAD}"/>
              </a:ext>
            </a:extLst>
          </p:cNvPr>
          <p:cNvSpPr txBox="1"/>
          <p:nvPr/>
        </p:nvSpPr>
        <p:spPr>
          <a:xfrm>
            <a:off x="4154853" y="80519"/>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A38E9-0FDA-7696-AB99-189C043DC9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647DAF-7536-7C3A-EBAA-B168B8137226}"/>
              </a:ext>
            </a:extLst>
          </p:cNvPr>
          <p:cNvSpPr>
            <a:spLocks noGrp="1"/>
          </p:cNvSpPr>
          <p:nvPr>
            <p:ph type="title"/>
          </p:nvPr>
        </p:nvSpPr>
        <p:spPr>
          <a:xfrm>
            <a:off x="203890" y="874330"/>
            <a:ext cx="7704000" cy="511819"/>
          </a:xfrm>
        </p:spPr>
        <p:txBody>
          <a:bodyPr/>
          <a:lstStyle/>
          <a:p>
            <a:r>
              <a:rPr lang="en-US"/>
              <a:t>Metodologi Penelitian (2/10)</a:t>
            </a:r>
            <a:endParaRPr lang="en-ID"/>
          </a:p>
        </p:txBody>
      </p:sp>
      <p:pic>
        <p:nvPicPr>
          <p:cNvPr id="4" name="object 27">
            <a:extLst>
              <a:ext uri="{FF2B5EF4-FFF2-40B4-BE49-F238E27FC236}">
                <a16:creationId xmlns:a16="http://schemas.microsoft.com/office/drawing/2014/main" id="{4F20AF09-F0CB-CDBF-DD46-26FF1FD9EBA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BCBA3D-3C01-E182-20FE-CCFD7514CD23}"/>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86061AFB-AC2C-3BB6-358B-8027CE9764E4}"/>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29210931-FF8C-8E89-1148-10DC8D7BE3F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FA6E798-AE5C-29D2-FEBA-A46F33EEF07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934461F-A832-D245-BA4B-400DC36C9D63}"/>
              </a:ext>
            </a:extLst>
          </p:cNvPr>
          <p:cNvSpPr txBox="1">
            <a:spLocks/>
          </p:cNvSpPr>
          <p:nvPr/>
        </p:nvSpPr>
        <p:spPr>
          <a:xfrm>
            <a:off x="726608" y="1771775"/>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a:t>Alat dan Bahan:</a:t>
            </a:r>
          </a:p>
        </p:txBody>
      </p:sp>
      <p:graphicFrame>
        <p:nvGraphicFramePr>
          <p:cNvPr id="3" name="Table 2">
            <a:extLst>
              <a:ext uri="{FF2B5EF4-FFF2-40B4-BE49-F238E27FC236}">
                <a16:creationId xmlns:a16="http://schemas.microsoft.com/office/drawing/2014/main" id="{46779E34-3D65-B795-DFD9-F9ADFE3069B9}"/>
              </a:ext>
            </a:extLst>
          </p:cNvPr>
          <p:cNvGraphicFramePr>
            <a:graphicFrameLocks noGrp="1"/>
          </p:cNvGraphicFramePr>
          <p:nvPr>
            <p:extLst>
              <p:ext uri="{D42A27DB-BD31-4B8C-83A1-F6EECF244321}">
                <p14:modId xmlns:p14="http://schemas.microsoft.com/office/powerpoint/2010/main" val="1833918591"/>
              </p:ext>
            </p:extLst>
          </p:nvPr>
        </p:nvGraphicFramePr>
        <p:xfrm>
          <a:off x="844323" y="2165375"/>
          <a:ext cx="6928077" cy="2304415"/>
        </p:xfrm>
        <a:graphic>
          <a:graphicData uri="http://schemas.openxmlformats.org/drawingml/2006/table">
            <a:tbl>
              <a:tblPr bandRow="1">
                <a:tableStyleId>{5521B1EC-78B9-4867-990F-E81BE3442C87}</a:tableStyleId>
              </a:tblPr>
              <a:tblGrid>
                <a:gridCol w="589270">
                  <a:extLst>
                    <a:ext uri="{9D8B030D-6E8A-4147-A177-3AD203B41FA5}">
                      <a16:colId xmlns:a16="http://schemas.microsoft.com/office/drawing/2014/main" val="3992489402"/>
                    </a:ext>
                  </a:extLst>
                </a:gridCol>
                <a:gridCol w="6338807">
                  <a:extLst>
                    <a:ext uri="{9D8B030D-6E8A-4147-A177-3AD203B41FA5}">
                      <a16:colId xmlns:a16="http://schemas.microsoft.com/office/drawing/2014/main" val="1167611937"/>
                    </a:ext>
                  </a:extLst>
                </a:gridCol>
              </a:tblGrid>
              <a:tr h="320675">
                <a:tc>
                  <a:txBody>
                    <a:bodyPr/>
                    <a:lstStyle/>
                    <a:p>
                      <a:pPr marL="148590" indent="-148590" algn="ctr">
                        <a:lnSpc>
                          <a:spcPct val="150000"/>
                        </a:lnSpc>
                        <a:tabLst>
                          <a:tab pos="148590" algn="l"/>
                        </a:tabLst>
                      </a:pPr>
                      <a:r>
                        <a:rPr lang="en-US" sz="1200">
                          <a:solidFill>
                            <a:schemeClr val="tx1"/>
                          </a:solidFill>
                          <a:effectLst/>
                          <a:latin typeface="Lexend Black" panose="020B0604020202020204" charset="0"/>
                        </a:rPr>
                        <a:t>No</a:t>
                      </a:r>
                      <a:endParaRPr lang="en-ID" sz="1200">
                        <a:solidFill>
                          <a:schemeClr val="tx1"/>
                        </a:solidFill>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indent="450215" algn="ctr">
                        <a:lnSpc>
                          <a:spcPct val="150000"/>
                        </a:lnSpc>
                      </a:pPr>
                      <a:r>
                        <a:rPr lang="en-US" sz="1200" b="0" i="0" u="none" strike="noStrike" cap="none">
                          <a:solidFill>
                            <a:schemeClr val="dk1"/>
                          </a:solidFill>
                          <a:latin typeface="Lexend Black"/>
                          <a:sym typeface="Lexend Black"/>
                        </a:rPr>
                        <a:t>Alat dan Bahan</a:t>
                      </a:r>
                      <a:endParaRPr lang="en-ID" sz="1200" b="0" i="0" u="none" strike="noStrike" cap="none">
                        <a:solidFill>
                          <a:schemeClr val="dk1"/>
                        </a:solidFill>
                        <a:latin typeface="Lexend Black"/>
                        <a:ea typeface="Calibri" panose="020F0502020204030204" pitchFamily="34" charset="0"/>
                        <a:cs typeface="Times New Roman" panose="02020603050405020304" pitchFamily="18" charset="0"/>
                        <a:sym typeface="Lexend Black"/>
                      </a:endParaRPr>
                    </a:p>
                  </a:txBody>
                  <a:tcPr marL="68580" marR="68580" marT="0" marB="0" anchor="ctr">
                    <a:solidFill>
                      <a:schemeClr val="accent1"/>
                    </a:solidFill>
                  </a:tcPr>
                </a:tc>
                <a:extLst>
                  <a:ext uri="{0D108BD9-81ED-4DB2-BD59-A6C34878D82A}">
                    <a16:rowId xmlns:a16="http://schemas.microsoft.com/office/drawing/2014/main" val="3119650467"/>
                  </a:ext>
                </a:extLst>
              </a:tr>
              <a:tr h="495935">
                <a:tc>
                  <a:txBody>
                    <a:bodyPr/>
                    <a:lstStyle/>
                    <a:p>
                      <a:pPr marL="0" indent="0" algn="ctr">
                        <a:lnSpc>
                          <a:spcPct val="150000"/>
                        </a:lnSpc>
                      </a:pPr>
                      <a:r>
                        <a:rPr lang="en-US" sz="1200">
                          <a:effectLst/>
                          <a:latin typeface="Lexend Black" panose="020B0604020202020204" charset="0"/>
                        </a:rPr>
                        <a:t>1.</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a:effectLst/>
                          <a:latin typeface="Lexend" panose="020B0604020202020204" charset="0"/>
                        </a:rPr>
                        <a:t>Komputer dengan spesifikasi yang cukup untuk menjalankan Google Colab</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0820943"/>
                  </a:ext>
                </a:extLst>
              </a:tr>
              <a:tr h="495935">
                <a:tc>
                  <a:txBody>
                    <a:bodyPr/>
                    <a:lstStyle/>
                    <a:p>
                      <a:pPr marL="0" indent="0" algn="ctr">
                        <a:lnSpc>
                          <a:spcPct val="150000"/>
                        </a:lnSpc>
                      </a:pPr>
                      <a:r>
                        <a:rPr lang="en-US" sz="1200">
                          <a:effectLst/>
                          <a:latin typeface="Lexend Black" panose="020B0604020202020204" charset="0"/>
                        </a:rPr>
                        <a:t>2.</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GB" sz="1200" b="0" i="0" u="none" strike="noStrike" cap="none">
                          <a:solidFill>
                            <a:srgbClr val="000000"/>
                          </a:solidFill>
                          <a:effectLst/>
                          <a:latin typeface="Lexend" panose="020B0604020202020204" charset="0"/>
                          <a:ea typeface="Arial"/>
                          <a:cs typeface="Arial"/>
                          <a:sym typeface="Arial"/>
                        </a:rPr>
                        <a:t>Google Colab dengan</a:t>
                      </a:r>
                      <a:r>
                        <a:rPr lang="id-ID" sz="1200" b="0" i="0" u="none" strike="noStrike" cap="none">
                          <a:solidFill>
                            <a:srgbClr val="000000"/>
                          </a:solidFill>
                          <a:effectLst/>
                          <a:latin typeface="Lexend" panose="020B0604020202020204" charset="0"/>
                          <a:ea typeface="Arial"/>
                          <a:cs typeface="Arial"/>
                          <a:sym typeface="Arial"/>
                        </a:rPr>
                        <a:t> NVIDIA Tesla</a:t>
                      </a:r>
                      <a:r>
                        <a:rPr lang="en-GB" sz="1200" b="0" i="0" u="none" strike="noStrike" cap="none">
                          <a:solidFill>
                            <a:srgbClr val="000000"/>
                          </a:solidFill>
                          <a:effectLst/>
                          <a:latin typeface="Lexend" panose="020B0604020202020204" charset="0"/>
                          <a:ea typeface="Arial"/>
                          <a:cs typeface="Arial"/>
                          <a:sym typeface="Arial"/>
                        </a:rPr>
                        <a:t> T4 GPU </a:t>
                      </a:r>
                      <a:endParaRPr lang="en-ID" sz="1200" b="0" i="0" u="none" strike="noStrike" cap="none">
                        <a:solidFill>
                          <a:srgbClr val="000000"/>
                        </a:solidFill>
                        <a:effectLst/>
                        <a:latin typeface="Lexend" panose="020B0604020202020204" charset="0"/>
                        <a:ea typeface="Calibri" panose="020F0502020204030204" pitchFamily="34" charset="0"/>
                        <a:cs typeface="Arial"/>
                        <a:sym typeface="Arial"/>
                      </a:endParaRPr>
                    </a:p>
                  </a:txBody>
                  <a:tcPr marL="68580" marR="68580" marT="0" marB="0" anchor="ctr"/>
                </a:tc>
                <a:extLst>
                  <a:ext uri="{0D108BD9-81ED-4DB2-BD59-A6C34878D82A}">
                    <a16:rowId xmlns:a16="http://schemas.microsoft.com/office/drawing/2014/main" val="4204688344"/>
                  </a:ext>
                </a:extLst>
              </a:tr>
              <a:tr h="495935">
                <a:tc>
                  <a:txBody>
                    <a:bodyPr/>
                    <a:lstStyle/>
                    <a:p>
                      <a:pPr marL="0" indent="0" algn="ctr">
                        <a:lnSpc>
                          <a:spcPct val="150000"/>
                        </a:lnSpc>
                      </a:pPr>
                      <a:r>
                        <a:rPr lang="en-US" sz="1200">
                          <a:effectLst/>
                          <a:latin typeface="Lexend Black" panose="020B0604020202020204" charset="0"/>
                        </a:rPr>
                        <a:t>3.</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a:effectLst/>
                          <a:latin typeface="Lexend" panose="020B0604020202020204" charset="0"/>
                        </a:rPr>
                        <a:t>Dataset informasi </a:t>
                      </a:r>
                      <a:r>
                        <a:rPr lang="id-ID" sz="1200">
                          <a:effectLst/>
                          <a:latin typeface="Lexend" panose="020B0604020202020204" charset="0"/>
                        </a:rPr>
                        <a:t>penerimaan mahasiswa baru</a:t>
                      </a:r>
                      <a:r>
                        <a:rPr lang="en-US" sz="1200">
                          <a:effectLst/>
                          <a:latin typeface="Lexend" panose="020B0604020202020204" charset="0"/>
                        </a:rPr>
                        <a:t> di Universitas Syiah Kuala</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5632986"/>
                  </a:ext>
                </a:extLst>
              </a:tr>
              <a:tr h="495935">
                <a:tc>
                  <a:txBody>
                    <a:bodyPr/>
                    <a:lstStyle/>
                    <a:p>
                      <a:pPr marL="0" indent="0" algn="ctr">
                        <a:lnSpc>
                          <a:spcPct val="150000"/>
                        </a:lnSpc>
                      </a:pPr>
                      <a:r>
                        <a:rPr lang="en-US" sz="1200">
                          <a:effectLst/>
                          <a:latin typeface="Lexend Black" panose="020B0604020202020204" charset="0"/>
                        </a:rPr>
                        <a:t>4.</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a:effectLst/>
                          <a:latin typeface="Lexend" panose="020B0604020202020204" charset="0"/>
                        </a:rPr>
                        <a:t>Model Mistral 7B</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98293230"/>
                  </a:ext>
                </a:extLst>
              </a:tr>
            </a:tbl>
          </a:graphicData>
        </a:graphic>
      </p:graphicFrame>
    </p:spTree>
    <p:extLst>
      <p:ext uri="{BB962C8B-B14F-4D97-AF65-F5344CB8AC3E}">
        <p14:creationId xmlns:p14="http://schemas.microsoft.com/office/powerpoint/2010/main" val="3474504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A77B5-3EDD-3BDE-5C13-07AEC80E50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1D8AF-0E42-C148-DC62-D0F70CE001BA}"/>
              </a:ext>
            </a:extLst>
          </p:cNvPr>
          <p:cNvSpPr>
            <a:spLocks noGrp="1"/>
          </p:cNvSpPr>
          <p:nvPr>
            <p:ph type="title"/>
          </p:nvPr>
        </p:nvSpPr>
        <p:spPr>
          <a:xfrm>
            <a:off x="203890" y="874330"/>
            <a:ext cx="7704000" cy="511819"/>
          </a:xfrm>
        </p:spPr>
        <p:txBody>
          <a:bodyPr/>
          <a:lstStyle/>
          <a:p>
            <a:r>
              <a:rPr lang="en-US"/>
              <a:t>Metodologi Penelitian (3/10)</a:t>
            </a:r>
            <a:endParaRPr lang="en-ID"/>
          </a:p>
        </p:txBody>
      </p:sp>
      <p:pic>
        <p:nvPicPr>
          <p:cNvPr id="4" name="object 27">
            <a:extLst>
              <a:ext uri="{FF2B5EF4-FFF2-40B4-BE49-F238E27FC236}">
                <a16:creationId xmlns:a16="http://schemas.microsoft.com/office/drawing/2014/main" id="{4B52A379-37A8-F2F5-3E7A-D78DEC7969B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389C3DFF-8023-3F62-2709-41BE93E40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A3F81C3F-78E5-726A-5C77-F1ADB6EA8D4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83469BDF-2194-BFBE-2859-EEEE6B37716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4898B87-6734-86F3-77A1-4A25B0E8C296}"/>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90C2B391-3B6C-1593-5225-F7E3506B1048}"/>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a:t>Tahapan Penelitian</a:t>
            </a:r>
          </a:p>
        </p:txBody>
      </p:sp>
      <p:sp>
        <p:nvSpPr>
          <p:cNvPr id="3" name="Google Shape;345;p30">
            <a:extLst>
              <a:ext uri="{FF2B5EF4-FFF2-40B4-BE49-F238E27FC236}">
                <a16:creationId xmlns:a16="http://schemas.microsoft.com/office/drawing/2014/main" id="{DA341CA3-C723-BE1F-17A0-702C997EAB1B}"/>
              </a:ext>
            </a:extLst>
          </p:cNvPr>
          <p:cNvSpPr/>
          <p:nvPr/>
        </p:nvSpPr>
        <p:spPr>
          <a:xfrm flipH="1">
            <a:off x="3294374" y="1719975"/>
            <a:ext cx="535737" cy="306198"/>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hlink"/>
              </a:buClr>
              <a:buSzPts val="1100"/>
              <a:buFont typeface="Arial"/>
              <a:buNone/>
            </a:pPr>
            <a:r>
              <a:rPr lang="en" sz="800">
                <a:solidFill>
                  <a:schemeClr val="dk1"/>
                </a:solidFill>
                <a:latin typeface="Lexend Black"/>
                <a:ea typeface="Lexend Black"/>
                <a:cs typeface="Lexend Black"/>
                <a:sym typeface="Lexend Black"/>
              </a:rPr>
              <a:t>Mulai</a:t>
            </a:r>
            <a:endParaRPr sz="1800">
              <a:solidFill>
                <a:schemeClr val="dk1"/>
              </a:solidFill>
              <a:latin typeface="Lexend Black"/>
              <a:ea typeface="Lexend Black"/>
              <a:cs typeface="Lexend Black"/>
              <a:sym typeface="Lexend Black"/>
            </a:endParaRPr>
          </a:p>
        </p:txBody>
      </p:sp>
      <p:sp>
        <p:nvSpPr>
          <p:cNvPr id="6" name="Rectangle: Rounded Corners 5">
            <a:extLst>
              <a:ext uri="{FF2B5EF4-FFF2-40B4-BE49-F238E27FC236}">
                <a16:creationId xmlns:a16="http://schemas.microsoft.com/office/drawing/2014/main" id="{AC74EDE0-2435-6DEE-B7C2-A80EC97F41E9}"/>
              </a:ext>
            </a:extLst>
          </p:cNvPr>
          <p:cNvSpPr/>
          <p:nvPr/>
        </p:nvSpPr>
        <p:spPr>
          <a:xfrm>
            <a:off x="4113469" y="1533683"/>
            <a:ext cx="1557975" cy="67878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b="0" i="0">
                <a:solidFill>
                  <a:schemeClr val="tx1"/>
                </a:solidFill>
                <a:effectLst/>
                <a:latin typeface="Lexend Black" panose="020B0604020202020204" charset="0"/>
              </a:rPr>
              <a:t>Pengumpulan data informasi sistem penerimaan dan perkuliahan di USK</a:t>
            </a:r>
            <a:endParaRPr lang="en-ID" sz="900">
              <a:solidFill>
                <a:schemeClr val="tx1"/>
              </a:solidFill>
              <a:latin typeface="Lexend Black" panose="020B0604020202020204" charset="0"/>
            </a:endParaRPr>
          </a:p>
        </p:txBody>
      </p:sp>
      <p:cxnSp>
        <p:nvCxnSpPr>
          <p:cNvPr id="7" name="Straight Arrow Connector 6">
            <a:extLst>
              <a:ext uri="{FF2B5EF4-FFF2-40B4-BE49-F238E27FC236}">
                <a16:creationId xmlns:a16="http://schemas.microsoft.com/office/drawing/2014/main" id="{1838E89F-5F54-617A-7F8F-7303ED638909}"/>
              </a:ext>
            </a:extLst>
          </p:cNvPr>
          <p:cNvCxnSpPr>
            <a:cxnSpLocks/>
            <a:stCxn id="3" idx="1"/>
            <a:endCxn id="6" idx="1"/>
          </p:cNvCxnSpPr>
          <p:nvPr/>
        </p:nvCxnSpPr>
        <p:spPr>
          <a:xfrm>
            <a:off x="3830111" y="1873074"/>
            <a:ext cx="283358"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6F0D3023-014A-7001-D69C-3DA248E277DB}"/>
              </a:ext>
            </a:extLst>
          </p:cNvPr>
          <p:cNvSpPr/>
          <p:nvPr/>
        </p:nvSpPr>
        <p:spPr>
          <a:xfrm>
            <a:off x="4295035" y="2416611"/>
            <a:ext cx="1194841"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b="0" i="0">
                <a:solidFill>
                  <a:schemeClr val="tx1"/>
                </a:solidFill>
                <a:effectLst/>
                <a:latin typeface="Lexend Black" panose="020B0604020202020204" charset="0"/>
              </a:rPr>
              <a:t>Melakukan preprocessing pada dataset</a:t>
            </a:r>
            <a:endParaRPr lang="en-ID" sz="900">
              <a:solidFill>
                <a:schemeClr val="tx1"/>
              </a:solidFill>
              <a:latin typeface="Lexend Black" panose="020B0604020202020204" charset="0"/>
            </a:endParaRPr>
          </a:p>
        </p:txBody>
      </p:sp>
      <p:cxnSp>
        <p:nvCxnSpPr>
          <p:cNvPr id="13" name="Straight Arrow Connector 12">
            <a:extLst>
              <a:ext uri="{FF2B5EF4-FFF2-40B4-BE49-F238E27FC236}">
                <a16:creationId xmlns:a16="http://schemas.microsoft.com/office/drawing/2014/main" id="{FF726318-C991-95C3-0770-149F882237C7}"/>
              </a:ext>
            </a:extLst>
          </p:cNvPr>
          <p:cNvCxnSpPr>
            <a:cxnSpLocks/>
            <a:stCxn id="6" idx="2"/>
            <a:endCxn id="9" idx="0"/>
          </p:cNvCxnSpPr>
          <p:nvPr/>
        </p:nvCxnSpPr>
        <p:spPr>
          <a:xfrm flipH="1">
            <a:off x="4892456" y="2212465"/>
            <a:ext cx="1" cy="20414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31F3CFDF-6A10-E11F-2149-196715A46323}"/>
              </a:ext>
            </a:extLst>
          </p:cNvPr>
          <p:cNvSpPr/>
          <p:nvPr/>
        </p:nvSpPr>
        <p:spPr>
          <a:xfrm>
            <a:off x="4295035" y="3227303"/>
            <a:ext cx="1194841"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b="0" i="1">
                <a:solidFill>
                  <a:schemeClr val="tx1"/>
                </a:solidFill>
                <a:effectLst/>
                <a:latin typeface="Lexend Black" panose="020B0604020202020204" charset="0"/>
              </a:rPr>
              <a:t>Fine-tuning</a:t>
            </a:r>
            <a:r>
              <a:rPr lang="en-ID" sz="900" b="0" i="0">
                <a:solidFill>
                  <a:schemeClr val="tx1"/>
                </a:solidFill>
                <a:effectLst/>
                <a:latin typeface="Lexend Black" panose="020B0604020202020204" charset="0"/>
              </a:rPr>
              <a:t> LLM dengan metode RAG</a:t>
            </a:r>
            <a:endParaRPr lang="en-ID" sz="900">
              <a:solidFill>
                <a:schemeClr val="tx1"/>
              </a:solidFill>
              <a:latin typeface="Lexend Black" panose="020B0604020202020204" charset="0"/>
            </a:endParaRPr>
          </a:p>
        </p:txBody>
      </p:sp>
      <p:cxnSp>
        <p:nvCxnSpPr>
          <p:cNvPr id="15" name="Straight Arrow Connector 14">
            <a:extLst>
              <a:ext uri="{FF2B5EF4-FFF2-40B4-BE49-F238E27FC236}">
                <a16:creationId xmlns:a16="http://schemas.microsoft.com/office/drawing/2014/main" id="{57759248-6100-5156-E793-244B62C809B6}"/>
              </a:ext>
            </a:extLst>
          </p:cNvPr>
          <p:cNvCxnSpPr>
            <a:cxnSpLocks/>
            <a:stCxn id="9" idx="2"/>
            <a:endCxn id="14" idx="0"/>
          </p:cNvCxnSpPr>
          <p:nvPr/>
        </p:nvCxnSpPr>
        <p:spPr>
          <a:xfrm>
            <a:off x="4892456" y="3025844"/>
            <a:ext cx="0" cy="20145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 name="Rectangle: Rounded Corners 15">
            <a:extLst>
              <a:ext uri="{FF2B5EF4-FFF2-40B4-BE49-F238E27FC236}">
                <a16:creationId xmlns:a16="http://schemas.microsoft.com/office/drawing/2014/main" id="{4236715D-98FF-1992-E16C-9D91CC5266C1}"/>
              </a:ext>
            </a:extLst>
          </p:cNvPr>
          <p:cNvSpPr/>
          <p:nvPr/>
        </p:nvSpPr>
        <p:spPr>
          <a:xfrm>
            <a:off x="4295035" y="4034766"/>
            <a:ext cx="1194841" cy="477771"/>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a:solidFill>
                  <a:schemeClr val="tx1"/>
                </a:solidFill>
                <a:latin typeface="Lexend Black" panose="020B0604020202020204" charset="0"/>
              </a:rPr>
              <a:t>Mengevaluasi kinerja RAG</a:t>
            </a:r>
          </a:p>
        </p:txBody>
      </p:sp>
      <p:cxnSp>
        <p:nvCxnSpPr>
          <p:cNvPr id="17" name="Straight Arrow Connector 16">
            <a:extLst>
              <a:ext uri="{FF2B5EF4-FFF2-40B4-BE49-F238E27FC236}">
                <a16:creationId xmlns:a16="http://schemas.microsoft.com/office/drawing/2014/main" id="{7AFA742E-8BF5-0635-38BC-1FE35207BC11}"/>
              </a:ext>
            </a:extLst>
          </p:cNvPr>
          <p:cNvCxnSpPr>
            <a:cxnSpLocks/>
            <a:stCxn id="14" idx="2"/>
            <a:endCxn id="16" idx="0"/>
          </p:cNvCxnSpPr>
          <p:nvPr/>
        </p:nvCxnSpPr>
        <p:spPr>
          <a:xfrm>
            <a:off x="4892456" y="3836536"/>
            <a:ext cx="0" cy="19823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83466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46CD4-711E-30C7-C5B9-BA33ACC59F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123791-D085-D0AC-81B3-C804BA112C97}"/>
              </a:ext>
            </a:extLst>
          </p:cNvPr>
          <p:cNvSpPr>
            <a:spLocks noGrp="1"/>
          </p:cNvSpPr>
          <p:nvPr>
            <p:ph type="title"/>
          </p:nvPr>
        </p:nvSpPr>
        <p:spPr>
          <a:xfrm>
            <a:off x="191162" y="604867"/>
            <a:ext cx="7704000" cy="511819"/>
          </a:xfrm>
        </p:spPr>
        <p:txBody>
          <a:bodyPr/>
          <a:lstStyle/>
          <a:p>
            <a:r>
              <a:rPr lang="en-US"/>
              <a:t>Metodologi Penelitian (4/10)</a:t>
            </a:r>
            <a:endParaRPr lang="en-ID"/>
          </a:p>
        </p:txBody>
      </p:sp>
      <p:pic>
        <p:nvPicPr>
          <p:cNvPr id="4" name="object 27">
            <a:extLst>
              <a:ext uri="{FF2B5EF4-FFF2-40B4-BE49-F238E27FC236}">
                <a16:creationId xmlns:a16="http://schemas.microsoft.com/office/drawing/2014/main" id="{C05C3263-49E8-4052-9816-16AA66EB6F22}"/>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38E724CF-F8A6-15D4-FE38-A77C2F3E5356}"/>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sp>
        <p:nvSpPr>
          <p:cNvPr id="8" name="Google Shape;395;p32">
            <a:extLst>
              <a:ext uri="{FF2B5EF4-FFF2-40B4-BE49-F238E27FC236}">
                <a16:creationId xmlns:a16="http://schemas.microsoft.com/office/drawing/2014/main" id="{9973F64C-3EE1-5F99-203F-3FDEA6011F18}"/>
              </a:ext>
            </a:extLst>
          </p:cNvPr>
          <p:cNvSpPr txBox="1">
            <a:spLocks/>
          </p:cNvSpPr>
          <p:nvPr/>
        </p:nvSpPr>
        <p:spPr>
          <a:xfrm>
            <a:off x="191162" y="1116686"/>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a:t>Jadwal Penelitian:</a:t>
            </a:r>
          </a:p>
        </p:txBody>
      </p:sp>
      <p:graphicFrame>
        <p:nvGraphicFramePr>
          <p:cNvPr id="6" name="Table 5">
            <a:extLst>
              <a:ext uri="{FF2B5EF4-FFF2-40B4-BE49-F238E27FC236}">
                <a16:creationId xmlns:a16="http://schemas.microsoft.com/office/drawing/2014/main" id="{966685C2-D7C8-717A-65D3-9C214E6295E1}"/>
              </a:ext>
            </a:extLst>
          </p:cNvPr>
          <p:cNvGraphicFramePr>
            <a:graphicFrameLocks noGrp="1"/>
          </p:cNvGraphicFramePr>
          <p:nvPr>
            <p:extLst>
              <p:ext uri="{D42A27DB-BD31-4B8C-83A1-F6EECF244321}">
                <p14:modId xmlns:p14="http://schemas.microsoft.com/office/powerpoint/2010/main" val="747559731"/>
              </p:ext>
            </p:extLst>
          </p:nvPr>
        </p:nvGraphicFramePr>
        <p:xfrm>
          <a:off x="191162" y="1454792"/>
          <a:ext cx="8825618" cy="3279726"/>
        </p:xfrm>
        <a:graphic>
          <a:graphicData uri="http://schemas.openxmlformats.org/drawingml/2006/table">
            <a:tbl>
              <a:tblPr bandRow="1">
                <a:tableStyleId>{5521B1EC-78B9-4867-990F-E81BE3442C87}</a:tableStyleId>
              </a:tblPr>
              <a:tblGrid>
                <a:gridCol w="567194">
                  <a:extLst>
                    <a:ext uri="{9D8B030D-6E8A-4147-A177-3AD203B41FA5}">
                      <a16:colId xmlns:a16="http://schemas.microsoft.com/office/drawing/2014/main" val="1822629356"/>
                    </a:ext>
                  </a:extLst>
                </a:gridCol>
                <a:gridCol w="5454736">
                  <a:extLst>
                    <a:ext uri="{9D8B030D-6E8A-4147-A177-3AD203B41FA5}">
                      <a16:colId xmlns:a16="http://schemas.microsoft.com/office/drawing/2014/main" val="1512110878"/>
                    </a:ext>
                  </a:extLst>
                </a:gridCol>
                <a:gridCol w="468009">
                  <a:extLst>
                    <a:ext uri="{9D8B030D-6E8A-4147-A177-3AD203B41FA5}">
                      <a16:colId xmlns:a16="http://schemas.microsoft.com/office/drawing/2014/main" val="3649548000"/>
                    </a:ext>
                  </a:extLst>
                </a:gridCol>
                <a:gridCol w="463645">
                  <a:extLst>
                    <a:ext uri="{9D8B030D-6E8A-4147-A177-3AD203B41FA5}">
                      <a16:colId xmlns:a16="http://schemas.microsoft.com/office/drawing/2014/main" val="1228229518"/>
                    </a:ext>
                  </a:extLst>
                </a:gridCol>
                <a:gridCol w="464739">
                  <a:extLst>
                    <a:ext uri="{9D8B030D-6E8A-4147-A177-3AD203B41FA5}">
                      <a16:colId xmlns:a16="http://schemas.microsoft.com/office/drawing/2014/main" val="783886849"/>
                    </a:ext>
                  </a:extLst>
                </a:gridCol>
                <a:gridCol w="480008">
                  <a:extLst>
                    <a:ext uri="{9D8B030D-6E8A-4147-A177-3AD203B41FA5}">
                      <a16:colId xmlns:a16="http://schemas.microsoft.com/office/drawing/2014/main" val="2417252915"/>
                    </a:ext>
                  </a:extLst>
                </a:gridCol>
                <a:gridCol w="480008">
                  <a:extLst>
                    <a:ext uri="{9D8B030D-6E8A-4147-A177-3AD203B41FA5}">
                      <a16:colId xmlns:a16="http://schemas.microsoft.com/office/drawing/2014/main" val="1382635213"/>
                    </a:ext>
                  </a:extLst>
                </a:gridCol>
                <a:gridCol w="447279">
                  <a:extLst>
                    <a:ext uri="{9D8B030D-6E8A-4147-A177-3AD203B41FA5}">
                      <a16:colId xmlns:a16="http://schemas.microsoft.com/office/drawing/2014/main" val="455225952"/>
                    </a:ext>
                  </a:extLst>
                </a:gridCol>
              </a:tblGrid>
              <a:tr h="206716">
                <a:tc rowSpan="2">
                  <a:txBody>
                    <a:bodyPr/>
                    <a:lstStyle/>
                    <a:p>
                      <a:pPr marL="0" indent="0" algn="ctr">
                        <a:lnSpc>
                          <a:spcPct val="150000"/>
                        </a:lnSpc>
                      </a:pPr>
                      <a:r>
                        <a:rPr lang="en-US" sz="1100">
                          <a:effectLst/>
                          <a:latin typeface="Lexend Black" panose="020B0604020202020204" charset="0"/>
                        </a:rPr>
                        <a:t>No</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tc rowSpan="2">
                  <a:txBody>
                    <a:bodyPr/>
                    <a:lstStyle/>
                    <a:p>
                      <a:pPr indent="450215" algn="ctr">
                        <a:lnSpc>
                          <a:spcPct val="150000"/>
                        </a:lnSpc>
                      </a:pPr>
                      <a:r>
                        <a:rPr lang="en-US" sz="1100">
                          <a:effectLst/>
                          <a:latin typeface="Lexend Black" panose="020B0604020202020204" charset="0"/>
                        </a:rPr>
                        <a:t>Kegiatan</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tc gridSpan="6">
                  <a:txBody>
                    <a:bodyPr/>
                    <a:lstStyle/>
                    <a:p>
                      <a:pPr marL="0" indent="0" algn="ctr">
                        <a:lnSpc>
                          <a:spcPct val="150000"/>
                        </a:lnSpc>
                      </a:pPr>
                      <a:r>
                        <a:rPr lang="en-US" sz="1100">
                          <a:effectLst/>
                          <a:latin typeface="Lexend Black" panose="020B0604020202020204" charset="0"/>
                        </a:rPr>
                        <a:t>Bulan</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4000337963"/>
                  </a:ext>
                </a:extLst>
              </a:tr>
              <a:tr h="382767">
                <a:tc vMerge="1">
                  <a:txBody>
                    <a:bodyPr/>
                    <a:lstStyle/>
                    <a:p>
                      <a:endParaRPr lang="en-ID"/>
                    </a:p>
                  </a:txBody>
                  <a:tcPr/>
                </a:tc>
                <a:tc vMerge="1">
                  <a:txBody>
                    <a:bodyPr/>
                    <a:lstStyle/>
                    <a:p>
                      <a:endParaRPr lang="en-ID"/>
                    </a:p>
                  </a:txBody>
                  <a:tcPr/>
                </a:tc>
                <a:tc>
                  <a:txBody>
                    <a:bodyPr/>
                    <a:lstStyle/>
                    <a:p>
                      <a:pPr marL="0" indent="0" algn="ctr">
                        <a:lnSpc>
                          <a:spcPct val="150000"/>
                        </a:lnSpc>
                      </a:pPr>
                      <a:r>
                        <a:rPr lang="en-US" sz="1100">
                          <a:effectLst/>
                          <a:latin typeface="Lexend Black" panose="020B0604020202020204" charset="0"/>
                          <a:ea typeface="Calibri" panose="020F0502020204030204" pitchFamily="34" charset="0"/>
                          <a:cs typeface="Times New Roman" panose="02020603050405020304" pitchFamily="18" charset="0"/>
                        </a:rPr>
                        <a:t>4</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tc>
                  <a:txBody>
                    <a:bodyPr/>
                    <a:lstStyle/>
                    <a:p>
                      <a:pPr marL="0" indent="0" algn="ctr">
                        <a:lnSpc>
                          <a:spcPct val="150000"/>
                        </a:lnSpc>
                      </a:pPr>
                      <a:r>
                        <a:rPr lang="en-US" sz="1100">
                          <a:effectLst/>
                          <a:latin typeface="Lexend Black" panose="020B0604020202020204" charset="0"/>
                          <a:ea typeface="Calibri" panose="020F0502020204030204" pitchFamily="34" charset="0"/>
                          <a:cs typeface="Times New Roman" panose="02020603050405020304" pitchFamily="18" charset="0"/>
                        </a:rPr>
                        <a:t>5</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tc>
                  <a:txBody>
                    <a:bodyPr/>
                    <a:lstStyle/>
                    <a:p>
                      <a:pPr marL="0" indent="0" algn="ctr">
                        <a:lnSpc>
                          <a:spcPct val="150000"/>
                        </a:lnSpc>
                      </a:pPr>
                      <a:r>
                        <a:rPr lang="en-US" sz="1100">
                          <a:effectLst/>
                          <a:latin typeface="Lexend Black" panose="020B0604020202020204" charset="0"/>
                          <a:ea typeface="Calibri" panose="020F0502020204030204" pitchFamily="34" charset="0"/>
                          <a:cs typeface="Times New Roman" panose="02020603050405020304" pitchFamily="18" charset="0"/>
                        </a:rPr>
                        <a:t>6</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tc>
                  <a:txBody>
                    <a:bodyPr/>
                    <a:lstStyle/>
                    <a:p>
                      <a:pPr marL="0" indent="0" algn="ctr">
                        <a:lnSpc>
                          <a:spcPct val="150000"/>
                        </a:lnSpc>
                      </a:pPr>
                      <a:r>
                        <a:rPr lang="en-US" sz="1100">
                          <a:effectLst/>
                          <a:latin typeface="Lexend Black" panose="020B0604020202020204" charset="0"/>
                          <a:ea typeface="Calibri" panose="020F0502020204030204" pitchFamily="34" charset="0"/>
                          <a:cs typeface="Times New Roman" panose="02020603050405020304" pitchFamily="18" charset="0"/>
                        </a:rPr>
                        <a:t>7</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tc>
                  <a:txBody>
                    <a:bodyPr/>
                    <a:lstStyle/>
                    <a:p>
                      <a:pPr marL="0" indent="0" algn="ctr">
                        <a:lnSpc>
                          <a:spcPct val="150000"/>
                        </a:lnSpc>
                      </a:pPr>
                      <a:r>
                        <a:rPr lang="en-US" sz="1100">
                          <a:effectLst/>
                          <a:latin typeface="Lexend Black" panose="020B0604020202020204" charset="0"/>
                          <a:ea typeface="Calibri" panose="020F0502020204030204" pitchFamily="34" charset="0"/>
                          <a:cs typeface="Times New Roman" panose="02020603050405020304" pitchFamily="18" charset="0"/>
                        </a:rPr>
                        <a:t>8</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tc>
                  <a:txBody>
                    <a:bodyPr/>
                    <a:lstStyle/>
                    <a:p>
                      <a:pPr marL="0" indent="0" algn="ctr">
                        <a:lnSpc>
                          <a:spcPct val="150000"/>
                        </a:lnSpc>
                      </a:pPr>
                      <a:r>
                        <a:rPr lang="en-US" sz="1100">
                          <a:effectLst/>
                          <a:latin typeface="Lexend Black" panose="020B0604020202020204" charset="0"/>
                          <a:ea typeface="Calibri" panose="020F0502020204030204" pitchFamily="34" charset="0"/>
                          <a:cs typeface="Times New Roman" panose="02020603050405020304" pitchFamily="18" charset="0"/>
                        </a:rPr>
                        <a:t>9</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extLst>
                  <a:ext uri="{0D108BD9-81ED-4DB2-BD59-A6C34878D82A}">
                    <a16:rowId xmlns:a16="http://schemas.microsoft.com/office/drawing/2014/main" val="2368277529"/>
                  </a:ext>
                </a:extLst>
              </a:tr>
              <a:tr h="524492">
                <a:tc>
                  <a:txBody>
                    <a:bodyPr/>
                    <a:lstStyle/>
                    <a:p>
                      <a:pPr marL="0" indent="0" algn="ctr">
                        <a:lnSpc>
                          <a:spcPct val="150000"/>
                        </a:lnSpc>
                      </a:pPr>
                      <a:r>
                        <a:rPr lang="en-US" sz="1200">
                          <a:effectLst/>
                          <a:latin typeface="Lexend Black" panose="020B0604020202020204" charset="0"/>
                        </a:rPr>
                        <a:t>1.</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marL="0" indent="0" algn="l">
                        <a:lnSpc>
                          <a:spcPct val="150000"/>
                        </a:lnSpc>
                      </a:pPr>
                      <a:r>
                        <a:rPr lang="en-US" sz="1200">
                          <a:effectLst/>
                          <a:latin typeface="Lexend" panose="020B0604020202020204" charset="0"/>
                        </a:rPr>
                        <a:t>Mengumpulkan dataset berupa informasi penerimaan mahasiswa baru.</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marL="0" indent="0"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extLst>
                  <a:ext uri="{0D108BD9-81ED-4DB2-BD59-A6C34878D82A}">
                    <a16:rowId xmlns:a16="http://schemas.microsoft.com/office/drawing/2014/main" val="4146042506"/>
                  </a:ext>
                </a:extLst>
              </a:tr>
              <a:tr h="539353">
                <a:tc>
                  <a:txBody>
                    <a:bodyPr/>
                    <a:lstStyle/>
                    <a:p>
                      <a:pPr marL="0" indent="0" algn="ctr">
                        <a:lnSpc>
                          <a:spcPct val="150000"/>
                        </a:lnSpc>
                      </a:pPr>
                      <a:r>
                        <a:rPr lang="en-US" sz="1200">
                          <a:effectLst/>
                          <a:latin typeface="Lexend Black" panose="020B0604020202020204" charset="0"/>
                        </a:rPr>
                        <a:t>2.</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marL="0" indent="0" algn="l">
                        <a:lnSpc>
                          <a:spcPct val="150000"/>
                        </a:lnSpc>
                      </a:pPr>
                      <a:r>
                        <a:rPr lang="en-US" sz="1200">
                          <a:effectLst/>
                          <a:latin typeface="Lexend" panose="020B0604020202020204" charset="0"/>
                        </a:rPr>
                        <a:t>Finetuning dataset pada model Mistral 7B.</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marL="0" indent="0"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extLst>
                  <a:ext uri="{0D108BD9-81ED-4DB2-BD59-A6C34878D82A}">
                    <a16:rowId xmlns:a16="http://schemas.microsoft.com/office/drawing/2014/main" val="3741648593"/>
                  </a:ext>
                </a:extLst>
              </a:tr>
              <a:tr h="539353">
                <a:tc>
                  <a:txBody>
                    <a:bodyPr/>
                    <a:lstStyle/>
                    <a:p>
                      <a:pPr marL="0" indent="0" algn="ctr">
                        <a:lnSpc>
                          <a:spcPct val="150000"/>
                        </a:lnSpc>
                      </a:pPr>
                      <a:r>
                        <a:rPr lang="en-US" sz="1200">
                          <a:effectLst/>
                          <a:latin typeface="Lexend Black" panose="020B0604020202020204" charset="0"/>
                        </a:rPr>
                        <a:t>3.</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marL="0" indent="0" algn="l">
                        <a:lnSpc>
                          <a:spcPct val="150000"/>
                        </a:lnSpc>
                      </a:pPr>
                      <a:r>
                        <a:rPr lang="en-US" sz="1200">
                          <a:effectLst/>
                          <a:latin typeface="Lexend" panose="020B0604020202020204" charset="0"/>
                        </a:rPr>
                        <a:t>Melakukan uji coba model Mistral 7B.</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marL="0" indent="0"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extLst>
                  <a:ext uri="{0D108BD9-81ED-4DB2-BD59-A6C34878D82A}">
                    <a16:rowId xmlns:a16="http://schemas.microsoft.com/office/drawing/2014/main" val="172991093"/>
                  </a:ext>
                </a:extLst>
              </a:tr>
              <a:tr h="532285">
                <a:tc>
                  <a:txBody>
                    <a:bodyPr/>
                    <a:lstStyle/>
                    <a:p>
                      <a:pPr marL="0" indent="0" algn="ctr">
                        <a:lnSpc>
                          <a:spcPct val="150000"/>
                        </a:lnSpc>
                      </a:pPr>
                      <a:r>
                        <a:rPr lang="en-US" sz="1200">
                          <a:effectLst/>
                          <a:latin typeface="Lexend Black" panose="020B0604020202020204" charset="0"/>
                        </a:rPr>
                        <a:t>4.</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marL="0" indent="0" algn="l">
                        <a:lnSpc>
                          <a:spcPct val="150000"/>
                        </a:lnSpc>
                      </a:pPr>
                      <a:r>
                        <a:rPr lang="en-US" sz="1200">
                          <a:effectLst/>
                          <a:latin typeface="Lexend" panose="020B0604020202020204" charset="0"/>
                        </a:rPr>
                        <a:t>Mengevaluasi model Mistral 7B.</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highlight>
                            <a:srgbClr val="A9A9A9"/>
                          </a:highligh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extLst>
                  <a:ext uri="{0D108BD9-81ED-4DB2-BD59-A6C34878D82A}">
                    <a16:rowId xmlns:a16="http://schemas.microsoft.com/office/drawing/2014/main" val="263930075"/>
                  </a:ext>
                </a:extLst>
              </a:tr>
              <a:tr h="539353">
                <a:tc>
                  <a:txBody>
                    <a:bodyPr/>
                    <a:lstStyle/>
                    <a:p>
                      <a:pPr marL="0" indent="0" algn="ctr">
                        <a:lnSpc>
                          <a:spcPct val="150000"/>
                        </a:lnSpc>
                      </a:pPr>
                      <a:r>
                        <a:rPr lang="en-US" sz="1200">
                          <a:effectLst/>
                          <a:latin typeface="Lexend Black" panose="020B0604020202020204" charset="0"/>
                        </a:rPr>
                        <a:t>5.</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marL="0" indent="0" algn="l">
                        <a:lnSpc>
                          <a:spcPct val="150000"/>
                        </a:lnSpc>
                      </a:pPr>
                      <a:r>
                        <a:rPr lang="en-US" sz="1200">
                          <a:effectLst/>
                          <a:latin typeface="Lexend" panose="020B0604020202020204" charset="0"/>
                        </a:rPr>
                        <a:t>Menyiapkan luaran dan publikasi.</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extLst>
                  <a:ext uri="{0D108BD9-81ED-4DB2-BD59-A6C34878D82A}">
                    <a16:rowId xmlns:a16="http://schemas.microsoft.com/office/drawing/2014/main" val="1121433190"/>
                  </a:ext>
                </a:extLst>
              </a:tr>
            </a:tbl>
          </a:graphicData>
        </a:graphic>
      </p:graphicFrame>
    </p:spTree>
    <p:extLst>
      <p:ext uri="{BB962C8B-B14F-4D97-AF65-F5344CB8AC3E}">
        <p14:creationId xmlns:p14="http://schemas.microsoft.com/office/powerpoint/2010/main" val="1089897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D7FC4-E57E-92EF-5CE2-9086A29DAD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A0184C-5887-4455-9F78-3469AF7B7EE3}"/>
              </a:ext>
            </a:extLst>
          </p:cNvPr>
          <p:cNvSpPr>
            <a:spLocks noGrp="1"/>
          </p:cNvSpPr>
          <p:nvPr>
            <p:ph type="title"/>
          </p:nvPr>
        </p:nvSpPr>
        <p:spPr>
          <a:xfrm>
            <a:off x="203890" y="874330"/>
            <a:ext cx="7704000" cy="511819"/>
          </a:xfrm>
        </p:spPr>
        <p:txBody>
          <a:bodyPr/>
          <a:lstStyle/>
          <a:p>
            <a:r>
              <a:rPr lang="en-US"/>
              <a:t>Metodologi Penelitian (5/10)</a:t>
            </a:r>
            <a:endParaRPr lang="en-ID"/>
          </a:p>
        </p:txBody>
      </p:sp>
      <p:pic>
        <p:nvPicPr>
          <p:cNvPr id="4" name="object 27">
            <a:extLst>
              <a:ext uri="{FF2B5EF4-FFF2-40B4-BE49-F238E27FC236}">
                <a16:creationId xmlns:a16="http://schemas.microsoft.com/office/drawing/2014/main" id="{D4054D40-2B71-F996-A34B-9EF04BEBF86B}"/>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95D298B-8BC2-6865-C504-A0ED05EC8DF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D2078F2E-A15F-B098-F9D6-FC8E5C1A905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48D3FB97-B98B-93E2-773F-ECFABE54E3C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1934215-2E4A-2C79-0029-38B36E2A5B1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8" name="Picture 17">
            <a:extLst>
              <a:ext uri="{FF2B5EF4-FFF2-40B4-BE49-F238E27FC236}">
                <a16:creationId xmlns:a16="http://schemas.microsoft.com/office/drawing/2014/main" id="{06A45C88-CC41-BB3C-378C-7CB381CF20C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49892" y="1551791"/>
            <a:ext cx="5400675" cy="2893060"/>
          </a:xfrm>
          <a:prstGeom prst="rect">
            <a:avLst/>
          </a:prstGeom>
          <a:noFill/>
          <a:ln>
            <a:noFill/>
          </a:ln>
        </p:spPr>
      </p:pic>
      <p:sp>
        <p:nvSpPr>
          <p:cNvPr id="19" name="Text Placeholder 2">
            <a:extLst>
              <a:ext uri="{FF2B5EF4-FFF2-40B4-BE49-F238E27FC236}">
                <a16:creationId xmlns:a16="http://schemas.microsoft.com/office/drawing/2014/main" id="{4B9C7C53-8BD5-7CE8-089E-CF40C1D44537}"/>
              </a:ext>
            </a:extLst>
          </p:cNvPr>
          <p:cNvSpPr>
            <a:spLocks noGrp="1"/>
          </p:cNvSpPr>
          <p:nvPr>
            <p:ph type="body" idx="1"/>
          </p:nvPr>
        </p:nvSpPr>
        <p:spPr>
          <a:xfrm>
            <a:off x="1391170" y="4424216"/>
            <a:ext cx="6659136" cy="636997"/>
          </a:xfrm>
        </p:spPr>
        <p:txBody>
          <a:bodyPr/>
          <a:lstStyle/>
          <a:p>
            <a:pPr marL="152400" indent="0" algn="l">
              <a:buNone/>
            </a:pPr>
            <a:r>
              <a:rPr lang="en-US" sz="1600">
                <a:effectLst/>
                <a:latin typeface="Lexend" pitchFamily="2" charset="0"/>
                <a:ea typeface="Calibri" panose="020F0502020204030204" pitchFamily="34" charset="0"/>
              </a:rPr>
              <a:t>Gambar 4.1 </a:t>
            </a:r>
            <a:r>
              <a:rPr lang="en-US" sz="1600">
                <a:latin typeface="Lexend" pitchFamily="2" charset="0"/>
                <a:ea typeface="Calibri" panose="020F0502020204030204" pitchFamily="34" charset="0"/>
              </a:rPr>
              <a:t>Alur Pelatihan pada LLM (Sumber: Benveniste, 2023)</a:t>
            </a:r>
            <a:endParaRPr lang="en-ID" sz="1600">
              <a:latin typeface="Lexend" pitchFamily="2" charset="0"/>
              <a:ea typeface="Calibri" panose="020F0502020204030204" pitchFamily="34" charset="0"/>
            </a:endParaRPr>
          </a:p>
        </p:txBody>
      </p:sp>
    </p:spTree>
    <p:extLst>
      <p:ext uri="{BB962C8B-B14F-4D97-AF65-F5344CB8AC3E}">
        <p14:creationId xmlns:p14="http://schemas.microsoft.com/office/powerpoint/2010/main" val="245694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95F9A-A6D8-FCB5-7FCD-61F950D23A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9D3501-D1A2-149B-42FB-ED90F97B26CC}"/>
              </a:ext>
            </a:extLst>
          </p:cNvPr>
          <p:cNvSpPr>
            <a:spLocks noGrp="1"/>
          </p:cNvSpPr>
          <p:nvPr>
            <p:ph type="title"/>
          </p:nvPr>
        </p:nvSpPr>
        <p:spPr>
          <a:xfrm>
            <a:off x="203890" y="874330"/>
            <a:ext cx="7704000" cy="511819"/>
          </a:xfrm>
        </p:spPr>
        <p:txBody>
          <a:bodyPr/>
          <a:lstStyle/>
          <a:p>
            <a:r>
              <a:rPr lang="en-US"/>
              <a:t>Metodologi Penelitian (6/10)</a:t>
            </a:r>
            <a:endParaRPr lang="en-ID"/>
          </a:p>
        </p:txBody>
      </p:sp>
      <p:pic>
        <p:nvPicPr>
          <p:cNvPr id="4" name="object 27">
            <a:extLst>
              <a:ext uri="{FF2B5EF4-FFF2-40B4-BE49-F238E27FC236}">
                <a16:creationId xmlns:a16="http://schemas.microsoft.com/office/drawing/2014/main" id="{315087A1-44F5-D2BA-C351-624688D35CC4}"/>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407DDD1-1B6D-E767-29ED-0412755780E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F0C3A3A4-05FE-03D7-58CD-A09A72B65787}"/>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6E32A7AE-C47D-3BB4-099C-5D0B30D657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AF799F4-82FF-5965-0FB2-A6996F99853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C2A2ED61-419A-476B-43BB-2C217583CD80}"/>
              </a:ext>
            </a:extLst>
          </p:cNvPr>
          <p:cNvSpPr>
            <a:spLocks noGrp="1"/>
          </p:cNvSpPr>
          <p:nvPr>
            <p:ph type="body" idx="1"/>
          </p:nvPr>
        </p:nvSpPr>
        <p:spPr>
          <a:xfrm>
            <a:off x="1391170" y="4549394"/>
            <a:ext cx="6659136" cy="511819"/>
          </a:xfrm>
        </p:spPr>
        <p:txBody>
          <a:bodyPr/>
          <a:lstStyle/>
          <a:p>
            <a:pPr marL="152400" indent="0" algn="l">
              <a:buNone/>
            </a:pPr>
            <a:r>
              <a:rPr lang="en-US" sz="1600">
                <a:effectLst/>
                <a:latin typeface="Lexend" pitchFamily="2" charset="0"/>
                <a:ea typeface="Calibri" panose="020F0502020204030204" pitchFamily="34" charset="0"/>
              </a:rPr>
              <a:t>Gambar 4.2 </a:t>
            </a:r>
            <a:r>
              <a:rPr lang="en-US" sz="1600">
                <a:latin typeface="Lexend" pitchFamily="2" charset="0"/>
                <a:ea typeface="Calibri" panose="020F0502020204030204" pitchFamily="34" charset="0"/>
              </a:rPr>
              <a:t>Alur Pada RAG (Sumber: Benveniste, 2023)</a:t>
            </a:r>
            <a:endParaRPr lang="en-ID" sz="1600">
              <a:latin typeface="Lexend" pitchFamily="2" charset="0"/>
              <a:ea typeface="Calibri" panose="020F0502020204030204" pitchFamily="34" charset="0"/>
            </a:endParaRPr>
          </a:p>
        </p:txBody>
      </p:sp>
      <p:pic>
        <p:nvPicPr>
          <p:cNvPr id="3" name="Picture 2">
            <a:extLst>
              <a:ext uri="{FF2B5EF4-FFF2-40B4-BE49-F238E27FC236}">
                <a16:creationId xmlns:a16="http://schemas.microsoft.com/office/drawing/2014/main" id="{4A5DEDA7-E6D1-689A-F4AE-F94C0DE0F1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29498" y="1721021"/>
            <a:ext cx="5400675" cy="2703195"/>
          </a:xfrm>
          <a:prstGeom prst="rect">
            <a:avLst/>
          </a:prstGeom>
          <a:noFill/>
          <a:ln>
            <a:noFill/>
          </a:ln>
        </p:spPr>
      </p:pic>
    </p:spTree>
    <p:extLst>
      <p:ext uri="{BB962C8B-B14F-4D97-AF65-F5344CB8AC3E}">
        <p14:creationId xmlns:p14="http://schemas.microsoft.com/office/powerpoint/2010/main" val="2193341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C59C9-33E3-5669-12C6-6B143C14AA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DD9542-39E8-2033-C337-1C311C3A8A88}"/>
              </a:ext>
            </a:extLst>
          </p:cNvPr>
          <p:cNvSpPr>
            <a:spLocks noGrp="1"/>
          </p:cNvSpPr>
          <p:nvPr>
            <p:ph type="title"/>
          </p:nvPr>
        </p:nvSpPr>
        <p:spPr>
          <a:xfrm>
            <a:off x="203890" y="874330"/>
            <a:ext cx="7704000" cy="511819"/>
          </a:xfrm>
        </p:spPr>
        <p:txBody>
          <a:bodyPr/>
          <a:lstStyle/>
          <a:p>
            <a:r>
              <a:rPr lang="en-US"/>
              <a:t>Metodologi Penelitian (7/10)</a:t>
            </a:r>
            <a:endParaRPr lang="en-ID"/>
          </a:p>
        </p:txBody>
      </p:sp>
      <p:pic>
        <p:nvPicPr>
          <p:cNvPr id="4" name="object 27">
            <a:extLst>
              <a:ext uri="{FF2B5EF4-FFF2-40B4-BE49-F238E27FC236}">
                <a16:creationId xmlns:a16="http://schemas.microsoft.com/office/drawing/2014/main" id="{317F980C-B249-6233-0BCA-AB394DB86CA5}"/>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8BF7155-C516-F817-44AD-5DAF594BFC9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AA6AD2B2-9D4F-92F9-2BE9-0E18A89A9001}"/>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3A226B84-A4E7-131F-1F72-E0DDC06B67B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79B7CB7-7E03-843C-7528-AD9BBA79DE0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A4441E30-0A9E-7323-43B8-C24267D90DC1}"/>
              </a:ext>
            </a:extLst>
          </p:cNvPr>
          <p:cNvSpPr>
            <a:spLocks noGrp="1"/>
          </p:cNvSpPr>
          <p:nvPr>
            <p:ph type="body" idx="1"/>
          </p:nvPr>
        </p:nvSpPr>
        <p:spPr>
          <a:xfrm>
            <a:off x="1453922" y="4183208"/>
            <a:ext cx="6954971" cy="511819"/>
          </a:xfrm>
        </p:spPr>
        <p:txBody>
          <a:bodyPr/>
          <a:lstStyle/>
          <a:p>
            <a:pPr marL="152400" indent="0" algn="l">
              <a:buNone/>
            </a:pPr>
            <a:r>
              <a:rPr lang="en-US" sz="1600">
                <a:effectLst/>
                <a:latin typeface="Lexend" pitchFamily="2" charset="0"/>
                <a:ea typeface="Calibri" panose="020F0502020204030204" pitchFamily="34" charset="0"/>
              </a:rPr>
              <a:t>Gambar 4.3 </a:t>
            </a:r>
            <a:r>
              <a:rPr lang="en-US" sz="1600">
                <a:latin typeface="Lexend" pitchFamily="2" charset="0"/>
                <a:ea typeface="Calibri" panose="020F0502020204030204" pitchFamily="34" charset="0"/>
              </a:rPr>
              <a:t>Pipa pengideksan pada RAG (Sumber: Benveniste, 2023)</a:t>
            </a:r>
            <a:endParaRPr lang="en-ID" sz="1600">
              <a:latin typeface="Lexend" pitchFamily="2" charset="0"/>
              <a:ea typeface="Calibri" panose="020F0502020204030204" pitchFamily="34" charset="0"/>
            </a:endParaRPr>
          </a:p>
        </p:txBody>
      </p:sp>
      <p:pic>
        <p:nvPicPr>
          <p:cNvPr id="6" name="Picture 5">
            <a:extLst>
              <a:ext uri="{FF2B5EF4-FFF2-40B4-BE49-F238E27FC236}">
                <a16:creationId xmlns:a16="http://schemas.microsoft.com/office/drawing/2014/main" id="{8CF6375F-07FE-D7F5-FE65-474693944E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71662" y="2280493"/>
            <a:ext cx="5400675" cy="1520190"/>
          </a:xfrm>
          <a:prstGeom prst="rect">
            <a:avLst/>
          </a:prstGeom>
          <a:noFill/>
          <a:ln>
            <a:noFill/>
          </a:ln>
        </p:spPr>
      </p:pic>
    </p:spTree>
    <p:extLst>
      <p:ext uri="{BB962C8B-B14F-4D97-AF65-F5344CB8AC3E}">
        <p14:creationId xmlns:p14="http://schemas.microsoft.com/office/powerpoint/2010/main" val="3716050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89CC0-60FF-3283-C2CD-8761976B45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70BFD9-30BB-C179-3E3C-77D157B358FE}"/>
              </a:ext>
            </a:extLst>
          </p:cNvPr>
          <p:cNvSpPr>
            <a:spLocks noGrp="1"/>
          </p:cNvSpPr>
          <p:nvPr>
            <p:ph type="title"/>
          </p:nvPr>
        </p:nvSpPr>
        <p:spPr>
          <a:xfrm>
            <a:off x="203890" y="874330"/>
            <a:ext cx="7704000" cy="511819"/>
          </a:xfrm>
        </p:spPr>
        <p:txBody>
          <a:bodyPr/>
          <a:lstStyle/>
          <a:p>
            <a:r>
              <a:rPr lang="en-US"/>
              <a:t>Metodologi Penelitian (8/10)</a:t>
            </a:r>
            <a:endParaRPr lang="en-ID"/>
          </a:p>
        </p:txBody>
      </p:sp>
      <p:pic>
        <p:nvPicPr>
          <p:cNvPr id="4" name="object 27">
            <a:extLst>
              <a:ext uri="{FF2B5EF4-FFF2-40B4-BE49-F238E27FC236}">
                <a16:creationId xmlns:a16="http://schemas.microsoft.com/office/drawing/2014/main" id="{235028BC-FBCE-B4F3-BB44-1D281D6CF34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035D004-5163-91E7-4902-FF834950367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85808EF8-8C23-4987-9209-CA448DE98F3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EEF43BE8-2969-7CF4-F6B4-ECE7C5E9EC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3528157-11C9-630F-F8C8-62AC1AACBD0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E237E6EF-2488-8277-D372-C7A50E78EA03}"/>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Rouge-1</a:t>
            </a:r>
            <a:endParaRPr lang="en-ID" sz="1800"/>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899498005"/>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xmlns="">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899498005"/>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017062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0522C-C439-DEB7-8F2E-5ED37C9F6B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D4060E-B5EA-428F-44D5-314EDB4CDF91}"/>
              </a:ext>
            </a:extLst>
          </p:cNvPr>
          <p:cNvSpPr>
            <a:spLocks noGrp="1"/>
          </p:cNvSpPr>
          <p:nvPr>
            <p:ph type="title"/>
          </p:nvPr>
        </p:nvSpPr>
        <p:spPr>
          <a:xfrm>
            <a:off x="203890" y="874330"/>
            <a:ext cx="7704000" cy="511819"/>
          </a:xfrm>
        </p:spPr>
        <p:txBody>
          <a:bodyPr/>
          <a:lstStyle/>
          <a:p>
            <a:r>
              <a:rPr lang="en-US"/>
              <a:t>Metodologi Penelitian (9/10)</a:t>
            </a:r>
            <a:endParaRPr lang="en-ID"/>
          </a:p>
        </p:txBody>
      </p:sp>
      <p:pic>
        <p:nvPicPr>
          <p:cNvPr id="4" name="object 27">
            <a:extLst>
              <a:ext uri="{FF2B5EF4-FFF2-40B4-BE49-F238E27FC236}">
                <a16:creationId xmlns:a16="http://schemas.microsoft.com/office/drawing/2014/main" id="{D21D9024-1D7D-3893-7F16-F9CC58D5BC5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3043E2-2FC4-90A4-CB10-F9A36C96F5BE}"/>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5FD435E4-7131-20A3-3535-37B31010A7F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92BDD8D7-2744-FC5F-D6FD-9A93A4249CB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29AC124-AA7E-47DB-CCEC-3413D46F9A0D}"/>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582AE88D-5B80-C0C0-E818-6AED23EF9EDA}"/>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Rouge-2</a:t>
            </a:r>
            <a:endParaRPr lang="en-ID" sz="1800"/>
          </a:p>
        </p:txBody>
      </p:sp>
      <mc:AlternateContent xmlns:mc="http://schemas.openxmlformats.org/markup-compatibility/2006">
        <mc:Choice xmlns:a14="http://schemas.microsoft.com/office/drawing/2010/main" Requires="a14">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extLst>
                  <p:ext uri="{D42A27DB-BD31-4B8C-83A1-F6EECF244321}">
                    <p14:modId xmlns:p14="http://schemas.microsoft.com/office/powerpoint/2010/main" val="701270835"/>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extLst>
                  <p:ext uri="{D42A27DB-BD31-4B8C-83A1-F6EECF244321}">
                    <p14:modId xmlns:p14="http://schemas.microsoft.com/office/powerpoint/2010/main" val="701270835"/>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84485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DABC1-1035-4C7F-B131-FF1A793B52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AA5B7A-01CE-1A21-746A-13BCCFDF8562}"/>
              </a:ext>
            </a:extLst>
          </p:cNvPr>
          <p:cNvSpPr>
            <a:spLocks noGrp="1"/>
          </p:cNvSpPr>
          <p:nvPr>
            <p:ph type="title"/>
          </p:nvPr>
        </p:nvSpPr>
        <p:spPr>
          <a:xfrm>
            <a:off x="203890" y="874330"/>
            <a:ext cx="7704000" cy="511819"/>
          </a:xfrm>
        </p:spPr>
        <p:txBody>
          <a:bodyPr/>
          <a:lstStyle/>
          <a:p>
            <a:r>
              <a:rPr lang="en-US"/>
              <a:t>Metodologi Penelitian (10/10)</a:t>
            </a:r>
            <a:endParaRPr lang="en-ID"/>
          </a:p>
        </p:txBody>
      </p:sp>
      <p:pic>
        <p:nvPicPr>
          <p:cNvPr id="4" name="object 27">
            <a:extLst>
              <a:ext uri="{FF2B5EF4-FFF2-40B4-BE49-F238E27FC236}">
                <a16:creationId xmlns:a16="http://schemas.microsoft.com/office/drawing/2014/main" id="{908C864F-C99D-CD30-5A4B-98D0559BDA9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649CC2D0-DF18-DEB9-EE64-D765987659D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397A04D0-9569-B77D-D0C3-E05D920B9199}"/>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F4049EAA-9F2E-D9C0-2C88-6E3E13010B4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21D8D2B-8D23-483D-3BDA-211BF6E57F8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47D2DA0D-3DB9-8C09-A996-ADC74677CF61}"/>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Rouge-L</a:t>
            </a:r>
            <a:endParaRPr lang="en-ID" sz="1800"/>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2270803822"/>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endParaRPr>
                        </a:p>
                      </a:txBody>
                      <a:tcPr marL="68580" marR="68580" marT="0" marB="0" anchor="ct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=2 </m:t>
                                </m:r>
                                <m:r>
                                  <a:rPr lang="en-US" sz="1200">
                                    <a:effectLst/>
                                    <a:latin typeface="Cambria Math" panose="02040503050406030204" pitchFamily="18" charset="0"/>
                                  </a:rPr>
                                  <m:t>𝑥</m:t>
                                </m:r>
                                <m:r>
                                  <a:rPr lang="en-US" sz="1200">
                                    <a:effectLst/>
                                    <a:latin typeface="Cambria Math" panose="02040503050406030204" pitchFamily="18" charset="0"/>
                                  </a:rPr>
                                  <m:t> </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Choice>
        <mc:Fallback xmlns="">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2270803822"/>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endParaRPr lang="en-US"/>
                        </a:p>
                      </a:txBody>
                      <a:tcPr marL="68580" marR="68580" marT="0" marB="0" anchor="ctr">
                        <a:blipFill>
                          <a:blip r:embed="rId4"/>
                          <a:stretch>
                            <a:fillRect l="-131" t="-680" r="-14717" b="-171429"/>
                          </a:stretch>
                        </a:blipFill>
                      </a:tcP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endParaRPr lang="en-US"/>
                        </a:p>
                      </a:txBody>
                      <a:tcPr marL="68580" marR="68580" marT="0" marB="0" anchor="ctr">
                        <a:blipFill>
                          <a:blip r:embed="rId4"/>
                          <a:stretch>
                            <a:fillRect l="-131" t="-101370" r="-14717" b="-72603"/>
                          </a:stretch>
                        </a:blipFill>
                      </a:tcP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endParaRPr lang="en-US"/>
                        </a:p>
                      </a:txBody>
                      <a:tcPr marL="68580" marR="68580" marT="0" marB="0" anchor="ctr">
                        <a:blipFill>
                          <a:blip r:embed="rId4"/>
                          <a:stretch>
                            <a:fillRect l="-131" t="-280000" r="-14717" b="-952"/>
                          </a:stretch>
                        </a:blipFill>
                      </a:tcP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Fallback>
      </mc:AlternateContent>
    </p:spTree>
    <p:extLst>
      <p:ext uri="{BB962C8B-B14F-4D97-AF65-F5344CB8AC3E}">
        <p14:creationId xmlns:p14="http://schemas.microsoft.com/office/powerpoint/2010/main" val="2311065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1BD8ABD2-4594-0D7C-2B80-503771310F6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C69FE741-76E8-4B3A-7EC5-273CF0A61850}"/>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C0660E7-B505-EFE0-106F-9F34AE0B4DE7}"/>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3200"/>
              <a:t>Hasil dan Pembahasan</a:t>
            </a:r>
            <a:endParaRPr lang="en-ID" sz="3200"/>
          </a:p>
        </p:txBody>
      </p:sp>
      <p:sp>
        <p:nvSpPr>
          <p:cNvPr id="301" name="Google Shape;301;p28">
            <a:extLst>
              <a:ext uri="{FF2B5EF4-FFF2-40B4-BE49-F238E27FC236}">
                <a16:creationId xmlns:a16="http://schemas.microsoft.com/office/drawing/2014/main" id="{30A802B2-ED4B-2358-4376-C7137B3ABE88}"/>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grpSp>
        <p:nvGrpSpPr>
          <p:cNvPr id="303" name="Google Shape;303;p28">
            <a:extLst>
              <a:ext uri="{FF2B5EF4-FFF2-40B4-BE49-F238E27FC236}">
                <a16:creationId xmlns:a16="http://schemas.microsoft.com/office/drawing/2014/main" id="{8C0D20BB-E970-493A-AF05-C66C4F7BEF54}"/>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14596B26-D592-DD8E-485C-124C2C8E8393}"/>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C7C57A0A-5B8D-D5CC-2464-DD42A1938D8B}"/>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1A30E993-EE5C-DDAB-024D-949002421AA3}"/>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8DA651EC-AEF4-8E2A-D511-5D07685BD54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22954CD2-8DDA-84D0-43C1-89697A3C2D9B}"/>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2D78ABA-D06E-6FCD-E92F-788E3E9D186D}"/>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1CA50B5C-670E-DED4-3860-A7FEB808607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B7AD7CE-D8EE-B251-C012-C95C282AC6C1}"/>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C6C2F566-219E-2F3E-C304-C7BD5863E1D7}"/>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0B3D4E0-A10E-3C7D-317E-E34A9582F791}"/>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336AFE4E-D050-A025-06E4-BC2831EEC765}"/>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751FBCD-4E0C-3654-96E3-3F5483BE40A0}"/>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EA8B135C-AFE0-8D22-33C0-9270A0C0E818}"/>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B2E14A07-7648-0C90-D33C-E47459F5B93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DE32382D-EB06-813F-6861-ED22D88E8B0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1E4764C5-0274-27A3-0B91-ABFCCBC6D9BB}"/>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EEBFFB48-5DFB-C72B-A858-89F4F3C5C7BE}"/>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34BE0664-F4F0-A215-857E-58E0940134C7}"/>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82391C0-1DA9-DBC3-D4A6-08244CB8C5C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FDF2B599-9C16-9440-89F1-2AC2D3585AC1}"/>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Seminar Hasil Tesis | Selasa, 27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1507633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a:extLst>
            <a:ext uri="{FF2B5EF4-FFF2-40B4-BE49-F238E27FC236}">
              <a16:creationId xmlns:a16="http://schemas.microsoft.com/office/drawing/2014/main" id="{1E88C78F-368C-9A4D-F357-822C86C79C1D}"/>
            </a:ext>
          </a:extLst>
        </p:cNvPr>
        <p:cNvGrpSpPr/>
        <p:nvPr/>
      </p:nvGrpSpPr>
      <p:grpSpPr>
        <a:xfrm>
          <a:off x="0" y="0"/>
          <a:ext cx="0" cy="0"/>
          <a:chOff x="0" y="0"/>
          <a:chExt cx="0" cy="0"/>
        </a:xfrm>
      </p:grpSpPr>
      <p:sp>
        <p:nvSpPr>
          <p:cNvPr id="280" name="Google Shape;280;p27">
            <a:extLst>
              <a:ext uri="{FF2B5EF4-FFF2-40B4-BE49-F238E27FC236}">
                <a16:creationId xmlns:a16="http://schemas.microsoft.com/office/drawing/2014/main" id="{94955852-6787-28F5-6A69-82BF5CB754E2}"/>
              </a:ext>
            </a:extLst>
          </p:cNvPr>
          <p:cNvSpPr/>
          <p:nvPr/>
        </p:nvSpPr>
        <p:spPr>
          <a:xfrm rot="5400000">
            <a:off x="-1049000" y="3207350"/>
            <a:ext cx="4761900" cy="7860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7">
            <a:extLst>
              <a:ext uri="{FF2B5EF4-FFF2-40B4-BE49-F238E27FC236}">
                <a16:creationId xmlns:a16="http://schemas.microsoft.com/office/drawing/2014/main" id="{2C42E0EE-1E1C-31EC-B1ED-549EBA485A2E}"/>
              </a:ext>
            </a:extLst>
          </p:cNvPr>
          <p:cNvSpPr txBox="1">
            <a:spLocks noGrp="1"/>
          </p:cNvSpPr>
          <p:nvPr>
            <p:ph type="title" idx="2"/>
          </p:nvPr>
        </p:nvSpPr>
        <p:spPr>
          <a:xfrm>
            <a:off x="2100925" y="1444783"/>
            <a:ext cx="4509300" cy="44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HASIL DAN PEMBAHASAN</a:t>
            </a:r>
            <a:endParaRPr/>
          </a:p>
        </p:txBody>
      </p:sp>
      <p:sp>
        <p:nvSpPr>
          <p:cNvPr id="282" name="Google Shape;282;p27">
            <a:extLst>
              <a:ext uri="{FF2B5EF4-FFF2-40B4-BE49-F238E27FC236}">
                <a16:creationId xmlns:a16="http://schemas.microsoft.com/office/drawing/2014/main" id="{47A6854E-F05B-B09D-E01A-285494770185}"/>
              </a:ext>
            </a:extLst>
          </p:cNvPr>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p>
            <a:pPr marL="12700" marR="5080">
              <a:lnSpc>
                <a:spcPct val="100000"/>
              </a:lnSpc>
              <a:spcBef>
                <a:spcPts val="550"/>
              </a:spcBef>
            </a:pPr>
            <a:r>
              <a:rPr lang="en-ID"/>
              <a:t>Membahas hasil penelitian.</a:t>
            </a:r>
            <a:endParaRPr lang="en-ID" dirty="0"/>
          </a:p>
        </p:txBody>
      </p:sp>
      <p:sp>
        <p:nvSpPr>
          <p:cNvPr id="283" name="Google Shape;283;p27">
            <a:extLst>
              <a:ext uri="{FF2B5EF4-FFF2-40B4-BE49-F238E27FC236}">
                <a16:creationId xmlns:a16="http://schemas.microsoft.com/office/drawing/2014/main" id="{59D3664A-BED2-41D4-4C84-73CDDC8BD2D8}"/>
              </a:ext>
            </a:extLst>
          </p:cNvPr>
          <p:cNvSpPr txBox="1">
            <a:spLocks noGrp="1"/>
          </p:cNvSpPr>
          <p:nvPr>
            <p:ph type="title"/>
          </p:nvPr>
        </p:nvSpPr>
        <p:spPr>
          <a:xfrm>
            <a:off x="938950" y="644514"/>
            <a:ext cx="7704000" cy="5206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PEMBAHASAN</a:t>
            </a:r>
            <a:endParaRPr/>
          </a:p>
        </p:txBody>
      </p:sp>
      <p:sp>
        <p:nvSpPr>
          <p:cNvPr id="284" name="Google Shape;284;p27">
            <a:extLst>
              <a:ext uri="{FF2B5EF4-FFF2-40B4-BE49-F238E27FC236}">
                <a16:creationId xmlns:a16="http://schemas.microsoft.com/office/drawing/2014/main" id="{1F281975-6555-4242-C33D-CA3CED401E6A}"/>
              </a:ext>
            </a:extLst>
          </p:cNvPr>
          <p:cNvSpPr txBox="1">
            <a:spLocks noGrp="1"/>
          </p:cNvSpPr>
          <p:nvPr>
            <p:ph type="title" idx="3"/>
          </p:nvPr>
        </p:nvSpPr>
        <p:spPr>
          <a:xfrm>
            <a:off x="944035" y="13461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85" name="Google Shape;285;p27">
            <a:extLst>
              <a:ext uri="{FF2B5EF4-FFF2-40B4-BE49-F238E27FC236}">
                <a16:creationId xmlns:a16="http://schemas.microsoft.com/office/drawing/2014/main" id="{F5AFD397-FACC-BD25-69F1-452DAFC42DFE}"/>
              </a:ext>
            </a:extLst>
          </p:cNvPr>
          <p:cNvSpPr txBox="1">
            <a:spLocks noGrp="1"/>
          </p:cNvSpPr>
          <p:nvPr>
            <p:ph type="title" idx="4"/>
          </p:nvPr>
        </p:nvSpPr>
        <p:spPr>
          <a:xfrm>
            <a:off x="2100925" y="2274833"/>
            <a:ext cx="4509300" cy="449700"/>
          </a:xfrm>
          <a:prstGeom prst="rect">
            <a:avLst/>
          </a:prstGeom>
        </p:spPr>
        <p:txBody>
          <a:bodyPr spcFirstLastPara="1" wrap="square" lIns="91425" tIns="91425" rIns="91425" bIns="91425" anchor="b" anchorCtr="0">
            <a:noAutofit/>
          </a:bodyPr>
          <a:lstStyle/>
          <a:p>
            <a:r>
              <a:rPr lang="en-ID"/>
              <a:t>KESIMPULAN DAN SARAN</a:t>
            </a:r>
            <a:endParaRPr lang="en-ID" dirty="0"/>
          </a:p>
        </p:txBody>
      </p:sp>
      <p:sp>
        <p:nvSpPr>
          <p:cNvPr id="286" name="Google Shape;286;p27">
            <a:extLst>
              <a:ext uri="{FF2B5EF4-FFF2-40B4-BE49-F238E27FC236}">
                <a16:creationId xmlns:a16="http://schemas.microsoft.com/office/drawing/2014/main" id="{F3BCF8AD-CC90-17E0-11E7-791D2D150E90}"/>
              </a:ext>
            </a:extLst>
          </p:cNvPr>
          <p:cNvSpPr txBox="1">
            <a:spLocks noGrp="1"/>
          </p:cNvSpPr>
          <p:nvPr>
            <p:ph type="subTitle" idx="5"/>
          </p:nvPr>
        </p:nvSpPr>
        <p:spPr>
          <a:xfrm>
            <a:off x="2100924" y="2587218"/>
            <a:ext cx="5938175" cy="364800"/>
          </a:xfrm>
          <a:prstGeom prst="rect">
            <a:avLst/>
          </a:prstGeom>
        </p:spPr>
        <p:txBody>
          <a:bodyPr spcFirstLastPara="1" wrap="square" lIns="91425" tIns="91425" rIns="91425" bIns="91425" anchor="t" anchorCtr="0">
            <a:noAutofit/>
          </a:bodyPr>
          <a:lstStyle/>
          <a:p>
            <a:pPr marL="12700" marR="5080">
              <a:lnSpc>
                <a:spcPct val="100000"/>
              </a:lnSpc>
              <a:spcBef>
                <a:spcPts val="550"/>
              </a:spcBef>
            </a:pPr>
            <a:r>
              <a:rPr lang="en-ID"/>
              <a:t>Kesimpulan penelitian dan  saran</a:t>
            </a:r>
            <a:r>
              <a:rPr lang="en-ID" sz="1200" spc="65">
                <a:solidFill>
                  <a:schemeClr val="tx1"/>
                </a:solidFill>
                <a:latin typeface="Gill Sans MT"/>
                <a:cs typeface="Gill Sans MT"/>
              </a:rPr>
              <a:t>.</a:t>
            </a:r>
            <a:endParaRPr lang="en-ID" sz="1200" dirty="0">
              <a:solidFill>
                <a:schemeClr val="tx1"/>
              </a:solidFill>
              <a:latin typeface="Gill Sans MT"/>
              <a:cs typeface="Gill Sans MT"/>
            </a:endParaRPr>
          </a:p>
        </p:txBody>
      </p:sp>
      <p:sp>
        <p:nvSpPr>
          <p:cNvPr id="287" name="Google Shape;287;p27">
            <a:extLst>
              <a:ext uri="{FF2B5EF4-FFF2-40B4-BE49-F238E27FC236}">
                <a16:creationId xmlns:a16="http://schemas.microsoft.com/office/drawing/2014/main" id="{B87EB689-ED0A-643A-0FD4-3783C1C735C0}"/>
              </a:ext>
            </a:extLst>
          </p:cNvPr>
          <p:cNvSpPr txBox="1">
            <a:spLocks noGrp="1"/>
          </p:cNvSpPr>
          <p:nvPr>
            <p:ph type="title" idx="6"/>
          </p:nvPr>
        </p:nvSpPr>
        <p:spPr>
          <a:xfrm>
            <a:off x="944035" y="21762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pic>
        <p:nvPicPr>
          <p:cNvPr id="2" name="object 27">
            <a:extLst>
              <a:ext uri="{FF2B5EF4-FFF2-40B4-BE49-F238E27FC236}">
                <a16:creationId xmlns:a16="http://schemas.microsoft.com/office/drawing/2014/main" id="{882E2092-B9AB-DD0C-6D5B-8F67CAE78683}"/>
              </a:ext>
            </a:extLst>
          </p:cNvPr>
          <p:cNvPicPr/>
          <p:nvPr/>
        </p:nvPicPr>
        <p:blipFill>
          <a:blip r:embed="rId3" cstate="print"/>
          <a:stretch>
            <a:fillRect/>
          </a:stretch>
        </p:blipFill>
        <p:spPr>
          <a:xfrm>
            <a:off x="0" y="46946"/>
            <a:ext cx="3129776" cy="661742"/>
          </a:xfrm>
          <a:prstGeom prst="rect">
            <a:avLst/>
          </a:prstGeom>
        </p:spPr>
      </p:pic>
      <p:sp>
        <p:nvSpPr>
          <p:cNvPr id="3" name="Oval 2">
            <a:extLst>
              <a:ext uri="{FF2B5EF4-FFF2-40B4-BE49-F238E27FC236}">
                <a16:creationId xmlns:a16="http://schemas.microsoft.com/office/drawing/2014/main" id="{DEF85883-241E-4289-8F0E-219247AA1F3F}"/>
              </a:ext>
            </a:extLst>
          </p:cNvPr>
          <p:cNvSpPr/>
          <p:nvPr/>
        </p:nvSpPr>
        <p:spPr>
          <a:xfrm>
            <a:off x="7567961" y="4177061"/>
            <a:ext cx="1932878" cy="1932878"/>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4" name="object 28">
            <a:extLst>
              <a:ext uri="{FF2B5EF4-FFF2-40B4-BE49-F238E27FC236}">
                <a16:creationId xmlns:a16="http://schemas.microsoft.com/office/drawing/2014/main" id="{B8225417-C45A-9F13-33E8-9ADB4B29D538}"/>
              </a:ext>
            </a:extLst>
          </p:cNvPr>
          <p:cNvSpPr txBox="1"/>
          <p:nvPr/>
        </p:nvSpPr>
        <p:spPr>
          <a:xfrm>
            <a:off x="4154853" y="80519"/>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spTree>
    <p:extLst>
      <p:ext uri="{BB962C8B-B14F-4D97-AF65-F5344CB8AC3E}">
        <p14:creationId xmlns:p14="http://schemas.microsoft.com/office/powerpoint/2010/main" val="4161479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515A0-11F0-9A53-56D4-3630A3E19C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FEA830-C044-3B67-9297-17A00034DC13}"/>
              </a:ext>
            </a:extLst>
          </p:cNvPr>
          <p:cNvSpPr>
            <a:spLocks noGrp="1"/>
          </p:cNvSpPr>
          <p:nvPr>
            <p:ph type="title"/>
          </p:nvPr>
        </p:nvSpPr>
        <p:spPr>
          <a:xfrm>
            <a:off x="203890" y="874330"/>
            <a:ext cx="7704000" cy="511819"/>
          </a:xfrm>
        </p:spPr>
        <p:txBody>
          <a:bodyPr/>
          <a:lstStyle/>
          <a:p>
            <a:r>
              <a:rPr lang="en-US"/>
              <a:t>Hasil dan Pembahasan (1/6)</a:t>
            </a:r>
            <a:endParaRPr lang="en-ID"/>
          </a:p>
        </p:txBody>
      </p:sp>
      <p:pic>
        <p:nvPicPr>
          <p:cNvPr id="4" name="object 27">
            <a:extLst>
              <a:ext uri="{FF2B5EF4-FFF2-40B4-BE49-F238E27FC236}">
                <a16:creationId xmlns:a16="http://schemas.microsoft.com/office/drawing/2014/main" id="{556B4C6C-5AA9-F5C5-5D2B-CAF0A9C7E3AA}"/>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4017857E-A827-995B-5B71-3D37B38AD0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90C195EB-73E8-BCCA-F994-AC91A8CECC6C}"/>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0D3DBC32-F834-0B5D-6EFB-DAE3610D581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48FDAA8-D83F-22B2-CF7C-487C67EA0C2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8A5989BF-6C3A-A6E7-7BAE-2A1966D0950E}"/>
              </a:ext>
            </a:extLst>
          </p:cNvPr>
          <p:cNvSpPr txBox="1">
            <a:spLocks/>
          </p:cNvSpPr>
          <p:nvPr/>
        </p:nvSpPr>
        <p:spPr>
          <a:xfrm>
            <a:off x="309935" y="1562778"/>
            <a:ext cx="6107454"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Hasil Pengujian dan Evaluasi Hasil Inferensi</a:t>
            </a:r>
            <a:endParaRPr lang="en-ID" sz="1800"/>
          </a:p>
        </p:txBody>
      </p:sp>
      <p:graphicFrame>
        <p:nvGraphicFramePr>
          <p:cNvPr id="3" name="Table 2">
            <a:extLst>
              <a:ext uri="{FF2B5EF4-FFF2-40B4-BE49-F238E27FC236}">
                <a16:creationId xmlns:a16="http://schemas.microsoft.com/office/drawing/2014/main" id="{D390ABE8-5904-DDE9-496C-7CECC1FB03EF}"/>
              </a:ext>
            </a:extLst>
          </p:cNvPr>
          <p:cNvGraphicFramePr>
            <a:graphicFrameLocks noGrp="1"/>
          </p:cNvGraphicFramePr>
          <p:nvPr>
            <p:extLst>
              <p:ext uri="{D42A27DB-BD31-4B8C-83A1-F6EECF244321}">
                <p14:modId xmlns:p14="http://schemas.microsoft.com/office/powerpoint/2010/main" val="2418295927"/>
              </p:ext>
            </p:extLst>
          </p:nvPr>
        </p:nvGraphicFramePr>
        <p:xfrm>
          <a:off x="1640268" y="2372001"/>
          <a:ext cx="5863464" cy="1287736"/>
        </p:xfrm>
        <a:graphic>
          <a:graphicData uri="http://schemas.openxmlformats.org/drawingml/2006/table">
            <a:tbl>
              <a:tblPr firstRow="1" firstCol="1" bandRow="1">
                <a:tableStyleId>{5521B1EC-78B9-4867-990F-E81BE3442C87}</a:tableStyleId>
              </a:tblPr>
              <a:tblGrid>
                <a:gridCol w="1195305">
                  <a:extLst>
                    <a:ext uri="{9D8B030D-6E8A-4147-A177-3AD203B41FA5}">
                      <a16:colId xmlns:a16="http://schemas.microsoft.com/office/drawing/2014/main" val="130304968"/>
                    </a:ext>
                  </a:extLst>
                </a:gridCol>
                <a:gridCol w="1489139">
                  <a:extLst>
                    <a:ext uri="{9D8B030D-6E8A-4147-A177-3AD203B41FA5}">
                      <a16:colId xmlns:a16="http://schemas.microsoft.com/office/drawing/2014/main" val="1249681267"/>
                    </a:ext>
                  </a:extLst>
                </a:gridCol>
                <a:gridCol w="1165044">
                  <a:extLst>
                    <a:ext uri="{9D8B030D-6E8A-4147-A177-3AD203B41FA5}">
                      <a16:colId xmlns:a16="http://schemas.microsoft.com/office/drawing/2014/main" val="564874198"/>
                    </a:ext>
                  </a:extLst>
                </a:gridCol>
                <a:gridCol w="1006988">
                  <a:extLst>
                    <a:ext uri="{9D8B030D-6E8A-4147-A177-3AD203B41FA5}">
                      <a16:colId xmlns:a16="http://schemas.microsoft.com/office/drawing/2014/main" val="1280064213"/>
                    </a:ext>
                  </a:extLst>
                </a:gridCol>
                <a:gridCol w="1006988">
                  <a:extLst>
                    <a:ext uri="{9D8B030D-6E8A-4147-A177-3AD203B41FA5}">
                      <a16:colId xmlns:a16="http://schemas.microsoft.com/office/drawing/2014/main" val="3100372075"/>
                    </a:ext>
                  </a:extLst>
                </a:gridCol>
              </a:tblGrid>
              <a:tr h="254532">
                <a:tc rowSpan="2">
                  <a:txBody>
                    <a:bodyPr/>
                    <a:lstStyle/>
                    <a:p>
                      <a:pPr algn="ctr"/>
                      <a:r>
                        <a:rPr lang="en-GB" sz="1200" b="1">
                          <a:effectLst/>
                          <a:latin typeface="Lexend" pitchFamily="2" charset="0"/>
                        </a:rPr>
                        <a:t>Metode</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rowSpan="2">
                  <a:txBody>
                    <a:bodyPr/>
                    <a:lstStyle/>
                    <a:p>
                      <a:pPr algn="ctr"/>
                      <a:r>
                        <a:rPr lang="en-GB" sz="1200" b="1">
                          <a:effectLst/>
                          <a:latin typeface="Lexend" pitchFamily="2" charset="0"/>
                        </a:rPr>
                        <a:t>Jumlah Pertanyaan</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gridSpan="3">
                  <a:txBody>
                    <a:bodyPr/>
                    <a:lstStyle/>
                    <a:p>
                      <a:pPr algn="ctr"/>
                      <a:r>
                        <a:rPr lang="en-GB" sz="1200" b="1">
                          <a:effectLst/>
                          <a:latin typeface="Lexend" pitchFamily="2" charset="0"/>
                        </a:rPr>
                        <a:t>Skor ROUGE</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3038764388"/>
                  </a:ext>
                </a:extLst>
              </a:tr>
              <a:tr h="358688">
                <a:tc vMerge="1">
                  <a:txBody>
                    <a:bodyPr/>
                    <a:lstStyle/>
                    <a:p>
                      <a:endParaRPr lang="en-ID"/>
                    </a:p>
                  </a:txBody>
                  <a:tcPr/>
                </a:tc>
                <a:tc vMerge="1">
                  <a:txBody>
                    <a:bodyPr/>
                    <a:lstStyle/>
                    <a:p>
                      <a:endParaRPr lang="en-ID"/>
                    </a:p>
                  </a:txBody>
                  <a:tcPr/>
                </a:tc>
                <a:tc>
                  <a:txBody>
                    <a:bodyPr/>
                    <a:lstStyle/>
                    <a:p>
                      <a:pPr algn="ctr"/>
                      <a:r>
                        <a:rPr lang="en-GB" sz="1200" b="1">
                          <a:effectLst/>
                          <a:latin typeface="Lexend" pitchFamily="2" charset="0"/>
                        </a:rPr>
                        <a:t>R-1</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R-2</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R-L</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673609880"/>
                  </a:ext>
                </a:extLst>
              </a:tr>
              <a:tr h="337258">
                <a:tc>
                  <a:txBody>
                    <a:bodyPr/>
                    <a:lstStyle/>
                    <a:p>
                      <a:pPr>
                        <a:lnSpc>
                          <a:spcPct val="150000"/>
                        </a:lnSpc>
                      </a:pPr>
                      <a:r>
                        <a:rPr lang="en-GB" sz="1200">
                          <a:effectLst/>
                          <a:latin typeface="Lexend" pitchFamily="2" charset="0"/>
                        </a:rPr>
                        <a:t>Fine-tuning</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20/20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892403286"/>
                  </a:ext>
                </a:extLst>
              </a:tr>
              <a:tr h="337258">
                <a:tc>
                  <a:txBody>
                    <a:bodyPr/>
                    <a:lstStyle/>
                    <a:p>
                      <a:pPr>
                        <a:lnSpc>
                          <a:spcPct val="150000"/>
                        </a:lnSpc>
                      </a:pPr>
                      <a:r>
                        <a:rPr lang="en-GB" sz="1200">
                          <a:effectLst/>
                          <a:latin typeface="Lexend" pitchFamily="2" charset="0"/>
                        </a:rPr>
                        <a:t>RAG</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15/56</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167118715"/>
                  </a:ext>
                </a:extLst>
              </a:tr>
            </a:tbl>
          </a:graphicData>
        </a:graphic>
      </p:graphicFrame>
      <p:sp>
        <p:nvSpPr>
          <p:cNvPr id="6" name="Text Placeholder 2">
            <a:extLst>
              <a:ext uri="{FF2B5EF4-FFF2-40B4-BE49-F238E27FC236}">
                <a16:creationId xmlns:a16="http://schemas.microsoft.com/office/drawing/2014/main" id="{D7EAC188-2CA3-7271-EDF1-5A2F4448A388}"/>
              </a:ext>
            </a:extLst>
          </p:cNvPr>
          <p:cNvSpPr>
            <a:spLocks noGrp="1"/>
          </p:cNvSpPr>
          <p:nvPr>
            <p:ph type="body" idx="1"/>
          </p:nvPr>
        </p:nvSpPr>
        <p:spPr>
          <a:xfrm>
            <a:off x="2929712" y="1897924"/>
            <a:ext cx="3284576" cy="474077"/>
          </a:xfrm>
        </p:spPr>
        <p:txBody>
          <a:bodyPr/>
          <a:lstStyle/>
          <a:p>
            <a:pPr marL="152400" indent="0" algn="ctr">
              <a:buNone/>
            </a:pPr>
            <a:r>
              <a:rPr lang="en-US" sz="1600"/>
              <a:t>Tabel 5.1 </a:t>
            </a:r>
            <a:r>
              <a:rPr lang="en-GB" sz="1600"/>
              <a:t>Nilai skor ROUGE</a:t>
            </a:r>
            <a:endParaRPr lang="en-ID" sz="1600"/>
          </a:p>
        </p:txBody>
      </p:sp>
    </p:spTree>
    <p:extLst>
      <p:ext uri="{BB962C8B-B14F-4D97-AF65-F5344CB8AC3E}">
        <p14:creationId xmlns:p14="http://schemas.microsoft.com/office/powerpoint/2010/main" val="373408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8FC75-EE19-3B57-C0D5-CA12686305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1C532F-13A4-4F90-73E7-20B1272BF4A5}"/>
              </a:ext>
            </a:extLst>
          </p:cNvPr>
          <p:cNvSpPr>
            <a:spLocks noGrp="1"/>
          </p:cNvSpPr>
          <p:nvPr>
            <p:ph type="title"/>
          </p:nvPr>
        </p:nvSpPr>
        <p:spPr>
          <a:xfrm>
            <a:off x="203890" y="874330"/>
            <a:ext cx="7704000" cy="511819"/>
          </a:xfrm>
        </p:spPr>
        <p:txBody>
          <a:bodyPr/>
          <a:lstStyle/>
          <a:p>
            <a:r>
              <a:rPr lang="en-US"/>
              <a:t>Hasil dan Pembahasan (2/6)</a:t>
            </a:r>
            <a:endParaRPr lang="en-ID"/>
          </a:p>
        </p:txBody>
      </p:sp>
      <p:pic>
        <p:nvPicPr>
          <p:cNvPr id="4" name="object 27">
            <a:extLst>
              <a:ext uri="{FF2B5EF4-FFF2-40B4-BE49-F238E27FC236}">
                <a16:creationId xmlns:a16="http://schemas.microsoft.com/office/drawing/2014/main" id="{D38844AB-5AC8-B84F-4AF3-A5EB60812F5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E4F287E-11A7-6BF4-0DA2-4113F7058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1327A99C-4A51-03C3-D4BD-CDFB6F6470E8}"/>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CA9A2AB5-AF9D-62D1-8F9E-2FA6BA8E1BB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0571D5F-6451-A581-5A18-7CF6947883B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27FE5091-9AF6-38E0-3498-EA4A5C21228D}"/>
              </a:ext>
            </a:extLst>
          </p:cNvPr>
          <p:cNvSpPr txBox="1">
            <a:spLocks/>
          </p:cNvSpPr>
          <p:nvPr/>
        </p:nvSpPr>
        <p:spPr>
          <a:xfrm>
            <a:off x="309935" y="1562778"/>
            <a:ext cx="6107454"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id-ID" sz="1800"/>
              <a:t>Kategori </a:t>
            </a:r>
            <a:r>
              <a:rPr lang="en-GB" sz="1800"/>
              <a:t>skor ROUGE</a:t>
            </a:r>
            <a:endParaRPr lang="en-ID" sz="1800"/>
          </a:p>
        </p:txBody>
      </p:sp>
      <p:sp>
        <p:nvSpPr>
          <p:cNvPr id="6" name="Text Placeholder 2">
            <a:extLst>
              <a:ext uri="{FF2B5EF4-FFF2-40B4-BE49-F238E27FC236}">
                <a16:creationId xmlns:a16="http://schemas.microsoft.com/office/drawing/2014/main" id="{9C472DD8-9E55-C38F-7457-11B0621A3A7D}"/>
              </a:ext>
            </a:extLst>
          </p:cNvPr>
          <p:cNvSpPr>
            <a:spLocks noGrp="1"/>
          </p:cNvSpPr>
          <p:nvPr>
            <p:ph type="body" idx="1"/>
          </p:nvPr>
        </p:nvSpPr>
        <p:spPr>
          <a:xfrm>
            <a:off x="1312892" y="1897924"/>
            <a:ext cx="6518214" cy="395632"/>
          </a:xfrm>
        </p:spPr>
        <p:txBody>
          <a:bodyPr/>
          <a:lstStyle/>
          <a:p>
            <a:pPr marL="152400" indent="0" algn="ctr">
              <a:buNone/>
            </a:pPr>
            <a:r>
              <a:rPr lang="en-US" sz="1600"/>
              <a:t>Tabel 5.2 </a:t>
            </a:r>
            <a:r>
              <a:rPr lang="en-GB" sz="1600"/>
              <a:t>Tabel Kategori Nilai Metrik ROUGE (Walker II, 2024)</a:t>
            </a:r>
            <a:endParaRPr lang="en-ID" sz="1600"/>
          </a:p>
        </p:txBody>
      </p:sp>
      <p:graphicFrame>
        <p:nvGraphicFramePr>
          <p:cNvPr id="7" name="Table 6">
            <a:extLst>
              <a:ext uri="{FF2B5EF4-FFF2-40B4-BE49-F238E27FC236}">
                <a16:creationId xmlns:a16="http://schemas.microsoft.com/office/drawing/2014/main" id="{AA77AC46-CD0D-56C8-10DE-44B3992601B8}"/>
              </a:ext>
            </a:extLst>
          </p:cNvPr>
          <p:cNvGraphicFramePr>
            <a:graphicFrameLocks noGrp="1"/>
          </p:cNvGraphicFramePr>
          <p:nvPr>
            <p:extLst>
              <p:ext uri="{D42A27DB-BD31-4B8C-83A1-F6EECF244321}">
                <p14:modId xmlns:p14="http://schemas.microsoft.com/office/powerpoint/2010/main" val="818417374"/>
              </p:ext>
            </p:extLst>
          </p:nvPr>
        </p:nvGraphicFramePr>
        <p:xfrm>
          <a:off x="1386000" y="2336950"/>
          <a:ext cx="6371999" cy="1944000"/>
        </p:xfrm>
        <a:graphic>
          <a:graphicData uri="http://schemas.openxmlformats.org/drawingml/2006/table">
            <a:tbl>
              <a:tblPr firstRow="1" firstCol="1" bandRow="1">
                <a:tableStyleId>{5521B1EC-78B9-4867-990F-E81BE3442C87}</a:tableStyleId>
              </a:tblPr>
              <a:tblGrid>
                <a:gridCol w="1349063">
                  <a:extLst>
                    <a:ext uri="{9D8B030D-6E8A-4147-A177-3AD203B41FA5}">
                      <a16:colId xmlns:a16="http://schemas.microsoft.com/office/drawing/2014/main" val="71621135"/>
                    </a:ext>
                  </a:extLst>
                </a:gridCol>
                <a:gridCol w="1674312">
                  <a:extLst>
                    <a:ext uri="{9D8B030D-6E8A-4147-A177-3AD203B41FA5}">
                      <a16:colId xmlns:a16="http://schemas.microsoft.com/office/drawing/2014/main" val="3712697952"/>
                    </a:ext>
                  </a:extLst>
                </a:gridCol>
                <a:gridCol w="1674312">
                  <a:extLst>
                    <a:ext uri="{9D8B030D-6E8A-4147-A177-3AD203B41FA5}">
                      <a16:colId xmlns:a16="http://schemas.microsoft.com/office/drawing/2014/main" val="3729974881"/>
                    </a:ext>
                  </a:extLst>
                </a:gridCol>
                <a:gridCol w="1674312">
                  <a:extLst>
                    <a:ext uri="{9D8B030D-6E8A-4147-A177-3AD203B41FA5}">
                      <a16:colId xmlns:a16="http://schemas.microsoft.com/office/drawing/2014/main" val="3788821807"/>
                    </a:ext>
                  </a:extLst>
                </a:gridCol>
              </a:tblGrid>
              <a:tr h="472013">
                <a:tc>
                  <a:txBody>
                    <a:bodyPr/>
                    <a:lstStyle/>
                    <a:p>
                      <a:pPr>
                        <a:lnSpc>
                          <a:spcPct val="150000"/>
                        </a:lnSpc>
                      </a:pPr>
                      <a:r>
                        <a:rPr lang="id-ID" sz="1200" b="1">
                          <a:effectLst/>
                          <a:latin typeface="Lexend" pitchFamily="2" charset="0"/>
                        </a:rPr>
                        <a:t>Metrik ROUGE</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id-ID" sz="1200" b="1">
                          <a:effectLst/>
                          <a:latin typeface="Lexend" pitchFamily="2" charset="0"/>
                        </a:rPr>
                        <a:t>Baik</a:t>
                      </a:r>
                      <a:r>
                        <a:rPr lang="en-GB" sz="1200" b="1">
                          <a:effectLst/>
                          <a:latin typeface="Lexend" pitchFamily="2" charset="0"/>
                        </a:rPr>
                        <a:t> sekali</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id-ID" sz="1200" b="1">
                          <a:effectLst/>
                          <a:latin typeface="Lexend" pitchFamily="2" charset="0"/>
                        </a:rPr>
                        <a:t>Baik</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en-GB" sz="1200" b="1">
                          <a:effectLst/>
                          <a:latin typeface="Lexend" pitchFamily="2" charset="0"/>
                        </a:rPr>
                        <a:t>Sedang</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4137570582"/>
                  </a:ext>
                </a:extLst>
              </a:tr>
              <a:tr h="532688">
                <a:tc>
                  <a:txBody>
                    <a:bodyPr/>
                    <a:lstStyle/>
                    <a:p>
                      <a:pPr>
                        <a:lnSpc>
                          <a:spcPct val="150000"/>
                        </a:lnSpc>
                      </a:pPr>
                      <a:r>
                        <a:rPr lang="en-GB" sz="1200">
                          <a:effectLst/>
                          <a:latin typeface="Lexend" pitchFamily="2" charset="0"/>
                        </a:rPr>
                        <a:t>ROUGE-1</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0.4-0.5</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855575124"/>
                  </a:ext>
                </a:extLst>
              </a:tr>
              <a:tr h="483834">
                <a:tc>
                  <a:txBody>
                    <a:bodyPr/>
                    <a:lstStyle/>
                    <a:p>
                      <a:pPr>
                        <a:lnSpc>
                          <a:spcPct val="150000"/>
                        </a:lnSpc>
                      </a:pPr>
                      <a:r>
                        <a:rPr lang="en-GB" sz="1200">
                          <a:effectLst/>
                          <a:latin typeface="Lexend" pitchFamily="2" charset="0"/>
                        </a:rPr>
                        <a:t>ROUGE-</a:t>
                      </a:r>
                      <a:r>
                        <a:rPr lang="id-ID"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&gt;0.4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0.2-0.4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949591499"/>
                  </a:ext>
                </a:extLst>
              </a:tr>
              <a:tr h="455465">
                <a:tc>
                  <a:txBody>
                    <a:bodyPr/>
                    <a:lstStyle/>
                    <a:p>
                      <a:pPr>
                        <a:lnSpc>
                          <a:spcPct val="150000"/>
                        </a:lnSpc>
                      </a:pPr>
                      <a:r>
                        <a:rPr lang="en-GB" sz="1200">
                          <a:effectLst/>
                          <a:latin typeface="Lexend" pitchFamily="2" charset="0"/>
                        </a:rPr>
                        <a:t>ROUGE-</a:t>
                      </a:r>
                      <a:r>
                        <a:rPr lang="id-ID" sz="1200">
                          <a:effectLst/>
                          <a:latin typeface="Lexend" pitchFamily="2" charset="0"/>
                        </a:rPr>
                        <a:t>L</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0.3-0.4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618327783"/>
                  </a:ext>
                </a:extLst>
              </a:tr>
            </a:tbl>
          </a:graphicData>
        </a:graphic>
      </p:graphicFrame>
    </p:spTree>
    <p:extLst>
      <p:ext uri="{BB962C8B-B14F-4D97-AF65-F5344CB8AC3E}">
        <p14:creationId xmlns:p14="http://schemas.microsoft.com/office/powerpoint/2010/main" val="4068882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2021D-A65A-8016-4C0F-81AF5BC1BF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E7B4F5-1A8F-6E70-3795-151121DB0118}"/>
              </a:ext>
            </a:extLst>
          </p:cNvPr>
          <p:cNvSpPr>
            <a:spLocks noGrp="1"/>
          </p:cNvSpPr>
          <p:nvPr>
            <p:ph type="title"/>
          </p:nvPr>
        </p:nvSpPr>
        <p:spPr>
          <a:xfrm>
            <a:off x="203890" y="874330"/>
            <a:ext cx="7704000" cy="511819"/>
          </a:xfrm>
        </p:spPr>
        <p:txBody>
          <a:bodyPr/>
          <a:lstStyle/>
          <a:p>
            <a:r>
              <a:rPr lang="en-US"/>
              <a:t>Hasil dan Pembahasan (3/6)</a:t>
            </a:r>
            <a:endParaRPr lang="en-ID"/>
          </a:p>
        </p:txBody>
      </p:sp>
      <p:pic>
        <p:nvPicPr>
          <p:cNvPr id="4" name="object 27">
            <a:extLst>
              <a:ext uri="{FF2B5EF4-FFF2-40B4-BE49-F238E27FC236}">
                <a16:creationId xmlns:a16="http://schemas.microsoft.com/office/drawing/2014/main" id="{A92BE185-70A4-1908-E714-A24879953EA3}"/>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3F54C1A-D53A-E149-DD61-8972D05CBE64}"/>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04AB9C90-01F8-8EBD-613B-8D45FEA8D1C6}"/>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F0449B7C-B8AC-5ECD-8E63-7D53411B524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B89D7AF-E7FE-241C-A7D7-ED3240CA0AF3}"/>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5D1EC52-6EF4-7C87-11BD-EFA1F31D36ED}"/>
              </a:ext>
            </a:extLst>
          </p:cNvPr>
          <p:cNvSpPr txBox="1">
            <a:spLocks/>
          </p:cNvSpPr>
          <p:nvPr/>
        </p:nvSpPr>
        <p:spPr>
          <a:xfrm>
            <a:off x="309935" y="1562778"/>
            <a:ext cx="4477218"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GB" sz="1800"/>
              <a:t>Menghitung Evaluasi Sumber Daya</a:t>
            </a:r>
            <a:endParaRPr lang="en-ID" sz="1800"/>
          </a:p>
        </p:txBody>
      </p:sp>
      <p:sp>
        <p:nvSpPr>
          <p:cNvPr id="6" name="Text Placeholder 2">
            <a:extLst>
              <a:ext uri="{FF2B5EF4-FFF2-40B4-BE49-F238E27FC236}">
                <a16:creationId xmlns:a16="http://schemas.microsoft.com/office/drawing/2014/main" id="{C62B5105-D66E-F8C9-34ED-4053BAAFA6AC}"/>
              </a:ext>
            </a:extLst>
          </p:cNvPr>
          <p:cNvSpPr>
            <a:spLocks noGrp="1"/>
          </p:cNvSpPr>
          <p:nvPr>
            <p:ph type="body" idx="1"/>
          </p:nvPr>
        </p:nvSpPr>
        <p:spPr>
          <a:xfrm>
            <a:off x="416676" y="1942006"/>
            <a:ext cx="8306237" cy="424299"/>
          </a:xfrm>
        </p:spPr>
        <p:txBody>
          <a:bodyPr/>
          <a:lstStyle/>
          <a:p>
            <a:pPr marL="152400" indent="0" algn="ctr">
              <a:buNone/>
            </a:pPr>
            <a:r>
              <a:rPr lang="en-US" sz="1600"/>
              <a:t>Tabel 5.3 </a:t>
            </a:r>
            <a:r>
              <a:rPr lang="en-GB" sz="1600"/>
              <a:t>Hitungan Waktu pada model saat fine-tuning dan menjalankan RAG</a:t>
            </a:r>
            <a:endParaRPr lang="en-ID" sz="1600"/>
          </a:p>
        </p:txBody>
      </p:sp>
      <p:graphicFrame>
        <p:nvGraphicFramePr>
          <p:cNvPr id="3" name="Table 2">
            <a:extLst>
              <a:ext uri="{FF2B5EF4-FFF2-40B4-BE49-F238E27FC236}">
                <a16:creationId xmlns:a16="http://schemas.microsoft.com/office/drawing/2014/main" id="{5341A00D-7E4B-C2FD-C225-2A6568478794}"/>
              </a:ext>
            </a:extLst>
          </p:cNvPr>
          <p:cNvGraphicFramePr>
            <a:graphicFrameLocks noGrp="1"/>
          </p:cNvGraphicFramePr>
          <p:nvPr>
            <p:extLst>
              <p:ext uri="{D42A27DB-BD31-4B8C-83A1-F6EECF244321}">
                <p14:modId xmlns:p14="http://schemas.microsoft.com/office/powerpoint/2010/main" val="1566689449"/>
              </p:ext>
            </p:extLst>
          </p:nvPr>
        </p:nvGraphicFramePr>
        <p:xfrm>
          <a:off x="2445794" y="2409699"/>
          <a:ext cx="4248000" cy="1080000"/>
        </p:xfrm>
        <a:graphic>
          <a:graphicData uri="http://schemas.openxmlformats.org/drawingml/2006/table">
            <a:tbl>
              <a:tblPr firstRow="1" firstCol="1" bandRow="1">
                <a:tableStyleId>{5521B1EC-78B9-4867-990F-E81BE3442C87}</a:tableStyleId>
              </a:tblPr>
              <a:tblGrid>
                <a:gridCol w="1469581">
                  <a:extLst>
                    <a:ext uri="{9D8B030D-6E8A-4147-A177-3AD203B41FA5}">
                      <a16:colId xmlns:a16="http://schemas.microsoft.com/office/drawing/2014/main" val="3262527682"/>
                    </a:ext>
                  </a:extLst>
                </a:gridCol>
                <a:gridCol w="1687115">
                  <a:extLst>
                    <a:ext uri="{9D8B030D-6E8A-4147-A177-3AD203B41FA5}">
                      <a16:colId xmlns:a16="http://schemas.microsoft.com/office/drawing/2014/main" val="1541821894"/>
                    </a:ext>
                  </a:extLst>
                </a:gridCol>
                <a:gridCol w="1091304">
                  <a:extLst>
                    <a:ext uri="{9D8B030D-6E8A-4147-A177-3AD203B41FA5}">
                      <a16:colId xmlns:a16="http://schemas.microsoft.com/office/drawing/2014/main" val="1341350398"/>
                    </a:ext>
                  </a:extLst>
                </a:gridCol>
              </a:tblGrid>
              <a:tr h="598622">
                <a:tc>
                  <a:txBody>
                    <a:bodyPr/>
                    <a:lstStyle/>
                    <a:p>
                      <a:pPr algn="ctr"/>
                      <a:r>
                        <a:rPr lang="id-ID" sz="1200" b="1">
                          <a:effectLst/>
                          <a:latin typeface="Lexend" pitchFamily="2" charset="0"/>
                        </a:rPr>
                        <a:t>Model</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Waktu </a:t>
                      </a:r>
                      <a:r>
                        <a:rPr lang="id-ID" sz="1200" b="1">
                          <a:effectLst/>
                          <a:latin typeface="Lexend" pitchFamily="2" charset="0"/>
                        </a:rPr>
                        <a:t>Fine-tuning</a:t>
                      </a:r>
                      <a:r>
                        <a:rPr lang="en-GB" sz="1200" b="1">
                          <a:effectLst/>
                          <a:latin typeface="Lexend" pitchFamily="2" charset="0"/>
                        </a:rPr>
                        <a:t> (jam)</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Waktu </a:t>
                      </a:r>
                      <a:r>
                        <a:rPr lang="id-ID" sz="1200" b="1">
                          <a:effectLst/>
                          <a:latin typeface="Lexend" pitchFamily="2" charset="0"/>
                        </a:rPr>
                        <a:t>RAG</a:t>
                      </a:r>
                      <a:r>
                        <a:rPr lang="en-GB" sz="1200" b="1">
                          <a:effectLst/>
                          <a:latin typeface="Lexend" pitchFamily="2" charset="0"/>
                        </a:rPr>
                        <a:t> (</a:t>
                      </a:r>
                      <a:r>
                        <a:rPr lang="id-ID" sz="1200" b="1">
                          <a:effectLst/>
                          <a:latin typeface="Lexend" pitchFamily="2" charset="0"/>
                        </a:rPr>
                        <a:t>menit</a:t>
                      </a:r>
                      <a:r>
                        <a:rPr lang="en-GB" sz="1200" b="1">
                          <a:effectLst/>
                          <a:latin typeface="Lexend" pitchFamily="2" charset="0"/>
                        </a:rPr>
                        <a:t>)</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741036267"/>
                  </a:ext>
                </a:extLst>
              </a:tr>
              <a:tr h="481378">
                <a:tc>
                  <a:txBody>
                    <a:bodyPr/>
                    <a:lstStyle/>
                    <a:p>
                      <a:pPr>
                        <a:lnSpc>
                          <a:spcPct val="150000"/>
                        </a:lnSpc>
                      </a:pPr>
                      <a:r>
                        <a:rPr lang="id-ID" sz="1200">
                          <a:effectLst/>
                          <a:latin typeface="Lexend" pitchFamily="2" charset="0"/>
                        </a:rPr>
                        <a:t>USK Mistral 7B</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5-6</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3803339993"/>
                  </a:ext>
                </a:extLst>
              </a:tr>
            </a:tbl>
          </a:graphicData>
        </a:graphic>
      </p:graphicFrame>
    </p:spTree>
    <p:extLst>
      <p:ext uri="{BB962C8B-B14F-4D97-AF65-F5344CB8AC3E}">
        <p14:creationId xmlns:p14="http://schemas.microsoft.com/office/powerpoint/2010/main" val="12311431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ECE5C-DEAB-1F1F-855F-FD50F9003F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3AC62C-2C53-6327-D7B7-E79F5E523425}"/>
              </a:ext>
            </a:extLst>
          </p:cNvPr>
          <p:cNvSpPr>
            <a:spLocks noGrp="1"/>
          </p:cNvSpPr>
          <p:nvPr>
            <p:ph type="title"/>
          </p:nvPr>
        </p:nvSpPr>
        <p:spPr>
          <a:xfrm>
            <a:off x="234177" y="646770"/>
            <a:ext cx="7704000" cy="511819"/>
          </a:xfrm>
        </p:spPr>
        <p:txBody>
          <a:bodyPr/>
          <a:lstStyle/>
          <a:p>
            <a:r>
              <a:rPr lang="en-US"/>
              <a:t>Hasil dan Pembahasan (4/6)</a:t>
            </a:r>
            <a:endParaRPr lang="en-ID"/>
          </a:p>
        </p:txBody>
      </p:sp>
      <p:sp>
        <p:nvSpPr>
          <p:cNvPr id="3" name="Text Placeholder 2">
            <a:extLst>
              <a:ext uri="{FF2B5EF4-FFF2-40B4-BE49-F238E27FC236}">
                <a16:creationId xmlns:a16="http://schemas.microsoft.com/office/drawing/2014/main" id="{C2FDA0AC-3C98-A401-C6D0-5364F3C1D319}"/>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a:effectLst/>
                <a:latin typeface="Lexend" pitchFamily="2" charset="0"/>
                <a:ea typeface="Times New Roman" panose="02020603050405020304" pitchFamily="18" charset="0"/>
              </a:rPr>
              <a:t>Masalah Data Pelatihan</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GB" sz="1800">
                <a:effectLst/>
                <a:latin typeface="Lexend" pitchFamily="2" charset="0"/>
                <a:ea typeface="Times New Roman" panose="02020603050405020304" pitchFamily="18" charset="0"/>
              </a:rPr>
              <a:t>Faktor yang mempengaruhi terhadap halusinasi pada LLM yaitu sifat data pelatihan</a:t>
            </a:r>
            <a:r>
              <a:rPr lang="en-ID" sz="1600">
                <a:solidFill>
                  <a:srgbClr val="000000"/>
                </a:solidFill>
                <a:latin typeface="Lexend" pitchFamily="2" charset="0"/>
                <a:ea typeface="Calibri" panose="020F0502020204030204" pitchFamily="34" charset="0"/>
                <a:cs typeface="Times New Roman" panose="02020603050405020304" pitchFamily="18" charset="0"/>
              </a:rPr>
              <a:t>. </a:t>
            </a:r>
          </a:p>
          <a:p>
            <a:pPr marL="342900" indent="-342900" algn="just">
              <a:spcAft>
                <a:spcPts val="600"/>
              </a:spcAft>
              <a:buFont typeface="Wingdings" panose="05000000000000000000" pitchFamily="2" charset="2"/>
              <a:buChar char="v"/>
            </a:pPr>
            <a:r>
              <a:rPr lang="en-GB" sz="1800" b="1">
                <a:effectLst/>
                <a:latin typeface="Lexend" pitchFamily="2" charset="0"/>
                <a:ea typeface="Times New Roman" panose="02020603050405020304" pitchFamily="18" charset="0"/>
              </a:rPr>
              <a:t>Mengurangi Halusinasi</a:t>
            </a:r>
          </a:p>
          <a:p>
            <a:pPr marL="0" indent="358775" algn="just">
              <a:buNone/>
            </a:pPr>
            <a:r>
              <a:rPr lang="en-GB" sz="1800">
                <a:latin typeface="Lexend" pitchFamily="2" charset="0"/>
              </a:rPr>
              <a:t>Metode utama untuk mengidentifikasi dan mengurangi kesalahan ini melibatkan kombinasi metrik canggih dan evaluasi kritis manusia seperti :</a:t>
            </a:r>
          </a:p>
          <a:p>
            <a:pPr marL="342900" indent="-342900" algn="just">
              <a:buFont typeface="Wingdings" panose="05000000000000000000" pitchFamily="2" charset="2"/>
              <a:buChar char="Ø"/>
            </a:pPr>
            <a:r>
              <a:rPr lang="en-GB" sz="1800">
                <a:effectLst/>
                <a:latin typeface="Lexend" pitchFamily="2" charset="0"/>
                <a:ea typeface="Times New Roman" panose="02020603050405020304" pitchFamily="18" charset="0"/>
              </a:rPr>
              <a:t>Metrik kualitas linguistik seperti ROUGE dan BLEU, </a:t>
            </a:r>
          </a:p>
          <a:p>
            <a:pPr marL="342900" indent="-342900" algn="just">
              <a:buFont typeface="Wingdings" panose="05000000000000000000" pitchFamily="2" charset="2"/>
              <a:buChar char="Ø"/>
            </a:pPr>
            <a:r>
              <a:rPr lang="en-GB" sz="1800">
                <a:effectLst/>
                <a:latin typeface="Lexend" pitchFamily="2" charset="0"/>
                <a:ea typeface="Times New Roman" panose="02020603050405020304" pitchFamily="18" charset="0"/>
              </a:rPr>
              <a:t>Metrik validitas konten, yaitu berbasis IE, berbasis QA, dan berbasis NLI (Minaee et al., 2024) dan </a:t>
            </a:r>
          </a:p>
          <a:p>
            <a:pPr marL="342900" indent="-342900" algn="just">
              <a:buFont typeface="Wingdings" panose="05000000000000000000" pitchFamily="2" charset="2"/>
              <a:buChar char="Ø"/>
            </a:pPr>
            <a:r>
              <a:rPr lang="en-GB" sz="1800" i="1">
                <a:effectLst/>
                <a:latin typeface="Lexend" pitchFamily="2" charset="0"/>
                <a:ea typeface="Times New Roman" panose="02020603050405020304" pitchFamily="18" charset="0"/>
              </a:rPr>
              <a:t>FactScore</a:t>
            </a:r>
            <a:r>
              <a:rPr lang="en-GB" sz="1800">
                <a:effectLst/>
                <a:latin typeface="Lexend" pitchFamily="2" charset="0"/>
                <a:ea typeface="Times New Roman" panose="02020603050405020304" pitchFamily="18" charset="0"/>
              </a:rPr>
              <a:t> untuk memeriksa keakuratan fakta individu.</a:t>
            </a:r>
            <a:endParaRPr lang="en-ID" sz="1800">
              <a:latin typeface="Lexend" pitchFamily="2" charset="0"/>
            </a:endParaRPr>
          </a:p>
        </p:txBody>
      </p:sp>
      <p:pic>
        <p:nvPicPr>
          <p:cNvPr id="4" name="object 27">
            <a:extLst>
              <a:ext uri="{FF2B5EF4-FFF2-40B4-BE49-F238E27FC236}">
                <a16:creationId xmlns:a16="http://schemas.microsoft.com/office/drawing/2014/main" id="{A1910933-A45A-A6C5-ED1F-D955D00061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3C132E8-6B6E-115D-6E4F-0E728A0441E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75DC6253-5BCA-0DFF-49C4-77D828FDAB76}"/>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Analisis Hasil</a:t>
            </a:r>
            <a:endParaRPr lang="en-ID" sz="1400" b="1" i="1"/>
          </a:p>
        </p:txBody>
      </p:sp>
      <p:grpSp>
        <p:nvGrpSpPr>
          <p:cNvPr id="10" name="Google Shape;263;p25">
            <a:extLst>
              <a:ext uri="{FF2B5EF4-FFF2-40B4-BE49-F238E27FC236}">
                <a16:creationId xmlns:a16="http://schemas.microsoft.com/office/drawing/2014/main" id="{AD38E13D-5B69-FBD8-A67E-F3AE754A73B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63B611C-AC36-9208-6011-4CADD5DB696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52C9B965-79C8-9623-67DE-569FF9EF40C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254283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084FE-966C-E834-912E-08CDAA11E8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B91090-CDDC-BF53-C97B-136FFBDC1E4C}"/>
              </a:ext>
            </a:extLst>
          </p:cNvPr>
          <p:cNvSpPr>
            <a:spLocks noGrp="1"/>
          </p:cNvSpPr>
          <p:nvPr>
            <p:ph type="title"/>
          </p:nvPr>
        </p:nvSpPr>
        <p:spPr>
          <a:xfrm>
            <a:off x="234177" y="646770"/>
            <a:ext cx="7704000" cy="511819"/>
          </a:xfrm>
        </p:spPr>
        <p:txBody>
          <a:bodyPr/>
          <a:lstStyle/>
          <a:p>
            <a:r>
              <a:rPr lang="en-US"/>
              <a:t>Hasil dan Pembahasan (4/6)</a:t>
            </a:r>
            <a:endParaRPr lang="en-ID"/>
          </a:p>
        </p:txBody>
      </p:sp>
      <p:sp>
        <p:nvSpPr>
          <p:cNvPr id="3" name="Text Placeholder 2">
            <a:extLst>
              <a:ext uri="{FF2B5EF4-FFF2-40B4-BE49-F238E27FC236}">
                <a16:creationId xmlns:a16="http://schemas.microsoft.com/office/drawing/2014/main" id="{8E48E7A7-2F50-063E-2D26-725C681A97DC}"/>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a:latin typeface="Lexend" pitchFamily="2" charset="0"/>
              </a:rPr>
              <a:t>Metode Retrieval-Augmented Generation (RAG)</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GB" sz="1800">
                <a:latin typeface="Lexend" pitchFamily="2" charset="0"/>
              </a:rPr>
              <a:t>Metode inovatif seperti SelfCheckGPT mendeteksi halusinasi dengan menilai konsistensi beberapa jawaban yang dihasilkan untuk pertanyaan yang sama. Selain itu, teknik seperti chain-of-thought prompting dan Retrieval-Augmented Generation (RAG) </a:t>
            </a:r>
            <a:r>
              <a:rPr lang="id-ID" sz="1800">
                <a:latin typeface="Lexend" pitchFamily="2" charset="0"/>
              </a:rPr>
              <a:t>terus </a:t>
            </a:r>
            <a:r>
              <a:rPr lang="en-GB" sz="1800">
                <a:latin typeface="Lexend" pitchFamily="2" charset="0"/>
              </a:rPr>
              <a:t>dieksplorasi untuk memperkuat kemampuan model dalam memberikan informasi yang tepat dan relevan.</a:t>
            </a:r>
          </a:p>
        </p:txBody>
      </p:sp>
      <p:pic>
        <p:nvPicPr>
          <p:cNvPr id="4" name="object 27">
            <a:extLst>
              <a:ext uri="{FF2B5EF4-FFF2-40B4-BE49-F238E27FC236}">
                <a16:creationId xmlns:a16="http://schemas.microsoft.com/office/drawing/2014/main" id="{71517F5C-E39F-566E-3A56-71241CE408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81B0F7A-ED67-2489-A415-70C5E4B397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14AEA738-2B78-929D-2579-65E00868574D}"/>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Analisis Hasil</a:t>
            </a:r>
            <a:endParaRPr lang="en-ID" sz="1400" b="1" i="1"/>
          </a:p>
        </p:txBody>
      </p:sp>
      <p:grpSp>
        <p:nvGrpSpPr>
          <p:cNvPr id="10" name="Google Shape;263;p25">
            <a:extLst>
              <a:ext uri="{FF2B5EF4-FFF2-40B4-BE49-F238E27FC236}">
                <a16:creationId xmlns:a16="http://schemas.microsoft.com/office/drawing/2014/main" id="{0088E2E1-231A-7F15-F2C3-A2A307D80512}"/>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8C462A18-ED53-3411-952F-B372CC82E3E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097EB00-922E-F6E0-F436-E8092AFD5B6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578326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67B2A-9E5B-473F-620C-19AAB59A09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4D9D30-284C-4E2B-64F4-C84886DD97CF}"/>
              </a:ext>
            </a:extLst>
          </p:cNvPr>
          <p:cNvSpPr>
            <a:spLocks noGrp="1"/>
          </p:cNvSpPr>
          <p:nvPr>
            <p:ph type="title"/>
          </p:nvPr>
        </p:nvSpPr>
        <p:spPr>
          <a:xfrm>
            <a:off x="234177" y="646770"/>
            <a:ext cx="7704000" cy="511819"/>
          </a:xfrm>
        </p:spPr>
        <p:txBody>
          <a:bodyPr/>
          <a:lstStyle/>
          <a:p>
            <a:r>
              <a:rPr lang="en-US"/>
              <a:t>Hasil dan Pembahasan (6/6)</a:t>
            </a:r>
            <a:endParaRPr lang="en-ID"/>
          </a:p>
        </p:txBody>
      </p:sp>
      <p:sp>
        <p:nvSpPr>
          <p:cNvPr id="3" name="Text Placeholder 2">
            <a:extLst>
              <a:ext uri="{FF2B5EF4-FFF2-40B4-BE49-F238E27FC236}">
                <a16:creationId xmlns:a16="http://schemas.microsoft.com/office/drawing/2014/main" id="{6709BD76-9118-408D-791A-2F0BA34DC8E1}"/>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a:latin typeface="Lexend" pitchFamily="2" charset="0"/>
              </a:rPr>
              <a:t>Pengaruh GPU dalam Implementasi LLM</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GB" sz="1800">
                <a:latin typeface="Lexend" pitchFamily="2" charset="0"/>
              </a:rPr>
              <a:t>Dalam menjalankan LLM, GPU memegang peranan penting. GPU khusus dengan VRAM tinggi dapat mempercepat komputasi yang dibutuhkan oleh model secara signifikan. Pada penelitian ini GPU yang digunakan yaitu “NVIDIA Tesla T4 GPU” yang tersedia di Google Colab secara gratis, hasil pengujian dengan GPU ini menggunakan metode </a:t>
            </a:r>
            <a:r>
              <a:rPr lang="en-GB" sz="1800" b="1">
                <a:latin typeface="Lexend" pitchFamily="2" charset="0"/>
              </a:rPr>
              <a:t>RAG</a:t>
            </a:r>
            <a:r>
              <a:rPr lang="en-GB" sz="1800">
                <a:latin typeface="Lexend" pitchFamily="2" charset="0"/>
              </a:rPr>
              <a:t> membutuhkan waktu 4-5 menit untuk dapat menghasilkan respons dari pertanyaan yang diajukan.</a:t>
            </a:r>
          </a:p>
        </p:txBody>
      </p:sp>
      <p:pic>
        <p:nvPicPr>
          <p:cNvPr id="4" name="object 27">
            <a:extLst>
              <a:ext uri="{FF2B5EF4-FFF2-40B4-BE49-F238E27FC236}">
                <a16:creationId xmlns:a16="http://schemas.microsoft.com/office/drawing/2014/main" id="{449ED6EB-B274-693B-5793-A3C53E4047C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EF5F3164-4763-3689-C21B-90A965A5407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D1D88764-0A8A-F8D5-D53B-890BCA95BA87}"/>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Analisis Hasil</a:t>
            </a:r>
            <a:endParaRPr lang="en-ID" sz="1400" b="1" i="1"/>
          </a:p>
        </p:txBody>
      </p:sp>
      <p:grpSp>
        <p:nvGrpSpPr>
          <p:cNvPr id="10" name="Google Shape;263;p25">
            <a:extLst>
              <a:ext uri="{FF2B5EF4-FFF2-40B4-BE49-F238E27FC236}">
                <a16:creationId xmlns:a16="http://schemas.microsoft.com/office/drawing/2014/main" id="{F9D800BD-1DCF-CAB5-1F45-E02C6546B3D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5FDB3073-D55A-E64E-CCB6-8798247F7FA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7721746-F4A3-585B-30A0-918948A0D59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643820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D1A3EE-EE75-4DA4-47DA-D6DA4E60C52C}"/>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76A93983-7C88-F191-80A7-CDB43FBDBE3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BCC4808-1C98-277C-8FA3-96051D09D1EC}"/>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3200"/>
              <a:t>Kesimpulan dan Saran</a:t>
            </a:r>
            <a:endParaRPr lang="en-ID" sz="3200"/>
          </a:p>
        </p:txBody>
      </p:sp>
      <p:sp>
        <p:nvSpPr>
          <p:cNvPr id="301" name="Google Shape;301;p28">
            <a:extLst>
              <a:ext uri="{FF2B5EF4-FFF2-40B4-BE49-F238E27FC236}">
                <a16:creationId xmlns:a16="http://schemas.microsoft.com/office/drawing/2014/main" id="{16C7B350-7CDD-CC62-600F-4D0333E8A75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grpSp>
        <p:nvGrpSpPr>
          <p:cNvPr id="303" name="Google Shape;303;p28">
            <a:extLst>
              <a:ext uri="{FF2B5EF4-FFF2-40B4-BE49-F238E27FC236}">
                <a16:creationId xmlns:a16="http://schemas.microsoft.com/office/drawing/2014/main" id="{A81C5120-B797-9490-93E6-E6B7C7D70F52}"/>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B546656C-A59D-CB39-24AE-B207EE2C735A}"/>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578D9254-BA2D-61A2-A6DD-769A4234F46F}"/>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CBFDE5B4-FFF3-CB96-6F04-2A974C566E8A}"/>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E4EBE895-625B-2443-D7F8-8E1243020DA9}"/>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43EF4E98-4CAD-A1D2-DFD4-289AA37F76CD}"/>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F7D7A4F-A35C-F15B-DDC7-963FDF2CC75A}"/>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B30CF802-3016-C892-6136-2FCD35267CC5}"/>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AFA1CAA9-DFF7-2980-AE67-AC28A634BE5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DE77682B-D48C-779D-AE62-55394933BCA5}"/>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18F61CB5-0277-729F-E117-3A3661D2A1C3}"/>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732073-576A-A30A-29B8-947D95B3EAAE}"/>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66B6939-A49F-76CB-813B-05CEEFCC75E1}"/>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908F273-9457-2312-A595-C787C797B21C}"/>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5EF5425C-39C8-197D-D47A-C90240D46C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649541D1-8A48-55D4-9AFE-6F33B7B119B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496C2E7-3301-2285-CBF6-CF1ADECFE5B4}"/>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D6EA1B51-59BF-1ABC-B32A-8AE683DA4706}"/>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0C59955F-A896-1608-BA1B-1DE6226704A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493D266-2CD1-1A05-7CFD-CA1F5C7B264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77D4BCDC-307E-D558-2F62-CB5245ABD63D}"/>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Seminar Hasil Tesis | Selasa, 27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4181060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A7DA5-5F0B-DECC-9303-844C4EEE02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F0EC6-B92C-002B-249A-150ADEE9735A}"/>
              </a:ext>
            </a:extLst>
          </p:cNvPr>
          <p:cNvSpPr>
            <a:spLocks noGrp="1"/>
          </p:cNvSpPr>
          <p:nvPr>
            <p:ph type="title"/>
          </p:nvPr>
        </p:nvSpPr>
        <p:spPr>
          <a:xfrm>
            <a:off x="234177" y="646770"/>
            <a:ext cx="7704000" cy="511819"/>
          </a:xfrm>
        </p:spPr>
        <p:txBody>
          <a:bodyPr/>
          <a:lstStyle/>
          <a:p>
            <a:r>
              <a:rPr lang="en-US"/>
              <a:t>Kesimpulan (1/2)</a:t>
            </a:r>
            <a:endParaRPr lang="en-ID"/>
          </a:p>
        </p:txBody>
      </p:sp>
      <p:sp>
        <p:nvSpPr>
          <p:cNvPr id="3" name="Text Placeholder 2">
            <a:extLst>
              <a:ext uri="{FF2B5EF4-FFF2-40B4-BE49-F238E27FC236}">
                <a16:creationId xmlns:a16="http://schemas.microsoft.com/office/drawing/2014/main" id="{82E15FF8-AE08-6F96-BB80-FBFC2172437B}"/>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a:latin typeface="Lexend" pitchFamily="2" charset="0"/>
              </a:rPr>
              <a:t>Dengan dataset sebanyak 20 data pertanyaan dan jawaban waktu yang yang dibutuhkan lebih kurang 2 jam untuk mendapatkan model hasil </a:t>
            </a:r>
            <a:r>
              <a:rPr lang="en-GB" sz="1800" i="1">
                <a:latin typeface="Lexend" pitchFamily="2" charset="0"/>
              </a:rPr>
              <a:t>fine-tuning.</a:t>
            </a:r>
          </a:p>
          <a:p>
            <a:pPr marL="342900" indent="-342900" algn="just">
              <a:spcAft>
                <a:spcPts val="600"/>
              </a:spcAft>
              <a:buFont typeface="Wingdings" panose="05000000000000000000" pitchFamily="2" charset="2"/>
              <a:buChar char="v"/>
            </a:pPr>
            <a:r>
              <a:rPr lang="en-GB" sz="1800">
                <a:latin typeface="Lexend" pitchFamily="2" charset="0"/>
              </a:rPr>
              <a:t>Metode</a:t>
            </a:r>
            <a:r>
              <a:rPr lang="en-GB" sz="1800" i="1">
                <a:latin typeface="Lexend" pitchFamily="2" charset="0"/>
              </a:rPr>
              <a:t> </a:t>
            </a:r>
            <a:r>
              <a:rPr lang="en-US" sz="1800" i="1">
                <a:latin typeface="Lexend" pitchFamily="2" charset="0"/>
              </a:rPr>
              <a:t>Retrieval Augmented Generation </a:t>
            </a:r>
            <a:r>
              <a:rPr lang="en-US" sz="1800">
                <a:latin typeface="Lexend" pitchFamily="2" charset="0"/>
              </a:rPr>
              <a:t>(RAG) mengatasi batasan pada AI generatif ketika memerlukan informasi yang berada di luar korpus pelatihan LLM, sehingga dengan metode ini akan menghindari LLM yang akan menghasilkan teks yang tidak akurat, halusinasi, atau pembelokan pada saat memberikan respon jawaban.</a:t>
            </a:r>
          </a:p>
          <a:p>
            <a:pPr marL="342900" indent="-342900" algn="just">
              <a:spcAft>
                <a:spcPts val="600"/>
              </a:spcAft>
              <a:buFont typeface="Wingdings" panose="05000000000000000000" pitchFamily="2" charset="2"/>
              <a:buChar char="v"/>
            </a:pPr>
            <a:r>
              <a:rPr lang="id-ID" sz="1800">
                <a:latin typeface="Lexend" pitchFamily="2" charset="0"/>
              </a:rPr>
              <a:t>USK Mistral 7B memiliki potensi untuk diterapkan karena dengan konsumsi energi yang rendah dapat menghasilkan respons yang memiliki skor ROUGE&gt;5</a:t>
            </a:r>
            <a:r>
              <a:rPr lang="en-US" sz="1800">
                <a:latin typeface="Lexend" pitchFamily="2" charset="0"/>
              </a:rPr>
              <a:t>.</a:t>
            </a:r>
            <a:endParaRPr lang="en-ID" sz="1800">
              <a:latin typeface="Lexend" pitchFamily="2" charset="0"/>
            </a:endParaRPr>
          </a:p>
        </p:txBody>
      </p:sp>
      <p:pic>
        <p:nvPicPr>
          <p:cNvPr id="4" name="object 27">
            <a:extLst>
              <a:ext uri="{FF2B5EF4-FFF2-40B4-BE49-F238E27FC236}">
                <a16:creationId xmlns:a16="http://schemas.microsoft.com/office/drawing/2014/main" id="{9DEF62D4-7AD4-ECAA-7008-34E6BD938808}"/>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179F3F3-E7EF-CDBA-F7E9-3CD5355C9E8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5FFC3689-BF8F-77A8-B265-89A0301A84F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156C65F-092A-756E-3153-C1DC3A6AE15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A4A79D7-93AB-9DD1-AB83-2E4697D4E0A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063373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F7AA6-9D44-145A-67F0-754048E4D3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E29F01-5B2B-AF87-1D55-D83125B10A1E}"/>
              </a:ext>
            </a:extLst>
          </p:cNvPr>
          <p:cNvSpPr>
            <a:spLocks noGrp="1"/>
          </p:cNvSpPr>
          <p:nvPr>
            <p:ph type="title"/>
          </p:nvPr>
        </p:nvSpPr>
        <p:spPr>
          <a:xfrm>
            <a:off x="234177" y="646770"/>
            <a:ext cx="7704000" cy="511819"/>
          </a:xfrm>
        </p:spPr>
        <p:txBody>
          <a:bodyPr/>
          <a:lstStyle/>
          <a:p>
            <a:r>
              <a:rPr lang="en-US"/>
              <a:t>Kesimpulan (1/3)</a:t>
            </a:r>
            <a:endParaRPr lang="en-ID"/>
          </a:p>
        </p:txBody>
      </p:sp>
      <p:sp>
        <p:nvSpPr>
          <p:cNvPr id="3" name="Text Placeholder 2">
            <a:extLst>
              <a:ext uri="{FF2B5EF4-FFF2-40B4-BE49-F238E27FC236}">
                <a16:creationId xmlns:a16="http://schemas.microsoft.com/office/drawing/2014/main" id="{7C5C1ECE-D120-F8D9-12BB-501CC4602B90}"/>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a:latin typeface="Lexend" pitchFamily="2" charset="0"/>
              </a:rPr>
              <a:t>Disarankan untuk penelitian selanjutnya</a:t>
            </a:r>
            <a:r>
              <a:rPr lang="id-ID" sz="1800">
                <a:latin typeface="Lexend" pitchFamily="2" charset="0"/>
              </a:rPr>
              <a:t> selain menambah dataset agar model menjadi lebih handal</a:t>
            </a:r>
            <a:r>
              <a:rPr lang="en-US" sz="1800">
                <a:latin typeface="Lexend" pitchFamily="2" charset="0"/>
              </a:rPr>
              <a:t> dapat dilakukan</a:t>
            </a:r>
            <a:r>
              <a:rPr lang="id-ID" sz="1800">
                <a:latin typeface="Lexend" pitchFamily="2" charset="0"/>
              </a:rPr>
              <a:t> pengujian pada model-model lain yang </a:t>
            </a:r>
            <a:r>
              <a:rPr lang="en-GB" sz="1800">
                <a:latin typeface="Lexend" pitchFamily="2" charset="0"/>
              </a:rPr>
              <a:t>lebih baru dengan fitur-fitur </a:t>
            </a:r>
            <a:r>
              <a:rPr lang="id-ID" sz="1800">
                <a:latin typeface="Lexend" pitchFamily="2" charset="0"/>
              </a:rPr>
              <a:t>yang lebih canggih</a:t>
            </a:r>
            <a:r>
              <a:rPr lang="en-GB" sz="1800">
                <a:latin typeface="Lexend" pitchFamily="2" charset="0"/>
              </a:rPr>
              <a:t>, </a:t>
            </a:r>
            <a:r>
              <a:rPr lang="id-ID" sz="1800">
                <a:latin typeface="Lexend" pitchFamily="2" charset="0"/>
              </a:rPr>
              <a:t>dengan </a:t>
            </a:r>
            <a:r>
              <a:rPr lang="en-GB" sz="1800">
                <a:latin typeface="Lexend" pitchFamily="2" charset="0"/>
              </a:rPr>
              <a:t>menjelajahi hal tersebut dapat </a:t>
            </a:r>
            <a:r>
              <a:rPr lang="id-ID" sz="1800">
                <a:latin typeface="Lexend" pitchFamily="2" charset="0"/>
              </a:rPr>
              <a:t>menemukan perbandingan pada model-model lain sehingga mendapat model yang terbaik untuk domain pelayanan administrasi akademik</a:t>
            </a:r>
            <a:r>
              <a:rPr lang="en-US" sz="1800">
                <a:latin typeface="Lexend" pitchFamily="2" charset="0"/>
              </a:rPr>
              <a:t>.</a:t>
            </a:r>
            <a:endParaRPr lang="en-ID" sz="1800">
              <a:latin typeface="Lexend" pitchFamily="2" charset="0"/>
            </a:endParaRPr>
          </a:p>
        </p:txBody>
      </p:sp>
      <p:pic>
        <p:nvPicPr>
          <p:cNvPr id="4" name="object 27">
            <a:extLst>
              <a:ext uri="{FF2B5EF4-FFF2-40B4-BE49-F238E27FC236}">
                <a16:creationId xmlns:a16="http://schemas.microsoft.com/office/drawing/2014/main" id="{B34BCF9C-3EE4-A30E-BE68-EE3CBB1BAAC7}"/>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518180FF-97C9-C801-EF48-D8A011FD90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3DC26EE3-0F3E-0A6F-5445-C6E09FCE3EF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C1FF811-7CBB-4DE7-407E-5A30BF4ED2E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61C04EE-A979-E6CA-F6D3-68A393C5924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966820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44"/>
          <p:cNvSpPr txBox="1">
            <a:spLocks noGrp="1"/>
          </p:cNvSpPr>
          <p:nvPr>
            <p:ph type="ctrTitle"/>
          </p:nvPr>
        </p:nvSpPr>
        <p:spPr>
          <a:xfrm>
            <a:off x="1894375" y="1828485"/>
            <a:ext cx="4782445"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Terima kasih</a:t>
            </a:r>
            <a:endParaRPr/>
          </a:p>
        </p:txBody>
      </p:sp>
      <p:grpSp>
        <p:nvGrpSpPr>
          <p:cNvPr id="708" name="Google Shape;708;p44"/>
          <p:cNvGrpSpPr/>
          <p:nvPr/>
        </p:nvGrpSpPr>
        <p:grpSpPr>
          <a:xfrm rot="10800000">
            <a:off x="6900575" y="2211920"/>
            <a:ext cx="2951967" cy="4114334"/>
            <a:chOff x="-943750" y="-1328860"/>
            <a:chExt cx="3599521" cy="5016868"/>
          </a:xfrm>
          <a:solidFill>
            <a:srgbClr val="FFCC28"/>
          </a:solidFill>
        </p:grpSpPr>
        <p:sp>
          <p:nvSpPr>
            <p:cNvPr id="709" name="Google Shape;709;p44"/>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44"/>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1" name="Google Shape;711;p44"/>
          <p:cNvGrpSpPr/>
          <p:nvPr/>
        </p:nvGrpSpPr>
        <p:grpSpPr>
          <a:xfrm>
            <a:off x="7173318" y="2651385"/>
            <a:ext cx="1480142" cy="889103"/>
            <a:chOff x="3073660" y="2320137"/>
            <a:chExt cx="2320700" cy="1394016"/>
          </a:xfrm>
        </p:grpSpPr>
        <p:sp>
          <p:nvSpPr>
            <p:cNvPr id="712" name="Google Shape;712;p44"/>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44"/>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44"/>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5" name="Google Shape;715;p44"/>
          <p:cNvSpPr/>
          <p:nvPr/>
        </p:nvSpPr>
        <p:spPr>
          <a:xfrm>
            <a:off x="-1375800" y="-108395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716" name="Google Shape;716;p44"/>
          <p:cNvGrpSpPr/>
          <p:nvPr/>
        </p:nvGrpSpPr>
        <p:grpSpPr>
          <a:xfrm rot="10800000">
            <a:off x="852386" y="2375640"/>
            <a:ext cx="591073" cy="881399"/>
            <a:chOff x="9326775" y="2272496"/>
            <a:chExt cx="411124" cy="613062"/>
          </a:xfrm>
        </p:grpSpPr>
        <p:sp>
          <p:nvSpPr>
            <p:cNvPr id="717" name="Google Shape;717;p44"/>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44"/>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44"/>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44"/>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44"/>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44"/>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44"/>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44"/>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44"/>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44"/>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44"/>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44"/>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9" name="Google Shape;729;p44"/>
          <p:cNvGrpSpPr/>
          <p:nvPr/>
        </p:nvGrpSpPr>
        <p:grpSpPr>
          <a:xfrm rot="10800000">
            <a:off x="7085307" y="229658"/>
            <a:ext cx="1052471" cy="1049743"/>
            <a:chOff x="328257" y="3897070"/>
            <a:chExt cx="1052471" cy="1049743"/>
          </a:xfrm>
        </p:grpSpPr>
        <p:sp>
          <p:nvSpPr>
            <p:cNvPr id="730" name="Google Shape;730;p44"/>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44"/>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32" name="Google Shape;732;p44"/>
          <p:cNvSpPr/>
          <p:nvPr/>
        </p:nvSpPr>
        <p:spPr>
          <a:xfrm>
            <a:off x="-1987212" y="3982113"/>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 name="Rectangle: Rounded Corners 3">
            <a:extLst>
              <a:ext uri="{FF2B5EF4-FFF2-40B4-BE49-F238E27FC236}">
                <a16:creationId xmlns:a16="http://schemas.microsoft.com/office/drawing/2014/main" id="{9542A5AB-961D-F457-89B6-6D53EEF23261}"/>
              </a:ext>
            </a:extLst>
          </p:cNvPr>
          <p:cNvSpPr/>
          <p:nvPr/>
        </p:nvSpPr>
        <p:spPr>
          <a:xfrm>
            <a:off x="2618913" y="3675355"/>
            <a:ext cx="3776700" cy="10653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8"/>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p:cNvSpPr txBox="1">
            <a:spLocks noGrp="1"/>
          </p:cNvSpPr>
          <p:nvPr>
            <p:ph type="title"/>
          </p:nvPr>
        </p:nvSpPr>
        <p:spPr>
          <a:xfrm>
            <a:off x="726600" y="2551250"/>
            <a:ext cx="3358200"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PENDAHULUAN</a:t>
            </a:r>
            <a:endParaRPr lang="en-ID"/>
          </a:p>
        </p:txBody>
      </p:sp>
      <p:sp>
        <p:nvSpPr>
          <p:cNvPr id="301" name="Google Shape;301;p28"/>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303" name="Google Shape;303;p28"/>
          <p:cNvGrpSpPr/>
          <p:nvPr/>
        </p:nvGrpSpPr>
        <p:grpSpPr>
          <a:xfrm rot="5400000">
            <a:off x="2684324" y="1228457"/>
            <a:ext cx="591073" cy="881399"/>
            <a:chOff x="9326775" y="2272496"/>
            <a:chExt cx="411124" cy="613062"/>
          </a:xfrm>
        </p:grpSpPr>
        <p:sp>
          <p:nvSpPr>
            <p:cNvPr id="304" name="Google Shape;304;p28"/>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p:cNvGrpSpPr/>
          <p:nvPr/>
        </p:nvGrpSpPr>
        <p:grpSpPr>
          <a:xfrm rot="10800000">
            <a:off x="4521098" y="1352343"/>
            <a:ext cx="1052471" cy="1049743"/>
            <a:chOff x="328257" y="3897070"/>
            <a:chExt cx="1052471" cy="1049743"/>
          </a:xfrm>
        </p:grpSpPr>
        <p:sp>
          <p:nvSpPr>
            <p:cNvPr id="317" name="Google Shape;317;p28"/>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6622D0ED-EC9A-A0B2-EABC-B15A5294B731}"/>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7EC7278-0893-9482-CF77-A786430C507C}"/>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6E7B39A3-ECBC-F9B5-F5B3-8AF0968DCC53}"/>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B3210C3D-8304-EA3A-0377-07484EC2FC5A}"/>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BAB40191-07E8-28EB-5EB3-EB1889729042}"/>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Seminar Hasil Tesis | Selasa, 27 Agustus 2024</a:t>
            </a:r>
            <a:endParaRPr lang="en-ID" sz="1600" dirty="0">
              <a:solidFill>
                <a:schemeClr val="dk1"/>
              </a:solidFill>
              <a:latin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EDB18-F249-4E46-9AD9-88C1F8AB9C9B}"/>
              </a:ext>
            </a:extLst>
          </p:cNvPr>
          <p:cNvSpPr>
            <a:spLocks noGrp="1"/>
          </p:cNvSpPr>
          <p:nvPr>
            <p:ph type="title"/>
          </p:nvPr>
        </p:nvSpPr>
        <p:spPr>
          <a:xfrm>
            <a:off x="234177" y="646770"/>
            <a:ext cx="7704000" cy="511819"/>
          </a:xfrm>
        </p:spPr>
        <p:txBody>
          <a:bodyPr/>
          <a:lstStyle/>
          <a:p>
            <a:r>
              <a:rPr lang="en-US"/>
              <a:t>Pendahuluan (1/4)</a:t>
            </a:r>
            <a:endParaRPr lang="en-ID"/>
          </a:p>
        </p:txBody>
      </p:sp>
      <p:sp>
        <p:nvSpPr>
          <p:cNvPr id="3" name="Text Placeholder 2">
            <a:extLst>
              <a:ext uri="{FF2B5EF4-FFF2-40B4-BE49-F238E27FC236}">
                <a16:creationId xmlns:a16="http://schemas.microsoft.com/office/drawing/2014/main" id="{D442B6B2-1295-8EA0-E74B-F41E50112607}"/>
              </a:ext>
            </a:extLst>
          </p:cNvPr>
          <p:cNvSpPr>
            <a:spLocks noGrp="1"/>
          </p:cNvSpPr>
          <p:nvPr>
            <p:ph type="body" idx="1"/>
          </p:nvPr>
        </p:nvSpPr>
        <p:spPr>
          <a:xfrm>
            <a:off x="234177" y="1308512"/>
            <a:ext cx="8679365" cy="3657498"/>
          </a:xfrm>
        </p:spPr>
        <p:txBody>
          <a:bodyPr/>
          <a:lstStyle/>
          <a:p>
            <a:pPr algn="just">
              <a:buFont typeface="Wingdings" panose="05000000000000000000" pitchFamily="2" charset="2"/>
              <a:buChar char="v"/>
            </a:pPr>
            <a:r>
              <a:rPr lang="en-US" sz="1800">
                <a:latin typeface="Times New Roman" panose="02020603050405020304" pitchFamily="18" charset="0"/>
                <a:ea typeface="Calibri" panose="020F0502020204030204" pitchFamily="34" charset="0"/>
              </a:rPr>
              <a:t>Berdasarkan pengalaman, hasil wawancara dari beberapa mahasiswa yang datang ke bagian Unit Layanan Terpadu (ULT), Hubungan Masyarakat (Humas) dan dilihat pada data </a:t>
            </a:r>
            <a:r>
              <a:rPr lang="en-GB" sz="1800">
                <a:effectLst/>
                <a:latin typeface="Times New Roman" panose="02020603050405020304" pitchFamily="18" charset="0"/>
                <a:ea typeface="Times New Roman" panose="02020603050405020304" pitchFamily="18" charset="0"/>
              </a:rPr>
              <a:t>website data.usk.ac.id hingga tahun 2024 dimana jumlah mahasiswa yang mendaftar ke Universitas Syiah Kuala (USK) mengalami peningkatan setiap tahunnya</a:t>
            </a:r>
            <a:r>
              <a:rPr lang="en-US" sz="1800">
                <a:latin typeface="Times New Roman" panose="02020603050405020304" pitchFamily="18" charset="0"/>
                <a:ea typeface="Calibri" panose="020F0502020204030204" pitchFamily="34" charset="0"/>
              </a:rPr>
              <a:t>, maka dapat  dirumuskan beberapa permasalahan dasar yang sederhana dan umum ditemukan, sehingga didapatkan rumusan masalah sebagai berikut:</a:t>
            </a:r>
          </a:p>
          <a:p>
            <a:pPr algn="just">
              <a:buFont typeface="Wingdings" panose="05000000000000000000" pitchFamily="2" charset="2"/>
              <a:buChar char="v"/>
            </a:pPr>
            <a:endParaRPr lang="en-US" sz="1800">
              <a:latin typeface="Times New Roman" panose="02020603050405020304" pitchFamily="18" charset="0"/>
              <a:ea typeface="Calibri" panose="020F0502020204030204" pitchFamily="34" charset="0"/>
            </a:endParaRPr>
          </a:p>
          <a:p>
            <a:pPr algn="just">
              <a:buFont typeface="Wingdings" panose="05000000000000000000" pitchFamily="2" charset="2"/>
              <a:buChar char="v"/>
            </a:pPr>
            <a:endParaRPr lang="en-US" sz="1800">
              <a:latin typeface="Times New Roman" panose="02020603050405020304" pitchFamily="18" charset="0"/>
              <a:ea typeface="Calibri" panose="020F0502020204030204" pitchFamily="34" charset="0"/>
            </a:endParaRPr>
          </a:p>
        </p:txBody>
      </p:sp>
      <p:pic>
        <p:nvPicPr>
          <p:cNvPr id="4" name="object 27">
            <a:extLst>
              <a:ext uri="{FF2B5EF4-FFF2-40B4-BE49-F238E27FC236}">
                <a16:creationId xmlns:a16="http://schemas.microsoft.com/office/drawing/2014/main" id="{6A0D8780-44AF-2F3D-1245-B0899537556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93D0A51-6871-2F0F-28B8-B105FAF7F80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grpSp>
        <p:nvGrpSpPr>
          <p:cNvPr id="6" name="Google Shape;263;p25">
            <a:extLst>
              <a:ext uri="{FF2B5EF4-FFF2-40B4-BE49-F238E27FC236}">
                <a16:creationId xmlns:a16="http://schemas.microsoft.com/office/drawing/2014/main" id="{E3554BAF-440B-B4AC-F807-E7A98E227A41}"/>
              </a:ext>
            </a:extLst>
          </p:cNvPr>
          <p:cNvGrpSpPr/>
          <p:nvPr/>
        </p:nvGrpSpPr>
        <p:grpSpPr>
          <a:xfrm>
            <a:off x="-526236" y="4441138"/>
            <a:ext cx="1052471" cy="1049743"/>
            <a:chOff x="328257" y="3897070"/>
            <a:chExt cx="1052471" cy="1049743"/>
          </a:xfrm>
        </p:grpSpPr>
        <p:sp>
          <p:nvSpPr>
            <p:cNvPr id="7" name="Google Shape;264;p25">
              <a:extLst>
                <a:ext uri="{FF2B5EF4-FFF2-40B4-BE49-F238E27FC236}">
                  <a16:creationId xmlns:a16="http://schemas.microsoft.com/office/drawing/2014/main" id="{403471F9-F2B1-F6DC-E8EB-6C2C2A1AF45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65;p25">
              <a:extLst>
                <a:ext uri="{FF2B5EF4-FFF2-40B4-BE49-F238E27FC236}">
                  <a16:creationId xmlns:a16="http://schemas.microsoft.com/office/drawing/2014/main" id="{242192B3-EC03-A837-617E-C0D10FFE25C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03287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B68E0-BCA1-92D7-D11A-D3EC105B31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F8CDD1-9624-AFEA-1E10-0241B92A9476}"/>
              </a:ext>
            </a:extLst>
          </p:cNvPr>
          <p:cNvSpPr>
            <a:spLocks noGrp="1"/>
          </p:cNvSpPr>
          <p:nvPr>
            <p:ph type="title"/>
          </p:nvPr>
        </p:nvSpPr>
        <p:spPr>
          <a:xfrm>
            <a:off x="234177" y="646770"/>
            <a:ext cx="7704000" cy="511819"/>
          </a:xfrm>
        </p:spPr>
        <p:txBody>
          <a:bodyPr/>
          <a:lstStyle/>
          <a:p>
            <a:r>
              <a:rPr lang="en-US"/>
              <a:t>Pendahuluan (2/4)</a:t>
            </a:r>
            <a:endParaRPr lang="en-ID"/>
          </a:p>
        </p:txBody>
      </p:sp>
      <p:sp>
        <p:nvSpPr>
          <p:cNvPr id="3" name="Text Placeholder 2">
            <a:extLst>
              <a:ext uri="{FF2B5EF4-FFF2-40B4-BE49-F238E27FC236}">
                <a16:creationId xmlns:a16="http://schemas.microsoft.com/office/drawing/2014/main" id="{4F39700E-4BC6-9037-520A-3294B23DBA93}"/>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Dengan peningkatan jumlah mahasiswa yang mendaftar ke Universitas Syiah Kuala (USK) setiap tahun dibutuhkan alternatif yang dapat membantu staf atau manajemen perguruan tinggi dalam memberikan informasi kepada calon mahasiswa baru.</a:t>
            </a:r>
          </a:p>
          <a:p>
            <a:pPr marL="342900" lvl="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Diperlukan alternatif selain website USK untuk menyediakan informasi mengenai perkuliahan dan detail penerimaan mahasiswa baru di Universitas Syiah Kuala (USK).</a:t>
            </a:r>
          </a:p>
          <a:p>
            <a:pPr marL="342900" lvl="0" indent="-342900" algn="jus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Bagaimana cara membangun chatbot yang dapat menyediakan informasi mengenai sistem perkuliahan dan detail penerimaan mahasiswa baru di Universitas Syiah Kuala (USK).</a:t>
            </a:r>
            <a:endParaRPr lang="en-ID" sz="1800" u="none" strike="noStrike">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97B60EA-5DF4-306E-3B7A-07609569CC5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A13804E-6DE3-DFBC-892A-422D0D056E2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55D03212-BF67-405A-E06C-C4123C0EE6B7}"/>
              </a:ext>
            </a:extLst>
          </p:cNvPr>
          <p:cNvSpPr txBox="1">
            <a:spLocks/>
          </p:cNvSpPr>
          <p:nvPr/>
        </p:nvSpPr>
        <p:spPr>
          <a:xfrm>
            <a:off x="259828" y="1096409"/>
            <a:ext cx="1891989"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Rumusan Masalah</a:t>
            </a:r>
          </a:p>
        </p:txBody>
      </p:sp>
      <p:grpSp>
        <p:nvGrpSpPr>
          <p:cNvPr id="7" name="Google Shape;316;p28">
            <a:extLst>
              <a:ext uri="{FF2B5EF4-FFF2-40B4-BE49-F238E27FC236}">
                <a16:creationId xmlns:a16="http://schemas.microsoft.com/office/drawing/2014/main" id="{DD9D212A-7022-2943-F940-A98733BDA048}"/>
              </a:ext>
            </a:extLst>
          </p:cNvPr>
          <p:cNvGrpSpPr/>
          <p:nvPr/>
        </p:nvGrpSpPr>
        <p:grpSpPr>
          <a:xfrm rot="10800000">
            <a:off x="8617764" y="-7741"/>
            <a:ext cx="1052471" cy="1049743"/>
            <a:chOff x="328257" y="3897070"/>
            <a:chExt cx="1052471" cy="1049743"/>
          </a:xfrm>
        </p:grpSpPr>
        <p:sp>
          <p:nvSpPr>
            <p:cNvPr id="8" name="Google Shape;317;p28">
              <a:extLst>
                <a:ext uri="{FF2B5EF4-FFF2-40B4-BE49-F238E27FC236}">
                  <a16:creationId xmlns:a16="http://schemas.microsoft.com/office/drawing/2014/main" id="{9522BBCD-73B4-E738-ECDE-29E6B063201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DBCD7307-C708-B7A3-7504-C31D7F79C1F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135511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D5EED-9E98-4119-5C8E-2983F2BDF0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95C4A3-CF92-9397-11A2-360BD38D9AD2}"/>
              </a:ext>
            </a:extLst>
          </p:cNvPr>
          <p:cNvSpPr>
            <a:spLocks noGrp="1"/>
          </p:cNvSpPr>
          <p:nvPr>
            <p:ph type="title"/>
          </p:nvPr>
        </p:nvSpPr>
        <p:spPr>
          <a:xfrm>
            <a:off x="234177" y="646770"/>
            <a:ext cx="7704000" cy="511819"/>
          </a:xfrm>
        </p:spPr>
        <p:txBody>
          <a:bodyPr/>
          <a:lstStyle/>
          <a:p>
            <a:r>
              <a:rPr lang="en-US"/>
              <a:t>Pendahuluan (3/4)</a:t>
            </a:r>
            <a:endParaRPr lang="en-ID"/>
          </a:p>
        </p:txBody>
      </p:sp>
      <p:sp>
        <p:nvSpPr>
          <p:cNvPr id="3" name="Text Placeholder 2">
            <a:extLst>
              <a:ext uri="{FF2B5EF4-FFF2-40B4-BE49-F238E27FC236}">
                <a16:creationId xmlns:a16="http://schemas.microsoft.com/office/drawing/2014/main" id="{9845930E-7FD6-E563-D3A2-D9ACC6ADF929}"/>
              </a:ext>
            </a:extLst>
          </p:cNvPr>
          <p:cNvSpPr>
            <a:spLocks noGrp="1"/>
          </p:cNvSpPr>
          <p:nvPr>
            <p:ph type="body" idx="1"/>
          </p:nvPr>
        </p:nvSpPr>
        <p:spPr>
          <a:xfrm>
            <a:off x="139833" y="1375317"/>
            <a:ext cx="8744339" cy="3657498"/>
          </a:xfrm>
        </p:spPr>
        <p:txBody>
          <a:bodyPr/>
          <a:lstStyle/>
          <a:p>
            <a:pPr marL="342900" lvl="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Mengembangkan </a:t>
            </a:r>
            <a:r>
              <a:rPr lang="en-GB" sz="1800">
                <a:effectLst/>
                <a:latin typeface="Times New Roman" panose="02020603050405020304" pitchFamily="18" charset="0"/>
                <a:ea typeface="Times New Roman" panose="02020603050405020304" pitchFamily="18" charset="0"/>
              </a:rPr>
              <a:t>LLM untuk membantu calon mahasiswa baru mendapatkan informasi di Universitas Syiah Kuala (USK).</a:t>
            </a:r>
          </a:p>
          <a:p>
            <a:pPr marL="342900" lvl="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Menghasilkan LLM baru dengan basis pengetahuan mengenai detail informasi akademik </a:t>
            </a:r>
            <a:r>
              <a:rPr lang="en-GB" sz="1800">
                <a:effectLst/>
                <a:latin typeface="Times New Roman" panose="02020603050405020304" pitchFamily="18" charset="0"/>
                <a:ea typeface="Times New Roman" panose="02020603050405020304" pitchFamily="18" charset="0"/>
              </a:rPr>
              <a:t>di Universitas Syiah Kuala (USK)</a:t>
            </a:r>
            <a:r>
              <a:rPr lang="en-GB" sz="1800">
                <a:solidFill>
                  <a:srgbClr val="000000"/>
                </a:solidFill>
                <a:effectLst/>
                <a:latin typeface="Times New Roman" panose="02020603050405020304" pitchFamily="18" charset="0"/>
                <a:ea typeface="Times New Roman" panose="02020603050405020304" pitchFamily="18" charset="0"/>
              </a:rPr>
              <a:t> serta dapat memberikan jawaban dengan baik dan sesuai</a:t>
            </a:r>
            <a:r>
              <a:rPr lang="en-GB" sz="1800">
                <a:solidFill>
                  <a:srgbClr val="000000"/>
                </a:solidFill>
                <a:latin typeface="Times New Roman" panose="02020603050405020304" pitchFamily="18" charset="0"/>
                <a:ea typeface="Times New Roman" panose="02020603050405020304" pitchFamily="18" charset="0"/>
              </a:rPr>
              <a:t>.</a:t>
            </a:r>
          </a:p>
          <a:p>
            <a:pPr marL="342900" lvl="0" indent="-342900" algn="jus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Mengevaluasi efektivitas dan kebermanfaatan terhadap hasil penelitian untuk memastikan bahwa teknologi yang dikembangkan memiliki kinerja yang baik, bermanfaat dalam penggunaan sehari-hari, dan memiliki potensi untuk dikembangkan secara luas dalam skala yang lebih besar</a:t>
            </a:r>
            <a:endParaRPr lang="en-US"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2BBC0CE5-CFEE-84FF-9F9C-E3139399C00D}"/>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8F3C55DA-A79D-2FE0-276E-6A80D7A78FA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221B066F-A1DE-9AE5-EFB2-B0A09364EC44}"/>
              </a:ext>
            </a:extLst>
          </p:cNvPr>
          <p:cNvSpPr txBox="1">
            <a:spLocks/>
          </p:cNvSpPr>
          <p:nvPr/>
        </p:nvSpPr>
        <p:spPr>
          <a:xfrm>
            <a:off x="259828" y="1096409"/>
            <a:ext cx="1891989"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Tujuan Penelitian</a:t>
            </a:r>
          </a:p>
        </p:txBody>
      </p:sp>
      <p:grpSp>
        <p:nvGrpSpPr>
          <p:cNvPr id="12" name="Google Shape;263;p25">
            <a:extLst>
              <a:ext uri="{FF2B5EF4-FFF2-40B4-BE49-F238E27FC236}">
                <a16:creationId xmlns:a16="http://schemas.microsoft.com/office/drawing/2014/main" id="{F1C09E42-B513-0CDD-D8A5-323B855DF717}"/>
              </a:ext>
            </a:extLst>
          </p:cNvPr>
          <p:cNvGrpSpPr/>
          <p:nvPr/>
        </p:nvGrpSpPr>
        <p:grpSpPr>
          <a:xfrm>
            <a:off x="-526236" y="4199800"/>
            <a:ext cx="1052471" cy="1049743"/>
            <a:chOff x="328257" y="3897070"/>
            <a:chExt cx="1052471" cy="1049743"/>
          </a:xfrm>
        </p:grpSpPr>
        <p:sp>
          <p:nvSpPr>
            <p:cNvPr id="13" name="Google Shape;264;p25">
              <a:extLst>
                <a:ext uri="{FF2B5EF4-FFF2-40B4-BE49-F238E27FC236}">
                  <a16:creationId xmlns:a16="http://schemas.microsoft.com/office/drawing/2014/main" id="{F693DD5F-E48A-4D54-E5AA-D0F5133F377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65;p25">
              <a:extLst>
                <a:ext uri="{FF2B5EF4-FFF2-40B4-BE49-F238E27FC236}">
                  <a16:creationId xmlns:a16="http://schemas.microsoft.com/office/drawing/2014/main" id="{F7D30703-3A74-2A94-1931-C4549FC300E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87579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DAC91-9ED0-800E-8A53-659FB88EBA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1F9B0C-6243-3F07-0F02-29F6028215EE}"/>
              </a:ext>
            </a:extLst>
          </p:cNvPr>
          <p:cNvSpPr>
            <a:spLocks noGrp="1"/>
          </p:cNvSpPr>
          <p:nvPr>
            <p:ph type="title"/>
          </p:nvPr>
        </p:nvSpPr>
        <p:spPr>
          <a:xfrm>
            <a:off x="234177" y="646770"/>
            <a:ext cx="7704000" cy="511819"/>
          </a:xfrm>
        </p:spPr>
        <p:txBody>
          <a:bodyPr/>
          <a:lstStyle/>
          <a:p>
            <a:r>
              <a:rPr lang="en-US"/>
              <a:t>Pendahuluan (4/4)</a:t>
            </a:r>
            <a:endParaRPr lang="en-ID"/>
          </a:p>
        </p:txBody>
      </p:sp>
      <p:sp>
        <p:nvSpPr>
          <p:cNvPr id="3" name="Text Placeholder 2">
            <a:extLst>
              <a:ext uri="{FF2B5EF4-FFF2-40B4-BE49-F238E27FC236}">
                <a16:creationId xmlns:a16="http://schemas.microsoft.com/office/drawing/2014/main" id="{F3B75A6D-5B25-ABB0-61BE-F2915A9F7124}"/>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Penyediaan informasi di Universitas Syiah Kuala (USK) yang dapat diakses oleh mahasiswa khususnya bagi calon mahasiswa baru dengan memanfaatkan LLM.</a:t>
            </a: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Dengan teknologi ini dapat menjadi alternatif bagi calon mahasiswa baru untuk mendapatkan informasi mengenai detail perkuliahan</a:t>
            </a:r>
            <a:r>
              <a:rPr lang="en-ID"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Peningkatan layanan serta kepuasan yang diberikan kepada mahasiswa di Universitas Syiah Kuala (USK).</a:t>
            </a:r>
            <a:endParaRPr lang="en-ID" sz="180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Menjadi kajian awal dengan pemanfaatan LLM serta mendapatkan ilmu pengetahuan dan informasi baru terkait variasi domain dalam penerapan LLM dalam bidang administrasi akademik di Universitas Syiah Kuala (USK).</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A9393DB-0CA2-E380-0691-B245CE61D0A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AFB477D-35F7-4C59-D3E2-014D7F9AA78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Selasa, 27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10B5EA87-4D1C-5AA1-8379-9C4A47329507}"/>
              </a:ext>
            </a:extLst>
          </p:cNvPr>
          <p:cNvSpPr txBox="1">
            <a:spLocks/>
          </p:cNvSpPr>
          <p:nvPr/>
        </p:nvSpPr>
        <p:spPr>
          <a:xfrm>
            <a:off x="259828" y="1096409"/>
            <a:ext cx="1891989"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Manfaat Penelitian</a:t>
            </a:r>
          </a:p>
        </p:txBody>
      </p:sp>
      <p:grpSp>
        <p:nvGrpSpPr>
          <p:cNvPr id="7" name="Google Shape;316;p28">
            <a:extLst>
              <a:ext uri="{FF2B5EF4-FFF2-40B4-BE49-F238E27FC236}">
                <a16:creationId xmlns:a16="http://schemas.microsoft.com/office/drawing/2014/main" id="{DC63CAED-4421-D713-70B5-135FEB20584E}"/>
              </a:ext>
            </a:extLst>
          </p:cNvPr>
          <p:cNvGrpSpPr/>
          <p:nvPr/>
        </p:nvGrpSpPr>
        <p:grpSpPr>
          <a:xfrm rot="15895499">
            <a:off x="8292963" y="4415578"/>
            <a:ext cx="1052471" cy="1049743"/>
            <a:chOff x="328257" y="3897070"/>
            <a:chExt cx="1052471" cy="1049743"/>
          </a:xfrm>
        </p:grpSpPr>
        <p:sp>
          <p:nvSpPr>
            <p:cNvPr id="8" name="Google Shape;317;p28">
              <a:extLst>
                <a:ext uri="{FF2B5EF4-FFF2-40B4-BE49-F238E27FC236}">
                  <a16:creationId xmlns:a16="http://schemas.microsoft.com/office/drawing/2014/main" id="{44A93B6B-C574-018A-54B1-AB2EC39AB78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370A5DC5-CECE-BF95-3B7A-08409B6794F8}"/>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074333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3F257ECE-A6D2-93E6-0A6A-D3206AF788D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4E3A5C0F-0C6B-E30F-3C96-34DE0A5C9ECD}"/>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C6C382C-9498-B68B-8539-970DD4A8F599}"/>
              </a:ext>
            </a:extLst>
          </p:cNvPr>
          <p:cNvSpPr txBox="1">
            <a:spLocks noGrp="1"/>
          </p:cNvSpPr>
          <p:nvPr>
            <p:ph type="title"/>
          </p:nvPr>
        </p:nvSpPr>
        <p:spPr>
          <a:xfrm>
            <a:off x="726599" y="2551250"/>
            <a:ext cx="4843879"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PENELITIAN TERKAIT</a:t>
            </a:r>
            <a:endParaRPr lang="en-ID"/>
          </a:p>
        </p:txBody>
      </p:sp>
      <p:sp>
        <p:nvSpPr>
          <p:cNvPr id="301" name="Google Shape;301;p28">
            <a:extLst>
              <a:ext uri="{FF2B5EF4-FFF2-40B4-BE49-F238E27FC236}">
                <a16:creationId xmlns:a16="http://schemas.microsoft.com/office/drawing/2014/main" id="{0E35EA0B-4B7C-1D55-B340-24978E90435B}"/>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303" name="Google Shape;303;p28">
            <a:extLst>
              <a:ext uri="{FF2B5EF4-FFF2-40B4-BE49-F238E27FC236}">
                <a16:creationId xmlns:a16="http://schemas.microsoft.com/office/drawing/2014/main" id="{DC3E9326-FF63-7445-9F91-F5BC4A078CA8}"/>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49FA9999-957F-4F05-7D74-CFF711F0F3D7}"/>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DB574DF9-BAF8-722F-FE07-350C28FA1C3C}"/>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A6F34B67-8965-8728-A34C-A7E0EA5E8122}"/>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4035E67-60FA-9857-4615-CDC1173FBFE6}"/>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31D0792D-1A49-2353-C99A-CD59C05D6C88}"/>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82FBEBC-32F6-DDAD-91C6-E4B2047C83AB}"/>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D1C9DC62-52A2-A7A1-7DF1-DFAC52A20D8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CD2EBE3-2767-0917-32A4-8F9BB4EF7BC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58FEEB1-7711-132B-06FB-991DC1813FE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3BFE6DE6-99EB-86D5-C672-4C1F7750C297}"/>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04426A8D-FB73-D5BB-1155-E72837861577}"/>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9CFF63E-519C-28B5-6A12-76EB7D1A7BF8}"/>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849A044-8131-6FB8-36F1-3C54EEE0DE4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1FE6C98-6A42-B5EA-A11E-8CB5CB1C5C1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C00254D-CFAF-E73B-A7D8-E0CA45745E1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BC1280A-03E6-1EB3-9CE0-C84406814A4F}"/>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1A4A123-F049-6D49-A881-1A2FB675067A}"/>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E79A27E5-6E42-11E8-84A1-37F3A58203E9}"/>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303816C4-663B-62E2-0989-F5083168A05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987E72E3-14EF-E82A-7716-D13DC858257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Seminar Hasil Tesis | Selasa, 27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1871502939"/>
      </p:ext>
    </p:extLst>
  </p:cSld>
  <p:clrMapOvr>
    <a:masterClrMapping/>
  </p:clrMapOvr>
</p:sld>
</file>

<file path=ppt/theme/theme1.xml><?xml version="1.0" encoding="utf-8"?>
<a:theme xmlns:a="http://schemas.openxmlformats.org/drawingml/2006/main" name="Cost Comparison Consulting by Slidesgo">
  <a:themeElements>
    <a:clrScheme name="Simple Light">
      <a:dk1>
        <a:srgbClr val="3D3D3D"/>
      </a:dk1>
      <a:lt1>
        <a:srgbClr val="FFFFFF"/>
      </a:lt1>
      <a:dk2>
        <a:srgbClr val="6D7173"/>
      </a:dk2>
      <a:lt2>
        <a:srgbClr val="BAAA98"/>
      </a:lt2>
      <a:accent1>
        <a:srgbClr val="FFD672"/>
      </a:accent1>
      <a:accent2>
        <a:srgbClr val="FFFFFF"/>
      </a:accent2>
      <a:accent3>
        <a:srgbClr val="FFFFFF"/>
      </a:accent3>
      <a:accent4>
        <a:srgbClr val="FFFFFF"/>
      </a:accent4>
      <a:accent5>
        <a:srgbClr val="FFFFFF"/>
      </a:accent5>
      <a:accent6>
        <a:srgbClr val="FFFFFF"/>
      </a:accent6>
      <a:hlink>
        <a:srgbClr val="3D3D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908</TotalTime>
  <Words>2850</Words>
  <Application>Microsoft Office PowerPoint</Application>
  <PresentationFormat>On-screen Show (16:9)</PresentationFormat>
  <Paragraphs>338</Paragraphs>
  <Slides>39</Slides>
  <Notes>26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39</vt:i4>
      </vt:variant>
    </vt:vector>
  </HeadingPairs>
  <TitlesOfParts>
    <vt:vector size="53" baseType="lpstr">
      <vt:lpstr>Lexend</vt:lpstr>
      <vt:lpstr>Josefin Sans</vt:lpstr>
      <vt:lpstr>Calibri</vt:lpstr>
      <vt:lpstr>Arial</vt:lpstr>
      <vt:lpstr>Segoe UI</vt:lpstr>
      <vt:lpstr>Times New Roman</vt:lpstr>
      <vt:lpstr>Open Sans</vt:lpstr>
      <vt:lpstr>Google Sans</vt:lpstr>
      <vt:lpstr>Lexend Black</vt:lpstr>
      <vt:lpstr>Cambria Math</vt:lpstr>
      <vt:lpstr>Gill Sans MT</vt:lpstr>
      <vt:lpstr>Wingdings</vt:lpstr>
      <vt:lpstr>Roboto Condensed Light</vt:lpstr>
      <vt:lpstr>Cost Comparison Consulting by Slidesgo</vt:lpstr>
      <vt:lpstr>FINE-TUNING LARGE LANGUAGE MODEL (LLM) UNTUK MENJAWAB PERTANYAAN DASAR BAGI CALON MAHASISWA BARU DI UNIVERSITAS SYIAH KUALA DENGAN METODE RETRIEVAL-AUGMENTED GENERATION (RAG)</vt:lpstr>
      <vt:lpstr>PENDAHULUAN</vt:lpstr>
      <vt:lpstr>HASIL DAN PEMBAHASAN</vt:lpstr>
      <vt:lpstr>PENDAHULUAN</vt:lpstr>
      <vt:lpstr>Pendahuluan (1/4)</vt:lpstr>
      <vt:lpstr>Pendahuluan (2/4)</vt:lpstr>
      <vt:lpstr>Pendahuluan (3/4)</vt:lpstr>
      <vt:lpstr>Pendahuluan (4/4)</vt:lpstr>
      <vt:lpstr>PENELITIAN TERKAIT</vt:lpstr>
      <vt:lpstr>Penelitian Terkait 1/3</vt:lpstr>
      <vt:lpstr>Penelitian Terkait 2/3</vt:lpstr>
      <vt:lpstr>Penelitian Terkait 3/3</vt:lpstr>
      <vt:lpstr>TINJAUAN KEPUSTAKAAN</vt:lpstr>
      <vt:lpstr>Tinjauan Kepustakaan (1/4)</vt:lpstr>
      <vt:lpstr>Tinjauan Kepustakaan (2/4)</vt:lpstr>
      <vt:lpstr>Tinjauan Kepustakaan (3/4)</vt:lpstr>
      <vt:lpstr>Tinjauan Kepustakaan (4/4)</vt:lpstr>
      <vt:lpstr>Metodologi Penelitian</vt:lpstr>
      <vt:lpstr>Metodologi Penelitian (1/10)</vt:lpstr>
      <vt:lpstr>Metodologi Penelitian (2/10)</vt:lpstr>
      <vt:lpstr>Metodologi Penelitian (3/10)</vt:lpstr>
      <vt:lpstr>Metodologi Penelitian (4/10)</vt:lpstr>
      <vt:lpstr>Metodologi Penelitian (5/10)</vt:lpstr>
      <vt:lpstr>Metodologi Penelitian (6/10)</vt:lpstr>
      <vt:lpstr>Metodologi Penelitian (7/10)</vt:lpstr>
      <vt:lpstr>Metodologi Penelitian (8/10)</vt:lpstr>
      <vt:lpstr>Metodologi Penelitian (9/10)</vt:lpstr>
      <vt:lpstr>Metodologi Penelitian (10/10)</vt:lpstr>
      <vt:lpstr>Hasil dan Pembahasan</vt:lpstr>
      <vt:lpstr>Hasil dan Pembahasan (1/6)</vt:lpstr>
      <vt:lpstr>Hasil dan Pembahasan (2/6)</vt:lpstr>
      <vt:lpstr>Hasil dan Pembahasan (3/6)</vt:lpstr>
      <vt:lpstr>Hasil dan Pembahasan (4/6)</vt:lpstr>
      <vt:lpstr>Hasil dan Pembahasan (4/6)</vt:lpstr>
      <vt:lpstr>Hasil dan Pembahasan (6/6)</vt:lpstr>
      <vt:lpstr>Kesimpulan dan Saran</vt:lpstr>
      <vt:lpstr>Kesimpulan (1/2)</vt:lpstr>
      <vt:lpstr>Kesimpulan (1/3)</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FINE-TUNING LARGE LANGUAGE MODEL (LLM) UNTUK MENJAWAB PERTANYAAN DASAR BAGI CALON MAHASISWA BARU DI UNIVERSITAS SYIAH KUALA DENGAN METODE RETRIEVAL-AUGMENTED GENERATION (RAG)</dc:title>
  <cp:lastModifiedBy>haryrachmat10@outlook.com</cp:lastModifiedBy>
  <cp:revision>145</cp:revision>
  <dcterms:modified xsi:type="dcterms:W3CDTF">2024-08-20T14:21:01Z</dcterms:modified>
</cp:coreProperties>
</file>