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mbria Math" panose="02040503050406030204" pitchFamily="18" charset="0"/>
      <p:regular r:id="rId50"/>
    </p:embeddedFont>
    <p:embeddedFont>
      <p:font typeface="Google Sans" panose="020B0503030502040204" pitchFamily="34" charset="0"/>
      <p:regular r:id="rId51"/>
    </p:embeddedFont>
    <p:embeddedFont>
      <p:font typeface="Lexend" pitchFamily="2" charset="0"/>
      <p:regular r:id="rId52"/>
      <p:bold r:id="rId53"/>
    </p:embeddedFont>
    <p:embeddedFont>
      <p:font typeface="Lexend Black" pitchFamily="2" charset="0"/>
      <p:bold r:id="rId54"/>
    </p:embeddedFont>
    <p:embeddedFont>
      <p:font typeface="Open Sans" panose="020B0606030504020204" pitchFamily="34" charset="0"/>
      <p:regular r:id="rId55"/>
      <p:bold r:id="rId56"/>
      <p:italic r:id="rId57"/>
      <p:boldItalic r:id="rId58"/>
    </p:embeddedFont>
    <p:embeddedFont>
      <p:font typeface="Roboto Condensed Light" panose="02000000000000000000" pitchFamily="2" charset="0"/>
      <p:regular r:id="rId59"/>
      <p: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6" autoAdjust="0"/>
    <p:restoredTop sz="82614" autoAdjust="0"/>
  </p:normalViewPr>
  <p:slideViewPr>
    <p:cSldViewPr snapToGrid="0">
      <p:cViewPr varScale="1">
        <p:scale>
          <a:sx n="86" d="100"/>
          <a:sy n="86" d="100"/>
        </p:scale>
        <p:origin x="127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Mr. </a:t>
            </a:r>
            <a:r>
              <a:rPr lang="en-US" dirty="0">
                <a:effectLst/>
                <a:highlight>
                  <a:srgbClr val="FFFF00"/>
                </a:highlight>
              </a:rPr>
              <a:t>Chairman</a:t>
            </a:r>
            <a:r>
              <a:rPr lang="en-US" dirty="0">
                <a:effectLst/>
              </a:rPr>
              <a:t> of the Committee and all of audience who has come in this event. In this happy day let us praise the presence of Allah, who has given His grace and guidance to us. Because of His grace we can gather on this day in the event</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Training Data Problems </a:t>
            </a:r>
            <a:r>
              <a:rPr lang="en-ID" b="0"/>
              <a:t>: </a:t>
            </a:r>
            <a:r>
              <a:rPr lang="en-US"/>
              <a:t>LLMs trained on datasets sourced from the internet can contain biased or incorrect information. This misinformation can spread to the model's output, as the model cannot distinguish between accurate and inaccurate data</a:t>
            </a:r>
          </a:p>
          <a:p>
            <a:r>
              <a:rPr lang="en-US" b="1"/>
              <a:t>IE-Based Metrics </a:t>
            </a:r>
            <a:r>
              <a:rPr lang="en-US" b="0"/>
              <a:t>: Leverages Information Extraction models to simplify knowledge into relational tuples, then compares it to the source.</a:t>
            </a:r>
          </a:p>
          <a:p>
            <a:r>
              <a:rPr lang="en-US" b="1"/>
              <a:t>QA-Based Metrics </a:t>
            </a:r>
            <a:r>
              <a:rPr lang="en-US" b="0"/>
              <a:t>: Assess the overlap between generated and sourced content through a Q&amp;A framework</a:t>
            </a:r>
          </a:p>
          <a:p>
            <a:r>
              <a:rPr lang="en-US" b="1"/>
              <a:t>NLI-Based Metrics </a:t>
            </a:r>
            <a:r>
              <a:rPr lang="en-US" b="0"/>
              <a:t>: Use the Natural Language Reference dataset to evaluate the correctness of the hypothesis generated based on the given premise.</a:t>
            </a:r>
            <a:endParaRPr lang="en-ID" b="0"/>
          </a:p>
        </p:txBody>
      </p:sp>
    </p:spTree>
    <p:extLst>
      <p:ext uri="{BB962C8B-B14F-4D97-AF65-F5344CB8AC3E}">
        <p14:creationId xmlns:p14="http://schemas.microsoft.com/office/powerpoint/2010/main" val="223766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US" b="0" i="0">
                <a:solidFill>
                  <a:srgbClr val="EEF0FF"/>
                </a:solidFill>
                <a:effectLst/>
                <a:latin typeface="Google Sans" panose="020B0503030502040204" pitchFamily="34" charset="0"/>
              </a:rPr>
              <a:t>is a technique that helps large language models (LLMs) to think step by step, like humans.
Chain of Thought (CoT) instruction is a technique that guides LLMs to follow the reasoning process when faced with difficult problems.</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0"/>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Architecture</a:t>
            </a:r>
          </a:p>
          <a:p>
            <a:pPr marL="158750" indent="0">
              <a:buNone/>
            </a:pPr>
            <a:r>
              <a:rPr lang="en-ID"/>
              <a:t>https://www.researchgate.net/figure/Retrieval-Augmented-Generation-Architecture_fig1_378364457</a:t>
            </a:r>
          </a:p>
          <a:p>
            <a:endParaRPr lang="en-ID"/>
          </a:p>
          <a:p>
            <a:r>
              <a:rPr lang="en-ID"/>
              <a:t>Chunks = Pieces or parts</a:t>
            </a:r>
          </a:p>
          <a:p>
            <a:pPr marL="158750" indent="0">
              <a:buNone/>
            </a:pPr>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US" b="0" i="0">
                <a:solidFill>
                  <a:srgbClr val="E6E6E6"/>
                </a:solidFill>
                <a:effectLst/>
                <a:latin typeface="Segoe UI" panose="020B0502040204020203" pitchFamily="34" charset="0"/>
              </a:rPr>
              <a:t>Chunking involves breaking the text into smaller, more manageable chunks called "chunks." Each piece becomes a unit of information that is extracted and stored in a database, which fundamentally shapes the efficiency and effectiveness of natural language processing tasks.</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7" y="1732522"/>
            <a:ext cx="6445671" cy="1868937"/>
          </a:xfrm>
          <a:prstGeom prst="rect">
            <a:avLst/>
          </a:prstGeom>
        </p:spPr>
        <p:txBody>
          <a:bodyPr spcFirstLastPara="1" wrap="square" lIns="91425" tIns="91425" rIns="91425" bIns="91425" anchor="b" anchorCtr="0">
            <a:noAutofit/>
          </a:bodyPr>
          <a:lstStyle/>
          <a:p>
            <a:pPr lvl="0"/>
            <a:r>
              <a:rPr lang="en-US" sz="2200" cap="small" dirty="0">
                <a:latin typeface="Bahnschrift SemiBold" panose="020B0502040204020203" pitchFamily="34" charset="0"/>
              </a:rPr>
              <a:t>DEVELOPMENT OF A LARGE LANGUAGE MODEL TO ANSWER ACADEMIC-RELATED QUESTIONS AT SYIAH KUALA UNIVERSITY USING FINE-TUNING AND RETRIEVAL-AUGMENTED GENERATION METHODS</a:t>
            </a:r>
            <a:endParaRPr lang="en-US" sz="2200" i="1" cap="small" dirty="0">
              <a:latin typeface="Bahnschrift SemiBold" panose="020B0502040204020203" pitchFamily="34" charset="0"/>
            </a:endParaRPr>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dirty="0" err="1">
                <a:latin typeface="Bahnschrift SemiBold" panose="020B0502040204020203" pitchFamily="34" charset="0"/>
              </a:rPr>
              <a:t>Hary</a:t>
            </a:r>
            <a:r>
              <a:rPr lang="en-ID" sz="1200" dirty="0">
                <a:latin typeface="Bahnschrift SemiBold" panose="020B0502040204020203" pitchFamily="34" charset="0"/>
              </a:rPr>
              <a:t> </a:t>
            </a:r>
            <a:r>
              <a:rPr lang="en-ID" sz="1200" dirty="0" err="1">
                <a:latin typeface="Bahnschrift SemiBold" panose="020B0502040204020203" pitchFamily="34" charset="0"/>
              </a:rPr>
              <a:t>Rachmat</a:t>
            </a:r>
            <a:endParaRPr lang="en-ID" sz="1200" dirty="0">
              <a:latin typeface="Bahnschrift SemiBold" panose="020B0502040204020203" pitchFamily="34" charset="0"/>
            </a:endParaRPr>
          </a:p>
          <a:p>
            <a:pPr marL="0" lvl="0" indent="0" algn="l" rtl="0">
              <a:spcBef>
                <a:spcPts val="0"/>
              </a:spcBef>
              <a:spcAft>
                <a:spcPts val="0"/>
              </a:spcAft>
              <a:buNone/>
            </a:pPr>
            <a:r>
              <a:rPr lang="en-ID" sz="1200" dirty="0">
                <a:latin typeface="Bahnschrift SemiBold" panose="020B0502040204020203" pitchFamily="34" charset="0"/>
              </a:rPr>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276999"/>
          </a:xfrm>
          <a:prstGeom prst="rect">
            <a:avLst/>
          </a:prstGeom>
          <a:noFill/>
        </p:spPr>
        <p:txBody>
          <a:bodyPr wrap="square">
            <a:spAutoFit/>
          </a:bodyPr>
          <a:lstStyle/>
          <a:p>
            <a:pPr marL="70485">
              <a:lnSpc>
                <a:spcPct val="100000"/>
              </a:lnSpc>
              <a:spcBef>
                <a:spcPts val="685"/>
              </a:spcBef>
            </a:pPr>
            <a:r>
              <a:rPr lang="id-ID" sz="1200" b="1" dirty="0">
                <a:solidFill>
                  <a:schemeClr val="dk1"/>
                </a:solidFill>
                <a:latin typeface="Bahnschrift SemiBold" panose="020B0502040204020203" pitchFamily="34" charset="0"/>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276999"/>
          </a:xfrm>
          <a:prstGeom prst="rect">
            <a:avLst/>
          </a:prstGeom>
          <a:noFill/>
        </p:spPr>
        <p:txBody>
          <a:bodyPr wrap="square">
            <a:spAutoFit/>
          </a:bodyPr>
          <a:lstStyle/>
          <a:p>
            <a:pPr marL="70485">
              <a:spcBef>
                <a:spcPts val="685"/>
              </a:spcBef>
            </a:pPr>
            <a:r>
              <a:rPr lang="pt-BR" sz="1200" b="1" dirty="0">
                <a:solidFill>
                  <a:schemeClr val="dk1"/>
                </a:solidFill>
                <a:latin typeface="Bahnschrift SemiBold" panose="020B0502040204020203" pitchFamily="34" charset="0"/>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One of the commonly used and popular chatbot applications today is ChatGPT, which was developed by OpenAI and released at the end of 2022 (Mohamadi et al., 2023). Various studies seek to explore the capabilities of ChatGPT such as those conducted by Baker et al. (2024) in the medical field developed to aid clinical documentation.
(Loukas et al., 2023). classify texts in the field of banking.
(Trozze et al., 2023). in the field of law to determine which laws have the potential to be violated.</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2875425724"/>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new student admission information 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information on the admission and lecture system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Bahnschrift SemiLight" panose="020B0502040204020203" pitchFamily="34" charset="0"/>
                <a:sym typeface="Lexend"/>
              </a:rPr>
              <a:t>Conference | </a:t>
            </a:r>
            <a:r>
              <a:rPr lang="en-ID" sz="1200">
                <a:solidFill>
                  <a:schemeClr val="dk1"/>
                </a:solidFill>
                <a:latin typeface="+mn-lt"/>
                <a:sym typeface="Lexend"/>
              </a:rPr>
              <a:t>October</a:t>
            </a:r>
            <a:r>
              <a:rPr lang="en-ID" sz="1200">
                <a:solidFill>
                  <a:schemeClr val="dk1"/>
                </a:solidFill>
                <a:latin typeface="Bahnschrift SemiLight" panose="020B0502040204020203" pitchFamily="34" charset="0"/>
                <a:sym typeface="Lexend"/>
              </a:rPr>
              <a:t> 2024</a:t>
            </a:r>
            <a:endParaRPr lang="en-ID" sz="1200" dirty="0">
              <a:solidFill>
                <a:schemeClr val="dk1"/>
              </a:solidFill>
              <a:latin typeface="Bahnschrift SemiLight" panose="020B0502040204020203" pitchFamily="34" charset="0"/>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739681058"/>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WD 1 addressed to WR 1 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sz="3200">
                <a:latin typeface="Berlin Sans FB Demi" panose="020E0802020502020306" pitchFamily="34" charset="0"/>
              </a:rPr>
              <a:t>Research Methodology (7/11)</a:t>
            </a:r>
            <a:endParaRPr lang="en-ID" sz="3200">
              <a:latin typeface="Berlin Sans FB Demi" panose="020E0802020502020306" pitchFamily="34" charset="0"/>
            </a:endParaRPr>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Bahnschrift SemiBold" panose="020B0502040204020203" pitchFamily="34" charset="0"/>
                <a:ea typeface="Calibri" panose="020F0502020204030204" pitchFamily="34" charset="0"/>
              </a:rPr>
              <a:t>Figure 4.2 Grooves on RAG (Source: Benveniste, 2023)</a:t>
            </a:r>
            <a:endParaRPr lang="en-ID" sz="1600">
              <a:latin typeface="Bahnschrift SemiBold" panose="020B0502040204020203" pitchFamily="34"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mj-lt"/>
                <a:ea typeface="Calibri" panose="020F0502020204030204" pitchFamily="34" charset="0"/>
              </a:rPr>
              <a:t>Figure 4.3 </a:t>
            </a:r>
            <a:r>
              <a:rPr lang="fr-FR" sz="1600" dirty="0" err="1">
                <a:latin typeface="+mj-lt"/>
                <a:ea typeface="Calibri" panose="020F0502020204030204" pitchFamily="34" charset="0"/>
              </a:rPr>
              <a:t>Discharge</a:t>
            </a:r>
            <a:r>
              <a:rPr lang="fr-FR" sz="1600" dirty="0">
                <a:latin typeface="+mj-lt"/>
                <a:ea typeface="Calibri" panose="020F0502020204030204" pitchFamily="34" charset="0"/>
              </a:rPr>
              <a:t> Pipeline on RAG (Source:</a:t>
            </a:r>
            <a:r>
              <a:rPr lang="en-US" sz="1600" dirty="0" err="1">
                <a:latin typeface="+mj-lt"/>
                <a:ea typeface="Calibri" panose="020F0502020204030204" pitchFamily="34" charset="0"/>
              </a:rPr>
              <a:t>Benveniste</a:t>
            </a:r>
            <a:r>
              <a:rPr lang="en-US" sz="1600" dirty="0">
                <a:latin typeface="+mj-lt"/>
                <a:ea typeface="Calibri" panose="020F0502020204030204" pitchFamily="34" charset="0"/>
              </a:rPr>
              <a:t>, 2023)</a:t>
            </a:r>
            <a:endParaRPr lang="en-ID" sz="1600" dirty="0">
              <a:latin typeface="+mj-lt"/>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a:latin typeface="Berlin Sans FB Demi" panose="020E0802020502020306" pitchFamily="34" charset="0"/>
              </a:rPr>
              <a:t>Thank you</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University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Frequently Asked Questions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1475</TotalTime>
  <Words>3550</Words>
  <Application>Microsoft Office PowerPoint</Application>
  <PresentationFormat>On-screen Show (16:9)</PresentationFormat>
  <Paragraphs>339</Paragraphs>
  <Slides>44</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Lexend Black</vt:lpstr>
      <vt:lpstr>Bahnschrift SemiBold</vt:lpstr>
      <vt:lpstr>Open Sans</vt:lpstr>
      <vt:lpstr>Cambria Math</vt:lpstr>
      <vt:lpstr>Wingdings</vt:lpstr>
      <vt:lpstr>Lexend</vt:lpstr>
      <vt:lpstr>Google Sans</vt:lpstr>
      <vt:lpstr>Berlin Sans FB Demi</vt:lpstr>
      <vt:lpstr>Roboto Condensed Light</vt:lpstr>
      <vt:lpstr>Calibri</vt:lpstr>
      <vt:lpstr>Bahnschrift SemiLight</vt:lpstr>
      <vt:lpstr>Segoe UI</vt:lpstr>
      <vt:lpstr>Arial</vt:lpstr>
      <vt:lpstr>Times New Roman</vt:lpstr>
      <vt:lpstr>Cost Comparison Consulting by Slidesgo</vt:lpstr>
      <vt:lpstr>DEVELOPMENT OF A LARGE LANGUAGE MODEL TO ANSWER ACADEMIC-RELATED QUESTIONS AT SYIAH KUALA UNIVERSITY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271</cp:revision>
  <cp:lastPrinted>2024-08-21T08:07:38Z</cp:lastPrinted>
  <dcterms:modified xsi:type="dcterms:W3CDTF">2024-09-28T14:03:23Z</dcterms:modified>
</cp:coreProperties>
</file>