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Lst>
  <p:notesMasterIdLst>
    <p:notesMasterId r:id="rId47"/>
  </p:notesMasterIdLst>
  <p:sldIdLst>
    <p:sldId id="256" r:id="rId2"/>
    <p:sldId id="345" r:id="rId3"/>
    <p:sldId id="258" r:id="rId4"/>
    <p:sldId id="338" r:id="rId5"/>
    <p:sldId id="259" r:id="rId6"/>
    <p:sldId id="299" r:id="rId7"/>
    <p:sldId id="300" r:id="rId8"/>
    <p:sldId id="307" r:id="rId9"/>
    <p:sldId id="302" r:id="rId10"/>
    <p:sldId id="306" r:id="rId11"/>
    <p:sldId id="320" r:id="rId12"/>
    <p:sldId id="308" r:id="rId13"/>
    <p:sldId id="321" r:id="rId14"/>
    <p:sldId id="309" r:id="rId15"/>
    <p:sldId id="310" r:id="rId16"/>
    <p:sldId id="318" r:id="rId17"/>
    <p:sldId id="319" r:id="rId18"/>
    <p:sldId id="311" r:id="rId19"/>
    <p:sldId id="312" r:id="rId20"/>
    <p:sldId id="314" r:id="rId21"/>
    <p:sldId id="315" r:id="rId22"/>
    <p:sldId id="317" r:id="rId23"/>
    <p:sldId id="339" r:id="rId24"/>
    <p:sldId id="344" r:id="rId25"/>
    <p:sldId id="322" r:id="rId26"/>
    <p:sldId id="323" r:id="rId27"/>
    <p:sldId id="324" r:id="rId28"/>
    <p:sldId id="325" r:id="rId29"/>
    <p:sldId id="326" r:id="rId30"/>
    <p:sldId id="327" r:id="rId31"/>
    <p:sldId id="328" r:id="rId32"/>
    <p:sldId id="341" r:id="rId33"/>
    <p:sldId id="342" r:id="rId34"/>
    <p:sldId id="343" r:id="rId35"/>
    <p:sldId id="329" r:id="rId36"/>
    <p:sldId id="330" r:id="rId37"/>
    <p:sldId id="331" r:id="rId38"/>
    <p:sldId id="332" r:id="rId39"/>
    <p:sldId id="333" r:id="rId40"/>
    <p:sldId id="334" r:id="rId41"/>
    <p:sldId id="335" r:id="rId42"/>
    <p:sldId id="336" r:id="rId43"/>
    <p:sldId id="340" r:id="rId44"/>
    <p:sldId id="337" r:id="rId45"/>
    <p:sldId id="275" r:id="rId46"/>
  </p:sldIdLst>
  <p:sldSz cx="9144000" cy="5143500" type="screen16x9"/>
  <p:notesSz cx="10020300" cy="6888163"/>
  <p:embeddedFontLst>
    <p:embeddedFont>
      <p:font typeface="Cambria Math" panose="02040503050406030204" pitchFamily="18" charset="0"/>
      <p:regular r:id="rId48"/>
    </p:embeddedFont>
    <p:embeddedFont>
      <p:font typeface="Gill Sans MT" panose="020B0502020104020203" pitchFamily="34" charset="0"/>
      <p:regular r:id="rId49"/>
      <p:bold r:id="rId50"/>
      <p:italic r:id="rId51"/>
      <p:boldItalic r:id="rId52"/>
    </p:embeddedFont>
    <p:embeddedFont>
      <p:font typeface="Google Sans" panose="020B0503030502040204" pitchFamily="34" charset="0"/>
      <p:regular r:id="rId53"/>
    </p:embeddedFont>
    <p:embeddedFont>
      <p:font typeface="Josefin Sans" pitchFamily="2" charset="0"/>
      <p:regular r:id="rId54"/>
      <p:bold r:id="rId55"/>
    </p:embeddedFont>
    <p:embeddedFont>
      <p:font typeface="Lexend" pitchFamily="2" charset="0"/>
      <p:regular r:id="rId56"/>
      <p:bold r:id="rId57"/>
    </p:embeddedFont>
    <p:embeddedFont>
      <p:font typeface="Lexend Black" pitchFamily="2" charset="0"/>
      <p:bold r:id="rId58"/>
    </p:embeddedFont>
    <p:embeddedFont>
      <p:font typeface="Open Sans" panose="020B0606030504020204" pitchFamily="34" charset="0"/>
      <p:regular r:id="rId59"/>
      <p:bold r:id="rId60"/>
      <p:italic r:id="rId61"/>
      <p:boldItalic r:id="rId62"/>
    </p:embeddedFont>
    <p:embeddedFont>
      <p:font typeface="Roboto Condensed Light" panose="02000000000000000000" pitchFamily="2" charset="0"/>
      <p:regular r:id="rId63"/>
      <p:italic r:id="rId64"/>
    </p:embeddedFont>
    <p:embeddedFont>
      <p:font typeface="Segoe UI" panose="020B0502040204020203"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3D3D"/>
    <a:srgbClr val="FFCC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21B1EC-78B9-4867-990F-E81BE3442C87}">
  <a:tblStyle styleId="{5521B1EC-78B9-4867-990F-E81BE3442C8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614" autoAdjust="0"/>
  </p:normalViewPr>
  <p:slideViewPr>
    <p:cSldViewPr snapToGrid="0">
      <p:cViewPr varScale="1">
        <p:scale>
          <a:sx n="85" d="100"/>
          <a:sy n="85" d="100"/>
        </p:scale>
        <p:origin x="1306" y="4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notesMaster" Target="notesMasters/notesMaster1.xml"/><Relationship Id="rId63" Type="http://schemas.openxmlformats.org/officeDocument/2006/relationships/font" Target="fonts/font16.fntdata"/><Relationship Id="rId68" Type="http://schemas.openxmlformats.org/officeDocument/2006/relationships/font" Target="fonts/font21.fnt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font" Target="fonts/font19.fntdata"/><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4.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2.fntdata"/><Relationship Id="rId67" Type="http://schemas.openxmlformats.org/officeDocument/2006/relationships/font" Target="fonts/font20.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3.fntdata"/><Relationship Id="rId55"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002030" y="3271878"/>
            <a:ext cx="8016240" cy="3099673"/>
          </a:xfrm>
          <a:prstGeom prst="rect">
            <a:avLst/>
          </a:prstGeom>
          <a:noFill/>
          <a:ln>
            <a:noFill/>
          </a:ln>
        </p:spPr>
        <p:txBody>
          <a:bodyPr spcFirstLastPara="1" wrap="square" lIns="96645" tIns="96645" rIns="96645" bIns="9664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p: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r>
              <a:rPr lang="en-US"/>
              <a:t>Judul Tesis disesuaikan menjadi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US"/>
              <a:t>RAG Arsitektur</a:t>
            </a:r>
          </a:p>
          <a:p>
            <a:r>
              <a:rPr lang="en-ID"/>
              <a:t>https://www.researchgate.net/figure/Retrieval-Augmented-Generation-Architecture_fig1_378364457</a:t>
            </a:r>
          </a:p>
          <a:p>
            <a:endParaRPr lang="en-ID"/>
          </a:p>
          <a:p>
            <a:r>
              <a:rPr lang="en-ID"/>
              <a:t>Chunks = Potongan atau bagian</a:t>
            </a:r>
          </a:p>
          <a:p>
            <a:r>
              <a:rPr lang="en-ID"/>
              <a:t>https://tr-ex.me/terjemahan/bahasa+inggris-bahasa+indonesia/chunks#gref</a:t>
            </a:r>
          </a:p>
          <a:p>
            <a:endParaRPr lang="en-ID"/>
          </a:p>
          <a:p>
            <a:r>
              <a:rPr lang="en-ID"/>
              <a:t>RAG Chunk Technique</a:t>
            </a:r>
          </a:p>
          <a:p>
            <a:r>
              <a:rPr lang="en-ID"/>
              <a:t>https://www.rungalileo.io/blog/mastering-rag-advanced-chunking-techniques-for-llm-applications</a:t>
            </a:r>
          </a:p>
          <a:p>
            <a:endParaRPr lang="en-ID"/>
          </a:p>
          <a:p>
            <a:r>
              <a:rPr lang="en-ID" b="0" i="0">
                <a:solidFill>
                  <a:srgbClr val="E6E6E6"/>
                </a:solidFill>
                <a:effectLst/>
                <a:latin typeface="Segoe UI" panose="020B0502040204020203" pitchFamily="34" charset="0"/>
              </a:rPr>
              <a:t>Chunking melibatkan pemecahan teks menjadi bagian-bagian yang lebih kecil dan mudah dikelola yang disebut “</a:t>
            </a:r>
            <a:r>
              <a:rPr lang="en-ID" b="1" i="0">
                <a:solidFill>
                  <a:srgbClr val="E6E6E6"/>
                </a:solidFill>
                <a:effectLst/>
                <a:latin typeface="Segoe UI" panose="020B0502040204020203" pitchFamily="34" charset="0"/>
              </a:rPr>
              <a:t>chunks</a:t>
            </a:r>
            <a:r>
              <a:rPr lang="en-ID" b="0" i="0">
                <a:solidFill>
                  <a:srgbClr val="E6E6E6"/>
                </a:solidFill>
                <a:effectLst/>
                <a:latin typeface="Segoe UI" panose="020B0502040204020203" pitchFamily="34" charset="0"/>
              </a:rPr>
              <a:t>”. Setiap potongan menjadi unit informasi yang divektorkan dan disimpan dalam database, yang secara mendasar membentuk efisiensi dan efektivitas tugas pemrosesan bahasa alami.</a:t>
            </a:r>
            <a:endParaRPr lang="en-ID"/>
          </a:p>
        </p:txBody>
      </p:sp>
    </p:spTree>
    <p:extLst>
      <p:ext uri="{BB962C8B-B14F-4D97-AF65-F5344CB8AC3E}">
        <p14:creationId xmlns:p14="http://schemas.microsoft.com/office/powerpoint/2010/main" val="372266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651BD732-7BCD-D238-E8CC-2A9E8507CF3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53D3D36D-F52D-6216-F20F-30E854042AE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D48F7A38-5BB8-CB61-616D-6F598605E7D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3226134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marL="483306" indent="-315491" defTabSz="966612">
              <a:defRPr/>
            </a:pPr>
            <a:r>
              <a:rPr lang="en-ID" b="1" i="0">
                <a:solidFill>
                  <a:srgbClr val="BCC0C3"/>
                </a:solidFill>
                <a:effectLst/>
                <a:latin typeface="Times New Roman" panose="02020603050405020304" pitchFamily="18" charset="0"/>
                <a:cs typeface="Times New Roman" panose="02020603050405020304" pitchFamily="18" charset="0"/>
              </a:rPr>
              <a:t>Data preprocessing</a:t>
            </a:r>
            <a:r>
              <a:rPr lang="en-ID" b="0" i="0">
                <a:solidFill>
                  <a:srgbClr val="BDC1C6"/>
                </a:solidFill>
                <a:effectLst/>
                <a:latin typeface="Times New Roman" panose="02020603050405020304" pitchFamily="18" charset="0"/>
                <a:cs typeface="Times New Roman" panose="02020603050405020304" pitchFamily="18" charset="0"/>
              </a:rPr>
              <a:t> adalah proses mengubah </a:t>
            </a:r>
            <a:r>
              <a:rPr lang="en-ID" b="1" i="0">
                <a:solidFill>
                  <a:srgbClr val="BCC0C3"/>
                </a:solidFill>
                <a:effectLst/>
                <a:latin typeface="Times New Roman" panose="02020603050405020304" pitchFamily="18" charset="0"/>
                <a:cs typeface="Times New Roman" panose="02020603050405020304" pitchFamily="18" charset="0"/>
              </a:rPr>
              <a:t>data</a:t>
            </a:r>
            <a:r>
              <a:rPr lang="en-ID" b="0" i="0">
                <a:solidFill>
                  <a:srgbClr val="BDC1C6"/>
                </a:solidFill>
                <a:effectLst/>
                <a:latin typeface="Times New Roman" panose="02020603050405020304" pitchFamily="18" charset="0"/>
                <a:cs typeface="Times New Roman" panose="02020603050405020304" pitchFamily="18" charset="0"/>
              </a:rPr>
              <a:t> mentah ke dalam bentuk yang lebih mudah dipahami. </a:t>
            </a:r>
            <a:r>
              <a:rPr lang="en-ID" b="0" i="0">
                <a:solidFill>
                  <a:srgbClr val="595858"/>
                </a:solidFill>
                <a:effectLst/>
                <a:latin typeface="Times New Roman" panose="02020603050405020304" pitchFamily="18" charset="0"/>
                <a:cs typeface="Times New Roman" panose="02020603050405020304" pitchFamily="18" charset="0"/>
              </a:rPr>
              <a:t>Proses ini diperlukan untuk memperbaiki kesalahan pada data mentah yang seringkali tidak lengkap dan memiliki format yang tidak teratur.</a:t>
            </a:r>
            <a:endParaRPr lang="en-ID">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405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CC579-CBAF-ECC3-6CAE-54D8DF856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B90FCC-4B9F-E1DE-2206-9EB525B743F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A011597-6076-C5C1-990C-66AF3C537832}"/>
              </a:ext>
            </a:extLst>
          </p:cNvPr>
          <p:cNvSpPr>
            <a:spLocks noGrp="1"/>
          </p:cNvSpPr>
          <p:nvPr>
            <p:ph type="body" idx="1"/>
          </p:nvPr>
        </p:nvSpPr>
        <p:spPr/>
        <p:txBody>
          <a:bodyPr/>
          <a:lstStyle/>
          <a:p>
            <a:pPr marL="483306" indent="-315491" defTabSz="966612">
              <a:defRPr/>
            </a:pPr>
            <a:endParaRPr lang="en-ID"/>
          </a:p>
        </p:txBody>
      </p:sp>
    </p:spTree>
    <p:extLst>
      <p:ext uri="{BB962C8B-B14F-4D97-AF65-F5344CB8AC3E}">
        <p14:creationId xmlns:p14="http://schemas.microsoft.com/office/powerpoint/2010/main" val="253825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9F2C-5CB4-AAFE-A082-8487542DE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DAFE51-AA76-174F-E4B9-0DB21CB2430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0B5551AD-E9E1-87ED-1EC2-A0F418AFE67B}"/>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Ide RAG adalah untuk mengkodekan data yang ingin diekspos pada LLM ke dalam embeddings dan mengindeks data tersebut ke dalam database vektor. </a:t>
            </a:r>
          </a:p>
          <a:p>
            <a:pPr marL="483306" indent="-315491" defTabSz="966612">
              <a:defRPr/>
            </a:pPr>
            <a:r>
              <a:rPr lang="en-ID" b="0" i="0">
                <a:solidFill>
                  <a:srgbClr val="E8E8E8"/>
                </a:solidFill>
                <a:effectLst/>
                <a:latin typeface="Google Sans"/>
              </a:rPr>
              <a:t>Kesamaan kosinus adalah </a:t>
            </a:r>
            <a:r>
              <a:rPr lang="en-ID" b="0" i="0">
                <a:solidFill>
                  <a:srgbClr val="FFFFFF"/>
                </a:solidFill>
                <a:effectLst/>
                <a:latin typeface="Google Sans"/>
              </a:rPr>
              <a:t>ukuran kesamaan antara dua vektor dalam ruang produk dalam</a:t>
            </a:r>
            <a:r>
              <a:rPr lang="en-ID" b="0" i="0">
                <a:solidFill>
                  <a:srgbClr val="E8E8E8"/>
                </a:solidFill>
                <a:effectLst/>
                <a:latin typeface="Google Sans"/>
              </a:rPr>
              <a:t>. Ukuran ini menentukan derajat di mana dua vektor mengarah ke arah yang sama dengan menghitung kosinus sudut di antara keduanya.</a:t>
            </a:r>
          </a:p>
          <a:p>
            <a:pPr marL="483306" indent="-315491" defTabSz="966612">
              <a:defRPr/>
            </a:pPr>
            <a:r>
              <a:rPr lang="en-ID" b="0" i="1">
                <a:solidFill>
                  <a:srgbClr val="E8E8E8"/>
                </a:solidFill>
                <a:effectLst/>
                <a:latin typeface="Google Sans"/>
              </a:rPr>
              <a:t>Nearest Neightbor </a:t>
            </a:r>
            <a:r>
              <a:rPr lang="en-ID" b="0" i="0">
                <a:solidFill>
                  <a:srgbClr val="E8E8E8"/>
                </a:solidFill>
                <a:effectLst/>
                <a:latin typeface="Google Sans"/>
              </a:rPr>
              <a:t>menggunakan </a:t>
            </a:r>
            <a:r>
              <a:rPr lang="fi-FI" b="0" i="0">
                <a:solidFill>
                  <a:srgbClr val="E8E8E8"/>
                </a:solidFill>
                <a:effectLst/>
                <a:latin typeface="Google Sans"/>
              </a:rPr>
              <a:t>Kesamaan kosinus yang mengukur kesamaan antara dua teks berdasarkan sudut antara vektor kata-kata.</a:t>
            </a:r>
          </a:p>
          <a:p>
            <a:pPr marL="483306" indent="-315491" defTabSz="966612">
              <a:defRPr/>
            </a:pPr>
            <a:r>
              <a:rPr lang="en-ID" b="0" i="0">
                <a:solidFill>
                  <a:srgbClr val="666666"/>
                </a:solidFill>
                <a:effectLst/>
                <a:latin typeface="Open Sans" panose="020B0606030504020204" pitchFamily="34" charset="0"/>
              </a:rPr>
              <a:t>Nilai kesamaan kosinus yang dihasilkan berkisar antara -1 hingga 1, di mana -1 menunjukkan dokumen yang sama sekali tidak mirip (maknanya), dan 1 menunjukkan dokumen yang identic (persis sama). Nilai 0 menunjukkan bahwa kedua dokumen tersebut ortogonal dan tidak memiliki kesamaan (</a:t>
            </a:r>
            <a:r>
              <a:rPr lang="fi-FI" b="0" i="0">
                <a:solidFill>
                  <a:srgbClr val="666666"/>
                </a:solidFill>
                <a:effectLst/>
                <a:latin typeface="Open Sans" panose="020B0606030504020204" pitchFamily="34" charset="0"/>
              </a:rPr>
              <a:t>tidak berhubungan satu sama lain)</a:t>
            </a:r>
            <a:r>
              <a:rPr lang="en-ID" b="0" i="0">
                <a:solidFill>
                  <a:srgbClr val="666666"/>
                </a:solidFill>
                <a:effectLst/>
                <a:latin typeface="Open Sans" panose="020B0606030504020204" pitchFamily="34" charset="0"/>
              </a:rPr>
              <a:t>.</a:t>
            </a:r>
            <a:endParaRPr lang="en-ID"/>
          </a:p>
        </p:txBody>
      </p:sp>
    </p:spTree>
    <p:extLst>
      <p:ext uri="{BB962C8B-B14F-4D97-AF65-F5344CB8AC3E}">
        <p14:creationId xmlns:p14="http://schemas.microsoft.com/office/powerpoint/2010/main" val="2789175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9279F-1177-F723-79A1-1A14E8F339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223376-C2BA-63B9-CD86-86F290442DB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AD4348E3-7942-A4D4-7C06-37501306FC61}"/>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RAG tidak memiliki jalur pelatihan hanya memerlukan pipeline pengindeksan dan pipeline penyajian. Pipa pengindeksan digunakan untuk mengubah data menjadi representasi vektor dan mengindeksnya dalam database Vektor seperti yang dapat dilihat pada </a:t>
            </a:r>
            <a:r>
              <a:rPr lang="en-GB" sz="1900">
                <a:latin typeface="Times New Roman" panose="02020603050405020304" pitchFamily="18" charset="0"/>
                <a:ea typeface="Times New Roman" panose="02020603050405020304" pitchFamily="18" charset="0"/>
              </a:rPr>
              <a:t>Gambar 4.3</a:t>
            </a:r>
            <a:r>
              <a:rPr lang="en-US" sz="1900">
                <a:latin typeface="Times New Roman" panose="02020603050405020304" pitchFamily="18" charset="0"/>
                <a:ea typeface="Times New Roman" panose="02020603050405020304" pitchFamily="18" charset="0"/>
              </a:rPr>
              <a:t> (Benveniste, 2023)</a:t>
            </a:r>
            <a:endParaRPr lang="en-ID"/>
          </a:p>
        </p:txBody>
      </p:sp>
    </p:spTree>
    <p:extLst>
      <p:ext uri="{BB962C8B-B14F-4D97-AF65-F5344CB8AC3E}">
        <p14:creationId xmlns:p14="http://schemas.microsoft.com/office/powerpoint/2010/main" val="34336508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4B26B-FA56-7F09-BB4B-B586F5F12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62196B-20E0-74C6-DB83-C7621DAD8A1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5609A5C9-CAF6-D707-210F-E82B14BBE0FD}"/>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Rouge-1 mengukur ketepatan unigram (kata tunggal) yang tumpang tindih antara teks yang dihasilkan dan teks referensi (buatan manusia).</a:t>
            </a:r>
            <a:endParaRPr lang="en-ID"/>
          </a:p>
        </p:txBody>
      </p:sp>
    </p:spTree>
    <p:extLst>
      <p:ext uri="{BB962C8B-B14F-4D97-AF65-F5344CB8AC3E}">
        <p14:creationId xmlns:p14="http://schemas.microsoft.com/office/powerpoint/2010/main" val="473852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3714E-CF7E-7E7E-28EB-382202E4A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3941D-4D10-9CBF-204E-E916F38C405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73AF7C7-B997-62D6-7382-742761C95383}"/>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Rouge-2 mengukur ketepatan bigram yang tumpang tindih antara teks yang dihasilkan dan teks referensi (buatan manusia). Rumus rouge-2 sama dengan rouge-1, namun yang digunakan sepasang kata yaitu bigram, bukan unigram. Bigram mengkompensasi masalah posisi kata Rouge-1 sampai batas tertentu</a:t>
            </a:r>
            <a:endParaRPr lang="en-ID"/>
          </a:p>
        </p:txBody>
      </p:sp>
    </p:spTree>
    <p:extLst>
      <p:ext uri="{BB962C8B-B14F-4D97-AF65-F5344CB8AC3E}">
        <p14:creationId xmlns:p14="http://schemas.microsoft.com/office/powerpoint/2010/main" val="4039212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1BD49-9842-0DE3-8EC4-98C365BF0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D8A82-2990-40F4-9C04-68AE90B93C6F}"/>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4179DDCE-5488-C344-F3EB-6296CBB10B70}"/>
              </a:ext>
            </a:extLst>
          </p:cNvPr>
          <p:cNvSpPr>
            <a:spLocks noGrp="1"/>
          </p:cNvSpPr>
          <p:nvPr>
            <p:ph type="body" idx="1"/>
          </p:nvPr>
        </p:nvSpPr>
        <p:spPr/>
        <p:txBody>
          <a:bodyPr/>
          <a:lstStyle/>
          <a:p>
            <a:pPr marL="483306" indent="-315491" defTabSz="966612">
              <a:defRPr/>
            </a:pPr>
            <a:r>
              <a:rPr lang="en-US" sz="1900">
                <a:latin typeface="Times New Roman" panose="02020603050405020304" pitchFamily="18" charset="0"/>
                <a:ea typeface="Times New Roman" panose="02020603050405020304" pitchFamily="18" charset="0"/>
              </a:rPr>
              <a:t>Tidak seperti rouge-1, dan rouge-2, Rouge-L tidak melihat ke dalam unigram atau bigram, melainkan kesesuaian dengan LCS (Longest Common Subsequence) atau urutan kata terpanjang dalam referensi dan teks yang dihasilkan.</a:t>
            </a:r>
            <a:endParaRPr lang="en-ID"/>
          </a:p>
        </p:txBody>
      </p:sp>
    </p:spTree>
    <p:extLst>
      <p:ext uri="{BB962C8B-B14F-4D97-AF65-F5344CB8AC3E}">
        <p14:creationId xmlns:p14="http://schemas.microsoft.com/office/powerpoint/2010/main" val="34759368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FA2811B2-7C64-951A-6092-A84E0F6D6007}"/>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1847C7A5-CF51-1944-3DDB-9EC6A6FCB252}"/>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934A885-CFC9-4B62-7532-541E0F01733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138079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8865D-8BB2-B98E-DAE7-AF2E1C171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852B52-096A-D81A-5101-6ACA1CC4CFE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934B9612-7BA7-B983-5AE2-7651FE1B9C3C}"/>
              </a:ext>
            </a:extLst>
          </p:cNvPr>
          <p:cNvSpPr>
            <a:spLocks noGrp="1"/>
          </p:cNvSpPr>
          <p:nvPr>
            <p:ph type="body" idx="1"/>
          </p:nvPr>
        </p:nvSpPr>
        <p:spPr/>
        <p:txBody>
          <a:bodyPr/>
          <a:lstStyle/>
          <a:p>
            <a:r>
              <a:rPr lang="en-US"/>
              <a:t>Berikut beberapa perbaikan saran dan bimbingan dari Para Pembimbing dan Penguji</a:t>
            </a:r>
            <a:endParaRPr lang="en-ID"/>
          </a:p>
        </p:txBody>
      </p:sp>
    </p:spTree>
    <p:extLst>
      <p:ext uri="{BB962C8B-B14F-4D97-AF65-F5344CB8AC3E}">
        <p14:creationId xmlns:p14="http://schemas.microsoft.com/office/powerpoint/2010/main" val="2534881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C68FE-AF00-D8EF-530B-A3A5FF167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02B0D-1484-06B5-CC7C-7E093EAD6CB0}"/>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E5E423C1-C032-E109-847A-88BA0BB34B01}"/>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780774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85231-2E6A-5A01-CF53-A4A9948EC4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0131A-382C-C309-37B3-B8F1958AE4A8}"/>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CCA228C1-E9AF-F76E-0D14-45615F24CEA7}"/>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1576212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AC491-9644-7874-5D8C-248C0E541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86D0D-C4A6-E80E-7CEF-46C7335DAD05}"/>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6DE46932-E444-83ED-3255-E227EC236A6F}"/>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276977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pPr>
              <a:spcBef>
                <a:spcPts val="1903"/>
              </a:spcBef>
              <a:spcAft>
                <a:spcPts val="1903"/>
              </a:spcAft>
            </a:pPr>
            <a:r>
              <a:rPr lang="en-ID" sz="1900">
                <a:solidFill>
                  <a:srgbClr val="0A0A0A"/>
                </a:solidFill>
                <a:latin typeface="Arial" panose="020B0604020202020204" pitchFamily="34" charset="0"/>
              </a:rPr>
              <a:t>Skor ROUGE yang baik bervariasi berdasarkan tugas ringkasan dan metrik. Skor ROUGE-1 sangat baik sekitar 0,5, dengan skor di atas 0,5 dianggap baik dan 0,4 hingga 0,5 sedang. Untuk ROUGE-2, skor di atas 0,4 berarti baik, dan 0,2 hingga 0,4 berarti sedang.</a:t>
            </a:r>
            <a:endParaRPr lang="en-ID" b="0">
              <a:effectLst/>
            </a:endParaRPr>
          </a:p>
          <a:p>
            <a:pPr>
              <a:spcBef>
                <a:spcPts val="1903"/>
              </a:spcBef>
              <a:spcAft>
                <a:spcPts val="1903"/>
              </a:spcAft>
            </a:pPr>
            <a:r>
              <a:rPr lang="en-ID" sz="1900">
                <a:solidFill>
                  <a:srgbClr val="0A0A0A"/>
                </a:solidFill>
                <a:latin typeface="Arial" panose="020B0604020202020204" pitchFamily="34" charset="0"/>
              </a:rPr>
              <a:t>Skor ROUGE-L bagus sekitar 0,4 dan rendah pada 0,3 hingga 0,4. </a:t>
            </a:r>
          </a:p>
          <a:p>
            <a:pPr>
              <a:spcBef>
                <a:spcPts val="1903"/>
              </a:spcBef>
              <a:spcAft>
                <a:spcPts val="1903"/>
              </a:spcAft>
            </a:pPr>
            <a:r>
              <a:rPr lang="en-ID" sz="1900">
                <a:solidFill>
                  <a:srgbClr val="0A0A0A"/>
                </a:solidFill>
                <a:latin typeface="Arial" panose="020B0604020202020204" pitchFamily="34" charset="0"/>
              </a:rPr>
              <a:t>Meskipun skor </a:t>
            </a:r>
            <a:r>
              <a:rPr lang="en-ID" sz="1900" b="1">
                <a:solidFill>
                  <a:srgbClr val="0A0A0A"/>
                </a:solidFill>
                <a:latin typeface="Arial" panose="020B0604020202020204" pitchFamily="34" charset="0"/>
              </a:rPr>
              <a:t>ROUGE berguna</a:t>
            </a:r>
            <a:r>
              <a:rPr lang="en-ID" sz="1900">
                <a:solidFill>
                  <a:srgbClr val="0A0A0A"/>
                </a:solidFill>
                <a:latin typeface="Arial" panose="020B0604020202020204" pitchFamily="34" charset="0"/>
              </a:rPr>
              <a:t>, skor tersebut tidak </a:t>
            </a:r>
            <a:r>
              <a:rPr lang="en-ID" sz="1900" b="1">
                <a:solidFill>
                  <a:srgbClr val="0A0A0A"/>
                </a:solidFill>
                <a:latin typeface="Arial" panose="020B0604020202020204" pitchFamily="34" charset="0"/>
              </a:rPr>
              <a:t>memperhitungkan kualitas semantik </a:t>
            </a:r>
            <a:r>
              <a:rPr lang="en-ID" sz="1900">
                <a:solidFill>
                  <a:srgbClr val="0A0A0A"/>
                </a:solidFill>
                <a:latin typeface="Arial" panose="020B0604020202020204" pitchFamily="34" charset="0"/>
              </a:rPr>
              <a:t>atau </a:t>
            </a:r>
            <a:r>
              <a:rPr lang="en-ID" sz="1900" b="1">
                <a:solidFill>
                  <a:srgbClr val="0A0A0A"/>
                </a:solidFill>
                <a:latin typeface="Arial" panose="020B0604020202020204" pitchFamily="34" charset="0"/>
              </a:rPr>
              <a:t>sintaksis</a:t>
            </a:r>
            <a:r>
              <a:rPr lang="en-ID" sz="1900">
                <a:solidFill>
                  <a:srgbClr val="0A0A0A"/>
                </a:solidFill>
                <a:latin typeface="Arial" panose="020B0604020202020204" pitchFamily="34" charset="0"/>
              </a:rPr>
              <a:t> dan harus dilengkapi dengan metrik lain dan </a:t>
            </a:r>
            <a:r>
              <a:rPr lang="en-ID" sz="1900" b="1">
                <a:solidFill>
                  <a:srgbClr val="0A0A0A"/>
                </a:solidFill>
                <a:latin typeface="Arial" panose="020B0604020202020204" pitchFamily="34" charset="0"/>
              </a:rPr>
              <a:t>evaluasi manusia untuk penilaian yang lengkap.</a:t>
            </a:r>
            <a:endParaRPr lang="en-ID" b="1">
              <a:effectLst/>
            </a:endParaRPr>
          </a:p>
        </p:txBody>
      </p:sp>
    </p:spTree>
    <p:extLst>
      <p:ext uri="{BB962C8B-B14F-4D97-AF65-F5344CB8AC3E}">
        <p14:creationId xmlns:p14="http://schemas.microsoft.com/office/powerpoint/2010/main" val="1937445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b="1"/>
              <a:t>Masalah Data Pelatihan </a:t>
            </a:r>
            <a:r>
              <a:rPr lang="en-ID"/>
              <a:t>- LLM yang dilatih berdasarkan kumpulan data yang bersumber dari internet dapat berisi informasi yang bias atau salah. Informasi yang salah ini dapat menyebar ke keluaran model, karena model tidak dapat membedakan antara data yang akurat dan tidak akurat </a:t>
            </a:r>
          </a:p>
          <a:p>
            <a:r>
              <a:rPr lang="en-ID" b="1"/>
              <a:t>Metrik Berbasis IE </a:t>
            </a:r>
            <a:r>
              <a:rPr lang="en-ID"/>
              <a:t>: Memanfaatkan model Ekstraksi Informasi untuk menyederhanakan pengetahuan menjadi tupel relasional, lalu membandingkannya dengan sumbernya. </a:t>
            </a:r>
          </a:p>
          <a:p>
            <a:r>
              <a:rPr lang="en-ID" b="1"/>
              <a:t>Metrik Berbasis QA </a:t>
            </a:r>
            <a:r>
              <a:rPr lang="en-ID"/>
              <a:t>: Menilai tumpang tindih antara konten yang dihasilkan dan sumber melalui kerangka kerja tanya jawab </a:t>
            </a:r>
          </a:p>
          <a:p>
            <a:r>
              <a:rPr lang="en-ID" b="1"/>
              <a:t>Metrik Berbasis NLI </a:t>
            </a:r>
            <a:r>
              <a:rPr lang="en-ID"/>
              <a:t>: Gunakan kumpulan data Inferensi Bahasa Alami untuk mengevaluasi kebenaran hipotesis yang dihasilkan berdasarkan premis yang diberikan.</a:t>
            </a:r>
          </a:p>
        </p:txBody>
      </p:sp>
    </p:spTree>
    <p:extLst>
      <p:ext uri="{BB962C8B-B14F-4D97-AF65-F5344CB8AC3E}">
        <p14:creationId xmlns:p14="http://schemas.microsoft.com/office/powerpoint/2010/main" val="22376668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754E-D6F5-F338-5CAB-5673D27B46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D19CBB-0162-E9FE-7D63-711974609697}"/>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D7B7D23-91FB-09B5-9900-B16ECA9F4CF8}"/>
              </a:ext>
            </a:extLst>
          </p:cNvPr>
          <p:cNvSpPr>
            <a:spLocks noGrp="1"/>
          </p:cNvSpPr>
          <p:nvPr>
            <p:ph type="body" idx="1"/>
          </p:nvPr>
        </p:nvSpPr>
        <p:spPr/>
        <p:txBody>
          <a:bodyPr/>
          <a:lstStyle/>
          <a:p>
            <a:r>
              <a:rPr lang="en-ID" b="1" i="0">
                <a:solidFill>
                  <a:srgbClr val="EEF0FF"/>
                </a:solidFill>
                <a:effectLst/>
                <a:latin typeface="Google Sans" panose="020B0503030502040204" pitchFamily="34" charset="0"/>
              </a:rPr>
              <a:t>Chain-of-thought prompting (CoT) </a:t>
            </a:r>
            <a:r>
              <a:rPr lang="en-ID" b="0" i="0">
                <a:solidFill>
                  <a:srgbClr val="EEF0FF"/>
                </a:solidFill>
                <a:effectLst/>
                <a:latin typeface="Google Sans" panose="020B0503030502040204" pitchFamily="34" charset="0"/>
              </a:rPr>
              <a:t>adalah </a:t>
            </a:r>
            <a:r>
              <a:rPr lang="en-ID"/>
              <a:t>teknik yang membantu model bahasa besar (LLM) untuk berpikir selangkah demi selangkah, seperti manusia</a:t>
            </a:r>
            <a:r>
              <a:rPr lang="en-ID" b="0" i="0">
                <a:solidFill>
                  <a:srgbClr val="EEF0FF"/>
                </a:solidFill>
                <a:effectLst/>
                <a:latin typeface="Google Sans" panose="020B0503030502040204" pitchFamily="34" charset="0"/>
              </a:rPr>
              <a:t>.</a:t>
            </a:r>
          </a:p>
          <a:p>
            <a:r>
              <a:rPr lang="en-ID" b="0" i="0">
                <a:solidFill>
                  <a:srgbClr val="E8E8E8"/>
                </a:solidFill>
                <a:effectLst/>
                <a:latin typeface="Google Sans" panose="020B0503030502040204" pitchFamily="34" charset="0"/>
              </a:rPr>
              <a:t>Pemberian petunjuk Rantai Pemikiran (CoT) adalah </a:t>
            </a:r>
            <a:r>
              <a:rPr lang="en-ID" b="0" i="0">
                <a:solidFill>
                  <a:srgbClr val="FFFFFF"/>
                </a:solidFill>
                <a:effectLst/>
                <a:latin typeface="Google Sans" panose="020B0503030502040204" pitchFamily="34" charset="0"/>
              </a:rPr>
              <a:t>teknik yang memandu LLM untuk mengikuti proses penalaran saat menghadapi masalah yang sulit</a:t>
            </a:r>
            <a:r>
              <a:rPr lang="en-ID" b="0" i="0">
                <a:solidFill>
                  <a:srgbClr val="E8E8E8"/>
                </a:solidFill>
                <a:effectLst/>
                <a:latin typeface="Google Sans" panose="020B0503030502040204" pitchFamily="34" charset="0"/>
              </a:rPr>
              <a:t>.</a:t>
            </a:r>
            <a:endParaRPr lang="en-ID"/>
          </a:p>
        </p:txBody>
      </p:sp>
    </p:spTree>
    <p:extLst>
      <p:ext uri="{BB962C8B-B14F-4D97-AF65-F5344CB8AC3E}">
        <p14:creationId xmlns:p14="http://schemas.microsoft.com/office/powerpoint/2010/main" val="3155225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37399-DA97-9933-117E-B3290BC8D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82482-61E6-24E7-AE32-2BFF51753384}"/>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B7B26661-CE6F-4E5D-E6F6-11539518B45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6463463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BD31AF39-C46D-9F2E-BCFE-37D70BF73768}"/>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FADB0A81-3629-17FE-80A8-719163535989}"/>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B6901E5C-60B2-EA39-8537-85326B500C62}"/>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254477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7080C-02FA-3BB5-3380-A963F4E48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00428A-2D73-1AA0-8C1D-BCD2D932C9A9}"/>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378C4A67-1EC0-466D-5971-DD0B07381AEC}"/>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40746640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233E9-9118-EEAA-A475-5E4BE4437E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B2A26-7DC8-F54B-EECC-2A1D40C71C7D}"/>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816167CB-1BD4-F792-AA5E-1FB5FFC8EE5E}"/>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2413351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d0c7d16c6_0_25: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6DC9-18FB-C626-10D7-3C1DAF486D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895240-951E-CA8F-20F6-B87CEF168DFE}"/>
              </a:ext>
            </a:extLst>
          </p:cNvPr>
          <p:cNvSpPr>
            <a:spLocks noGrp="1" noRot="1" noChangeAspect="1"/>
          </p:cNvSpPr>
          <p:nvPr>
            <p:ph type="sldImg"/>
          </p:nvPr>
        </p:nvSpPr>
        <p:spPr>
          <a:xfrm>
            <a:off x="2714625" y="517525"/>
            <a:ext cx="4591050" cy="2582863"/>
          </a:xfrm>
        </p:spPr>
      </p:sp>
      <p:sp>
        <p:nvSpPr>
          <p:cNvPr id="3" name="Notes Placeholder 2">
            <a:extLst>
              <a:ext uri="{FF2B5EF4-FFF2-40B4-BE49-F238E27FC236}">
                <a16:creationId xmlns:a16="http://schemas.microsoft.com/office/drawing/2014/main" id="{FE35A3C7-1776-641A-E65F-38A3DD486F2D}"/>
              </a:ext>
            </a:extLst>
          </p:cNvPr>
          <p:cNvSpPr>
            <a:spLocks noGrp="1"/>
          </p:cNvSpPr>
          <p:nvPr>
            <p:ph type="body" idx="1"/>
          </p:nvPr>
        </p:nvSpPr>
        <p:spPr/>
        <p:txBody>
          <a:bodyPr/>
          <a:lstStyle/>
          <a:p>
            <a:endParaRPr lang="en-ID"/>
          </a:p>
        </p:txBody>
      </p:sp>
    </p:spTree>
    <p:extLst>
      <p:ext uri="{BB962C8B-B14F-4D97-AF65-F5344CB8AC3E}">
        <p14:creationId xmlns:p14="http://schemas.microsoft.com/office/powerpoint/2010/main" val="37161843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29231c09cdd_0_794: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29231c09cdd_0_794: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a:extLst>
            <a:ext uri="{FF2B5EF4-FFF2-40B4-BE49-F238E27FC236}">
              <a16:creationId xmlns:a16="http://schemas.microsoft.com/office/drawing/2014/main" id="{931A1006-2C20-345D-BB7C-0560D0237772}"/>
            </a:ext>
          </a:extLst>
        </p:cNvPr>
        <p:cNvGrpSpPr/>
        <p:nvPr/>
      </p:nvGrpSpPr>
      <p:grpSpPr>
        <a:xfrm>
          <a:off x="0" y="0"/>
          <a:ext cx="0" cy="0"/>
          <a:chOff x="0" y="0"/>
          <a:chExt cx="0" cy="0"/>
        </a:xfrm>
      </p:grpSpPr>
      <p:sp>
        <p:nvSpPr>
          <p:cNvPr id="277" name="Google Shape;277;gdd0c7d16c6_0_25:notes">
            <a:extLst>
              <a:ext uri="{FF2B5EF4-FFF2-40B4-BE49-F238E27FC236}">
                <a16:creationId xmlns:a16="http://schemas.microsoft.com/office/drawing/2014/main" id="{13DA716F-A2A7-35C5-BF8A-3BB1D1912734}"/>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d0c7d16c6_0_25:notes">
            <a:extLst>
              <a:ext uri="{FF2B5EF4-FFF2-40B4-BE49-F238E27FC236}">
                <a16:creationId xmlns:a16="http://schemas.microsoft.com/office/drawing/2014/main" id="{C87CFE2C-8454-C535-A3E4-FC39C030F169}"/>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051231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dd0c7d16c6_0_62:notes"/>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endParaRPr lang="en-ID" b="1"/>
          </a:p>
        </p:txBody>
      </p:sp>
    </p:spTree>
    <p:extLst>
      <p:ext uri="{BB962C8B-B14F-4D97-AF65-F5344CB8AC3E}">
        <p14:creationId xmlns:p14="http://schemas.microsoft.com/office/powerpoint/2010/main" val="1284737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0934DC7E-A5C8-DEB8-109E-AF22E33F83B1}"/>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A986BD06-2B48-27DB-E38E-F48D90D45C8B}"/>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29180E50-AF15-668B-2B1D-4B9C00641F9E}"/>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2939468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a:extLst>
            <a:ext uri="{FF2B5EF4-FFF2-40B4-BE49-F238E27FC236}">
              <a16:creationId xmlns:a16="http://schemas.microsoft.com/office/drawing/2014/main" id="{5FF968D1-F279-5929-5F63-7D89EDD2EABA}"/>
            </a:ext>
          </a:extLst>
        </p:cNvPr>
        <p:cNvGrpSpPr/>
        <p:nvPr/>
      </p:nvGrpSpPr>
      <p:grpSpPr>
        <a:xfrm>
          <a:off x="0" y="0"/>
          <a:ext cx="0" cy="0"/>
          <a:chOff x="0" y="0"/>
          <a:chExt cx="0" cy="0"/>
        </a:xfrm>
      </p:grpSpPr>
      <p:sp>
        <p:nvSpPr>
          <p:cNvPr id="295" name="Google Shape;295;gdd0c7d16c6_0_62:notes">
            <a:extLst>
              <a:ext uri="{FF2B5EF4-FFF2-40B4-BE49-F238E27FC236}">
                <a16:creationId xmlns:a16="http://schemas.microsoft.com/office/drawing/2014/main" id="{B56B8B75-E04B-2B4C-95E0-A3A1A19AB487}"/>
              </a:ext>
            </a:extLst>
          </p:cNvPr>
          <p:cNvSpPr>
            <a:spLocks noGrp="1" noRot="1" noChangeAspect="1"/>
          </p:cNvSpPr>
          <p:nvPr>
            <p:ph type="sldImg" idx="2"/>
          </p:nvPr>
        </p:nvSpPr>
        <p:spPr>
          <a:xfrm>
            <a:off x="2714625" y="517525"/>
            <a:ext cx="4591050" cy="2582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dd0c7d16c6_0_62:notes">
            <a:extLst>
              <a:ext uri="{FF2B5EF4-FFF2-40B4-BE49-F238E27FC236}">
                <a16:creationId xmlns:a16="http://schemas.microsoft.com/office/drawing/2014/main" id="{EDD140F2-ACF6-4882-25CF-C753C4148E1A}"/>
              </a:ext>
            </a:extLst>
          </p:cNvPr>
          <p:cNvSpPr txBox="1">
            <a:spLocks noGrp="1"/>
          </p:cNvSpPr>
          <p:nvPr>
            <p:ph type="body" idx="1"/>
          </p:nvPr>
        </p:nvSpPr>
        <p:spPr>
          <a:xfrm>
            <a:off x="1002030" y="3271878"/>
            <a:ext cx="8016240" cy="3099673"/>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1527629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14625" y="517525"/>
            <a:ext cx="4591050" cy="2582863"/>
          </a:xfrm>
        </p:spPr>
      </p:sp>
      <p:sp>
        <p:nvSpPr>
          <p:cNvPr id="3" name="Notes Placeholder 2"/>
          <p:cNvSpPr>
            <a:spLocks noGrp="1"/>
          </p:cNvSpPr>
          <p:nvPr>
            <p:ph type="body" idx="1"/>
          </p:nvPr>
        </p:nvSpPr>
        <p:spPr/>
        <p:txBody>
          <a:bodyPr/>
          <a:lstStyle/>
          <a:p>
            <a:r>
              <a:rPr lang="en-ID"/>
              <a:t>https://www.linkedin.com/pulse/differences-between-rag-fine-tuning-xenonstack/</a:t>
            </a:r>
          </a:p>
        </p:txBody>
      </p:sp>
    </p:spTree>
    <p:extLst>
      <p:ext uri="{BB962C8B-B14F-4D97-AF65-F5344CB8AC3E}">
        <p14:creationId xmlns:p14="http://schemas.microsoft.com/office/powerpoint/2010/main" val="673473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18200" y="2164775"/>
            <a:ext cx="5799600" cy="1434300"/>
          </a:xfrm>
          <a:prstGeom prst="rect">
            <a:avLst/>
          </a:prstGeom>
        </p:spPr>
        <p:txBody>
          <a:bodyPr spcFirstLastPara="1" wrap="square" lIns="91425" tIns="91425" rIns="91425" bIns="91425" anchor="b" anchorCtr="0">
            <a:noAutofit/>
          </a:bodyPr>
          <a:lstStyle>
            <a:lvl1pPr lvl="0" rtl="0">
              <a:spcBef>
                <a:spcPts val="0"/>
              </a:spcBef>
              <a:spcAft>
                <a:spcPts val="0"/>
              </a:spcAft>
              <a:buSzPts val="8500"/>
              <a:buNone/>
              <a:defRPr sz="4000" b="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618200" y="3707575"/>
            <a:ext cx="57996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89"/>
        <p:cNvGrpSpPr/>
        <p:nvPr/>
      </p:nvGrpSpPr>
      <p:grpSpPr>
        <a:xfrm>
          <a:off x="0" y="0"/>
          <a:ext cx="0" cy="0"/>
          <a:chOff x="0" y="0"/>
          <a:chExt cx="0" cy="0"/>
        </a:xfrm>
      </p:grpSpPr>
      <p:grpSp>
        <p:nvGrpSpPr>
          <p:cNvPr id="190" name="Google Shape;190;p20"/>
          <p:cNvGrpSpPr/>
          <p:nvPr/>
        </p:nvGrpSpPr>
        <p:grpSpPr>
          <a:xfrm flipH="1">
            <a:off x="8124746" y="-985780"/>
            <a:ext cx="2714279" cy="3625804"/>
            <a:chOff x="-943750" y="-1328860"/>
            <a:chExt cx="3309693" cy="4421173"/>
          </a:xfrm>
        </p:grpSpPr>
        <p:sp>
          <p:nvSpPr>
            <p:cNvPr id="191" name="Google Shape;191;p20"/>
            <p:cNvSpPr/>
            <p:nvPr/>
          </p:nvSpPr>
          <p:spPr>
            <a:xfrm rot="10800000" flipH="1">
              <a:off x="-943750" y="-614316"/>
              <a:ext cx="3095798" cy="3706629"/>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20"/>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3" name="Google Shape;193;p20"/>
          <p:cNvSpPr/>
          <p:nvPr/>
        </p:nvSpPr>
        <p:spPr>
          <a:xfrm flipH="1">
            <a:off x="-1222875" y="4138750"/>
            <a:ext cx="2709600" cy="27096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94" name="Google Shape;194;p20"/>
          <p:cNvGrpSpPr/>
          <p:nvPr/>
        </p:nvGrpSpPr>
        <p:grpSpPr>
          <a:xfrm rot="-5400000" flipH="1">
            <a:off x="7170241" y="46640"/>
            <a:ext cx="591073" cy="881399"/>
            <a:chOff x="9326775" y="2272496"/>
            <a:chExt cx="411124" cy="613062"/>
          </a:xfrm>
        </p:grpSpPr>
        <p:sp>
          <p:nvSpPr>
            <p:cNvPr id="195" name="Google Shape;195;p20"/>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0"/>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20"/>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20"/>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20"/>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20"/>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20"/>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20"/>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20"/>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20"/>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20"/>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20"/>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7" name="Google Shape;207;p20"/>
          <p:cNvGrpSpPr/>
          <p:nvPr/>
        </p:nvGrpSpPr>
        <p:grpSpPr>
          <a:xfrm rot="10800000" flipH="1">
            <a:off x="324995" y="103070"/>
            <a:ext cx="1052471" cy="1049743"/>
            <a:chOff x="328257" y="3897070"/>
            <a:chExt cx="1052471" cy="1049743"/>
          </a:xfrm>
        </p:grpSpPr>
        <p:sp>
          <p:nvSpPr>
            <p:cNvPr id="208" name="Google Shape;208;p20"/>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20"/>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210"/>
        <p:cNvGrpSpPr/>
        <p:nvPr/>
      </p:nvGrpSpPr>
      <p:grpSpPr>
        <a:xfrm>
          <a:off x="0" y="0"/>
          <a:ext cx="0" cy="0"/>
          <a:chOff x="0" y="0"/>
          <a:chExt cx="0" cy="0"/>
        </a:xfrm>
      </p:grpSpPr>
      <p:grpSp>
        <p:nvGrpSpPr>
          <p:cNvPr id="211" name="Google Shape;211;p21"/>
          <p:cNvGrpSpPr/>
          <p:nvPr/>
        </p:nvGrpSpPr>
        <p:grpSpPr>
          <a:xfrm>
            <a:off x="-976682" y="-1190789"/>
            <a:ext cx="2783510" cy="3879544"/>
            <a:chOff x="-943750" y="-1328860"/>
            <a:chExt cx="3599521" cy="5016868"/>
          </a:xfrm>
        </p:grpSpPr>
        <p:sp>
          <p:nvSpPr>
            <p:cNvPr id="212" name="Google Shape;212;p21"/>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1"/>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14" name="Google Shape;214;p21"/>
          <p:cNvSpPr/>
          <p:nvPr/>
        </p:nvSpPr>
        <p:spPr>
          <a:xfrm>
            <a:off x="202404" y="44666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1"/>
          <p:cNvSpPr/>
          <p:nvPr/>
        </p:nvSpPr>
        <p:spPr>
          <a:xfrm rot="10800000">
            <a:off x="7082354" y="3146004"/>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16" name="Google Shape;216;p21"/>
          <p:cNvGrpSpPr/>
          <p:nvPr/>
        </p:nvGrpSpPr>
        <p:grpSpPr>
          <a:xfrm rot="5400000" flipH="1">
            <a:off x="2039570" y="348840"/>
            <a:ext cx="591073" cy="881399"/>
            <a:chOff x="9326775" y="2272496"/>
            <a:chExt cx="411124" cy="613062"/>
          </a:xfrm>
        </p:grpSpPr>
        <p:sp>
          <p:nvSpPr>
            <p:cNvPr id="217" name="Google Shape;217;p21"/>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1"/>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1"/>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1"/>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1"/>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1"/>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1"/>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1"/>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1"/>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1"/>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1"/>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1"/>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29" name="Google Shape;229;p21"/>
          <p:cNvSpPr/>
          <p:nvPr/>
        </p:nvSpPr>
        <p:spPr>
          <a:xfrm rot="10800000">
            <a:off x="7783542" y="2809617"/>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p:nvPr/>
        </p:nvSpPr>
        <p:spPr>
          <a:xfrm>
            <a:off x="4416125" y="3982650"/>
            <a:ext cx="3165300" cy="31653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3" name="Google Shape;13;p3"/>
          <p:cNvSpPr/>
          <p:nvPr/>
        </p:nvSpPr>
        <p:spPr>
          <a:xfrm>
            <a:off x="5851700" y="0"/>
            <a:ext cx="3292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 name="Google Shape;14;p3"/>
          <p:cNvSpPr txBox="1">
            <a:spLocks noGrp="1"/>
          </p:cNvSpPr>
          <p:nvPr>
            <p:ph type="title"/>
          </p:nvPr>
        </p:nvSpPr>
        <p:spPr>
          <a:xfrm>
            <a:off x="726600" y="2551250"/>
            <a:ext cx="3358200" cy="1108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26600" y="1204076"/>
            <a:ext cx="1223100" cy="930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50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6" name="Google Shape;16;p3"/>
          <p:cNvSpPr txBox="1">
            <a:spLocks noGrp="1"/>
          </p:cNvSpPr>
          <p:nvPr>
            <p:ph type="subTitle" idx="1"/>
          </p:nvPr>
        </p:nvSpPr>
        <p:spPr>
          <a:xfrm>
            <a:off x="726600" y="3659750"/>
            <a:ext cx="3358200" cy="68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17" name="Google Shape;17;p3"/>
          <p:cNvSpPr>
            <a:spLocks noGrp="1"/>
          </p:cNvSpPr>
          <p:nvPr>
            <p:ph type="pic" idx="3"/>
          </p:nvPr>
        </p:nvSpPr>
        <p:spPr>
          <a:xfrm>
            <a:off x="6237200" y="385500"/>
            <a:ext cx="2521200" cy="4372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720000" y="1203200"/>
            <a:ext cx="2666400" cy="8634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Clr>
                <a:srgbClr val="434343"/>
              </a:buClr>
              <a:buSzPts val="1200"/>
              <a:buAutoNum type="arabicPeriod"/>
              <a:defRPr sz="1200"/>
            </a:lvl1pPr>
            <a:lvl2pPr marL="914400" lvl="1" indent="-304800">
              <a:spcBef>
                <a:spcPts val="0"/>
              </a:spcBef>
              <a:spcAft>
                <a:spcPts val="0"/>
              </a:spcAft>
              <a:buClr>
                <a:srgbClr val="434343"/>
              </a:buClr>
              <a:buSzPts val="1200"/>
              <a:buFont typeface="Roboto Condensed Light"/>
              <a:buAutoNum type="alphaLcPeriod"/>
              <a:defRPr/>
            </a:lvl2pPr>
            <a:lvl3pPr marL="1371600" lvl="2" indent="-304800">
              <a:spcBef>
                <a:spcPts val="0"/>
              </a:spcBef>
              <a:spcAft>
                <a:spcPts val="0"/>
              </a:spcAft>
              <a:buClr>
                <a:srgbClr val="434343"/>
              </a:buClr>
              <a:buSzPts val="1200"/>
              <a:buFont typeface="Roboto Condensed Light"/>
              <a:buAutoNum type="romanLcPeriod"/>
              <a:defRPr/>
            </a:lvl3pPr>
            <a:lvl4pPr marL="1828800" lvl="3" indent="-304800">
              <a:spcBef>
                <a:spcPts val="0"/>
              </a:spcBef>
              <a:spcAft>
                <a:spcPts val="0"/>
              </a:spcAft>
              <a:buClr>
                <a:srgbClr val="434343"/>
              </a:buClr>
              <a:buSzPts val="1200"/>
              <a:buFont typeface="Roboto Condensed Light"/>
              <a:buAutoNum type="arabicPeriod"/>
              <a:defRPr/>
            </a:lvl4pPr>
            <a:lvl5pPr marL="2286000" lvl="4" indent="-304800">
              <a:spcBef>
                <a:spcPts val="0"/>
              </a:spcBef>
              <a:spcAft>
                <a:spcPts val="0"/>
              </a:spcAft>
              <a:buClr>
                <a:srgbClr val="434343"/>
              </a:buClr>
              <a:buSzPts val="1200"/>
              <a:buFont typeface="Roboto Condensed Light"/>
              <a:buAutoNum type="alphaLcPeriod"/>
              <a:defRPr/>
            </a:lvl5pPr>
            <a:lvl6pPr marL="2743200" lvl="5" indent="-304800">
              <a:spcBef>
                <a:spcPts val="0"/>
              </a:spcBef>
              <a:spcAft>
                <a:spcPts val="0"/>
              </a:spcAft>
              <a:buClr>
                <a:srgbClr val="434343"/>
              </a:buClr>
              <a:buSzPts val="1200"/>
              <a:buFont typeface="Roboto Condensed Light"/>
              <a:buAutoNum type="romanLcPeriod"/>
              <a:defRPr/>
            </a:lvl6pPr>
            <a:lvl7pPr marL="3200400" lvl="6" indent="-304800">
              <a:spcBef>
                <a:spcPts val="0"/>
              </a:spcBef>
              <a:spcAft>
                <a:spcPts val="0"/>
              </a:spcAft>
              <a:buClr>
                <a:srgbClr val="434343"/>
              </a:buClr>
              <a:buSzPts val="1200"/>
              <a:buFont typeface="Roboto Condensed Light"/>
              <a:buAutoNum type="arabicPeriod"/>
              <a:defRPr/>
            </a:lvl7pPr>
            <a:lvl8pPr marL="3657600" lvl="7" indent="-304800">
              <a:spcBef>
                <a:spcPts val="0"/>
              </a:spcBef>
              <a:spcAft>
                <a:spcPts val="0"/>
              </a:spcAft>
              <a:buClr>
                <a:srgbClr val="434343"/>
              </a:buClr>
              <a:buSzPts val="1200"/>
              <a:buFont typeface="Roboto Condensed Light"/>
              <a:buAutoNum type="alphaLcPeriod"/>
              <a:defRPr/>
            </a:lvl8pPr>
            <a:lvl9pPr marL="4114800" lvl="8" indent="-304800">
              <a:spcBef>
                <a:spcPts val="0"/>
              </a:spcBef>
              <a:spcAft>
                <a:spcPts val="0"/>
              </a:spcAft>
              <a:buClr>
                <a:srgbClr val="434343"/>
              </a:buClr>
              <a:buSzPts val="1200"/>
              <a:buFont typeface="Roboto Condensed Light"/>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title" idx="2"/>
          </p:nvPr>
        </p:nvSpPr>
        <p:spPr>
          <a:xfrm>
            <a:off x="720000" y="1801575"/>
            <a:ext cx="3522300" cy="3936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SzPts val="1800"/>
              <a:buNone/>
              <a:defRPr sz="1800"/>
            </a:lvl1pPr>
            <a:lvl2pPr lvl="1" algn="ctr">
              <a:spcBef>
                <a:spcPts val="0"/>
              </a:spcBef>
              <a:spcAft>
                <a:spcPts val="0"/>
              </a:spcAft>
              <a:buSzPts val="1800"/>
              <a:buNone/>
              <a:defRPr sz="1800"/>
            </a:lvl2pPr>
            <a:lvl3pPr lvl="2" algn="ctr">
              <a:spcBef>
                <a:spcPts val="0"/>
              </a:spcBef>
              <a:spcAft>
                <a:spcPts val="0"/>
              </a:spcAft>
              <a:buSzPts val="1800"/>
              <a:buNone/>
              <a:defRPr sz="1800"/>
            </a:lvl3pPr>
            <a:lvl4pPr lvl="3" algn="ctr">
              <a:spcBef>
                <a:spcPts val="0"/>
              </a:spcBef>
              <a:spcAft>
                <a:spcPts val="0"/>
              </a:spcAft>
              <a:buSzPts val="1800"/>
              <a:buNone/>
              <a:defRPr sz="1800"/>
            </a:lvl4pPr>
            <a:lvl5pPr lvl="4" algn="ctr">
              <a:spcBef>
                <a:spcPts val="0"/>
              </a:spcBef>
              <a:spcAft>
                <a:spcPts val="0"/>
              </a:spcAft>
              <a:buSzPts val="1800"/>
              <a:buNone/>
              <a:defRPr sz="1800"/>
            </a:lvl5pPr>
            <a:lvl6pPr lvl="5" algn="ctr">
              <a:spcBef>
                <a:spcPts val="0"/>
              </a:spcBef>
              <a:spcAft>
                <a:spcPts val="0"/>
              </a:spcAft>
              <a:buSzPts val="1800"/>
              <a:buNone/>
              <a:defRPr sz="1800"/>
            </a:lvl6pPr>
            <a:lvl7pPr lvl="6" algn="ctr">
              <a:spcBef>
                <a:spcPts val="0"/>
              </a:spcBef>
              <a:spcAft>
                <a:spcPts val="0"/>
              </a:spcAft>
              <a:buSzPts val="1800"/>
              <a:buNone/>
              <a:defRPr sz="1800"/>
            </a:lvl7pPr>
            <a:lvl8pPr lvl="7" algn="ctr">
              <a:spcBef>
                <a:spcPts val="0"/>
              </a:spcBef>
              <a:spcAft>
                <a:spcPts val="0"/>
              </a:spcAft>
              <a:buSzPts val="1800"/>
              <a:buNone/>
              <a:defRPr sz="1800"/>
            </a:lvl8pPr>
            <a:lvl9pPr lvl="8" algn="ctr">
              <a:spcBef>
                <a:spcPts val="0"/>
              </a:spcBef>
              <a:spcAft>
                <a:spcPts val="0"/>
              </a:spcAft>
              <a:buSzPts val="1800"/>
              <a:buNone/>
              <a:defRPr sz="1800"/>
            </a:lvl9pPr>
          </a:lstStyle>
          <a:p>
            <a:endParaRPr/>
          </a:p>
        </p:txBody>
      </p:sp>
      <p:sp>
        <p:nvSpPr>
          <p:cNvPr id="24" name="Google Shape;24;p5"/>
          <p:cNvSpPr txBox="1">
            <a:spLocks noGrp="1"/>
          </p:cNvSpPr>
          <p:nvPr>
            <p:ph type="title" idx="3"/>
          </p:nvPr>
        </p:nvSpPr>
        <p:spPr>
          <a:xfrm>
            <a:off x="4901688" y="1801575"/>
            <a:ext cx="3522300" cy="3936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5" name="Google Shape;25;p5"/>
          <p:cNvSpPr txBox="1">
            <a:spLocks noGrp="1"/>
          </p:cNvSpPr>
          <p:nvPr>
            <p:ph type="subTitle" idx="1"/>
          </p:nvPr>
        </p:nvSpPr>
        <p:spPr>
          <a:xfrm>
            <a:off x="720000" y="2195175"/>
            <a:ext cx="3522300" cy="19563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SzPts val="1200"/>
              <a:buFont typeface="Arial"/>
              <a:buChar char="•"/>
              <a:defRPr/>
            </a:lvl1pPr>
            <a:lvl2pPr lvl="1" algn="ctr">
              <a:spcBef>
                <a:spcPts val="0"/>
              </a:spcBef>
              <a:spcAft>
                <a:spcPts val="0"/>
              </a:spcAft>
              <a:buSzPts val="1200"/>
              <a:buFont typeface="Arial"/>
              <a:buChar char="○"/>
              <a:defRPr/>
            </a:lvl2pPr>
            <a:lvl3pPr lvl="2" algn="ctr">
              <a:spcBef>
                <a:spcPts val="0"/>
              </a:spcBef>
              <a:spcAft>
                <a:spcPts val="0"/>
              </a:spcAft>
              <a:buSzPts val="1200"/>
              <a:buFont typeface="Arial"/>
              <a:buChar char="■"/>
              <a:defRPr/>
            </a:lvl3pPr>
            <a:lvl4pPr lvl="3" algn="ctr">
              <a:spcBef>
                <a:spcPts val="0"/>
              </a:spcBef>
              <a:spcAft>
                <a:spcPts val="0"/>
              </a:spcAft>
              <a:buSzPts val="1200"/>
              <a:buFont typeface="Arial"/>
              <a:buChar char="●"/>
              <a:defRPr/>
            </a:lvl4pPr>
            <a:lvl5pPr lvl="4" algn="ctr">
              <a:spcBef>
                <a:spcPts val="0"/>
              </a:spcBef>
              <a:spcAft>
                <a:spcPts val="0"/>
              </a:spcAft>
              <a:buSzPts val="1200"/>
              <a:buFont typeface="Arial"/>
              <a:buChar char="○"/>
              <a:defRPr/>
            </a:lvl5pPr>
            <a:lvl6pPr lvl="5" algn="ctr">
              <a:spcBef>
                <a:spcPts val="0"/>
              </a:spcBef>
              <a:spcAft>
                <a:spcPts val="0"/>
              </a:spcAft>
              <a:buSzPts val="1200"/>
              <a:buFont typeface="Arial"/>
              <a:buChar char="■"/>
              <a:defRPr/>
            </a:lvl6pPr>
            <a:lvl7pPr lvl="6" algn="ctr">
              <a:spcBef>
                <a:spcPts val="0"/>
              </a:spcBef>
              <a:spcAft>
                <a:spcPts val="0"/>
              </a:spcAft>
              <a:buSzPts val="1200"/>
              <a:buFont typeface="Arial"/>
              <a:buChar char="●"/>
              <a:defRPr/>
            </a:lvl7pPr>
            <a:lvl8pPr lvl="7" algn="ctr">
              <a:spcBef>
                <a:spcPts val="0"/>
              </a:spcBef>
              <a:spcAft>
                <a:spcPts val="0"/>
              </a:spcAft>
              <a:buSzPts val="1200"/>
              <a:buFont typeface="Arial"/>
              <a:buChar char="○"/>
              <a:defRPr/>
            </a:lvl8pPr>
            <a:lvl9pPr lvl="8" algn="ctr">
              <a:spcBef>
                <a:spcPts val="0"/>
              </a:spcBef>
              <a:spcAft>
                <a:spcPts val="0"/>
              </a:spcAft>
              <a:buSzPts val="1200"/>
              <a:buFont typeface="Arial"/>
              <a:buChar char="■"/>
              <a:defRPr/>
            </a:lvl9pPr>
          </a:lstStyle>
          <a:p>
            <a:endParaRPr/>
          </a:p>
        </p:txBody>
      </p:sp>
      <p:sp>
        <p:nvSpPr>
          <p:cNvPr id="26" name="Google Shape;26;p5"/>
          <p:cNvSpPr txBox="1">
            <a:spLocks noGrp="1"/>
          </p:cNvSpPr>
          <p:nvPr>
            <p:ph type="subTitle" idx="4"/>
          </p:nvPr>
        </p:nvSpPr>
        <p:spPr>
          <a:xfrm>
            <a:off x="4901700" y="2195175"/>
            <a:ext cx="3522300" cy="1956300"/>
          </a:xfrm>
          <a:prstGeom prst="rect">
            <a:avLst/>
          </a:prstGeom>
          <a:noFill/>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200"/>
              <a:buFont typeface="Arial"/>
              <a:buChar char="•"/>
              <a:defRPr/>
            </a:lvl1pPr>
            <a:lvl2pPr lvl="1" algn="ctr" rtl="0">
              <a:spcBef>
                <a:spcPts val="0"/>
              </a:spcBef>
              <a:spcAft>
                <a:spcPts val="0"/>
              </a:spcAft>
              <a:buSzPts val="1200"/>
              <a:buFont typeface="Arial"/>
              <a:buChar char="○"/>
              <a:defRPr/>
            </a:lvl2pPr>
            <a:lvl3pPr lvl="2" algn="ctr" rtl="0">
              <a:spcBef>
                <a:spcPts val="0"/>
              </a:spcBef>
              <a:spcAft>
                <a:spcPts val="0"/>
              </a:spcAft>
              <a:buSzPts val="1200"/>
              <a:buFont typeface="Arial"/>
              <a:buChar char="■"/>
              <a:defRPr/>
            </a:lvl3pPr>
            <a:lvl4pPr lvl="3" algn="ctr" rtl="0">
              <a:spcBef>
                <a:spcPts val="0"/>
              </a:spcBef>
              <a:spcAft>
                <a:spcPts val="0"/>
              </a:spcAft>
              <a:buSzPts val="1200"/>
              <a:buFont typeface="Arial"/>
              <a:buChar char="●"/>
              <a:defRPr/>
            </a:lvl4pPr>
            <a:lvl5pPr lvl="4" algn="ctr" rtl="0">
              <a:spcBef>
                <a:spcPts val="0"/>
              </a:spcBef>
              <a:spcAft>
                <a:spcPts val="0"/>
              </a:spcAft>
              <a:buSzPts val="1200"/>
              <a:buFont typeface="Arial"/>
              <a:buChar char="○"/>
              <a:defRPr/>
            </a:lvl5pPr>
            <a:lvl6pPr lvl="5" algn="ctr" rtl="0">
              <a:spcBef>
                <a:spcPts val="0"/>
              </a:spcBef>
              <a:spcAft>
                <a:spcPts val="0"/>
              </a:spcAft>
              <a:buSzPts val="1200"/>
              <a:buFont typeface="Arial"/>
              <a:buChar char="■"/>
              <a:defRPr/>
            </a:lvl6pPr>
            <a:lvl7pPr lvl="6" algn="ctr" rtl="0">
              <a:spcBef>
                <a:spcPts val="0"/>
              </a:spcBef>
              <a:spcAft>
                <a:spcPts val="0"/>
              </a:spcAft>
              <a:buSzPts val="1200"/>
              <a:buFont typeface="Arial"/>
              <a:buChar char="●"/>
              <a:defRPr/>
            </a:lvl7pPr>
            <a:lvl8pPr lvl="7" algn="ctr" rtl="0">
              <a:spcBef>
                <a:spcPts val="0"/>
              </a:spcBef>
              <a:spcAft>
                <a:spcPts val="0"/>
              </a:spcAft>
              <a:buSzPts val="1200"/>
              <a:buFont typeface="Arial"/>
              <a:buChar char="○"/>
              <a:defRPr/>
            </a:lvl8pPr>
            <a:lvl9pPr lvl="8" algn="ctr" rtl="0">
              <a:spcBef>
                <a:spcPts val="0"/>
              </a:spcBef>
              <a:spcAft>
                <a:spcPts val="0"/>
              </a:spcAft>
              <a:buSzPts val="1200"/>
              <a:buFont typeface="Arial"/>
              <a:buChar char="■"/>
              <a:defRPr/>
            </a:lvl9pPr>
          </a:lstStyle>
          <a:p>
            <a:endParaRPr/>
          </a:p>
        </p:txBody>
      </p:sp>
      <p:sp>
        <p:nvSpPr>
          <p:cNvPr id="27" name="Google Shape;27;p5"/>
          <p:cNvSpPr/>
          <p:nvPr/>
        </p:nvSpPr>
        <p:spPr>
          <a:xfrm>
            <a:off x="8799395" y="1338088"/>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rgbClr val="6D7073"/>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5"/>
          <p:cNvSpPr/>
          <p:nvPr/>
        </p:nvSpPr>
        <p:spPr>
          <a:xfrm>
            <a:off x="8174063" y="-732175"/>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7"/>
        <p:cNvGrpSpPr/>
        <p:nvPr/>
      </p:nvGrpSpPr>
      <p:grpSpPr>
        <a:xfrm>
          <a:off x="0" y="0"/>
          <a:ext cx="0" cy="0"/>
          <a:chOff x="0" y="0"/>
          <a:chExt cx="0" cy="0"/>
        </a:xfrm>
      </p:grpSpPr>
      <p:sp>
        <p:nvSpPr>
          <p:cNvPr id="58" name="Google Shape;58;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59" name="Google Shape;59;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0" name="Google Shape;60;p9"/>
          <p:cNvGrpSpPr/>
          <p:nvPr/>
        </p:nvGrpSpPr>
        <p:grpSpPr>
          <a:xfrm rot="10800000">
            <a:off x="8471677" y="3662350"/>
            <a:ext cx="1650246" cy="2033274"/>
            <a:chOff x="-1577299" y="-1328860"/>
            <a:chExt cx="3943241" cy="4858481"/>
          </a:xfrm>
        </p:grpSpPr>
        <p:sp>
          <p:nvSpPr>
            <p:cNvPr id="61" name="Google Shape;61;p9"/>
            <p:cNvSpPr/>
            <p:nvPr/>
          </p:nvSpPr>
          <p:spPr>
            <a:xfrm rot="10800000" flipH="1">
              <a:off x="-1577299" y="-780120"/>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9"/>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 name="Google Shape;63;p9"/>
          <p:cNvGrpSpPr/>
          <p:nvPr/>
        </p:nvGrpSpPr>
        <p:grpSpPr>
          <a:xfrm rot="10800000">
            <a:off x="8500395" y="-182705"/>
            <a:ext cx="1052471" cy="1049743"/>
            <a:chOff x="328257" y="3897070"/>
            <a:chExt cx="1052471" cy="1049743"/>
          </a:xfrm>
        </p:grpSpPr>
        <p:sp>
          <p:nvSpPr>
            <p:cNvPr id="64" name="Google Shape;64;p9"/>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9"/>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a:spLocks noGrp="1"/>
          </p:cNvSpPr>
          <p:nvPr>
            <p:ph type="pic" idx="2"/>
          </p:nvPr>
        </p:nvSpPr>
        <p:spPr>
          <a:xfrm>
            <a:off x="0" y="0"/>
            <a:ext cx="9144000" cy="5143500"/>
          </a:xfrm>
          <a:prstGeom prst="rect">
            <a:avLst/>
          </a:prstGeom>
          <a:noFill/>
          <a:ln>
            <a:noFill/>
          </a:ln>
        </p:spPr>
      </p:sp>
      <p:sp>
        <p:nvSpPr>
          <p:cNvPr id="68" name="Google Shape;68;p10"/>
          <p:cNvSpPr txBox="1">
            <a:spLocks noGrp="1"/>
          </p:cNvSpPr>
          <p:nvPr>
            <p:ph type="body" idx="1"/>
          </p:nvPr>
        </p:nvSpPr>
        <p:spPr>
          <a:xfrm>
            <a:off x="720000" y="4000425"/>
            <a:ext cx="7704000" cy="605100"/>
          </a:xfrm>
          <a:prstGeom prst="rect">
            <a:avLst/>
          </a:prstGeom>
          <a:solidFill>
            <a:schemeClr val="lt1"/>
          </a:solid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000"/>
              <a:buFont typeface="Lexend Black"/>
              <a:buNone/>
              <a:defRPr sz="3000">
                <a:solidFill>
                  <a:schemeClr val="dk1"/>
                </a:solidFill>
                <a:latin typeface="Lexend Black"/>
                <a:ea typeface="Lexend Black"/>
                <a:cs typeface="Lexend Black"/>
                <a:sym typeface="Lexend Black"/>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6"/>
        <p:cNvGrpSpPr/>
        <p:nvPr/>
      </p:nvGrpSpPr>
      <p:grpSpPr>
        <a:xfrm>
          <a:off x="0" y="0"/>
          <a:ext cx="0" cy="0"/>
          <a:chOff x="0" y="0"/>
          <a:chExt cx="0" cy="0"/>
        </a:xfrm>
      </p:grpSpPr>
      <p:sp>
        <p:nvSpPr>
          <p:cNvPr id="87" name="Google Shape;87;p13"/>
          <p:cNvSpPr/>
          <p:nvPr/>
        </p:nvSpPr>
        <p:spPr>
          <a:xfrm>
            <a:off x="7715275" y="4242700"/>
            <a:ext cx="1673700" cy="16737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88" name="Google Shape;88;p13"/>
          <p:cNvGrpSpPr/>
          <p:nvPr/>
        </p:nvGrpSpPr>
        <p:grpSpPr>
          <a:xfrm rot="-5400000">
            <a:off x="8446475" y="1345996"/>
            <a:ext cx="842771" cy="87430"/>
            <a:chOff x="10201775" y="5398021"/>
            <a:chExt cx="842771" cy="87430"/>
          </a:xfrm>
        </p:grpSpPr>
        <p:sp>
          <p:nvSpPr>
            <p:cNvPr id="89" name="Google Shape;89;p13"/>
            <p:cNvSpPr/>
            <p:nvPr/>
          </p:nvSpPr>
          <p:spPr>
            <a:xfrm>
              <a:off x="10453568"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3"/>
            <p:cNvSpPr/>
            <p:nvPr/>
          </p:nvSpPr>
          <p:spPr>
            <a:xfrm>
              <a:off x="10453568"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3"/>
            <p:cNvSpPr/>
            <p:nvPr/>
          </p:nvSpPr>
          <p:spPr>
            <a:xfrm>
              <a:off x="10201775"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3"/>
            <p:cNvSpPr/>
            <p:nvPr/>
          </p:nvSpPr>
          <p:spPr>
            <a:xfrm>
              <a:off x="10201775"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3"/>
            <p:cNvSpPr/>
            <p:nvPr/>
          </p:nvSpPr>
          <p:spPr>
            <a:xfrm>
              <a:off x="10705363"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3"/>
            <p:cNvSpPr/>
            <p:nvPr/>
          </p:nvSpPr>
          <p:spPr>
            <a:xfrm>
              <a:off x="10705363"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3"/>
            <p:cNvSpPr/>
            <p:nvPr/>
          </p:nvSpPr>
          <p:spPr>
            <a:xfrm>
              <a:off x="10957081" y="5398021"/>
              <a:ext cx="87465" cy="87430"/>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13"/>
            <p:cNvSpPr/>
            <p:nvPr/>
          </p:nvSpPr>
          <p:spPr>
            <a:xfrm>
              <a:off x="10957081" y="5398021"/>
              <a:ext cx="87465" cy="87430"/>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97" name="Google Shape;97;p13"/>
          <p:cNvSpPr/>
          <p:nvPr/>
        </p:nvSpPr>
        <p:spPr>
          <a:xfrm>
            <a:off x="7951467" y="106061"/>
            <a:ext cx="1048387" cy="523990"/>
          </a:xfrm>
          <a:custGeom>
            <a:avLst/>
            <a:gdLst/>
            <a:ahLst/>
            <a:cxnLst/>
            <a:rect l="l" t="t" r="r" b="b"/>
            <a:pathLst>
              <a:path w="729313" h="364515" extrusionOk="0">
                <a:moveTo>
                  <a:pt x="729314" y="0"/>
                </a:moveTo>
                <a:cubicBezTo>
                  <a:pt x="729314" y="201316"/>
                  <a:pt x="566052" y="364515"/>
                  <a:pt x="364657" y="364515"/>
                </a:cubicBezTo>
                <a:cubicBezTo>
                  <a:pt x="163262" y="364515"/>
                  <a:pt x="0" y="201316"/>
                  <a:pt x="0" y="0"/>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8" name="Google Shape;9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9" name="Google Shape;99;p13"/>
          <p:cNvSpPr txBox="1">
            <a:spLocks noGrp="1"/>
          </p:cNvSpPr>
          <p:nvPr>
            <p:ph type="title" idx="2"/>
          </p:nvPr>
        </p:nvSpPr>
        <p:spPr>
          <a:xfrm>
            <a:off x="2100925" y="13461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0" name="Google Shape;100;p13"/>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1" name="Google Shape;101;p13"/>
          <p:cNvSpPr txBox="1">
            <a:spLocks noGrp="1"/>
          </p:cNvSpPr>
          <p:nvPr>
            <p:ph type="title" idx="3" hasCustomPrompt="1"/>
          </p:nvPr>
        </p:nvSpPr>
        <p:spPr>
          <a:xfrm>
            <a:off x="944035" y="13461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2" name="Google Shape;102;p13"/>
          <p:cNvSpPr txBox="1">
            <a:spLocks noGrp="1"/>
          </p:cNvSpPr>
          <p:nvPr>
            <p:ph type="title" idx="4"/>
          </p:nvPr>
        </p:nvSpPr>
        <p:spPr>
          <a:xfrm>
            <a:off x="2100925" y="21762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3" name="Google Shape;103;p13"/>
          <p:cNvSpPr txBox="1">
            <a:spLocks noGrp="1"/>
          </p:cNvSpPr>
          <p:nvPr>
            <p:ph type="subTitle" idx="5"/>
          </p:nvPr>
        </p:nvSpPr>
        <p:spPr>
          <a:xfrm>
            <a:off x="2100925" y="25872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4" name="Google Shape;104;p13"/>
          <p:cNvSpPr txBox="1">
            <a:spLocks noGrp="1"/>
          </p:cNvSpPr>
          <p:nvPr>
            <p:ph type="title" idx="6" hasCustomPrompt="1"/>
          </p:nvPr>
        </p:nvSpPr>
        <p:spPr>
          <a:xfrm>
            <a:off x="944035" y="21762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5" name="Google Shape;105;p13"/>
          <p:cNvSpPr txBox="1">
            <a:spLocks noGrp="1"/>
          </p:cNvSpPr>
          <p:nvPr>
            <p:ph type="title" idx="7"/>
          </p:nvPr>
        </p:nvSpPr>
        <p:spPr>
          <a:xfrm>
            <a:off x="2100925" y="300626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6" name="Google Shape;106;p13"/>
          <p:cNvSpPr txBox="1">
            <a:spLocks noGrp="1"/>
          </p:cNvSpPr>
          <p:nvPr>
            <p:ph type="subTitle" idx="8"/>
          </p:nvPr>
        </p:nvSpPr>
        <p:spPr>
          <a:xfrm>
            <a:off x="2100925" y="341726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07" name="Google Shape;107;p13"/>
          <p:cNvSpPr txBox="1">
            <a:spLocks noGrp="1"/>
          </p:cNvSpPr>
          <p:nvPr>
            <p:ph type="title" idx="9" hasCustomPrompt="1"/>
          </p:nvPr>
        </p:nvSpPr>
        <p:spPr>
          <a:xfrm>
            <a:off x="944035" y="300626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08" name="Google Shape;108;p13"/>
          <p:cNvSpPr txBox="1">
            <a:spLocks noGrp="1"/>
          </p:cNvSpPr>
          <p:nvPr>
            <p:ph type="title" idx="13"/>
          </p:nvPr>
        </p:nvSpPr>
        <p:spPr>
          <a:xfrm>
            <a:off x="2100925" y="3836318"/>
            <a:ext cx="4509300" cy="449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09" name="Google Shape;109;p13"/>
          <p:cNvSpPr txBox="1">
            <a:spLocks noGrp="1"/>
          </p:cNvSpPr>
          <p:nvPr>
            <p:ph type="subTitle" idx="14"/>
          </p:nvPr>
        </p:nvSpPr>
        <p:spPr>
          <a:xfrm>
            <a:off x="2100925" y="4247318"/>
            <a:ext cx="4509300" cy="36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
        <p:nvSpPr>
          <p:cNvPr id="110" name="Google Shape;110;p13"/>
          <p:cNvSpPr txBox="1">
            <a:spLocks noGrp="1"/>
          </p:cNvSpPr>
          <p:nvPr>
            <p:ph type="title" idx="15" hasCustomPrompt="1"/>
          </p:nvPr>
        </p:nvSpPr>
        <p:spPr>
          <a:xfrm>
            <a:off x="944035" y="3836318"/>
            <a:ext cx="775800" cy="77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4000"/>
              <a:buNone/>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184"/>
        <p:cNvGrpSpPr/>
        <p:nvPr/>
      </p:nvGrpSpPr>
      <p:grpSpPr>
        <a:xfrm>
          <a:off x="0" y="0"/>
          <a:ext cx="0" cy="0"/>
          <a:chOff x="0" y="0"/>
          <a:chExt cx="0" cy="0"/>
        </a:xfrm>
      </p:grpSpPr>
      <p:sp>
        <p:nvSpPr>
          <p:cNvPr id="185" name="Google Shape;185;p19"/>
          <p:cNvSpPr txBox="1">
            <a:spLocks noGrp="1"/>
          </p:cNvSpPr>
          <p:nvPr>
            <p:ph type="ctrTitle"/>
          </p:nvPr>
        </p:nvSpPr>
        <p:spPr>
          <a:xfrm>
            <a:off x="2803925" y="687300"/>
            <a:ext cx="3536100" cy="8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4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86" name="Google Shape;186;p19"/>
          <p:cNvSpPr txBox="1">
            <a:spLocks noGrp="1"/>
          </p:cNvSpPr>
          <p:nvPr>
            <p:ph type="subTitle" idx="1"/>
          </p:nvPr>
        </p:nvSpPr>
        <p:spPr>
          <a:xfrm>
            <a:off x="2803925" y="1505900"/>
            <a:ext cx="3536100" cy="114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87" name="Google Shape;187;p19"/>
          <p:cNvSpPr txBox="1">
            <a:spLocks noGrp="1"/>
          </p:cNvSpPr>
          <p:nvPr>
            <p:ph type="subTitle" idx="2"/>
          </p:nvPr>
        </p:nvSpPr>
        <p:spPr>
          <a:xfrm>
            <a:off x="2803975" y="3502213"/>
            <a:ext cx="3536100" cy="324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0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88" name="Google Shape;188;p19"/>
          <p:cNvSpPr txBox="1"/>
          <p:nvPr/>
        </p:nvSpPr>
        <p:spPr>
          <a:xfrm>
            <a:off x="2803950" y="3902075"/>
            <a:ext cx="3536100" cy="55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chemeClr val="dk1"/>
                </a:solidFill>
                <a:latin typeface="Lexend"/>
                <a:ea typeface="Lexend"/>
                <a:cs typeface="Lexend"/>
                <a:sym typeface="Lexend"/>
              </a:rPr>
              <a:t>CREDITS: This presentation template was created by </a:t>
            </a:r>
            <a:r>
              <a:rPr lang="en" sz="1000" b="1" u="sng">
                <a:solidFill>
                  <a:schemeClr val="dk1"/>
                </a:solidFill>
                <a:latin typeface="Lexend"/>
                <a:ea typeface="Lexend"/>
                <a:cs typeface="Lexend"/>
                <a:sym typeface="Lexend"/>
                <a:hlinkClick r:id="rId2">
                  <a:extLst>
                    <a:ext uri="{A12FA001-AC4F-418D-AE19-62706E023703}">
                      <ahyp:hlinkClr xmlns:ahyp="http://schemas.microsoft.com/office/drawing/2018/hyperlinkcolor" val="tx"/>
                    </a:ext>
                  </a:extLst>
                </a:hlinkClick>
              </a:rPr>
              <a:t>Slidesgo</a:t>
            </a:r>
            <a:r>
              <a:rPr lang="en" sz="1000">
                <a:solidFill>
                  <a:schemeClr val="dk1"/>
                </a:solidFill>
                <a:latin typeface="Lexend"/>
                <a:ea typeface="Lexend"/>
                <a:cs typeface="Lexend"/>
                <a:sym typeface="Lexend"/>
              </a:rPr>
              <a:t>, and includes icons by </a:t>
            </a:r>
            <a:r>
              <a:rPr lang="en" sz="1000" b="1" u="sng">
                <a:solidFill>
                  <a:schemeClr val="dk1"/>
                </a:solidFill>
                <a:latin typeface="Lexend"/>
                <a:ea typeface="Lexend"/>
                <a:cs typeface="Lexend"/>
                <a:sym typeface="Lexend"/>
                <a:hlinkClick r:id="rId3">
                  <a:extLst>
                    <a:ext uri="{A12FA001-AC4F-418D-AE19-62706E023703}">
                      <ahyp:hlinkClr xmlns:ahyp="http://schemas.microsoft.com/office/drawing/2018/hyperlinkcolor" val="tx"/>
                    </a:ext>
                  </a:extLst>
                </a:hlinkClick>
              </a:rPr>
              <a:t>Flaticon</a:t>
            </a:r>
            <a:r>
              <a:rPr lang="en" sz="1000">
                <a:solidFill>
                  <a:schemeClr val="dk1"/>
                </a:solidFill>
                <a:latin typeface="Lexend"/>
                <a:ea typeface="Lexend"/>
                <a:cs typeface="Lexend"/>
                <a:sym typeface="Lexend"/>
              </a:rPr>
              <a:t>, and infographics &amp; images by </a:t>
            </a:r>
            <a:r>
              <a:rPr lang="en" sz="1000" b="1" u="sng">
                <a:solidFill>
                  <a:schemeClr val="dk1"/>
                </a:solidFill>
                <a:latin typeface="Lexend"/>
                <a:ea typeface="Lexend"/>
                <a:cs typeface="Lexend"/>
                <a:sym typeface="Lexend"/>
                <a:hlinkClick r:id="rId4">
                  <a:extLst>
                    <a:ext uri="{A12FA001-AC4F-418D-AE19-62706E023703}">
                      <ahyp:hlinkClr xmlns:ahyp="http://schemas.microsoft.com/office/drawing/2018/hyperlinkcolor" val="tx"/>
                    </a:ext>
                  </a:extLst>
                </a:hlinkClick>
              </a:rPr>
              <a:t>Freepik</a:t>
            </a:r>
            <a:endParaRPr sz="1000" b="1" u="sng">
              <a:solidFill>
                <a:schemeClr val="dk1"/>
              </a:solidFill>
              <a:latin typeface="Lexend"/>
              <a:ea typeface="Lexend"/>
              <a:cs typeface="Lexend"/>
              <a:sym typeface="Lexen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Lexend Black"/>
              <a:buNone/>
              <a:defRPr sz="3000">
                <a:solidFill>
                  <a:schemeClr val="dk1"/>
                </a:solidFill>
                <a:latin typeface="Lexend Black"/>
                <a:ea typeface="Lexend Black"/>
                <a:cs typeface="Lexend Black"/>
                <a:sym typeface="Lexend Black"/>
              </a:defRPr>
            </a:lvl1pPr>
            <a:lvl2pPr lvl="1">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2pPr>
            <a:lvl3pPr lvl="2">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3pPr>
            <a:lvl4pPr lvl="3">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4pPr>
            <a:lvl5pPr lvl="4">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5pPr>
            <a:lvl6pPr lvl="5">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6pPr>
            <a:lvl7pPr lvl="6">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7pPr>
            <a:lvl8pPr lvl="7">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8pPr>
            <a:lvl9pPr lvl="8">
              <a:spcBef>
                <a:spcPts val="0"/>
              </a:spcBef>
              <a:spcAft>
                <a:spcPts val="0"/>
              </a:spcAft>
              <a:buClr>
                <a:schemeClr val="dk1"/>
              </a:buClr>
              <a:buSzPts val="3000"/>
              <a:buFont typeface="Raleway"/>
              <a:buNone/>
              <a:defRPr sz="3000" b="1">
                <a:solidFill>
                  <a:schemeClr val="dk1"/>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1pPr>
            <a:lvl2pPr marL="914400" lvl="1"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2pPr>
            <a:lvl3pPr marL="1371600" lvl="2"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3pPr>
            <a:lvl4pPr marL="1828800" lvl="3"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4pPr>
            <a:lvl5pPr marL="2286000" lvl="4"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5pPr>
            <a:lvl6pPr marL="2743200" lvl="5"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6pPr>
            <a:lvl7pPr marL="3200400" lvl="6"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7pPr>
            <a:lvl8pPr marL="3657600" lvl="7"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8pPr>
            <a:lvl9pPr marL="4114800" lvl="8" indent="-304800">
              <a:lnSpc>
                <a:spcPct val="115000"/>
              </a:lnSpc>
              <a:spcBef>
                <a:spcPts val="0"/>
              </a:spcBef>
              <a:spcAft>
                <a:spcPts val="0"/>
              </a:spcAft>
              <a:buClr>
                <a:schemeClr val="dk1"/>
              </a:buClr>
              <a:buSzPts val="1200"/>
              <a:buFont typeface="Lexend"/>
              <a:buChar char="■"/>
              <a:defRPr sz="1200">
                <a:solidFill>
                  <a:schemeClr val="dk1"/>
                </a:solidFill>
                <a:latin typeface="Lexend"/>
                <a:ea typeface="Lexend"/>
                <a:cs typeface="Lexend"/>
                <a:sym typeface="Lexe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6" r:id="rId6"/>
    <p:sldLayoutId id="2147483658" r:id="rId7"/>
    <p:sldLayoutId id="2147483659" r:id="rId8"/>
    <p:sldLayoutId id="2147483665" r:id="rId9"/>
    <p:sldLayoutId id="2147483666" r:id="rId10"/>
    <p:sldLayoutId id="214748366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figure/Retrieval-Augmented-Generation-Architecture_fig1_378364457"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4f9ba8c9e18fc4712d.gradio.live/"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berkas-akademik.usk.ac.id/"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00.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5"/>
          <p:cNvSpPr txBox="1">
            <a:spLocks noGrp="1"/>
          </p:cNvSpPr>
          <p:nvPr>
            <p:ph type="ctrTitle"/>
          </p:nvPr>
        </p:nvSpPr>
        <p:spPr>
          <a:xfrm>
            <a:off x="2159998" y="1732522"/>
            <a:ext cx="5799600" cy="186893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sz="2000" cap="small"/>
              <a:t>PENGEMBANGAN </a:t>
            </a:r>
            <a:r>
              <a:rPr lang="en-GB" sz="2000" i="1" cap="small"/>
              <a:t>LARGE LANGUAGE MODEL </a:t>
            </a:r>
            <a:r>
              <a:rPr lang="id-ID" sz="2000" cap="small"/>
              <a:t>U</a:t>
            </a:r>
            <a:r>
              <a:rPr lang="en-GB" sz="2000" cap="small"/>
              <a:t>NTUK MENJAWAB PERTANYAAN TERKAIT AKADEMIK DI UNIVERSITAS SYIAH KUALA DENGAN METODE </a:t>
            </a:r>
            <a:r>
              <a:rPr lang="en-GB" sz="2000" i="1" cap="small"/>
              <a:t>FINE-TUNING </a:t>
            </a:r>
            <a:r>
              <a:rPr lang="en-GB" sz="2000" cap="small"/>
              <a:t>DAN </a:t>
            </a:r>
            <a:r>
              <a:rPr lang="en-GB" sz="2000" i="1" cap="small"/>
              <a:t>RETRIEVAL-AUGMENTED GENERATION</a:t>
            </a:r>
            <a:endParaRPr lang="en-US" sz="2000" i="1" cap="small"/>
          </a:p>
        </p:txBody>
      </p:sp>
      <p:sp>
        <p:nvSpPr>
          <p:cNvPr id="241" name="Google Shape;241;p25"/>
          <p:cNvSpPr txBox="1">
            <a:spLocks noGrp="1"/>
          </p:cNvSpPr>
          <p:nvPr>
            <p:ph type="subTitle" idx="1"/>
          </p:nvPr>
        </p:nvSpPr>
        <p:spPr>
          <a:xfrm>
            <a:off x="2209714" y="3492059"/>
            <a:ext cx="5799600" cy="58967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sz="1400" err="1"/>
              <a:t>Hary</a:t>
            </a:r>
            <a:r>
              <a:rPr lang="en-ID" sz="1400"/>
              <a:t> </a:t>
            </a:r>
            <a:r>
              <a:rPr lang="en-ID" sz="1400" err="1"/>
              <a:t>Rachmat</a:t>
            </a:r>
            <a:endParaRPr lang="en-ID" sz="1400"/>
          </a:p>
          <a:p>
            <a:pPr marL="0" lvl="0" indent="0" algn="l" rtl="0">
              <a:spcBef>
                <a:spcPts val="0"/>
              </a:spcBef>
              <a:spcAft>
                <a:spcPts val="0"/>
              </a:spcAft>
              <a:buNone/>
            </a:pPr>
            <a:r>
              <a:rPr lang="en-ID" sz="1400"/>
              <a:t>NPM. 2108207010009</a:t>
            </a:r>
          </a:p>
        </p:txBody>
      </p:sp>
      <p:grpSp>
        <p:nvGrpSpPr>
          <p:cNvPr id="242" name="Google Shape;242;p25"/>
          <p:cNvGrpSpPr/>
          <p:nvPr/>
        </p:nvGrpSpPr>
        <p:grpSpPr>
          <a:xfrm>
            <a:off x="2325966" y="167533"/>
            <a:ext cx="591073" cy="881399"/>
            <a:chOff x="9326775" y="2272496"/>
            <a:chExt cx="411124" cy="613062"/>
          </a:xfrm>
        </p:grpSpPr>
        <p:sp>
          <p:nvSpPr>
            <p:cNvPr id="243" name="Google Shape;243;p25"/>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5"/>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5"/>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5"/>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5"/>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5"/>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5"/>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5"/>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5"/>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5"/>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5"/>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5"/>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25"/>
          <p:cNvGrpSpPr/>
          <p:nvPr/>
        </p:nvGrpSpPr>
        <p:grpSpPr>
          <a:xfrm>
            <a:off x="-1176310" y="-1530948"/>
            <a:ext cx="2951967" cy="4114334"/>
            <a:chOff x="-943750" y="-1328860"/>
            <a:chExt cx="3599521" cy="5016868"/>
          </a:xfrm>
          <a:solidFill>
            <a:srgbClr val="FFCC28"/>
          </a:solidFill>
        </p:grpSpPr>
        <p:sp>
          <p:nvSpPr>
            <p:cNvPr id="256" name="Google Shape;256;p25"/>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5"/>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8" name="Google Shape;258;p25"/>
          <p:cNvGrpSpPr/>
          <p:nvPr/>
        </p:nvGrpSpPr>
        <p:grpSpPr>
          <a:xfrm>
            <a:off x="161327" y="1221473"/>
            <a:ext cx="1480142" cy="889103"/>
            <a:chOff x="3073660" y="2320137"/>
            <a:chExt cx="2320700" cy="1394016"/>
          </a:xfrm>
        </p:grpSpPr>
        <p:sp>
          <p:nvSpPr>
            <p:cNvPr id="259" name="Google Shape;259;p25"/>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5"/>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5"/>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2" name="Google Shape;262;p25"/>
          <p:cNvSpPr/>
          <p:nvPr/>
        </p:nvSpPr>
        <p:spPr>
          <a:xfrm>
            <a:off x="5358550" y="-165110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263" name="Google Shape;263;p25"/>
          <p:cNvGrpSpPr/>
          <p:nvPr/>
        </p:nvGrpSpPr>
        <p:grpSpPr>
          <a:xfrm>
            <a:off x="41030" y="3031993"/>
            <a:ext cx="1052471" cy="1049743"/>
            <a:chOff x="328257" y="3897070"/>
            <a:chExt cx="1052471" cy="1049743"/>
          </a:xfrm>
        </p:grpSpPr>
        <p:sp>
          <p:nvSpPr>
            <p:cNvPr id="264" name="Google Shape;264;p25"/>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5"/>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66" name="Google Shape;266;p25"/>
          <p:cNvSpPr/>
          <p:nvPr/>
        </p:nvSpPr>
        <p:spPr>
          <a:xfrm>
            <a:off x="8158060" y="1048932"/>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TextBox 1">
            <a:extLst>
              <a:ext uri="{FF2B5EF4-FFF2-40B4-BE49-F238E27FC236}">
                <a16:creationId xmlns:a16="http://schemas.microsoft.com/office/drawing/2014/main" id="{31534195-F296-C35D-35A0-4CB616D309B9}"/>
              </a:ext>
            </a:extLst>
          </p:cNvPr>
          <p:cNvSpPr txBox="1"/>
          <p:nvPr/>
        </p:nvSpPr>
        <p:spPr>
          <a:xfrm>
            <a:off x="2159998" y="1360632"/>
            <a:ext cx="4843346" cy="307777"/>
          </a:xfrm>
          <a:prstGeom prst="rect">
            <a:avLst/>
          </a:prstGeom>
          <a:noFill/>
        </p:spPr>
        <p:txBody>
          <a:bodyPr wrap="square">
            <a:spAutoFit/>
          </a:bodyPr>
          <a:lstStyle/>
          <a:p>
            <a:pPr marL="12700">
              <a:lnSpc>
                <a:spcPct val="100000"/>
              </a:lnSpc>
              <a:spcBef>
                <a:spcPts val="100"/>
              </a:spcBef>
            </a:pPr>
            <a:r>
              <a:rPr lang="en-ID" b="1" cap="small">
                <a:solidFill>
                  <a:schemeClr val="dk1"/>
                </a:solidFill>
                <a:latin typeface="Josefin Sans"/>
                <a:sym typeface="Josefin Sans"/>
              </a:rPr>
              <a:t>SIDANG TESIS</a:t>
            </a:r>
          </a:p>
        </p:txBody>
      </p:sp>
      <p:pic>
        <p:nvPicPr>
          <p:cNvPr id="3" name="object 28">
            <a:extLst>
              <a:ext uri="{FF2B5EF4-FFF2-40B4-BE49-F238E27FC236}">
                <a16:creationId xmlns:a16="http://schemas.microsoft.com/office/drawing/2014/main" id="{23116EE5-B392-5FF6-5C57-CD2228E54133}"/>
              </a:ext>
            </a:extLst>
          </p:cNvPr>
          <p:cNvPicPr/>
          <p:nvPr/>
        </p:nvPicPr>
        <p:blipFill>
          <a:blip r:embed="rId3" cstate="print"/>
          <a:stretch>
            <a:fillRect/>
          </a:stretch>
        </p:blipFill>
        <p:spPr>
          <a:xfrm>
            <a:off x="5708764" y="21428"/>
            <a:ext cx="2589160" cy="836935"/>
          </a:xfrm>
          <a:prstGeom prst="rect">
            <a:avLst/>
          </a:prstGeom>
        </p:spPr>
      </p:pic>
      <p:pic>
        <p:nvPicPr>
          <p:cNvPr id="4" name="object 27">
            <a:extLst>
              <a:ext uri="{FF2B5EF4-FFF2-40B4-BE49-F238E27FC236}">
                <a16:creationId xmlns:a16="http://schemas.microsoft.com/office/drawing/2014/main" id="{BE0C7C15-09D8-89C6-CCE9-3598EE78438D}"/>
              </a:ext>
            </a:extLst>
          </p:cNvPr>
          <p:cNvPicPr/>
          <p:nvPr/>
        </p:nvPicPr>
        <p:blipFill>
          <a:blip r:embed="rId4" cstate="print"/>
          <a:stretch>
            <a:fillRect/>
          </a:stretch>
        </p:blipFill>
        <p:spPr>
          <a:xfrm>
            <a:off x="89661" y="4384095"/>
            <a:ext cx="1691639" cy="530352"/>
          </a:xfrm>
          <a:prstGeom prst="rect">
            <a:avLst/>
          </a:prstGeom>
        </p:spPr>
      </p:pic>
      <p:sp>
        <p:nvSpPr>
          <p:cNvPr id="6" name="TextBox 5">
            <a:extLst>
              <a:ext uri="{FF2B5EF4-FFF2-40B4-BE49-F238E27FC236}">
                <a16:creationId xmlns:a16="http://schemas.microsoft.com/office/drawing/2014/main" id="{1D532099-7EB3-F43F-FA14-919228BD115D}"/>
              </a:ext>
            </a:extLst>
          </p:cNvPr>
          <p:cNvSpPr txBox="1"/>
          <p:nvPr/>
        </p:nvSpPr>
        <p:spPr>
          <a:xfrm>
            <a:off x="2249805" y="4230206"/>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1</a:t>
            </a:r>
          </a:p>
        </p:txBody>
      </p:sp>
      <p:sp>
        <p:nvSpPr>
          <p:cNvPr id="8" name="TextBox 7">
            <a:extLst>
              <a:ext uri="{FF2B5EF4-FFF2-40B4-BE49-F238E27FC236}">
                <a16:creationId xmlns:a16="http://schemas.microsoft.com/office/drawing/2014/main" id="{F9C0E8F8-29EE-3490-D05C-A1E24DCC20CD}"/>
              </a:ext>
            </a:extLst>
          </p:cNvPr>
          <p:cNvSpPr txBox="1"/>
          <p:nvPr/>
        </p:nvSpPr>
        <p:spPr>
          <a:xfrm>
            <a:off x="5203491" y="4490082"/>
            <a:ext cx="3320359" cy="461665"/>
          </a:xfrm>
          <a:prstGeom prst="rect">
            <a:avLst/>
          </a:prstGeom>
          <a:noFill/>
        </p:spPr>
        <p:txBody>
          <a:bodyPr wrap="square">
            <a:spAutoFit/>
          </a:bodyPr>
          <a:lstStyle/>
          <a:p>
            <a:pPr marL="70485">
              <a:lnSpc>
                <a:spcPct val="100000"/>
              </a:lnSpc>
              <a:spcBef>
                <a:spcPts val="685"/>
              </a:spcBef>
            </a:pPr>
            <a:r>
              <a:rPr lang="id-ID" sz="1200" b="1">
                <a:solidFill>
                  <a:schemeClr val="dk1"/>
                </a:solidFill>
                <a:latin typeface="Lexend"/>
              </a:rPr>
              <a:t>Prof. Dr. Taufik Fuadi Abidin, S.Si., M.Tech</a:t>
            </a:r>
          </a:p>
        </p:txBody>
      </p:sp>
      <p:sp>
        <p:nvSpPr>
          <p:cNvPr id="10" name="TextBox 9">
            <a:extLst>
              <a:ext uri="{FF2B5EF4-FFF2-40B4-BE49-F238E27FC236}">
                <a16:creationId xmlns:a16="http://schemas.microsoft.com/office/drawing/2014/main" id="{11CD4E02-9127-C9CE-A752-2449F54991BB}"/>
              </a:ext>
            </a:extLst>
          </p:cNvPr>
          <p:cNvSpPr txBox="1"/>
          <p:nvPr/>
        </p:nvSpPr>
        <p:spPr>
          <a:xfrm>
            <a:off x="2186851" y="4497737"/>
            <a:ext cx="3039500" cy="461665"/>
          </a:xfrm>
          <a:prstGeom prst="rect">
            <a:avLst/>
          </a:prstGeom>
          <a:noFill/>
        </p:spPr>
        <p:txBody>
          <a:bodyPr wrap="square">
            <a:spAutoFit/>
          </a:bodyPr>
          <a:lstStyle/>
          <a:p>
            <a:pPr marL="70485">
              <a:spcBef>
                <a:spcPts val="685"/>
              </a:spcBef>
            </a:pPr>
            <a:r>
              <a:rPr lang="pt-BR" sz="1200" b="1">
                <a:solidFill>
                  <a:schemeClr val="dk1"/>
                </a:solidFill>
                <a:latin typeface="Lexend"/>
              </a:rPr>
              <a:t>Prof. Dr. Ir. Hammam Riza M.Sc. IPU</a:t>
            </a:r>
          </a:p>
        </p:txBody>
      </p:sp>
      <p:sp>
        <p:nvSpPr>
          <p:cNvPr id="11" name="TextBox 10">
            <a:extLst>
              <a:ext uri="{FF2B5EF4-FFF2-40B4-BE49-F238E27FC236}">
                <a16:creationId xmlns:a16="http://schemas.microsoft.com/office/drawing/2014/main" id="{B2031484-C155-18F7-6EA8-CA575F41E40B}"/>
              </a:ext>
            </a:extLst>
          </p:cNvPr>
          <p:cNvSpPr txBox="1"/>
          <p:nvPr/>
        </p:nvSpPr>
        <p:spPr>
          <a:xfrm>
            <a:off x="5226351" y="4232020"/>
            <a:ext cx="1925955" cy="276999"/>
          </a:xfrm>
          <a:prstGeom prst="rect">
            <a:avLst/>
          </a:prstGeom>
          <a:noFill/>
        </p:spPr>
        <p:txBody>
          <a:bodyPr wrap="square">
            <a:spAutoFit/>
          </a:bodyPr>
          <a:lstStyle/>
          <a:p>
            <a:pPr marL="12700">
              <a:lnSpc>
                <a:spcPct val="100000"/>
              </a:lnSpc>
              <a:spcBef>
                <a:spcPts val="985"/>
              </a:spcBef>
            </a:pPr>
            <a:r>
              <a:rPr lang="en-ID" sz="1200" err="1">
                <a:solidFill>
                  <a:schemeClr val="dk1"/>
                </a:solidFill>
                <a:latin typeface="Lexend"/>
                <a:sym typeface="Lexend"/>
              </a:rPr>
              <a:t>Dosen</a:t>
            </a:r>
            <a:r>
              <a:rPr lang="en-ID" sz="1200">
                <a:solidFill>
                  <a:schemeClr val="dk1"/>
                </a:solidFill>
                <a:latin typeface="Lexend"/>
                <a:sym typeface="Lexend"/>
              </a:rPr>
              <a:t> </a:t>
            </a:r>
            <a:r>
              <a:rPr lang="en-ID" sz="1200" err="1">
                <a:solidFill>
                  <a:schemeClr val="dk1"/>
                </a:solidFill>
                <a:latin typeface="Lexend"/>
                <a:sym typeface="Lexend"/>
              </a:rPr>
              <a:t>Pembimbing</a:t>
            </a:r>
            <a:r>
              <a:rPr lang="en-ID" sz="1200">
                <a:solidFill>
                  <a:schemeClr val="dk1"/>
                </a:solidFill>
                <a:latin typeface="Lexend"/>
                <a:sym typeface="Lexend"/>
              </a:rPr>
              <a:t> 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3F257ECE-A6D2-93E6-0A6A-D3206AF788D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4E3A5C0F-0C6B-E30F-3C96-34DE0A5C9ECD}"/>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C6C382C-9498-B68B-8539-970DD4A8F599}"/>
              </a:ext>
            </a:extLst>
          </p:cNvPr>
          <p:cNvSpPr txBox="1">
            <a:spLocks noGrp="1"/>
          </p:cNvSpPr>
          <p:nvPr>
            <p:ph type="title"/>
          </p:nvPr>
        </p:nvSpPr>
        <p:spPr>
          <a:xfrm>
            <a:off x="726599" y="2551250"/>
            <a:ext cx="4843879"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PENELITIAN TERKAIT</a:t>
            </a:r>
            <a:endParaRPr lang="en-ID"/>
          </a:p>
        </p:txBody>
      </p:sp>
      <p:sp>
        <p:nvSpPr>
          <p:cNvPr id="301" name="Google Shape;301;p28">
            <a:extLst>
              <a:ext uri="{FF2B5EF4-FFF2-40B4-BE49-F238E27FC236}">
                <a16:creationId xmlns:a16="http://schemas.microsoft.com/office/drawing/2014/main" id="{0E35EA0B-4B7C-1D55-B340-24978E90435B}"/>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303" name="Google Shape;303;p28">
            <a:extLst>
              <a:ext uri="{FF2B5EF4-FFF2-40B4-BE49-F238E27FC236}">
                <a16:creationId xmlns:a16="http://schemas.microsoft.com/office/drawing/2014/main" id="{DC3E9326-FF63-7445-9F91-F5BC4A078CA8}"/>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49FA9999-957F-4F05-7D74-CFF711F0F3D7}"/>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DB574DF9-BAF8-722F-FE07-350C28FA1C3C}"/>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A6F34B67-8965-8728-A34C-A7E0EA5E8122}"/>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4035E67-60FA-9857-4615-CDC1173FBFE6}"/>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31D0792D-1A49-2353-C99A-CD59C05D6C88}"/>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82FBEBC-32F6-DDAD-91C6-E4B2047C83AB}"/>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D1C9DC62-52A2-A7A1-7DF1-DFAC52A20D8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CD2EBE3-2767-0917-32A4-8F9BB4EF7BC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58FEEB1-7711-132B-06FB-991DC1813FE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3BFE6DE6-99EB-86D5-C672-4C1F7750C297}"/>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04426A8D-FB73-D5BB-1155-E72837861577}"/>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9CFF63E-519C-28B5-6A12-76EB7D1A7BF8}"/>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849A044-8131-6FB8-36F1-3C54EEE0DE4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1FE6C98-6A42-B5EA-A11E-8CB5CB1C5C1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C00254D-CFAF-E73B-A7D8-E0CA45745E1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BC1280A-03E6-1EB3-9CE0-C84406814A4F}"/>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1A4A123-F049-6D49-A881-1A2FB675067A}"/>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E79A27E5-6E42-11E8-84A1-37F3A58203E9}"/>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303816C4-663B-62E2-0989-F5083168A05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987E72E3-14EF-E82A-7716-D13DC858257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87150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6FC78-1DF1-A2B3-7D02-29F4E4A75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23D835-3014-3B65-0C47-69E5C6C9D8D7}"/>
              </a:ext>
            </a:extLst>
          </p:cNvPr>
          <p:cNvSpPr>
            <a:spLocks noGrp="1"/>
          </p:cNvSpPr>
          <p:nvPr>
            <p:ph type="title"/>
          </p:nvPr>
        </p:nvSpPr>
        <p:spPr>
          <a:xfrm>
            <a:off x="234177" y="646770"/>
            <a:ext cx="7704000" cy="511819"/>
          </a:xfrm>
        </p:spPr>
        <p:txBody>
          <a:bodyPr/>
          <a:lstStyle/>
          <a:p>
            <a:r>
              <a:rPr lang="en-US"/>
              <a:t>Penelitian Terkait 1/3</a:t>
            </a:r>
            <a:endParaRPr lang="en-ID"/>
          </a:p>
        </p:txBody>
      </p:sp>
      <p:sp>
        <p:nvSpPr>
          <p:cNvPr id="3" name="Text Placeholder 2">
            <a:extLst>
              <a:ext uri="{FF2B5EF4-FFF2-40B4-BE49-F238E27FC236}">
                <a16:creationId xmlns:a16="http://schemas.microsoft.com/office/drawing/2014/main" id="{D6FC7725-2CF5-EC55-12FE-8634BA8B23DB}"/>
              </a:ext>
            </a:extLst>
          </p:cNvPr>
          <p:cNvSpPr>
            <a:spLocks noGrp="1"/>
          </p:cNvSpPr>
          <p:nvPr>
            <p:ph type="body" idx="1"/>
          </p:nvPr>
        </p:nvSpPr>
        <p:spPr>
          <a:xfrm>
            <a:off x="234177" y="1233540"/>
            <a:ext cx="8679365" cy="3827673"/>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Salah satu aplikasi chatbot yang umum digunakan dan populer saat ini adalah ChatGPT yang dikembangkan oleh OpenAI dan dirilis pada akhir tahun 2022 (Mohamadi </a:t>
            </a:r>
            <a:r>
              <a:rPr lang="en-GB" sz="1800">
                <a:latin typeface="Times New Roman" panose="02020603050405020304" pitchFamily="18" charset="0"/>
                <a:ea typeface="Times New Roman" panose="02020603050405020304" pitchFamily="18" charset="0"/>
              </a:rPr>
              <a:t>dkk</a:t>
            </a:r>
            <a:r>
              <a:rPr lang="en-GB" sz="1800">
                <a:effectLst/>
                <a:latin typeface="Times New Roman" panose="02020603050405020304" pitchFamily="18" charset="0"/>
                <a:ea typeface="Times New Roman" panose="02020603050405020304" pitchFamily="18" charset="0"/>
              </a:rPr>
              <a:t>l., 2023). Berbagai penelitian berupaya mengeksplorasi kemampuan ChatGPT seperti yang dilakukan oleh Baker dkk. (2024) dalam bidang medis yang dikembangkan untuk membantu dokumentasi klinis.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(Loukas dkk., 2023)</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mengklasifikasikan teks dalam bidang perbankan.</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(Trozze dkk., 2023).</a:t>
            </a:r>
            <a:r>
              <a:rPr lang="en-GB" sz="1800">
                <a:latin typeface="Times New Roman" panose="02020603050405020304" pitchFamily="18" charset="0"/>
                <a:ea typeface="Times New Roman" panose="02020603050405020304" pitchFamily="18" charset="0"/>
              </a:rPr>
              <a:t> </a:t>
            </a:r>
            <a:r>
              <a:rPr lang="en-GB" sz="1800">
                <a:effectLst/>
                <a:latin typeface="Times New Roman" panose="02020603050405020304" pitchFamily="18" charset="0"/>
                <a:ea typeface="Times New Roman" panose="02020603050405020304" pitchFamily="18" charset="0"/>
              </a:rPr>
              <a:t>dalam bidang hukum untuk menentukan undang-undang mana yang berpotensi dilanggar.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B533EE4-109D-E57F-F463-01F0392E51AF}"/>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E1B1A8E-0EEB-8099-84CE-850E98FA373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1D718EB-790B-3CAB-79EC-280525A97FE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FC822C56-8D2F-B416-7B0F-7B2E2080786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D4D2106-B268-744E-D781-69B8F91AC8B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850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17B87-78D7-5F62-E060-C241A47CB7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692831-2B88-2D2A-17B4-793D40E71202}"/>
              </a:ext>
            </a:extLst>
          </p:cNvPr>
          <p:cNvSpPr>
            <a:spLocks noGrp="1"/>
          </p:cNvSpPr>
          <p:nvPr>
            <p:ph type="title"/>
          </p:nvPr>
        </p:nvSpPr>
        <p:spPr>
          <a:xfrm>
            <a:off x="234177" y="646770"/>
            <a:ext cx="7704000" cy="511819"/>
          </a:xfrm>
        </p:spPr>
        <p:txBody>
          <a:bodyPr/>
          <a:lstStyle/>
          <a:p>
            <a:r>
              <a:rPr lang="en-US"/>
              <a:t>Penelitian Terkait 2/3</a:t>
            </a:r>
            <a:endParaRPr lang="en-ID"/>
          </a:p>
        </p:txBody>
      </p:sp>
      <p:sp>
        <p:nvSpPr>
          <p:cNvPr id="3" name="Text Placeholder 2">
            <a:extLst>
              <a:ext uri="{FF2B5EF4-FFF2-40B4-BE49-F238E27FC236}">
                <a16:creationId xmlns:a16="http://schemas.microsoft.com/office/drawing/2014/main" id="{2377546B-AB93-E89E-FC35-B0F73C7C5AF2}"/>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Selain LLM dengan sumber tertutup seperti </a:t>
            </a:r>
            <a:r>
              <a:rPr lang="en-GB" sz="1800" b="1">
                <a:effectLst/>
                <a:latin typeface="Times New Roman" panose="02020603050405020304" pitchFamily="18" charset="0"/>
                <a:ea typeface="Times New Roman" panose="02020603050405020304" pitchFamily="18" charset="0"/>
              </a:rPr>
              <a:t>GPT-4</a:t>
            </a:r>
            <a:r>
              <a:rPr lang="en-GB" sz="1800">
                <a:effectLst/>
                <a:latin typeface="Times New Roman" panose="02020603050405020304" pitchFamily="18" charset="0"/>
                <a:ea typeface="Times New Roman" panose="02020603050405020304" pitchFamily="18" charset="0"/>
              </a:rPr>
              <a:t>, beberapa penelitian menggunakan LLM sumber terbuka seperti yang dilakukan oleh (Huang dkk.) (2023) dengan mengadaptasi LLM </a:t>
            </a:r>
            <a:r>
              <a:rPr lang="en-GB" sz="1800" b="1">
                <a:effectLst/>
                <a:latin typeface="Times New Roman" panose="02020603050405020304" pitchFamily="18" charset="0"/>
                <a:ea typeface="Times New Roman" panose="02020603050405020304" pitchFamily="18" charset="0"/>
              </a:rPr>
              <a:t>Llama</a:t>
            </a:r>
            <a:r>
              <a:rPr lang="en-GB" sz="1800">
                <a:effectLst/>
                <a:latin typeface="Times New Roman" panose="02020603050405020304" pitchFamily="18" charset="0"/>
                <a:ea typeface="Times New Roman" panose="02020603050405020304" pitchFamily="18" charset="0"/>
              </a:rPr>
              <a:t> ke domain hukum untuk membantu pengacara dalam membuat laporan teknis.</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spcAft>
                <a:spcPts val="1200"/>
              </a:spcAf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(Bhatti A., dkk., 2023). </a:t>
            </a:r>
            <a:r>
              <a:rPr lang="en-GB" sz="1800">
                <a:effectLst/>
                <a:latin typeface="Times New Roman" panose="02020603050405020304" pitchFamily="18" charset="0"/>
                <a:ea typeface="Times New Roman" panose="02020603050405020304" pitchFamily="18" charset="0"/>
              </a:rPr>
              <a:t>melakukan </a:t>
            </a:r>
            <a:r>
              <a:rPr lang="en-GB" sz="1800" b="1"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70B </a:t>
            </a:r>
            <a:r>
              <a:rPr lang="en-GB" sz="1800">
                <a:effectLst/>
                <a:latin typeface="Times New Roman" panose="02020603050405020304" pitchFamily="18" charset="0"/>
                <a:ea typeface="Times New Roman" panose="02020603050405020304" pitchFamily="18" charset="0"/>
              </a:rPr>
              <a:t>yang diberi nama “SM70” untuk menangani berbagai pertanyaan medis serta pengambilan keputusan klinis yang kompleks</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buFont typeface="Wingdings" panose="05000000000000000000" pitchFamily="2" charset="2"/>
              <a:buChar char="v"/>
            </a:pP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(Zhao H., dkk., 2023). </a:t>
            </a:r>
            <a:r>
              <a:rPr lang="en-GB" sz="1800">
                <a:effectLst/>
                <a:latin typeface="Times New Roman" panose="02020603050405020304" pitchFamily="18" charset="0"/>
                <a:ea typeface="Times New Roman" panose="02020603050405020304" pitchFamily="18" charset="0"/>
              </a:rPr>
              <a:t>melakukan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pada LLM </a:t>
            </a:r>
            <a:r>
              <a:rPr lang="en-GB" sz="1800" b="1">
                <a:effectLst/>
                <a:latin typeface="Times New Roman" panose="02020603050405020304" pitchFamily="18" charset="0"/>
                <a:ea typeface="Times New Roman" panose="02020603050405020304" pitchFamily="18" charset="0"/>
              </a:rPr>
              <a:t>Llama 7B </a:t>
            </a:r>
            <a:r>
              <a:rPr lang="en-GB" sz="1800">
                <a:effectLst/>
                <a:latin typeface="Times New Roman" panose="02020603050405020304" pitchFamily="18" charset="0"/>
                <a:ea typeface="Times New Roman" panose="02020603050405020304" pitchFamily="18" charset="0"/>
              </a:rPr>
              <a:t>yang diberi nama “</a:t>
            </a:r>
            <a:r>
              <a:rPr lang="en-GB" sz="1800" b="1">
                <a:effectLst/>
                <a:latin typeface="Times New Roman" panose="02020603050405020304" pitchFamily="18" charset="0"/>
                <a:ea typeface="Times New Roman" panose="02020603050405020304" pitchFamily="18" charset="0"/>
              </a:rPr>
              <a:t>Ophtha-LLaMA2</a:t>
            </a:r>
            <a:r>
              <a:rPr lang="en-GB" sz="1800">
                <a:effectLst/>
                <a:latin typeface="Times New Roman" panose="02020603050405020304" pitchFamily="18" charset="0"/>
                <a:ea typeface="Times New Roman" panose="02020603050405020304" pitchFamily="18" charset="0"/>
              </a:rPr>
              <a:t>” untuk membantu mendiagnosis penyakit mata yang akan memberikan dukungan keputusan bagi dokter</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p:txBody>
      </p:sp>
      <p:pic>
        <p:nvPicPr>
          <p:cNvPr id="4" name="object 27">
            <a:extLst>
              <a:ext uri="{FF2B5EF4-FFF2-40B4-BE49-F238E27FC236}">
                <a16:creationId xmlns:a16="http://schemas.microsoft.com/office/drawing/2014/main" id="{B77AA8D1-5B09-A922-0FE8-A1DA83C353FB}"/>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7A4B674-1249-0784-1D10-7EECF73000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49D796-B06E-CBA5-675A-FA0D6D12FBD0}"/>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4D6CAF73-D982-BFE2-6DCC-7D325D01AD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F55C434A-5E07-1862-9558-2816711D023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088973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F892C-953B-C566-BB38-0F817E16A4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DF776-F2D0-E71C-0C58-FA6DEF57EDFE}"/>
              </a:ext>
            </a:extLst>
          </p:cNvPr>
          <p:cNvSpPr>
            <a:spLocks noGrp="1"/>
          </p:cNvSpPr>
          <p:nvPr>
            <p:ph type="title"/>
          </p:nvPr>
        </p:nvSpPr>
        <p:spPr>
          <a:xfrm>
            <a:off x="234177" y="646770"/>
            <a:ext cx="7704000" cy="511819"/>
          </a:xfrm>
        </p:spPr>
        <p:txBody>
          <a:bodyPr/>
          <a:lstStyle/>
          <a:p>
            <a:r>
              <a:rPr lang="en-US"/>
              <a:t>Penelitian Terkait 3/3</a:t>
            </a:r>
            <a:endParaRPr lang="en-ID"/>
          </a:p>
        </p:txBody>
      </p:sp>
      <p:sp>
        <p:nvSpPr>
          <p:cNvPr id="3" name="Text Placeholder 2">
            <a:extLst>
              <a:ext uri="{FF2B5EF4-FFF2-40B4-BE49-F238E27FC236}">
                <a16:creationId xmlns:a16="http://schemas.microsoft.com/office/drawing/2014/main" id="{9B3FF8A3-56DA-5631-CBCE-AB1AEA61D39F}"/>
              </a:ext>
            </a:extLst>
          </p:cNvPr>
          <p:cNvSpPr>
            <a:spLocks noGrp="1"/>
          </p:cNvSpPr>
          <p:nvPr>
            <p:ph type="body" idx="1"/>
          </p:nvPr>
        </p:nvSpPr>
        <p:spPr>
          <a:xfrm>
            <a:off x="234177" y="1233541"/>
            <a:ext cx="8679365" cy="3657498"/>
          </a:xfrm>
        </p:spPr>
        <p:txBody>
          <a:bodyPr/>
          <a:lstStyle/>
          <a:p>
            <a:pPr marL="34290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(Barandoni dkk. 2024) melakukan analisis komparatif LLM untuk mengekstraksi kebutuhan pelanggan travel dari postingan </a:t>
            </a:r>
            <a:r>
              <a:rPr lang="en-GB" sz="1800" i="1">
                <a:effectLst/>
                <a:latin typeface="Times New Roman" panose="02020603050405020304" pitchFamily="18" charset="0"/>
                <a:ea typeface="Times New Roman" panose="02020603050405020304" pitchFamily="18" charset="0"/>
              </a:rPr>
              <a:t>TripAdvisor</a:t>
            </a:r>
            <a:r>
              <a:rPr lang="en-GB" sz="1800">
                <a:effectLst/>
                <a:latin typeface="Times New Roman" panose="02020603050405020304" pitchFamily="18" charset="0"/>
                <a:ea typeface="Times New Roman" panose="02020603050405020304" pitchFamily="18" charset="0"/>
              </a:rPr>
              <a:t> dengan Memanfaatkan beragam model, termasuk model sumber terbuka seperti Mistral 7B dan sumber tertutup seperti GPT-4 dan Gemini. Hasil penelitan menyoroti kemanjuran LLM sumber terbuka, khususnya Mistral 7B, dalam mencapai kinerja yang sebanding dengan model sumber tertutup.</a:t>
            </a:r>
          </a:p>
          <a:p>
            <a:pPr marL="342900" indent="-342900"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Penelitian mengenai chatbot sebagai asisten virtual telah dilakukan oleh Jonatan &amp; Igor (2023) untuk meningkatkan efisiensi layanan kepada pelanggan. Penelitian yang telah dipaparkan tersebut telah menunjukan potensi LLM untuk membantu pekerjaan dalam berbagai bidang.</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006B949C-748A-A8D7-BA1E-6EE627ED42C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A90E557-42CD-FC2F-901D-B7BE9D907CF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C51CB33-5085-68CB-1E0C-6EF9DAF7105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2B264230-9285-87D6-8508-29BBFA8A602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0173FAE-115B-ECAD-C440-073F68A2DF3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665039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CE9CCA-2493-30B5-9FA3-3FAA3D045233}"/>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F55628F3-8EE3-F8B1-26B2-D72FAFEA5CC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5CACC3D-AC99-18E2-88A9-CE207FFEAD55}"/>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2800"/>
              <a:t>TINJAUAN KEPUSTAKAAN</a:t>
            </a:r>
            <a:endParaRPr lang="en-ID" sz="2800"/>
          </a:p>
        </p:txBody>
      </p:sp>
      <p:sp>
        <p:nvSpPr>
          <p:cNvPr id="301" name="Google Shape;301;p28">
            <a:extLst>
              <a:ext uri="{FF2B5EF4-FFF2-40B4-BE49-F238E27FC236}">
                <a16:creationId xmlns:a16="http://schemas.microsoft.com/office/drawing/2014/main" id="{9F8B6D0F-EAA8-495E-0ECE-22B3E52F9855}"/>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3" name="Google Shape;303;p28">
            <a:extLst>
              <a:ext uri="{FF2B5EF4-FFF2-40B4-BE49-F238E27FC236}">
                <a16:creationId xmlns:a16="http://schemas.microsoft.com/office/drawing/2014/main" id="{60EB03FB-2F04-594E-EB19-3397776F6417}"/>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664C1D0B-812B-D733-2DE9-E797C7D84EF6}"/>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0F06AE61-184E-61C0-5B5D-0ABCF381DDD7}"/>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D483FC2D-5C5C-2D1D-E30B-93BE99CB0567}"/>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5E0363B3-32F0-09A7-4533-36245641DE44}"/>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DE67D974-2117-12FC-EAFF-5642CB43F1F4}"/>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DC764E87-5430-5261-77E4-EBA98D904D60}"/>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6BCB01E8-818F-7721-AD92-6986620A4652}"/>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0CFC4A2F-9387-0462-95CD-6B5E30C70D9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74BAE780-B970-0E4D-3616-87CE6CC37298}"/>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EB1AAFE-1C51-5C95-1128-1A70A887A84B}"/>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BC4203-6DED-6297-1937-8778F0EFA12D}"/>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EDDCFD8A-F196-AA39-3F73-C1D71CB2404F}"/>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581A676E-D767-EC88-C759-2936175B6923}"/>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85292626-B825-1C5C-4B62-BA3BD1D8D48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9A9EB046-FFF6-7DBC-4E7B-3FACBA7BE83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A99F5397-223B-7CF6-60A1-7C7B41A82B69}"/>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8AF7BF52-3F08-2320-4BCB-7737C17FC714}"/>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DC0CF051-D55C-4932-A314-FFA9E48229D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1FF41189-87AE-6632-3507-86268AA35D6E}"/>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8E1BE1A9-259A-CE1E-514D-CC22017E22FB}"/>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2552712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E9A26-E5E2-2BFB-B0D4-B06785E5B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E8E311-27EB-4B87-FB84-96803301F38A}"/>
              </a:ext>
            </a:extLst>
          </p:cNvPr>
          <p:cNvSpPr>
            <a:spLocks noGrp="1"/>
          </p:cNvSpPr>
          <p:nvPr>
            <p:ph type="title"/>
          </p:nvPr>
        </p:nvSpPr>
        <p:spPr>
          <a:xfrm>
            <a:off x="234177" y="646770"/>
            <a:ext cx="7704000" cy="511819"/>
          </a:xfrm>
        </p:spPr>
        <p:txBody>
          <a:bodyPr/>
          <a:lstStyle/>
          <a:p>
            <a:r>
              <a:rPr lang="en-US"/>
              <a:t>Tinjauan Kepustakaan (1/4)</a:t>
            </a:r>
            <a:endParaRPr lang="en-ID"/>
          </a:p>
        </p:txBody>
      </p:sp>
      <p:sp>
        <p:nvSpPr>
          <p:cNvPr id="3" name="Text Placeholder 2">
            <a:extLst>
              <a:ext uri="{FF2B5EF4-FFF2-40B4-BE49-F238E27FC236}">
                <a16:creationId xmlns:a16="http://schemas.microsoft.com/office/drawing/2014/main" id="{6ED3B0CC-4911-C89A-D26A-4E2BE22DC173}"/>
              </a:ext>
            </a:extLst>
          </p:cNvPr>
          <p:cNvSpPr>
            <a:spLocks noGrp="1"/>
          </p:cNvSpPr>
          <p:nvPr>
            <p:ph type="body" idx="1"/>
          </p:nvPr>
        </p:nvSpPr>
        <p:spPr>
          <a:xfrm>
            <a:off x="234177" y="1216441"/>
            <a:ext cx="8679365" cy="3147403"/>
          </a:xfrm>
        </p:spPr>
        <p:txBody>
          <a:bodyPr/>
          <a:lstStyle/>
          <a:p>
            <a:pPr marL="342900" indent="-342900" algn="just">
              <a:spcAft>
                <a:spcPts val="600"/>
              </a:spcAft>
              <a:buFont typeface="Wingdings" panose="05000000000000000000" pitchFamily="2" charset="2"/>
              <a:buChar char="v"/>
            </a:pPr>
            <a:r>
              <a:rPr lang="en-US" sz="1800" b="1" i="1">
                <a:solidFill>
                  <a:srgbClr val="000000"/>
                </a:solidFill>
                <a:effectLst/>
                <a:latin typeface="Times New Roman" panose="02020603050405020304" pitchFamily="18" charset="0"/>
                <a:ea typeface="Calibri" panose="020F0502020204030204" pitchFamily="34" charset="0"/>
              </a:rPr>
              <a:t>Large Language Models </a:t>
            </a:r>
            <a:r>
              <a:rPr lang="en-US" sz="1800" b="1">
                <a:solidFill>
                  <a:srgbClr val="000000"/>
                </a:solidFill>
                <a:effectLst/>
                <a:latin typeface="Times New Roman" panose="02020603050405020304" pitchFamily="18" charset="0"/>
                <a:ea typeface="Calibri" panose="020F0502020204030204" pitchFamily="34" charset="0"/>
              </a:rPr>
              <a:t>(</a:t>
            </a:r>
            <a:r>
              <a:rPr lang="en-US"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LLM) </a:t>
            </a:r>
            <a:r>
              <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merupakan model chatbot yang dapat membantu dalam memperoleh informasi dengan cepat dan akurat.</a:t>
            </a:r>
          </a:p>
          <a:p>
            <a:pPr marL="342900" indent="-342900" algn="just">
              <a:spcAft>
                <a:spcPts val="600"/>
              </a:spcAft>
              <a:buFont typeface="Wingdings" panose="05000000000000000000" pitchFamily="2" charset="2"/>
              <a:buChar char="v"/>
            </a:pPr>
            <a:r>
              <a:rPr lang="en-ID" sz="1800" b="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Mistral 7B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salah satu model chatbot dengan parameter 7.3B yang </a:t>
            </a:r>
            <a:r>
              <a:rPr lang="en-US" sz="1800">
                <a:effectLst/>
                <a:latin typeface="Times New Roman" panose="02020603050405020304" pitchFamily="18" charset="0"/>
                <a:ea typeface="Calibri" panose="020F0502020204030204" pitchFamily="34" charset="0"/>
              </a:rPr>
              <a:t>mudah untuk disesuaikan pada tugas apa pun dan</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telah mengungguli performa model Llama 2 13B di semua benchmark.</a:t>
            </a:r>
          </a:p>
          <a:p>
            <a:pPr marL="342900" indent="-342900" algn="just">
              <a:spcAft>
                <a:spcPts val="600"/>
              </a:spcAf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Fine-tuning</a:t>
            </a:r>
            <a:r>
              <a:rPr lang="en-US" sz="1800">
                <a:effectLst/>
                <a:latin typeface="Times New Roman" panose="02020603050405020304" pitchFamily="18" charset="0"/>
                <a:ea typeface="Calibri" panose="020F0502020204030204" pitchFamily="34" charset="0"/>
              </a:rPr>
              <a:t> artinya </a:t>
            </a:r>
            <a:r>
              <a:rPr lang="en-US" sz="1800" i="1">
                <a:effectLst/>
                <a:latin typeface="Times New Roman" panose="02020603050405020304" pitchFamily="18" charset="0"/>
                <a:ea typeface="Calibri" panose="020F0502020204030204" pitchFamily="34" charset="0"/>
              </a:rPr>
              <a:t>training model</a:t>
            </a:r>
            <a:r>
              <a:rPr lang="en-US" sz="1800">
                <a:effectLst/>
                <a:latin typeface="Times New Roman" panose="02020603050405020304" pitchFamily="18" charset="0"/>
                <a:ea typeface="Calibri" panose="020F0502020204030204" pitchFamily="34" charset="0"/>
              </a:rPr>
              <a:t> dengan task yang spesifik menggunakan model yang sudah dilatih dengan dataset pada domain yang spesifik.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US" sz="1800" b="1" i="1">
                <a:effectLst/>
                <a:latin typeface="Times New Roman" panose="02020603050405020304" pitchFamily="18" charset="0"/>
                <a:ea typeface="Calibri" panose="020F0502020204030204" pitchFamily="34" charset="0"/>
              </a:rPr>
              <a:t>Retrieval augmented generation</a:t>
            </a:r>
            <a:r>
              <a:rPr lang="en-US" sz="1800" b="1">
                <a:effectLst/>
                <a:latin typeface="Times New Roman" panose="02020603050405020304" pitchFamily="18" charset="0"/>
                <a:ea typeface="Calibri" panose="020F0502020204030204" pitchFamily="34" charset="0"/>
              </a:rPr>
              <a:t> (RAG) </a:t>
            </a:r>
            <a:r>
              <a:rPr lang="en-US" sz="1800">
                <a:effectLst/>
                <a:latin typeface="Times New Roman" panose="02020603050405020304" pitchFamily="18" charset="0"/>
                <a:ea typeface="Calibri" panose="020F0502020204030204" pitchFamily="34" charset="0"/>
              </a:rPr>
              <a:t>adalah sebuah pendekatan dalam pembuatan model AI yang dapat menghasilkan teks dengan menggabungkan kemampuan </a:t>
            </a:r>
            <a:r>
              <a:rPr lang="en-US" sz="1800" i="1">
                <a:effectLst/>
                <a:latin typeface="Times New Roman" panose="02020603050405020304" pitchFamily="18" charset="0"/>
                <a:ea typeface="Calibri" panose="020F0502020204030204" pitchFamily="34" charset="0"/>
              </a:rPr>
              <a:t>retrieval</a:t>
            </a:r>
            <a:r>
              <a:rPr lang="en-US" sz="1800">
                <a:effectLst/>
                <a:latin typeface="Times New Roman" panose="02020603050405020304" pitchFamily="18" charset="0"/>
                <a:ea typeface="Calibri" panose="020F0502020204030204" pitchFamily="34" charset="0"/>
              </a:rPr>
              <a:t> (pengambilan informasi) dan </a:t>
            </a:r>
            <a:r>
              <a:rPr lang="en-US" sz="1800" i="1">
                <a:effectLst/>
                <a:latin typeface="Times New Roman" panose="02020603050405020304" pitchFamily="18" charset="0"/>
                <a:ea typeface="Calibri" panose="020F0502020204030204" pitchFamily="34" charset="0"/>
              </a:rPr>
              <a:t>generation</a:t>
            </a:r>
            <a:r>
              <a:rPr lang="en-US" sz="1800">
                <a:effectLst/>
                <a:latin typeface="Times New Roman" panose="02020603050405020304" pitchFamily="18" charset="0"/>
                <a:ea typeface="Calibri" panose="020F0502020204030204" pitchFamily="34" charset="0"/>
              </a:rPr>
              <a:t> (pembangkitan teks).</a:t>
            </a:r>
          </a:p>
          <a:p>
            <a:pPr marL="342900" indent="-342900" algn="just">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2CAE27F-53D6-1E13-2B05-FB2F14CEA31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D51053F-D3AF-73FE-C66C-A3A0922445D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6170EAC2-0404-0814-6404-CF66E8179CD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CD37B33-41F8-57B7-9C87-5B1CB49AF7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7976C2E-3C38-78D5-E482-43427671765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960409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F8E57-0563-D009-6421-BB9AE6177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7F208-FDD3-3519-EE6C-F5D3AD01BCE8}"/>
              </a:ext>
            </a:extLst>
          </p:cNvPr>
          <p:cNvSpPr>
            <a:spLocks noGrp="1"/>
          </p:cNvSpPr>
          <p:nvPr>
            <p:ph type="title"/>
          </p:nvPr>
        </p:nvSpPr>
        <p:spPr>
          <a:xfrm>
            <a:off x="234177" y="646770"/>
            <a:ext cx="7704000" cy="511819"/>
          </a:xfrm>
        </p:spPr>
        <p:txBody>
          <a:bodyPr/>
          <a:lstStyle/>
          <a:p>
            <a:r>
              <a:rPr lang="en-US"/>
              <a:t>Tinjauan Kepustakaan (2/4)</a:t>
            </a:r>
            <a:endParaRPr lang="en-ID"/>
          </a:p>
        </p:txBody>
      </p:sp>
      <p:sp>
        <p:nvSpPr>
          <p:cNvPr id="3" name="Text Placeholder 2">
            <a:extLst>
              <a:ext uri="{FF2B5EF4-FFF2-40B4-BE49-F238E27FC236}">
                <a16:creationId xmlns:a16="http://schemas.microsoft.com/office/drawing/2014/main" id="{68680C9A-DDCC-1677-E7C8-6C7FEEBE0D04}"/>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menggabungkan pembuatan teks dengan mekanisme pengambilan. Artinya, model menghasilkan teks, namun mengambil informasi yang relevan dari sekumpulan dokumen.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berguna untuk tugas-tugas yang memerlukan model untuk menggabungkan pengetahuan spesifik, terkini, atau domain tertentu dari kumpulan data, seperti artikel berita terkini atau makalah penelitian medis.</a:t>
            </a:r>
          </a:p>
        </p:txBody>
      </p:sp>
      <p:pic>
        <p:nvPicPr>
          <p:cNvPr id="4" name="object 27">
            <a:extLst>
              <a:ext uri="{FF2B5EF4-FFF2-40B4-BE49-F238E27FC236}">
                <a16:creationId xmlns:a16="http://schemas.microsoft.com/office/drawing/2014/main" id="{E31B4FD9-AA6B-518C-7072-C0415A3B4F27}"/>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96F4387-5D71-9D66-A0DA-460FEBDF208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00D4F65F-2FCB-4F97-767D-A3244394E40A}"/>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Perbedaan antara </a:t>
            </a:r>
            <a:r>
              <a:rPr lang="nl-NL" sz="1400" b="1" i="1"/>
              <a:t>RAG</a:t>
            </a:r>
            <a:r>
              <a:rPr lang="nl-NL" sz="1400"/>
              <a:t>  dan </a:t>
            </a:r>
            <a:r>
              <a:rPr lang="nl-NL" sz="1400" b="1" i="1"/>
              <a:t>Fine-tuning</a:t>
            </a:r>
            <a:endParaRPr lang="en-ID" sz="1400" b="1" i="1"/>
          </a:p>
        </p:txBody>
      </p:sp>
      <p:grpSp>
        <p:nvGrpSpPr>
          <p:cNvPr id="10" name="Google Shape;263;p25">
            <a:extLst>
              <a:ext uri="{FF2B5EF4-FFF2-40B4-BE49-F238E27FC236}">
                <a16:creationId xmlns:a16="http://schemas.microsoft.com/office/drawing/2014/main" id="{57D842C1-68D7-8B00-3302-FADEB7616F7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BBCC770-94D7-8D38-ECB1-1CEB65D5FCC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EDBDBA70-0F75-A12A-9CAD-BDF50A47C67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861503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825DD-5AE8-F88A-4FCA-4917848B00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A3B23-F4A2-FDD5-0591-2706EB8E4095}"/>
              </a:ext>
            </a:extLst>
          </p:cNvPr>
          <p:cNvSpPr>
            <a:spLocks noGrp="1"/>
          </p:cNvSpPr>
          <p:nvPr>
            <p:ph type="title"/>
          </p:nvPr>
        </p:nvSpPr>
        <p:spPr>
          <a:xfrm>
            <a:off x="234177" y="646770"/>
            <a:ext cx="7704000" cy="511819"/>
          </a:xfrm>
        </p:spPr>
        <p:txBody>
          <a:bodyPr/>
          <a:lstStyle/>
          <a:p>
            <a:r>
              <a:rPr lang="en-US"/>
              <a:t>Tinjauan Kepustakaan (3/4)</a:t>
            </a:r>
            <a:endParaRPr lang="en-ID"/>
          </a:p>
        </p:txBody>
      </p:sp>
      <p:sp>
        <p:nvSpPr>
          <p:cNvPr id="3" name="Text Placeholder 2">
            <a:extLst>
              <a:ext uri="{FF2B5EF4-FFF2-40B4-BE49-F238E27FC236}">
                <a16:creationId xmlns:a16="http://schemas.microsoft.com/office/drawing/2014/main" id="{8559A8F8-7348-2807-B8F4-11725FA3EE41}"/>
              </a:ext>
            </a:extLst>
          </p:cNvPr>
          <p:cNvSpPr>
            <a:spLocks noGrp="1"/>
          </p:cNvSpPr>
          <p:nvPr>
            <p:ph type="body" idx="1"/>
          </p:nvPr>
        </p:nvSpPr>
        <p:spPr>
          <a:xfrm>
            <a:off x="139833" y="1375317"/>
            <a:ext cx="8679365" cy="3657498"/>
          </a:xfrm>
        </p:spPr>
        <p:txBody>
          <a:bodyPr/>
          <a:lstStyle/>
          <a:p>
            <a:pPr marL="342900" indent="-342900" algn="just">
              <a:spcAft>
                <a:spcPts val="1200"/>
              </a:spcAf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adalah teknik pelatihan di mana model yang telah dilatih sebelumnya (seperti GPT dan Mistral 7B) dilatih lebih lanjut pada kumpulan data tertentu yang terkait dengan tugas tertentu. Model ini mempelajari pola dan informasi spesifik tugas dari kumpulan data yang disediakan selama </a:t>
            </a:r>
            <a:r>
              <a:rPr lang="en-ID" sz="1800"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buFont typeface="Wingdings" panose="05000000000000000000" pitchFamily="2" charset="2"/>
              <a:buChar char="v"/>
            </a:pPr>
            <a:r>
              <a:rPr lang="en-ID" sz="1800" b="1" i="1">
                <a:solidFill>
                  <a:srgbClr val="000000"/>
                </a:solidFill>
                <a:latin typeface="Times New Roman" panose="02020603050405020304" pitchFamily="18" charset="0"/>
                <a:ea typeface="Calibri" panose="020F0502020204030204" pitchFamily="34" charset="0"/>
                <a:cs typeface="Times New Roman" panose="02020603050405020304" pitchFamily="18" charset="0"/>
              </a:rPr>
              <a:t>Fine-tuning </a:t>
            </a:r>
            <a:r>
              <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biasanya digunakan ketika diperlukan penerapan model terlatih pada tugas atau domain tertentu. Hal ini efisien karena model tidak mulai belajar dari awal namun menyempurnakan pengetahuan yang ada untuk tugas tertentu.</a:t>
            </a:r>
          </a:p>
          <a:p>
            <a:pPr marL="342900" indent="-342900" algn="just">
              <a:lnSpc>
                <a:spcPct val="150000"/>
              </a:lnSpc>
              <a:buFont typeface="Wingdings" panose="05000000000000000000" pitchFamily="2" charset="2"/>
              <a:buChar char="v"/>
            </a:pP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18383B9-04D7-2008-D2B3-3CD1D1DDF92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752A43F-0E1A-4C85-79E6-059F23EFC8B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9C960675-5D86-88FC-6A39-B2F5646B7982}"/>
              </a:ext>
            </a:extLst>
          </p:cNvPr>
          <p:cNvSpPr txBox="1">
            <a:spLocks/>
          </p:cNvSpPr>
          <p:nvPr/>
        </p:nvSpPr>
        <p:spPr>
          <a:xfrm>
            <a:off x="259828" y="1096409"/>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grpSp>
        <p:nvGrpSpPr>
          <p:cNvPr id="10" name="Google Shape;263;p25">
            <a:extLst>
              <a:ext uri="{FF2B5EF4-FFF2-40B4-BE49-F238E27FC236}">
                <a16:creationId xmlns:a16="http://schemas.microsoft.com/office/drawing/2014/main" id="{3A65A9C7-A57A-AC43-BCCB-465062A17A71}"/>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7D842853-AE5C-E84D-2B86-05A8CFACEE03}"/>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3C995345-4881-15AA-F0F6-B723BA81B7B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43496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509BD-7554-8A23-5486-AECB454D7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4369-5E63-1F24-914F-8A297A5AF844}"/>
              </a:ext>
            </a:extLst>
          </p:cNvPr>
          <p:cNvSpPr>
            <a:spLocks noGrp="1"/>
          </p:cNvSpPr>
          <p:nvPr>
            <p:ph type="title"/>
          </p:nvPr>
        </p:nvSpPr>
        <p:spPr>
          <a:xfrm>
            <a:off x="234177" y="646770"/>
            <a:ext cx="7704000" cy="511819"/>
          </a:xfrm>
        </p:spPr>
        <p:txBody>
          <a:bodyPr/>
          <a:lstStyle/>
          <a:p>
            <a:r>
              <a:rPr lang="en-US"/>
              <a:t>Tinjauan Kepustakaan (4/4)</a:t>
            </a:r>
            <a:endParaRPr lang="en-ID"/>
          </a:p>
        </p:txBody>
      </p:sp>
      <p:sp>
        <p:nvSpPr>
          <p:cNvPr id="3" name="Text Placeholder 2">
            <a:extLst>
              <a:ext uri="{FF2B5EF4-FFF2-40B4-BE49-F238E27FC236}">
                <a16:creationId xmlns:a16="http://schemas.microsoft.com/office/drawing/2014/main" id="{4DA4FFC2-B690-2C85-1568-B63EC0B0411B}"/>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1 Arsitektur pada </a:t>
            </a:r>
            <a:r>
              <a:rPr lang="en-US" sz="1600" b="1" i="1">
                <a:effectLst/>
                <a:latin typeface="Lexend" pitchFamily="2" charset="0"/>
                <a:ea typeface="Calibri" panose="020F0502020204030204" pitchFamily="34" charset="0"/>
              </a:rPr>
              <a:t>Retrieval augmented generation</a:t>
            </a:r>
            <a:r>
              <a:rPr lang="en-US" sz="1600" b="1">
                <a:effectLst/>
                <a:latin typeface="Lexend" pitchFamily="2" charset="0"/>
                <a:ea typeface="Calibri" panose="020F0502020204030204" pitchFamily="34" charset="0"/>
              </a:rPr>
              <a:t> (</a:t>
            </a:r>
            <a:r>
              <a:rPr lang="en-US" sz="1600" b="1" u="sng">
                <a:solidFill>
                  <a:srgbClr val="3D3D3D"/>
                </a:solidFill>
                <a:effectLst/>
                <a:uFill>
                  <a:solidFill>
                    <a:schemeClr val="bg1"/>
                  </a:solidFill>
                </a:uFill>
                <a:latin typeface="Lexend" pitchFamily="2" charset="0"/>
                <a:ea typeface="Calibri" panose="020F0502020204030204" pitchFamily="34" charset="0"/>
                <a:hlinkClick r:id="rId3">
                  <a:extLst>
                    <a:ext uri="{A12FA001-AC4F-418D-AE19-62706E023703}">
                      <ahyp:hlinkClr xmlns:ahyp="http://schemas.microsoft.com/office/drawing/2018/hyperlinkcolor" val="tx"/>
                    </a:ext>
                  </a:extLst>
                </a:hlinkClick>
              </a:rPr>
              <a:t>RAG</a:t>
            </a:r>
            <a:r>
              <a:rPr lang="en-US" sz="1600" b="1">
                <a:effectLst/>
                <a:latin typeface="Lexend" pitchFamily="2" charset="0"/>
                <a:ea typeface="Calibri" panose="020F0502020204030204" pitchFamily="34" charset="0"/>
              </a:rPr>
              <a:t>)</a:t>
            </a:r>
            <a:r>
              <a:rPr lang="en-US" sz="1600">
                <a:effectLst/>
                <a:latin typeface="Lexend" pitchFamily="2" charset="0"/>
                <a:ea typeface="Calibri" panose="020F0502020204030204" pitchFamily="34" charset="0"/>
              </a:rPr>
              <a:t>. </a:t>
            </a:r>
            <a:r>
              <a:rPr lang="en-ID" sz="1600">
                <a:latin typeface="Lexend" pitchFamily="2" charset="0"/>
                <a:ea typeface="Calibri" panose="020F0502020204030204" pitchFamily="34" charset="0"/>
              </a:rPr>
              <a:t>(Sumber: Rakotoson, Loïc et al., 2024)</a:t>
            </a:r>
          </a:p>
        </p:txBody>
      </p:sp>
      <p:pic>
        <p:nvPicPr>
          <p:cNvPr id="4" name="object 27">
            <a:extLst>
              <a:ext uri="{FF2B5EF4-FFF2-40B4-BE49-F238E27FC236}">
                <a16:creationId xmlns:a16="http://schemas.microsoft.com/office/drawing/2014/main" id="{89603CE8-0D64-B926-0703-30C95498D4DE}"/>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B420884-06A8-EF15-4707-84C63B9FF2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C657B1C-1585-2514-60F9-6FFB3FDA2D4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C8F156B3-51C2-27DE-F461-170B9D48EEE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FB65F72-0837-E1BA-AFFC-42689462FB1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7" name="Picture 6">
            <a:extLst>
              <a:ext uri="{FF2B5EF4-FFF2-40B4-BE49-F238E27FC236}">
                <a16:creationId xmlns:a16="http://schemas.microsoft.com/office/drawing/2014/main" id="{999964C0-4CD9-A343-F501-AB08D1E5A3CA}"/>
              </a:ext>
            </a:extLst>
          </p:cNvPr>
          <p:cNvPicPr>
            <a:picLocks noChangeAspect="1"/>
          </p:cNvPicPr>
          <p:nvPr/>
        </p:nvPicPr>
        <p:blipFill>
          <a:blip r:embed="rId5"/>
          <a:stretch>
            <a:fillRect/>
          </a:stretch>
        </p:blipFill>
        <p:spPr>
          <a:xfrm>
            <a:off x="1564888" y="1432369"/>
            <a:ext cx="5762625" cy="3064361"/>
          </a:xfrm>
          <a:prstGeom prst="rect">
            <a:avLst/>
          </a:prstGeom>
        </p:spPr>
      </p:pic>
    </p:spTree>
    <p:extLst>
      <p:ext uri="{BB962C8B-B14F-4D97-AF65-F5344CB8AC3E}">
        <p14:creationId xmlns:p14="http://schemas.microsoft.com/office/powerpoint/2010/main" val="3753293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957B73B7-F770-137E-1507-4045B012F588}"/>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05F1EABE-57C9-3348-5F16-AB0226428305}"/>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56DE9AC5-8566-52C4-4219-51322B6FC616}"/>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Metodologi Penelitian</a:t>
            </a:r>
            <a:endParaRPr lang="en-ID" sz="3200"/>
          </a:p>
        </p:txBody>
      </p:sp>
      <p:sp>
        <p:nvSpPr>
          <p:cNvPr id="301" name="Google Shape;301;p28">
            <a:extLst>
              <a:ext uri="{FF2B5EF4-FFF2-40B4-BE49-F238E27FC236}">
                <a16:creationId xmlns:a16="http://schemas.microsoft.com/office/drawing/2014/main" id="{5A11B8F6-D804-BE45-2B75-412C28E755F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303" name="Google Shape;303;p28">
            <a:extLst>
              <a:ext uri="{FF2B5EF4-FFF2-40B4-BE49-F238E27FC236}">
                <a16:creationId xmlns:a16="http://schemas.microsoft.com/office/drawing/2014/main" id="{CA7D1D4E-B08F-E5F0-8F9D-4942F53D65CB}"/>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F1118570-E232-FB81-7B2E-E0E009F2CD80}"/>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4C29C8A3-6F02-69B5-9A0B-EFA6F982DCFD}"/>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B713480A-156B-3E61-986F-99D96193C269}"/>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9A2D25B7-2BBC-687A-F143-5951DB95D7F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A0FF3074-9C58-36F2-CDC7-BFBB8EEEA077}"/>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B71B45CF-4FF7-FED3-D6F3-77B755DBD047}"/>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C163B44C-15F3-94B4-AC01-752C0DB3447A}"/>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895D403A-2D6B-D44A-297A-DB82E37454F5}"/>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52705BDE-5575-4982-0FAD-D24F64ACF070}"/>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454B4312-5C78-6AB8-2368-6130DFFD3D84}"/>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2F5AB508-BD0D-B5FF-A8D4-679A60E150EF}"/>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33662F27-B16F-DC3E-A1BB-B55FA0D0361C}"/>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1AF2D2E7-6137-C5F9-6C36-E1A966ED7CBF}"/>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F7A16C72-C69C-E8E4-B736-F18318E931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AB7D7F6F-E120-2789-8CAC-C77AF38FD56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02E80923-BEC5-126D-66F6-FCC2ABBAECFD}"/>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313B949B-E1A4-DE01-8309-485DA37E52AD}"/>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89480963-C127-4E79-7232-8B5662878CED}"/>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76D077B3-2616-7818-7E0A-3E0377FA1D2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A00712D5-97A8-9FC4-42CD-9E4EA471DEB0}"/>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131448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5397E-6114-0E78-490E-A8E4183FD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19DAA-443F-9320-D1C4-C8EDFE470433}"/>
              </a:ext>
            </a:extLst>
          </p:cNvPr>
          <p:cNvSpPr>
            <a:spLocks noGrp="1"/>
          </p:cNvSpPr>
          <p:nvPr>
            <p:ph type="title"/>
          </p:nvPr>
        </p:nvSpPr>
        <p:spPr>
          <a:xfrm>
            <a:off x="234177" y="646770"/>
            <a:ext cx="7704000" cy="511819"/>
          </a:xfrm>
        </p:spPr>
        <p:txBody>
          <a:bodyPr/>
          <a:lstStyle/>
          <a:p>
            <a:r>
              <a:rPr lang="en-US"/>
              <a:t>Perbaikan Laporan Hasil Tesis</a:t>
            </a:r>
            <a:endParaRPr lang="en-ID"/>
          </a:p>
        </p:txBody>
      </p:sp>
      <p:sp>
        <p:nvSpPr>
          <p:cNvPr id="3" name="Text Placeholder 2">
            <a:extLst>
              <a:ext uri="{FF2B5EF4-FFF2-40B4-BE49-F238E27FC236}">
                <a16:creationId xmlns:a16="http://schemas.microsoft.com/office/drawing/2014/main" id="{45129081-5776-35D9-66E6-13023EA030A7}"/>
              </a:ext>
            </a:extLst>
          </p:cNvPr>
          <p:cNvSpPr>
            <a:spLocks noGrp="1"/>
          </p:cNvSpPr>
          <p:nvPr>
            <p:ph type="body" idx="1"/>
          </p:nvPr>
        </p:nvSpPr>
        <p:spPr>
          <a:xfrm>
            <a:off x="161172" y="1370705"/>
            <a:ext cx="8679365" cy="3736601"/>
          </a:xfrm>
        </p:spPr>
        <p:txBody>
          <a:bodyPr/>
          <a:lstStyle/>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Perbaikan pada Rumusan Masalah, Tujuan dan Kesimpulan,</a:t>
            </a:r>
          </a:p>
          <a:p>
            <a:pPr marL="358775" indent="0" algn="just">
              <a:spcAft>
                <a:spcPts val="1200"/>
              </a:spcAft>
              <a:buNone/>
            </a:pPr>
            <a:r>
              <a:rPr lang="en-GB" sz="1800">
                <a:latin typeface="Lexend" pitchFamily="2" charset="0"/>
              </a:rPr>
              <a:t>Perbaikan Rumusan Masalah (Hal.2), Tujuan (Hal.3), dan kesimpulan (Hal.47).</a:t>
            </a:r>
          </a:p>
          <a:p>
            <a:pPr marL="342900" indent="-342900" algn="just">
              <a:spcAft>
                <a:spcPts val="600"/>
              </a:spcAft>
              <a:buFont typeface="Wingdings" panose="05000000000000000000" pitchFamily="2" charset="2"/>
              <a:buChar char="v"/>
            </a:pPr>
            <a:r>
              <a:rPr lang="en-US" sz="1800" b="1">
                <a:effectLst/>
                <a:latin typeface="Lexend" pitchFamily="2" charset="0"/>
                <a:ea typeface="Times New Roman" panose="02020603050405020304" pitchFamily="18" charset="0"/>
              </a:rPr>
              <a:t>Melampirkan Dataset yang digunakan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US" sz="1800">
                <a:latin typeface="Lexend" pitchFamily="2" charset="0"/>
              </a:rPr>
              <a:t>Dataset dilampirkan pada Lampiran 1. (Hal. 53) dan Lampiran 2 (Hal. 57).</a:t>
            </a:r>
            <a:endParaRPr lang="en-ID" sz="1800">
              <a:latin typeface="Lexend" pitchFamily="2" charset="0"/>
            </a:endParaRP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Menampilkan Tabel Hasil Pengujian</a:t>
            </a:r>
          </a:p>
          <a:p>
            <a:pPr marL="358775" indent="0" algn="just">
              <a:spcAft>
                <a:spcPts val="1200"/>
              </a:spcAft>
              <a:buNone/>
            </a:pPr>
            <a:r>
              <a:rPr lang="en-GB" sz="1800">
                <a:latin typeface="Lexend" pitchFamily="2" charset="0"/>
              </a:rPr>
              <a:t>Tabel dengan metode </a:t>
            </a:r>
            <a:r>
              <a:rPr lang="en-GB" sz="1800" i="1">
                <a:latin typeface="Lexend" pitchFamily="2" charset="0"/>
              </a:rPr>
              <a:t>fine-tuning </a:t>
            </a:r>
            <a:r>
              <a:rPr lang="en-GB" sz="1800">
                <a:latin typeface="Lexend" pitchFamily="2" charset="0"/>
              </a:rPr>
              <a:t>(Hal. 37), Tabel dengan Paraphrase pertanyaan (Hal. 39), Tabel dengan metode RAG (Hal. 42.)</a:t>
            </a:r>
            <a:endParaRPr lang="en-GB" sz="1800" i="1">
              <a:latin typeface="Lexend" pitchFamily="2" charset="0"/>
            </a:endParaRP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Demo Aplikasi Chatbot AI USK</a:t>
            </a:r>
          </a:p>
          <a:p>
            <a:pPr marL="358775" indent="0">
              <a:spcAft>
                <a:spcPts val="1200"/>
              </a:spcAft>
              <a:buNone/>
            </a:pPr>
            <a:r>
              <a:rPr lang="it-IT" sz="1800">
                <a:solidFill>
                  <a:srgbClr val="0070C0"/>
                </a:solidFill>
                <a:latin typeface="Lexend" pitchFamily="2" charset="0"/>
                <a:hlinkClick r:id="rId3">
                  <a:extLst>
                    <a:ext uri="{A12FA001-AC4F-418D-AE19-62706E023703}">
                      <ahyp:hlinkClr xmlns:ahyp="http://schemas.microsoft.com/office/drawing/2018/hyperlinkcolor" val="tx"/>
                    </a:ext>
                  </a:extLst>
                </a:hlinkClick>
              </a:rPr>
              <a:t>https://4f9ba8c9e18fc4712d.gradio.live/</a:t>
            </a:r>
            <a:r>
              <a:rPr lang="it-IT" sz="1800">
                <a:solidFill>
                  <a:srgbClr val="0070C0"/>
                </a:solidFill>
                <a:latin typeface="Lexend" pitchFamily="2" charset="0"/>
              </a:rPr>
              <a:t> </a:t>
            </a:r>
            <a:r>
              <a:rPr lang="it-IT" sz="1800">
                <a:latin typeface="Lexend" pitchFamily="2" charset="0"/>
              </a:rPr>
              <a:t> </a:t>
            </a:r>
            <a:endParaRPr lang="en-ID" sz="1800">
              <a:latin typeface="Lexend" pitchFamily="2" charset="0"/>
            </a:endParaRPr>
          </a:p>
        </p:txBody>
      </p:sp>
      <p:pic>
        <p:nvPicPr>
          <p:cNvPr id="4" name="object 27">
            <a:extLst>
              <a:ext uri="{FF2B5EF4-FFF2-40B4-BE49-F238E27FC236}">
                <a16:creationId xmlns:a16="http://schemas.microsoft.com/office/drawing/2014/main" id="{350A5E70-8525-2DE2-9804-2E8CF537263B}"/>
              </a:ext>
            </a:extLst>
          </p:cNvPr>
          <p:cNvPicPr/>
          <p:nvPr/>
        </p:nvPicPr>
        <p:blipFill>
          <a:blip r:embed="rId4"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2F097C9-D512-DC2C-4AB7-C9F9E6E2BD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E477D4A3-FEDB-3110-4B8F-D7C3B063DFAE}"/>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Perbaikan dan saran dari Para Komite</a:t>
            </a:r>
            <a:endParaRPr lang="en-ID" sz="1400" b="1" i="1"/>
          </a:p>
        </p:txBody>
      </p:sp>
      <p:grpSp>
        <p:nvGrpSpPr>
          <p:cNvPr id="10" name="Google Shape;263;p25">
            <a:extLst>
              <a:ext uri="{FF2B5EF4-FFF2-40B4-BE49-F238E27FC236}">
                <a16:creationId xmlns:a16="http://schemas.microsoft.com/office/drawing/2014/main" id="{837078AA-56FB-46C6-2C0E-5F357633F1E9}"/>
              </a:ext>
            </a:extLst>
          </p:cNvPr>
          <p:cNvGrpSpPr/>
          <p:nvPr/>
        </p:nvGrpSpPr>
        <p:grpSpPr>
          <a:xfrm rot="16200000">
            <a:off x="8537081" y="4414244"/>
            <a:ext cx="1052471" cy="1049743"/>
            <a:chOff x="328257" y="3897070"/>
            <a:chExt cx="1052471" cy="1049743"/>
          </a:xfrm>
        </p:grpSpPr>
        <p:sp>
          <p:nvSpPr>
            <p:cNvPr id="11" name="Google Shape;264;p25">
              <a:extLst>
                <a:ext uri="{FF2B5EF4-FFF2-40B4-BE49-F238E27FC236}">
                  <a16:creationId xmlns:a16="http://schemas.microsoft.com/office/drawing/2014/main" id="{EA22C61F-CE33-CDDE-9371-B7443FC806C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BE3F1D04-0F8A-4143-C5E2-A770609F4E1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29792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FA448-54DC-937E-53E4-CC60628B3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C9847-AE15-2E50-3833-1EB499395661}"/>
              </a:ext>
            </a:extLst>
          </p:cNvPr>
          <p:cNvSpPr>
            <a:spLocks noGrp="1"/>
          </p:cNvSpPr>
          <p:nvPr>
            <p:ph type="title"/>
          </p:nvPr>
        </p:nvSpPr>
        <p:spPr>
          <a:xfrm>
            <a:off x="203890" y="874330"/>
            <a:ext cx="7704000" cy="511819"/>
          </a:xfrm>
        </p:spPr>
        <p:txBody>
          <a:bodyPr/>
          <a:lstStyle/>
          <a:p>
            <a:r>
              <a:rPr lang="en-US"/>
              <a:t>Metodologi Penelitian (1/11)</a:t>
            </a:r>
            <a:endParaRPr lang="en-ID"/>
          </a:p>
        </p:txBody>
      </p:sp>
      <p:pic>
        <p:nvPicPr>
          <p:cNvPr id="4" name="object 27">
            <a:extLst>
              <a:ext uri="{FF2B5EF4-FFF2-40B4-BE49-F238E27FC236}">
                <a16:creationId xmlns:a16="http://schemas.microsoft.com/office/drawing/2014/main" id="{9CB2F6A1-0E2B-3C34-A96F-C4E2F7D85D2C}"/>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9BA8D846-8296-8D07-0EC5-07AD577BCB0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4427C774-8858-D6EB-1062-5DDDC839D6FB}"/>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BF952ACB-A264-BFC1-A41B-AE15FCBDB646}"/>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F99F373-AEB7-1CDF-CB83-73849746CB9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72D0A2CE-25A6-B24A-D591-6D5ACFA4E80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Tempat :</a:t>
            </a:r>
          </a:p>
        </p:txBody>
      </p:sp>
      <p:sp>
        <p:nvSpPr>
          <p:cNvPr id="9" name="Google Shape;397;p32">
            <a:extLst>
              <a:ext uri="{FF2B5EF4-FFF2-40B4-BE49-F238E27FC236}">
                <a16:creationId xmlns:a16="http://schemas.microsoft.com/office/drawing/2014/main" id="{47CE4B36-12D1-0817-54A9-843FB11FF486}"/>
              </a:ext>
            </a:extLst>
          </p:cNvPr>
          <p:cNvSpPr txBox="1">
            <a:spLocks/>
          </p:cNvSpPr>
          <p:nvPr/>
        </p:nvSpPr>
        <p:spPr>
          <a:xfrm>
            <a:off x="726608" y="2063612"/>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Prodi Magister Kecerdasan Buatan Jurusan Informatika  FMIPA USK.</a:t>
            </a:r>
          </a:p>
          <a:p>
            <a:pPr marL="0" indent="0">
              <a:buClr>
                <a:schemeClr val="dk1"/>
              </a:buClr>
              <a:buSzPts val="1100"/>
              <a:buFont typeface="Arial"/>
              <a:buNone/>
            </a:pPr>
            <a:endParaRPr lang="en-US" sz="1400"/>
          </a:p>
        </p:txBody>
      </p:sp>
      <p:sp>
        <p:nvSpPr>
          <p:cNvPr id="22" name="Google Shape;395;p32">
            <a:extLst>
              <a:ext uri="{FF2B5EF4-FFF2-40B4-BE49-F238E27FC236}">
                <a16:creationId xmlns:a16="http://schemas.microsoft.com/office/drawing/2014/main" id="{77046D82-A5B6-9CAA-91FE-2FAA88BCD3E0}"/>
              </a:ext>
            </a:extLst>
          </p:cNvPr>
          <p:cNvSpPr txBox="1">
            <a:spLocks/>
          </p:cNvSpPr>
          <p:nvPr/>
        </p:nvSpPr>
        <p:spPr>
          <a:xfrm>
            <a:off x="726608" y="2928149"/>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Waktu :</a:t>
            </a:r>
          </a:p>
        </p:txBody>
      </p:sp>
      <p:sp>
        <p:nvSpPr>
          <p:cNvPr id="23" name="Google Shape;397;p32">
            <a:extLst>
              <a:ext uri="{FF2B5EF4-FFF2-40B4-BE49-F238E27FC236}">
                <a16:creationId xmlns:a16="http://schemas.microsoft.com/office/drawing/2014/main" id="{73A7582B-102B-A50A-400D-81770FF4915D}"/>
              </a:ext>
            </a:extLst>
          </p:cNvPr>
          <p:cNvSpPr txBox="1">
            <a:spLocks/>
          </p:cNvSpPr>
          <p:nvPr/>
        </p:nvSpPr>
        <p:spPr>
          <a:xfrm>
            <a:off x="726608" y="3219986"/>
            <a:ext cx="3770564" cy="572700"/>
          </a:xfrm>
          <a:prstGeom prst="rect">
            <a:avLst/>
          </a:prstGeom>
          <a:noFill/>
          <a:ln>
            <a:noFill/>
          </a:ln>
        </p:spPr>
        <p:txBody>
          <a:bodyPr spcFirstLastPara="1" wrap="square" lIns="90000"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buClr>
                <a:schemeClr val="dk1"/>
              </a:buClr>
              <a:buSzPts val="1100"/>
              <a:buNone/>
            </a:pPr>
            <a:r>
              <a:rPr lang="en-ID" sz="1400"/>
              <a:t>6 (enam) bulan mulai dari bulan April sampai dengan September 2024</a:t>
            </a:r>
          </a:p>
          <a:p>
            <a:pPr marL="0" indent="0">
              <a:buClr>
                <a:schemeClr val="dk1"/>
              </a:buClr>
              <a:buSzPts val="1100"/>
              <a:buFont typeface="Arial"/>
              <a:buNone/>
            </a:pPr>
            <a:endParaRPr lang="en-US" sz="1400"/>
          </a:p>
        </p:txBody>
      </p:sp>
    </p:spTree>
    <p:extLst>
      <p:ext uri="{BB962C8B-B14F-4D97-AF65-F5344CB8AC3E}">
        <p14:creationId xmlns:p14="http://schemas.microsoft.com/office/powerpoint/2010/main" val="2316354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A38E9-0FDA-7696-AB99-189C043DC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647DAF-7536-7C3A-EBAA-B168B8137226}"/>
              </a:ext>
            </a:extLst>
          </p:cNvPr>
          <p:cNvSpPr>
            <a:spLocks noGrp="1"/>
          </p:cNvSpPr>
          <p:nvPr>
            <p:ph type="title"/>
          </p:nvPr>
        </p:nvSpPr>
        <p:spPr>
          <a:xfrm>
            <a:off x="203890" y="874330"/>
            <a:ext cx="7704000" cy="511819"/>
          </a:xfrm>
        </p:spPr>
        <p:txBody>
          <a:bodyPr/>
          <a:lstStyle/>
          <a:p>
            <a:r>
              <a:rPr lang="en-US"/>
              <a:t>Metodologi Penelitian (2/11)</a:t>
            </a:r>
            <a:endParaRPr lang="en-ID"/>
          </a:p>
        </p:txBody>
      </p:sp>
      <p:pic>
        <p:nvPicPr>
          <p:cNvPr id="4" name="object 27">
            <a:extLst>
              <a:ext uri="{FF2B5EF4-FFF2-40B4-BE49-F238E27FC236}">
                <a16:creationId xmlns:a16="http://schemas.microsoft.com/office/drawing/2014/main" id="{4F20AF09-F0CB-CDBF-DD46-26FF1FD9EBA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BCBA3D-3C01-E182-20FE-CCFD7514CD23}"/>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6061AFB-AC2C-3BB6-358B-8027CE9764E4}"/>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29210931-FF8C-8E89-1148-10DC8D7BE3F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FA6E798-AE5C-29D2-FEBA-A46F33EEF07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934461F-A832-D245-BA4B-400DC36C9D63}"/>
              </a:ext>
            </a:extLst>
          </p:cNvPr>
          <p:cNvSpPr txBox="1">
            <a:spLocks/>
          </p:cNvSpPr>
          <p:nvPr/>
        </p:nvSpPr>
        <p:spPr>
          <a:xfrm>
            <a:off x="726608" y="1771775"/>
            <a:ext cx="267990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2000"/>
              <a:t>Alat dan Bahan:</a:t>
            </a:r>
          </a:p>
        </p:txBody>
      </p:sp>
      <p:graphicFrame>
        <p:nvGraphicFramePr>
          <p:cNvPr id="3" name="Table 2">
            <a:extLst>
              <a:ext uri="{FF2B5EF4-FFF2-40B4-BE49-F238E27FC236}">
                <a16:creationId xmlns:a16="http://schemas.microsoft.com/office/drawing/2014/main" id="{46779E34-3D65-B795-DFD9-F9ADFE3069B9}"/>
              </a:ext>
            </a:extLst>
          </p:cNvPr>
          <p:cNvGraphicFramePr>
            <a:graphicFrameLocks noGrp="1"/>
          </p:cNvGraphicFramePr>
          <p:nvPr>
            <p:extLst>
              <p:ext uri="{D42A27DB-BD31-4B8C-83A1-F6EECF244321}">
                <p14:modId xmlns:p14="http://schemas.microsoft.com/office/powerpoint/2010/main" val="1001289742"/>
              </p:ext>
            </p:extLst>
          </p:nvPr>
        </p:nvGraphicFramePr>
        <p:xfrm>
          <a:off x="844323" y="2165375"/>
          <a:ext cx="6928077" cy="2304415"/>
        </p:xfrm>
        <a:graphic>
          <a:graphicData uri="http://schemas.openxmlformats.org/drawingml/2006/table">
            <a:tbl>
              <a:tblPr bandRow="1">
                <a:tableStyleId>{5521B1EC-78B9-4867-990F-E81BE3442C87}</a:tableStyleId>
              </a:tblPr>
              <a:tblGrid>
                <a:gridCol w="589270">
                  <a:extLst>
                    <a:ext uri="{9D8B030D-6E8A-4147-A177-3AD203B41FA5}">
                      <a16:colId xmlns:a16="http://schemas.microsoft.com/office/drawing/2014/main" val="3992489402"/>
                    </a:ext>
                  </a:extLst>
                </a:gridCol>
                <a:gridCol w="6338807">
                  <a:extLst>
                    <a:ext uri="{9D8B030D-6E8A-4147-A177-3AD203B41FA5}">
                      <a16:colId xmlns:a16="http://schemas.microsoft.com/office/drawing/2014/main" val="1167611937"/>
                    </a:ext>
                  </a:extLst>
                </a:gridCol>
              </a:tblGrid>
              <a:tr h="320675">
                <a:tc>
                  <a:txBody>
                    <a:bodyPr/>
                    <a:lstStyle/>
                    <a:p>
                      <a:pPr marL="148590" indent="-148590" algn="ctr">
                        <a:lnSpc>
                          <a:spcPct val="150000"/>
                        </a:lnSpc>
                        <a:tabLst>
                          <a:tab pos="148590" algn="l"/>
                        </a:tabLst>
                      </a:pPr>
                      <a:r>
                        <a:rPr lang="en-US" sz="1200">
                          <a:solidFill>
                            <a:schemeClr val="tx1"/>
                          </a:solidFill>
                          <a:effectLst/>
                          <a:latin typeface="Lexend Black" panose="020B0604020202020204" charset="0"/>
                        </a:rPr>
                        <a:t>No</a:t>
                      </a:r>
                      <a:endParaRPr lang="en-ID" sz="1200">
                        <a:solidFill>
                          <a:schemeClr val="tx1"/>
                        </a:solidFill>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indent="450215" algn="ctr">
                        <a:lnSpc>
                          <a:spcPct val="150000"/>
                        </a:lnSpc>
                      </a:pPr>
                      <a:r>
                        <a:rPr lang="en-US" sz="1200" b="0" i="0" u="none" strike="noStrike" cap="none">
                          <a:solidFill>
                            <a:schemeClr val="dk1"/>
                          </a:solidFill>
                          <a:latin typeface="Lexend Black"/>
                          <a:sym typeface="Lexend Black"/>
                        </a:rPr>
                        <a:t>Alat dan Bahan</a:t>
                      </a:r>
                      <a:endParaRPr lang="en-ID" sz="1200" b="0" i="0" u="none" strike="noStrike" cap="none">
                        <a:solidFill>
                          <a:schemeClr val="dk1"/>
                        </a:solidFill>
                        <a:latin typeface="Lexend Black"/>
                        <a:ea typeface="Calibri" panose="020F0502020204030204" pitchFamily="34" charset="0"/>
                        <a:cs typeface="Times New Roman" panose="02020603050405020304" pitchFamily="18" charset="0"/>
                        <a:sym typeface="Lexend Black"/>
                      </a:endParaRPr>
                    </a:p>
                  </a:txBody>
                  <a:tcPr marL="68580" marR="68580" marT="0" marB="0" anchor="ctr">
                    <a:solidFill>
                      <a:schemeClr val="accent1"/>
                    </a:solidFill>
                  </a:tcPr>
                </a:tc>
                <a:extLst>
                  <a:ext uri="{0D108BD9-81ED-4DB2-BD59-A6C34878D82A}">
                    <a16:rowId xmlns:a16="http://schemas.microsoft.com/office/drawing/2014/main" val="3119650467"/>
                  </a:ext>
                </a:extLst>
              </a:tr>
              <a:tr h="495935">
                <a:tc>
                  <a:txBody>
                    <a:bodyPr/>
                    <a:lstStyle/>
                    <a:p>
                      <a:pPr marL="0" indent="0" algn="ctr">
                        <a:lnSpc>
                          <a:spcPct val="150000"/>
                        </a:lnSpc>
                      </a:pPr>
                      <a:r>
                        <a:rPr lang="en-US" sz="1200">
                          <a:effectLst/>
                          <a:latin typeface="Lexend Black" panose="020B0604020202020204" charset="0"/>
                        </a:rPr>
                        <a:t>1.</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Komputer dengan spesifikasi yang cukup untuk menjalankan Google Colab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160820943"/>
                  </a:ext>
                </a:extLst>
              </a:tr>
              <a:tr h="495935">
                <a:tc>
                  <a:txBody>
                    <a:bodyPr/>
                    <a:lstStyle/>
                    <a:p>
                      <a:pPr marL="0" indent="0" algn="ctr">
                        <a:lnSpc>
                          <a:spcPct val="150000"/>
                        </a:lnSpc>
                      </a:pPr>
                      <a:r>
                        <a:rPr lang="en-US" sz="1200">
                          <a:effectLst/>
                          <a:latin typeface="Lexend Black" panose="020B0604020202020204" charset="0"/>
                        </a:rPr>
                        <a:t>2.</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GB" sz="1200" b="0" i="0" u="none" strike="noStrike" cap="none">
                          <a:solidFill>
                            <a:srgbClr val="000000"/>
                          </a:solidFill>
                          <a:effectLst/>
                          <a:latin typeface="Lexend" panose="020B0604020202020204" charset="0"/>
                          <a:ea typeface="Arial"/>
                          <a:cs typeface="Arial"/>
                          <a:sym typeface="Arial"/>
                        </a:rPr>
                        <a:t>Google Colab dengan</a:t>
                      </a:r>
                      <a:r>
                        <a:rPr lang="id-ID" sz="1200" b="0" i="0" u="none" strike="noStrike" cap="none">
                          <a:solidFill>
                            <a:srgbClr val="000000"/>
                          </a:solidFill>
                          <a:effectLst/>
                          <a:latin typeface="Lexend" panose="020B0604020202020204" charset="0"/>
                          <a:ea typeface="Arial"/>
                          <a:cs typeface="Arial"/>
                          <a:sym typeface="Arial"/>
                        </a:rPr>
                        <a:t> NVIDIA Tesla</a:t>
                      </a:r>
                      <a:r>
                        <a:rPr lang="en-GB" sz="1200" b="0" i="0" u="none" strike="noStrike" cap="none">
                          <a:solidFill>
                            <a:srgbClr val="000000"/>
                          </a:solidFill>
                          <a:effectLst/>
                          <a:latin typeface="Lexend" panose="020B0604020202020204" charset="0"/>
                          <a:ea typeface="Arial"/>
                          <a:cs typeface="Arial"/>
                          <a:sym typeface="Arial"/>
                        </a:rPr>
                        <a:t> T4 GPU </a:t>
                      </a:r>
                      <a:endParaRPr lang="en-ID" sz="1200" b="0" i="0" u="none" strike="noStrike" cap="none">
                        <a:solidFill>
                          <a:srgbClr val="000000"/>
                        </a:solidFill>
                        <a:effectLst/>
                        <a:latin typeface="Lexend" panose="020B0604020202020204" charset="0"/>
                        <a:ea typeface="Calibri" panose="020F0502020204030204" pitchFamily="34" charset="0"/>
                        <a:cs typeface="Arial"/>
                        <a:sym typeface="Arial"/>
                      </a:endParaRPr>
                    </a:p>
                  </a:txBody>
                  <a:tcPr marL="68580" marR="68580" marT="0" marB="0" anchor="ctr"/>
                </a:tc>
                <a:extLst>
                  <a:ext uri="{0D108BD9-81ED-4DB2-BD59-A6C34878D82A}">
                    <a16:rowId xmlns:a16="http://schemas.microsoft.com/office/drawing/2014/main" val="4204688344"/>
                  </a:ext>
                </a:extLst>
              </a:tr>
              <a:tr h="495935">
                <a:tc>
                  <a:txBody>
                    <a:bodyPr/>
                    <a:lstStyle/>
                    <a:p>
                      <a:pPr marL="0" indent="0" algn="ctr">
                        <a:lnSpc>
                          <a:spcPct val="150000"/>
                        </a:lnSpc>
                      </a:pPr>
                      <a:r>
                        <a:rPr lang="en-US" sz="1200">
                          <a:effectLst/>
                          <a:latin typeface="Lexend Black" panose="020B0604020202020204" charset="0"/>
                        </a:rPr>
                        <a:t>3.</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Dataset informasi </a:t>
                      </a:r>
                      <a:r>
                        <a:rPr lang="id-ID" sz="1200">
                          <a:effectLst/>
                          <a:latin typeface="Lexend" panose="020B0604020202020204" charset="0"/>
                        </a:rPr>
                        <a:t>penerimaan mahasiswa baru</a:t>
                      </a:r>
                      <a:r>
                        <a:rPr lang="en-US" sz="1200">
                          <a:effectLst/>
                          <a:latin typeface="Lexend" panose="020B0604020202020204" charset="0"/>
                        </a:rPr>
                        <a:t> di Universitas Syiah Kuala terdiri dari 20 </a:t>
                      </a:r>
                      <a:r>
                        <a:rPr lang="en-US" sz="1200" i="1">
                          <a:effectLst/>
                          <a:latin typeface="Lexend" panose="020B0604020202020204" charset="0"/>
                        </a:rPr>
                        <a:t>Fine-tuning</a:t>
                      </a:r>
                      <a:r>
                        <a:rPr lang="en-US" sz="1200">
                          <a:effectLst/>
                          <a:latin typeface="Lexend" panose="020B0604020202020204" charset="0"/>
                        </a:rPr>
                        <a:t> dan 231 RAG dalam bentuk pdf</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75632986"/>
                  </a:ext>
                </a:extLst>
              </a:tr>
              <a:tr h="495935">
                <a:tc>
                  <a:txBody>
                    <a:bodyPr/>
                    <a:lstStyle/>
                    <a:p>
                      <a:pPr marL="0" indent="0" algn="ctr">
                        <a:lnSpc>
                          <a:spcPct val="150000"/>
                        </a:lnSpc>
                      </a:pPr>
                      <a:r>
                        <a:rPr lang="en-US" sz="1200">
                          <a:effectLst/>
                          <a:latin typeface="Lexend Black" panose="020B0604020202020204" charset="0"/>
                        </a:rPr>
                        <a:t>4.</a:t>
                      </a:r>
                      <a:endParaRPr lang="en-ID" sz="1200">
                        <a:effectLst/>
                        <a:latin typeface="Lexend Black" panose="020B0604020202020204" charset="0"/>
                        <a:ea typeface="Calibri" panose="020F0502020204030204" pitchFamily="34" charset="0"/>
                        <a:cs typeface="Times New Roman" panose="02020603050405020304" pitchFamily="18" charset="0"/>
                      </a:endParaRPr>
                    </a:p>
                  </a:txBody>
                  <a:tcPr marL="68580" marR="68580" marT="0" marB="0" anchor="ctr"/>
                </a:tc>
                <a:tc>
                  <a:txBody>
                    <a:bodyPr/>
                    <a:lstStyle/>
                    <a:p>
                      <a:pPr marL="0" indent="0" algn="l">
                        <a:lnSpc>
                          <a:spcPct val="115000"/>
                        </a:lnSpc>
                      </a:pPr>
                      <a:r>
                        <a:rPr lang="en-US" sz="1200">
                          <a:effectLst/>
                          <a:latin typeface="Lexend" panose="020B0604020202020204" charset="0"/>
                        </a:rPr>
                        <a:t>Model Mistral 7B</a:t>
                      </a:r>
                      <a:endParaRPr lang="en-ID" sz="1200">
                        <a:effectLst/>
                        <a:latin typeface="Lexend" panose="020B060402020202020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98293230"/>
                  </a:ext>
                </a:extLst>
              </a:tr>
            </a:tbl>
          </a:graphicData>
        </a:graphic>
      </p:graphicFrame>
    </p:spTree>
    <p:extLst>
      <p:ext uri="{BB962C8B-B14F-4D97-AF65-F5344CB8AC3E}">
        <p14:creationId xmlns:p14="http://schemas.microsoft.com/office/powerpoint/2010/main" val="347450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A77B5-3EDD-3BDE-5C13-07AEC80E5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1D8AF-0E42-C148-DC62-D0F70CE001BA}"/>
              </a:ext>
            </a:extLst>
          </p:cNvPr>
          <p:cNvSpPr>
            <a:spLocks noGrp="1"/>
          </p:cNvSpPr>
          <p:nvPr>
            <p:ph type="title"/>
          </p:nvPr>
        </p:nvSpPr>
        <p:spPr>
          <a:xfrm>
            <a:off x="203890" y="874330"/>
            <a:ext cx="7704000" cy="511819"/>
          </a:xfrm>
        </p:spPr>
        <p:txBody>
          <a:bodyPr/>
          <a:lstStyle/>
          <a:p>
            <a:r>
              <a:rPr lang="en-US"/>
              <a:t>Metodologi Penelitian (3/11)</a:t>
            </a:r>
            <a:endParaRPr lang="en-ID"/>
          </a:p>
        </p:txBody>
      </p:sp>
      <p:pic>
        <p:nvPicPr>
          <p:cNvPr id="4" name="object 27">
            <a:extLst>
              <a:ext uri="{FF2B5EF4-FFF2-40B4-BE49-F238E27FC236}">
                <a16:creationId xmlns:a16="http://schemas.microsoft.com/office/drawing/2014/main" id="{4B52A379-37A8-F2F5-3E7A-D78DEC7969B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389C3DFF-8023-3F62-2709-41BE93E40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3F81C3F-78E5-726A-5C77-F1ADB6EA8D4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83469BDF-2194-BFBE-2859-EEEE6B37716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84898B87-6734-86F3-77A1-4A25B0E8C296}"/>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90C2B391-3B6C-1593-5225-F7E3506B1048}"/>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Tahapan Penelitian</a:t>
            </a:r>
          </a:p>
        </p:txBody>
      </p:sp>
      <p:sp>
        <p:nvSpPr>
          <p:cNvPr id="3" name="Google Shape;345;p30">
            <a:extLst>
              <a:ext uri="{FF2B5EF4-FFF2-40B4-BE49-F238E27FC236}">
                <a16:creationId xmlns:a16="http://schemas.microsoft.com/office/drawing/2014/main" id="{DA341CA3-C723-BE1F-17A0-702C997EAB1B}"/>
              </a:ext>
            </a:extLst>
          </p:cNvPr>
          <p:cNvSpPr/>
          <p:nvPr/>
        </p:nvSpPr>
        <p:spPr>
          <a:xfrm flipH="1">
            <a:off x="3294374" y="1719975"/>
            <a:ext cx="535737" cy="306198"/>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Clr>
                <a:schemeClr val="hlink"/>
              </a:buClr>
              <a:buSzPts val="1100"/>
              <a:buFont typeface="Arial"/>
              <a:buNone/>
            </a:pPr>
            <a:r>
              <a:rPr lang="en" sz="800">
                <a:solidFill>
                  <a:schemeClr val="dk1"/>
                </a:solidFill>
                <a:latin typeface="Lexend Black"/>
                <a:ea typeface="Lexend Black"/>
                <a:cs typeface="Lexend Black"/>
                <a:sym typeface="Lexend Black"/>
              </a:rPr>
              <a:t>Mulai</a:t>
            </a:r>
            <a:endParaRPr sz="1800">
              <a:solidFill>
                <a:schemeClr val="dk1"/>
              </a:solidFill>
              <a:latin typeface="Lexend Black"/>
              <a:ea typeface="Lexend Black"/>
              <a:cs typeface="Lexend Black"/>
              <a:sym typeface="Lexend Black"/>
            </a:endParaRPr>
          </a:p>
        </p:txBody>
      </p:sp>
      <p:sp>
        <p:nvSpPr>
          <p:cNvPr id="6" name="Rectangle: Rounded Corners 5">
            <a:extLst>
              <a:ext uri="{FF2B5EF4-FFF2-40B4-BE49-F238E27FC236}">
                <a16:creationId xmlns:a16="http://schemas.microsoft.com/office/drawing/2014/main" id="{AC74EDE0-2435-6DEE-B7C2-A80EC97F41E9}"/>
              </a:ext>
            </a:extLst>
          </p:cNvPr>
          <p:cNvSpPr/>
          <p:nvPr/>
        </p:nvSpPr>
        <p:spPr>
          <a:xfrm>
            <a:off x="4113469" y="1533683"/>
            <a:ext cx="1557975" cy="67878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Pengumpulan data informasi sistem penerimaan dan perkuliahan di USK</a:t>
            </a:r>
            <a:endParaRPr lang="en-ID" sz="900">
              <a:solidFill>
                <a:schemeClr val="tx1"/>
              </a:solidFill>
              <a:latin typeface="Lexend Black" panose="020B0604020202020204" charset="0"/>
            </a:endParaRPr>
          </a:p>
        </p:txBody>
      </p:sp>
      <p:cxnSp>
        <p:nvCxnSpPr>
          <p:cNvPr id="7" name="Straight Arrow Connector 6">
            <a:extLst>
              <a:ext uri="{FF2B5EF4-FFF2-40B4-BE49-F238E27FC236}">
                <a16:creationId xmlns:a16="http://schemas.microsoft.com/office/drawing/2014/main" id="{1838E89F-5F54-617A-7F8F-7303ED638909}"/>
              </a:ext>
            </a:extLst>
          </p:cNvPr>
          <p:cNvCxnSpPr>
            <a:cxnSpLocks/>
            <a:stCxn id="3" idx="1"/>
            <a:endCxn id="6" idx="1"/>
          </p:cNvCxnSpPr>
          <p:nvPr/>
        </p:nvCxnSpPr>
        <p:spPr>
          <a:xfrm>
            <a:off x="3830111" y="1873074"/>
            <a:ext cx="283358"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9" name="Rectangle: Rounded Corners 8">
            <a:extLst>
              <a:ext uri="{FF2B5EF4-FFF2-40B4-BE49-F238E27FC236}">
                <a16:creationId xmlns:a16="http://schemas.microsoft.com/office/drawing/2014/main" id="{6F0D3023-014A-7001-D69C-3DA248E277DB}"/>
              </a:ext>
            </a:extLst>
          </p:cNvPr>
          <p:cNvSpPr/>
          <p:nvPr/>
        </p:nvSpPr>
        <p:spPr>
          <a:xfrm>
            <a:off x="4295035" y="2416611"/>
            <a:ext cx="1194841"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Melakukan preprocessing pada dataset</a:t>
            </a:r>
            <a:endParaRPr lang="en-ID" sz="900">
              <a:solidFill>
                <a:schemeClr val="tx1"/>
              </a:solidFill>
              <a:latin typeface="Lexend Black" panose="020B0604020202020204" charset="0"/>
            </a:endParaRPr>
          </a:p>
        </p:txBody>
      </p:sp>
      <p:cxnSp>
        <p:nvCxnSpPr>
          <p:cNvPr id="13" name="Straight Arrow Connector 12">
            <a:extLst>
              <a:ext uri="{FF2B5EF4-FFF2-40B4-BE49-F238E27FC236}">
                <a16:creationId xmlns:a16="http://schemas.microsoft.com/office/drawing/2014/main" id="{FF726318-C991-95C3-0770-149F882237C7}"/>
              </a:ext>
            </a:extLst>
          </p:cNvPr>
          <p:cNvCxnSpPr>
            <a:cxnSpLocks/>
            <a:stCxn id="6" idx="2"/>
            <a:endCxn id="9" idx="0"/>
          </p:cNvCxnSpPr>
          <p:nvPr/>
        </p:nvCxnSpPr>
        <p:spPr>
          <a:xfrm flipH="1">
            <a:off x="4892456" y="2212465"/>
            <a:ext cx="1" cy="204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31F3CFDF-6A10-E11F-2149-196715A46323}"/>
              </a:ext>
            </a:extLst>
          </p:cNvPr>
          <p:cNvSpPr/>
          <p:nvPr/>
        </p:nvSpPr>
        <p:spPr>
          <a:xfrm>
            <a:off x="4247242" y="3227303"/>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b="0" i="0">
                <a:solidFill>
                  <a:schemeClr val="tx1"/>
                </a:solidFill>
                <a:effectLst/>
                <a:latin typeface="Lexend Black" panose="020B0604020202020204" charset="0"/>
              </a:rPr>
              <a:t>Pengembangan LLM dengan metode </a:t>
            </a:r>
            <a:r>
              <a:rPr lang="en-ID" sz="900" b="0" i="1">
                <a:solidFill>
                  <a:schemeClr val="tx1"/>
                </a:solidFill>
                <a:effectLst/>
                <a:latin typeface="Lexend Black" panose="020B0604020202020204" charset="0"/>
              </a:rPr>
              <a:t>Fine-tuning dan </a:t>
            </a:r>
            <a:r>
              <a:rPr lang="en-ID" sz="900" b="0" i="0">
                <a:solidFill>
                  <a:schemeClr val="tx1"/>
                </a:solidFill>
                <a:effectLst/>
                <a:latin typeface="Lexend Black" panose="020B0604020202020204" charset="0"/>
              </a:rPr>
              <a:t>RAG</a:t>
            </a:r>
            <a:endParaRPr lang="en-ID" sz="900">
              <a:solidFill>
                <a:schemeClr val="tx1"/>
              </a:solidFill>
              <a:latin typeface="Lexend Black" panose="020B0604020202020204" charset="0"/>
            </a:endParaRPr>
          </a:p>
        </p:txBody>
      </p:sp>
      <p:cxnSp>
        <p:nvCxnSpPr>
          <p:cNvPr id="15" name="Straight Arrow Connector 14">
            <a:extLst>
              <a:ext uri="{FF2B5EF4-FFF2-40B4-BE49-F238E27FC236}">
                <a16:creationId xmlns:a16="http://schemas.microsoft.com/office/drawing/2014/main" id="{57759248-6100-5156-E793-244B62C809B6}"/>
              </a:ext>
            </a:extLst>
          </p:cNvPr>
          <p:cNvCxnSpPr>
            <a:cxnSpLocks/>
            <a:stCxn id="9" idx="2"/>
            <a:endCxn id="14" idx="0"/>
          </p:cNvCxnSpPr>
          <p:nvPr/>
        </p:nvCxnSpPr>
        <p:spPr>
          <a:xfrm flipH="1">
            <a:off x="4892455" y="3025844"/>
            <a:ext cx="1" cy="201459"/>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6" name="Rectangle: Rounded Corners 15">
            <a:extLst>
              <a:ext uri="{FF2B5EF4-FFF2-40B4-BE49-F238E27FC236}">
                <a16:creationId xmlns:a16="http://schemas.microsoft.com/office/drawing/2014/main" id="{4236715D-98FF-1992-E16C-9D91CC5266C1}"/>
              </a:ext>
            </a:extLst>
          </p:cNvPr>
          <p:cNvSpPr/>
          <p:nvPr/>
        </p:nvSpPr>
        <p:spPr>
          <a:xfrm>
            <a:off x="4247242" y="4034766"/>
            <a:ext cx="1290425" cy="609233"/>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D" sz="900">
                <a:solidFill>
                  <a:schemeClr val="tx1"/>
                </a:solidFill>
                <a:latin typeface="Lexend Black" panose="020B0604020202020204" charset="0"/>
              </a:rPr>
              <a:t>Menguji dan Mengevaluasi kinerja pada Model</a:t>
            </a:r>
          </a:p>
        </p:txBody>
      </p:sp>
      <p:cxnSp>
        <p:nvCxnSpPr>
          <p:cNvPr id="17" name="Straight Arrow Connector 16">
            <a:extLst>
              <a:ext uri="{FF2B5EF4-FFF2-40B4-BE49-F238E27FC236}">
                <a16:creationId xmlns:a16="http://schemas.microsoft.com/office/drawing/2014/main" id="{7AFA742E-8BF5-0635-38BC-1FE35207BC11}"/>
              </a:ext>
            </a:extLst>
          </p:cNvPr>
          <p:cNvCxnSpPr>
            <a:cxnSpLocks/>
            <a:stCxn id="14" idx="2"/>
            <a:endCxn id="16" idx="0"/>
          </p:cNvCxnSpPr>
          <p:nvPr/>
        </p:nvCxnSpPr>
        <p:spPr>
          <a:xfrm>
            <a:off x="4892455" y="3836536"/>
            <a:ext cx="0" cy="19823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83466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47265-EF44-4AB5-D91F-66B357767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1227-694D-C647-0358-684F5B56E050}"/>
              </a:ext>
            </a:extLst>
          </p:cNvPr>
          <p:cNvSpPr>
            <a:spLocks noGrp="1"/>
          </p:cNvSpPr>
          <p:nvPr>
            <p:ph type="title"/>
          </p:nvPr>
        </p:nvSpPr>
        <p:spPr>
          <a:xfrm>
            <a:off x="191162" y="604867"/>
            <a:ext cx="7704000" cy="511819"/>
          </a:xfrm>
        </p:spPr>
        <p:txBody>
          <a:bodyPr/>
          <a:lstStyle/>
          <a:p>
            <a:r>
              <a:rPr lang="en-US"/>
              <a:t>Metodologi Penelitian (4/11)</a:t>
            </a:r>
            <a:endParaRPr lang="en-ID"/>
          </a:p>
        </p:txBody>
      </p:sp>
      <p:pic>
        <p:nvPicPr>
          <p:cNvPr id="4" name="object 27">
            <a:extLst>
              <a:ext uri="{FF2B5EF4-FFF2-40B4-BE49-F238E27FC236}">
                <a16:creationId xmlns:a16="http://schemas.microsoft.com/office/drawing/2014/main" id="{F71F3251-E356-FD73-57DE-53587130E205}"/>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82C2A04-CA4A-2220-5551-7B03C152657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62CCB474-E2C9-4F18-1BC0-EAF5F234CEFB}"/>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a:t>
            </a:r>
            <a:r>
              <a:rPr lang="en-ID" sz="1800" i="1"/>
              <a:t>Fine-tuning</a:t>
            </a:r>
          </a:p>
        </p:txBody>
      </p:sp>
      <p:graphicFrame>
        <p:nvGraphicFramePr>
          <p:cNvPr id="3" name="Table 2">
            <a:extLst>
              <a:ext uri="{FF2B5EF4-FFF2-40B4-BE49-F238E27FC236}">
                <a16:creationId xmlns:a16="http://schemas.microsoft.com/office/drawing/2014/main" id="{67716DBC-48D7-309B-2803-C3B68A8E1D3C}"/>
              </a:ext>
            </a:extLst>
          </p:cNvPr>
          <p:cNvGraphicFramePr>
            <a:graphicFrameLocks noGrp="1"/>
          </p:cNvGraphicFramePr>
          <p:nvPr>
            <p:extLst>
              <p:ext uri="{D42A27DB-BD31-4B8C-83A1-F6EECF244321}">
                <p14:modId xmlns:p14="http://schemas.microsoft.com/office/powerpoint/2010/main" val="1064445342"/>
              </p:ext>
            </p:extLst>
          </p:nvPr>
        </p:nvGraphicFramePr>
        <p:xfrm>
          <a:off x="860612" y="1524683"/>
          <a:ext cx="7315200" cy="3010079"/>
        </p:xfrm>
        <a:graphic>
          <a:graphicData uri="http://schemas.openxmlformats.org/drawingml/2006/table">
            <a:tbl>
              <a:tblPr firstRow="1" firstCol="1" bandRow="1">
                <a:tableStyleId>{5521B1EC-78B9-4867-990F-E81BE3442C87}</a:tableStyleId>
              </a:tblPr>
              <a:tblGrid>
                <a:gridCol w="421341">
                  <a:extLst>
                    <a:ext uri="{9D8B030D-6E8A-4147-A177-3AD203B41FA5}">
                      <a16:colId xmlns:a16="http://schemas.microsoft.com/office/drawing/2014/main" val="3540665029"/>
                    </a:ext>
                  </a:extLst>
                </a:gridCol>
                <a:gridCol w="1013012">
                  <a:extLst>
                    <a:ext uri="{9D8B030D-6E8A-4147-A177-3AD203B41FA5}">
                      <a16:colId xmlns:a16="http://schemas.microsoft.com/office/drawing/2014/main" val="806854942"/>
                    </a:ext>
                  </a:extLst>
                </a:gridCol>
                <a:gridCol w="2294964">
                  <a:extLst>
                    <a:ext uri="{9D8B030D-6E8A-4147-A177-3AD203B41FA5}">
                      <a16:colId xmlns:a16="http://schemas.microsoft.com/office/drawing/2014/main" val="104901808"/>
                    </a:ext>
                  </a:extLst>
                </a:gridCol>
                <a:gridCol w="3585883">
                  <a:extLst>
                    <a:ext uri="{9D8B030D-6E8A-4147-A177-3AD203B41FA5}">
                      <a16:colId xmlns:a16="http://schemas.microsoft.com/office/drawing/2014/main" val="2035762783"/>
                    </a:ext>
                  </a:extLst>
                </a:gridCol>
              </a:tblGrid>
              <a:tr h="167523">
                <a:tc>
                  <a:txBody>
                    <a:bodyPr/>
                    <a:lstStyle/>
                    <a:p>
                      <a:pPr algn="ctr">
                        <a:lnSpc>
                          <a:spcPct val="150000"/>
                        </a:lnSpc>
                      </a:pPr>
                      <a:r>
                        <a:rPr lang="en-US" sz="1050">
                          <a:effectLst/>
                          <a:latin typeface="Lexend" pitchFamily="2" charset="0"/>
                        </a:rPr>
                        <a:t>No</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Class</a:t>
                      </a:r>
                      <a:endParaRPr lang="en-ID" sz="1050">
                        <a:effectLst/>
                        <a:latin typeface="Lexend" pitchFamily="2" charset="0"/>
                        <a:ea typeface="Times New Roman" panose="02020603050405020304" pitchFamily="18" charset="0"/>
                      </a:endParaRPr>
                    </a:p>
                  </a:txBody>
                  <a:tcPr marL="39467" marR="39467" marT="0" marB="0"/>
                </a:tc>
                <a:tc>
                  <a:txBody>
                    <a:bodyPr/>
                    <a:lstStyle/>
                    <a:p>
                      <a:pPr algn="ctr">
                        <a:lnSpc>
                          <a:spcPct val="150000"/>
                        </a:lnSpc>
                      </a:pPr>
                      <a:r>
                        <a:rPr lang="en-US" sz="1050">
                          <a:effectLst/>
                          <a:latin typeface="Lexend" pitchFamily="2" charset="0"/>
                        </a:rPr>
                        <a:t>Pertanyaan</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US" sz="1050">
                          <a:effectLst/>
                          <a:latin typeface="Lexend" pitchFamily="2" charset="0"/>
                        </a:rPr>
                        <a:t>Jawaban</a:t>
                      </a:r>
                      <a:endParaRPr lang="en-ID" sz="1050">
                        <a:effectLst/>
                        <a:latin typeface="Lexend" pitchFamily="2" charset="0"/>
                        <a:ea typeface="Times New Roman" panose="02020603050405020304" pitchFamily="18" charset="0"/>
                      </a:endParaRPr>
                    </a:p>
                  </a:txBody>
                  <a:tcPr marL="39467" marR="39467" marT="0" marB="0" anchor="ctr"/>
                </a:tc>
                <a:extLst>
                  <a:ext uri="{0D108BD9-81ED-4DB2-BD59-A6C34878D82A}">
                    <a16:rowId xmlns:a16="http://schemas.microsoft.com/office/drawing/2014/main" val="233434016"/>
                  </a:ext>
                </a:extLst>
              </a:tr>
              <a:tr h="461636">
                <a:tc>
                  <a:txBody>
                    <a:bodyPr/>
                    <a:lstStyle/>
                    <a:p>
                      <a:pPr algn="ctr">
                        <a:lnSpc>
                          <a:spcPct val="150000"/>
                        </a:lnSpc>
                      </a:pPr>
                      <a:r>
                        <a:rPr lang="en-US" sz="1050">
                          <a:effectLst/>
                          <a:latin typeface="Lexend" pitchFamily="2" charset="0"/>
                        </a:rPr>
                        <a:t>1</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Cetak KTM?</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KTM dapat dicetak di laman berkas-akademik.usk.ac.id </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2963059516"/>
                  </a:ext>
                </a:extLst>
              </a:tr>
              <a:tr h="1168208">
                <a:tc>
                  <a:txBody>
                    <a:bodyPr/>
                    <a:lstStyle/>
                    <a:p>
                      <a:pPr algn="ctr">
                        <a:lnSpc>
                          <a:spcPct val="150000"/>
                        </a:lnSpc>
                      </a:pPr>
                      <a:r>
                        <a:rPr lang="en-US" sz="1050">
                          <a:effectLst/>
                          <a:latin typeface="Lexend" pitchFamily="2" charset="0"/>
                        </a:rPr>
                        <a:t>2</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a:effectLst/>
                          <a:latin typeface="Lexend" pitchFamily="2" charset="0"/>
                          <a:ea typeface="Times New Roman" panose="02020603050405020304" pitchFamily="18" charset="0"/>
                        </a:rPr>
                        <a:t>Akademik</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Bagaimana cara membuat Surat Keterangan Aktif Kuliah?</a:t>
                      </a:r>
                      <a:endParaRPr lang="en-ID" sz="1050">
                        <a:effectLst/>
                        <a:latin typeface="Lexend" pitchFamily="2" charset="0"/>
                        <a:ea typeface="Times New Roman" panose="02020603050405020304" pitchFamily="18" charset="0"/>
                      </a:endParaRPr>
                    </a:p>
                  </a:txBody>
                  <a:tcPr marL="68580" marR="68580" marT="0" marB="0" anchor="ctr"/>
                </a:tc>
                <a:tc>
                  <a:txBody>
                    <a:bodyPr/>
                    <a:lstStyle/>
                    <a:p>
                      <a:pPr>
                        <a:lnSpc>
                          <a:spcPct val="150000"/>
                        </a:lnSpc>
                      </a:pPr>
                      <a:r>
                        <a:rPr lang="en-GB" sz="1050">
                          <a:effectLst/>
                          <a:latin typeface="Lexend" pitchFamily="2" charset="0"/>
                          <a:ea typeface="Times New Roman" panose="02020603050405020304" pitchFamily="18" charset="0"/>
                        </a:rPr>
                        <a:t>Terkait masalah Surat keterangan Aktif Kuliah silahkan mengurus ke bagian Registrasi Akademik</a:t>
                      </a:r>
                      <a:endParaRPr lang="en-ID" sz="105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17086612"/>
                  </a:ext>
                </a:extLst>
              </a:tr>
              <a:tr h="1168208">
                <a:tc>
                  <a:txBody>
                    <a:bodyPr/>
                    <a:lstStyle/>
                    <a:p>
                      <a:pPr algn="ctr">
                        <a:lnSpc>
                          <a:spcPct val="150000"/>
                        </a:lnSpc>
                      </a:pPr>
                      <a:r>
                        <a:rPr lang="en-US" sz="1050">
                          <a:effectLst/>
                          <a:latin typeface="Lexend" pitchFamily="2" charset="0"/>
                          <a:ea typeface="Times New Roman" panose="02020603050405020304" pitchFamily="18" charset="0"/>
                        </a:rPr>
                        <a:t>3</a:t>
                      </a:r>
                      <a:endParaRPr lang="en-ID" sz="1050">
                        <a:effectLst/>
                        <a:latin typeface="Lexend" pitchFamily="2" charset="0"/>
                        <a:ea typeface="Times New Roman" panose="02020603050405020304" pitchFamily="18" charset="0"/>
                      </a:endParaRPr>
                    </a:p>
                  </a:txBody>
                  <a:tcPr marL="39467" marR="39467" marT="0" marB="0" anchor="ctr"/>
                </a:tc>
                <a:tc>
                  <a:txBody>
                    <a:bodyPr/>
                    <a:lstStyle/>
                    <a:p>
                      <a:pPr algn="ct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Umum</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Bagaimana jika KRS belum difinalisasi oleh dosen wali?</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ea typeface="Times New Roman" panose="02020603050405020304" pitchFamily="18" charset="0"/>
                          <a:cs typeface="Arial"/>
                          <a:sym typeface="Arial"/>
                        </a:rPr>
                        <a:t>Dapat melapor hal ini pada program studi masing-masing</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59917610"/>
                  </a:ext>
                </a:extLst>
              </a:tr>
            </a:tbl>
          </a:graphicData>
        </a:graphic>
      </p:graphicFrame>
    </p:spTree>
    <p:extLst>
      <p:ext uri="{BB962C8B-B14F-4D97-AF65-F5344CB8AC3E}">
        <p14:creationId xmlns:p14="http://schemas.microsoft.com/office/powerpoint/2010/main" val="23339932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41745-884D-B8F0-E6B9-6532E482C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E5FEFE-A1D4-7481-4E18-32F4CB250D46}"/>
              </a:ext>
            </a:extLst>
          </p:cNvPr>
          <p:cNvSpPr>
            <a:spLocks noGrp="1"/>
          </p:cNvSpPr>
          <p:nvPr>
            <p:ph type="title"/>
          </p:nvPr>
        </p:nvSpPr>
        <p:spPr>
          <a:xfrm>
            <a:off x="191162" y="604867"/>
            <a:ext cx="7704000" cy="511819"/>
          </a:xfrm>
        </p:spPr>
        <p:txBody>
          <a:bodyPr/>
          <a:lstStyle/>
          <a:p>
            <a:r>
              <a:rPr lang="en-US"/>
              <a:t>Metodologi Penelitian (5/11)</a:t>
            </a:r>
            <a:endParaRPr lang="en-ID"/>
          </a:p>
        </p:txBody>
      </p:sp>
      <p:pic>
        <p:nvPicPr>
          <p:cNvPr id="4" name="object 27">
            <a:extLst>
              <a:ext uri="{FF2B5EF4-FFF2-40B4-BE49-F238E27FC236}">
                <a16:creationId xmlns:a16="http://schemas.microsoft.com/office/drawing/2014/main" id="{8BF2D2DC-37F8-EAC2-4860-9F45EB3377C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31AE343-31EC-05D3-F977-E4F1CF3A9A11}"/>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8" name="Google Shape;395;p32">
            <a:extLst>
              <a:ext uri="{FF2B5EF4-FFF2-40B4-BE49-F238E27FC236}">
                <a16:creationId xmlns:a16="http://schemas.microsoft.com/office/drawing/2014/main" id="{85940DD3-E146-7342-9BBA-BA627450ECAC}"/>
              </a:ext>
            </a:extLst>
          </p:cNvPr>
          <p:cNvSpPr txBox="1">
            <a:spLocks/>
          </p:cNvSpPr>
          <p:nvPr/>
        </p:nvSpPr>
        <p:spPr>
          <a:xfrm>
            <a:off x="191161" y="1116686"/>
            <a:ext cx="5179492"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ID" sz="1800"/>
              <a:t>Contoh Dataset RAG</a:t>
            </a:r>
          </a:p>
        </p:txBody>
      </p:sp>
      <p:graphicFrame>
        <p:nvGraphicFramePr>
          <p:cNvPr id="6" name="Table 5">
            <a:extLst>
              <a:ext uri="{FF2B5EF4-FFF2-40B4-BE49-F238E27FC236}">
                <a16:creationId xmlns:a16="http://schemas.microsoft.com/office/drawing/2014/main" id="{0758E206-407D-93BA-EA55-F11DF07C17C5}"/>
              </a:ext>
            </a:extLst>
          </p:cNvPr>
          <p:cNvGraphicFramePr>
            <a:graphicFrameLocks noGrp="1"/>
          </p:cNvGraphicFramePr>
          <p:nvPr>
            <p:extLst>
              <p:ext uri="{D42A27DB-BD31-4B8C-83A1-F6EECF244321}">
                <p14:modId xmlns:p14="http://schemas.microsoft.com/office/powerpoint/2010/main" val="1017865243"/>
              </p:ext>
            </p:extLst>
          </p:nvPr>
        </p:nvGraphicFramePr>
        <p:xfrm>
          <a:off x="888682" y="1628504"/>
          <a:ext cx="6892683" cy="2791094"/>
        </p:xfrm>
        <a:graphic>
          <a:graphicData uri="http://schemas.openxmlformats.org/drawingml/2006/table">
            <a:tbl>
              <a:tblPr firstRow="1" firstCol="1" bandRow="1">
                <a:tableStyleId>{5521B1EC-78B9-4867-990F-E81BE3442C87}</a:tableStyleId>
              </a:tblPr>
              <a:tblGrid>
                <a:gridCol w="757950">
                  <a:extLst>
                    <a:ext uri="{9D8B030D-6E8A-4147-A177-3AD203B41FA5}">
                      <a16:colId xmlns:a16="http://schemas.microsoft.com/office/drawing/2014/main" val="4054564206"/>
                    </a:ext>
                  </a:extLst>
                </a:gridCol>
                <a:gridCol w="6134733">
                  <a:extLst>
                    <a:ext uri="{9D8B030D-6E8A-4147-A177-3AD203B41FA5}">
                      <a16:colId xmlns:a16="http://schemas.microsoft.com/office/drawing/2014/main" val="3434341908"/>
                    </a:ext>
                  </a:extLst>
                </a:gridCol>
              </a:tblGrid>
              <a:tr h="462941">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No</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Data Informasi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2853122783"/>
                  </a:ext>
                </a:extLst>
              </a:tr>
              <a:tr h="877496">
                <a:tc>
                  <a:txBody>
                    <a:bodyPr/>
                    <a:lstStyle/>
                    <a:p>
                      <a:pPr algn="ctr">
                        <a:lnSpc>
                          <a:spcPct val="150000"/>
                        </a:lnSpc>
                      </a:pPr>
                      <a:r>
                        <a:rPr lang="en-GB" sz="1050" b="0" i="0" u="none" strike="noStrike" cap="none">
                          <a:solidFill>
                            <a:srgbClr val="000000"/>
                          </a:solidFill>
                          <a:effectLst/>
                          <a:latin typeface="Lexend" pitchFamily="2" charset="0"/>
                          <a:cs typeface="Arial"/>
                          <a:sym typeface="Arial"/>
                        </a:rPr>
                        <a:t>1</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gn="just">
                        <a:lnSpc>
                          <a:spcPct val="150000"/>
                        </a:lnSpc>
                      </a:pPr>
                      <a:r>
                        <a:rPr lang="en-GB" sz="1050" b="0" i="0" u="none" strike="noStrike" cap="none">
                          <a:solidFill>
                            <a:srgbClr val="000000"/>
                          </a:solidFill>
                          <a:effectLst/>
                          <a:latin typeface="Lexend" pitchFamily="2" charset="0"/>
                          <a:cs typeface="Arial"/>
                          <a:sym typeface="Arial"/>
                        </a:rPr>
                        <a:t>KTM yang belum dapat dicetak dapat dilihat melalui laman website </a:t>
                      </a:r>
                      <a:r>
                        <a:rPr lang="en-GB" sz="1050" b="0" i="0" u="none" strike="noStrike" cap="none">
                          <a:solidFill>
                            <a:srgbClr val="000000"/>
                          </a:solidFill>
                          <a:effectLst/>
                          <a:latin typeface="Lexend" pitchFamily="2" charset="0"/>
                          <a:cs typeface="Arial"/>
                          <a:sym typeface="Arial"/>
                          <a:hlinkClick r:id="rId3">
                            <a:extLst>
                              <a:ext uri="{A12FA001-AC4F-418D-AE19-62706E023703}">
                                <ahyp:hlinkClr xmlns:ahyp="http://schemas.microsoft.com/office/drawing/2018/hyperlinkcolor" val="tx"/>
                              </a:ext>
                            </a:extLst>
                          </a:hlinkClick>
                        </a:rPr>
                        <a:t>https://berkas-akademik.usk.ac.id/</a:t>
                      </a:r>
                      <a:r>
                        <a:rPr lang="en-GB" sz="1050" b="0" i="0" u="none" strike="noStrike" cap="none">
                          <a:solidFill>
                            <a:srgbClr val="000000"/>
                          </a:solidFill>
                          <a:effectLst/>
                          <a:latin typeface="Lexend" pitchFamily="2" charset="0"/>
                          <a:cs typeface="Arial"/>
                          <a:sym typeface="Arial"/>
                        </a:rPr>
                        <a:t> untuk mengecek kesesuain data atau melapor ke Bagian Unit Layanan Terpadu (ULT) di Biro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530364401"/>
                  </a:ext>
                </a:extLst>
              </a:tr>
              <a:tr h="1181829">
                <a:tc>
                  <a:txBody>
                    <a:bodyPr/>
                    <a:lstStyle/>
                    <a:p>
                      <a:pPr algn="ctr"/>
                      <a:r>
                        <a:rPr lang="en-GB" sz="1050" b="0" i="0" u="none" strike="noStrike" cap="none">
                          <a:solidFill>
                            <a:srgbClr val="000000"/>
                          </a:solidFill>
                          <a:effectLst/>
                          <a:latin typeface="Lexend" pitchFamily="2" charset="0"/>
                          <a:cs typeface="Arial"/>
                          <a:sym typeface="Arial"/>
                        </a:rPr>
                        <a:t>2</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Keterlambatan dalam pembayaran Uang Kuliah Atau UKT dapat meminta ke fakultas untuk dibuatkan surat dari WD 1 yang ditujukan ke WR 1 dimana isi surat tersebut berisi permohonan untuk meminta dibukakan kembali pembayaran UKT kemudian surat tersebut diberikan ke bagian Tata Usaha di Biro Rektor USK.</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1989602683"/>
                  </a:ext>
                </a:extLst>
              </a:tr>
              <a:tr h="268828">
                <a:tc>
                  <a:txBody>
                    <a:bodyPr/>
                    <a:lstStyle/>
                    <a:p>
                      <a:pPr algn="ctr"/>
                      <a:r>
                        <a:rPr lang="en-GB" sz="1050" b="0" i="0" u="none" strike="noStrike" cap="none">
                          <a:solidFill>
                            <a:srgbClr val="000000"/>
                          </a:solidFill>
                          <a:effectLst/>
                          <a:latin typeface="Lexend" pitchFamily="2" charset="0"/>
                          <a:cs typeface="Arial"/>
                          <a:sym typeface="Arial"/>
                        </a:rPr>
                        <a:t>3</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tc>
                  <a:txBody>
                    <a:bodyPr/>
                    <a:lstStyle/>
                    <a:p>
                      <a:pPr>
                        <a:lnSpc>
                          <a:spcPct val="150000"/>
                        </a:lnSpc>
                      </a:pPr>
                      <a:r>
                        <a:rPr lang="en-GB" sz="1050" b="0" i="0" u="none" strike="noStrike" cap="none">
                          <a:solidFill>
                            <a:srgbClr val="000000"/>
                          </a:solidFill>
                          <a:effectLst/>
                          <a:latin typeface="Lexend" pitchFamily="2" charset="0"/>
                          <a:cs typeface="Arial"/>
                          <a:sym typeface="Arial"/>
                        </a:rPr>
                        <a:t>Pengajuan surat rekomendasi kampus dapat dilakukan di bagian Kemahasiswaan.</a:t>
                      </a:r>
                      <a:endParaRPr lang="en-ID" sz="1050" b="0" i="0" u="none" strike="noStrike" cap="none">
                        <a:solidFill>
                          <a:srgbClr val="000000"/>
                        </a:solidFill>
                        <a:effectLst/>
                        <a:latin typeface="Lexend" pitchFamily="2" charset="0"/>
                        <a:ea typeface="Times New Roman" panose="02020603050405020304" pitchFamily="18" charset="0"/>
                        <a:cs typeface="Arial"/>
                        <a:sym typeface="Arial"/>
                      </a:endParaRPr>
                    </a:p>
                  </a:txBody>
                  <a:tcPr marL="68580" marR="68580" marT="0" marB="0" anchor="ctr"/>
                </a:tc>
                <a:extLst>
                  <a:ext uri="{0D108BD9-81ED-4DB2-BD59-A6C34878D82A}">
                    <a16:rowId xmlns:a16="http://schemas.microsoft.com/office/drawing/2014/main" val="753565091"/>
                  </a:ext>
                </a:extLst>
              </a:tr>
            </a:tbl>
          </a:graphicData>
        </a:graphic>
      </p:graphicFrame>
    </p:spTree>
    <p:extLst>
      <p:ext uri="{BB962C8B-B14F-4D97-AF65-F5344CB8AC3E}">
        <p14:creationId xmlns:p14="http://schemas.microsoft.com/office/powerpoint/2010/main" val="815570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D7FC4-E57E-92EF-5CE2-9086A29DA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A0184C-5887-4455-9F78-3469AF7B7EE3}"/>
              </a:ext>
            </a:extLst>
          </p:cNvPr>
          <p:cNvSpPr>
            <a:spLocks noGrp="1"/>
          </p:cNvSpPr>
          <p:nvPr>
            <p:ph type="title"/>
          </p:nvPr>
        </p:nvSpPr>
        <p:spPr>
          <a:xfrm>
            <a:off x="203890" y="874330"/>
            <a:ext cx="7704000" cy="511819"/>
          </a:xfrm>
        </p:spPr>
        <p:txBody>
          <a:bodyPr/>
          <a:lstStyle/>
          <a:p>
            <a:r>
              <a:rPr lang="en-US"/>
              <a:t>Metodologi Penelitian (6/11)</a:t>
            </a:r>
            <a:endParaRPr lang="en-ID"/>
          </a:p>
        </p:txBody>
      </p:sp>
      <p:pic>
        <p:nvPicPr>
          <p:cNvPr id="4" name="object 27">
            <a:extLst>
              <a:ext uri="{FF2B5EF4-FFF2-40B4-BE49-F238E27FC236}">
                <a16:creationId xmlns:a16="http://schemas.microsoft.com/office/drawing/2014/main" id="{D4054D40-2B71-F996-A34B-9EF04BEBF86B}"/>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95D298B-8BC2-6865-C504-A0ED05EC8DF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D2078F2E-A15F-B098-F9D6-FC8E5C1A905F}"/>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48D3FB97-B98B-93E2-773F-ECFABE54E3C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1934215-2E4A-2C79-0029-38B36E2A5B1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18" name="Picture 17">
            <a:extLst>
              <a:ext uri="{FF2B5EF4-FFF2-40B4-BE49-F238E27FC236}">
                <a16:creationId xmlns:a16="http://schemas.microsoft.com/office/drawing/2014/main" id="{06A45C88-CC41-BB3C-378C-7CB381CF20C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49892" y="1551791"/>
            <a:ext cx="5400675" cy="2893060"/>
          </a:xfrm>
          <a:prstGeom prst="rect">
            <a:avLst/>
          </a:prstGeom>
          <a:noFill/>
          <a:ln>
            <a:noFill/>
          </a:ln>
        </p:spPr>
      </p:pic>
      <p:sp>
        <p:nvSpPr>
          <p:cNvPr id="19" name="Text Placeholder 2">
            <a:extLst>
              <a:ext uri="{FF2B5EF4-FFF2-40B4-BE49-F238E27FC236}">
                <a16:creationId xmlns:a16="http://schemas.microsoft.com/office/drawing/2014/main" id="{4B9C7C53-8BD5-7CE8-089E-CF40C1D44537}"/>
              </a:ext>
            </a:extLst>
          </p:cNvPr>
          <p:cNvSpPr>
            <a:spLocks noGrp="1"/>
          </p:cNvSpPr>
          <p:nvPr>
            <p:ph type="body" idx="1"/>
          </p:nvPr>
        </p:nvSpPr>
        <p:spPr>
          <a:xfrm>
            <a:off x="1391170" y="4424216"/>
            <a:ext cx="6659136" cy="636997"/>
          </a:xfrm>
        </p:spPr>
        <p:txBody>
          <a:bodyPr/>
          <a:lstStyle/>
          <a:p>
            <a:pPr marL="152400" indent="0" algn="l">
              <a:buNone/>
            </a:pPr>
            <a:r>
              <a:rPr lang="en-US" sz="1600">
                <a:effectLst/>
                <a:latin typeface="Lexend" pitchFamily="2" charset="0"/>
                <a:ea typeface="Calibri" panose="020F0502020204030204" pitchFamily="34" charset="0"/>
              </a:rPr>
              <a:t>Gambar 4.1 </a:t>
            </a:r>
            <a:r>
              <a:rPr lang="en-US" sz="1600">
                <a:latin typeface="Lexend" pitchFamily="2" charset="0"/>
                <a:ea typeface="Calibri" panose="020F0502020204030204" pitchFamily="34" charset="0"/>
              </a:rPr>
              <a:t>Alur Pelatihan pada LLM (Sumber: Benveniste, 2023)</a:t>
            </a:r>
            <a:endParaRPr lang="en-ID" sz="1600">
              <a:latin typeface="Lexend" pitchFamily="2" charset="0"/>
              <a:ea typeface="Calibri" panose="020F0502020204030204" pitchFamily="34" charset="0"/>
            </a:endParaRPr>
          </a:p>
        </p:txBody>
      </p:sp>
    </p:spTree>
    <p:extLst>
      <p:ext uri="{BB962C8B-B14F-4D97-AF65-F5344CB8AC3E}">
        <p14:creationId xmlns:p14="http://schemas.microsoft.com/office/powerpoint/2010/main" val="245694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95F9A-A6D8-FCB5-7FCD-61F950D23A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D3501-D1A2-149B-42FB-ED90F97B26CC}"/>
              </a:ext>
            </a:extLst>
          </p:cNvPr>
          <p:cNvSpPr>
            <a:spLocks noGrp="1"/>
          </p:cNvSpPr>
          <p:nvPr>
            <p:ph type="title"/>
          </p:nvPr>
        </p:nvSpPr>
        <p:spPr>
          <a:xfrm>
            <a:off x="203890" y="874330"/>
            <a:ext cx="7704000" cy="511819"/>
          </a:xfrm>
        </p:spPr>
        <p:txBody>
          <a:bodyPr/>
          <a:lstStyle/>
          <a:p>
            <a:r>
              <a:rPr lang="en-US"/>
              <a:t>Metodologi Penelitian (7/11)</a:t>
            </a:r>
            <a:endParaRPr lang="en-ID"/>
          </a:p>
        </p:txBody>
      </p:sp>
      <p:pic>
        <p:nvPicPr>
          <p:cNvPr id="4" name="object 27">
            <a:extLst>
              <a:ext uri="{FF2B5EF4-FFF2-40B4-BE49-F238E27FC236}">
                <a16:creationId xmlns:a16="http://schemas.microsoft.com/office/drawing/2014/main" id="{315087A1-44F5-D2BA-C351-624688D35CC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7407DDD1-1B6D-E767-29ED-0412755780E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F0C3A3A4-05FE-03D7-58CD-A09A72B65787}"/>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6E32A7AE-C47D-3BB4-099C-5D0B30D657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AF799F4-82FF-5965-0FB2-A6996F99853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C2A2ED61-419A-476B-43BB-2C217583CD80}"/>
              </a:ext>
            </a:extLst>
          </p:cNvPr>
          <p:cNvSpPr>
            <a:spLocks noGrp="1"/>
          </p:cNvSpPr>
          <p:nvPr>
            <p:ph type="body" idx="1"/>
          </p:nvPr>
        </p:nvSpPr>
        <p:spPr>
          <a:xfrm>
            <a:off x="1391170" y="4549394"/>
            <a:ext cx="6659136" cy="511819"/>
          </a:xfrm>
        </p:spPr>
        <p:txBody>
          <a:bodyPr/>
          <a:lstStyle/>
          <a:p>
            <a:pPr marL="152400" indent="0" algn="l">
              <a:buNone/>
            </a:pPr>
            <a:r>
              <a:rPr lang="en-US" sz="1600">
                <a:effectLst/>
                <a:latin typeface="Lexend" pitchFamily="2" charset="0"/>
                <a:ea typeface="Calibri" panose="020F0502020204030204" pitchFamily="34" charset="0"/>
              </a:rPr>
              <a:t>Gambar 4.2 </a:t>
            </a:r>
            <a:r>
              <a:rPr lang="en-US" sz="1600">
                <a:latin typeface="Lexend" pitchFamily="2" charset="0"/>
                <a:ea typeface="Calibri" panose="020F0502020204030204" pitchFamily="34" charset="0"/>
              </a:rPr>
              <a:t>Alur Pada RAG (Sumber: Benveniste, 2023)</a:t>
            </a:r>
            <a:endParaRPr lang="en-ID" sz="1600">
              <a:latin typeface="Lexend" pitchFamily="2" charset="0"/>
              <a:ea typeface="Calibri" panose="020F0502020204030204" pitchFamily="34" charset="0"/>
            </a:endParaRPr>
          </a:p>
        </p:txBody>
      </p:sp>
      <p:pic>
        <p:nvPicPr>
          <p:cNvPr id="3" name="Picture 2">
            <a:extLst>
              <a:ext uri="{FF2B5EF4-FFF2-40B4-BE49-F238E27FC236}">
                <a16:creationId xmlns:a16="http://schemas.microsoft.com/office/drawing/2014/main" id="{4A5DEDA7-E6D1-689A-F4AE-F94C0DE0F1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29498" y="1721021"/>
            <a:ext cx="5400675" cy="2703195"/>
          </a:xfrm>
          <a:prstGeom prst="rect">
            <a:avLst/>
          </a:prstGeom>
          <a:noFill/>
          <a:ln>
            <a:noFill/>
          </a:ln>
        </p:spPr>
      </p:pic>
    </p:spTree>
    <p:extLst>
      <p:ext uri="{BB962C8B-B14F-4D97-AF65-F5344CB8AC3E}">
        <p14:creationId xmlns:p14="http://schemas.microsoft.com/office/powerpoint/2010/main" val="2193341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C59C9-33E3-5669-12C6-6B143C14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D9542-39E8-2033-C337-1C311C3A8A88}"/>
              </a:ext>
            </a:extLst>
          </p:cNvPr>
          <p:cNvSpPr>
            <a:spLocks noGrp="1"/>
          </p:cNvSpPr>
          <p:nvPr>
            <p:ph type="title"/>
          </p:nvPr>
        </p:nvSpPr>
        <p:spPr>
          <a:xfrm>
            <a:off x="203890" y="874330"/>
            <a:ext cx="7704000" cy="511819"/>
          </a:xfrm>
        </p:spPr>
        <p:txBody>
          <a:bodyPr/>
          <a:lstStyle/>
          <a:p>
            <a:r>
              <a:rPr lang="en-US"/>
              <a:t>Metodologi Penelitian (8/11)</a:t>
            </a:r>
            <a:endParaRPr lang="en-ID"/>
          </a:p>
        </p:txBody>
      </p:sp>
      <p:pic>
        <p:nvPicPr>
          <p:cNvPr id="4" name="object 27">
            <a:extLst>
              <a:ext uri="{FF2B5EF4-FFF2-40B4-BE49-F238E27FC236}">
                <a16:creationId xmlns:a16="http://schemas.microsoft.com/office/drawing/2014/main" id="{317F980C-B249-6233-0BCA-AB394DB86CA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18BF7155-C516-F817-44AD-5DAF594BFC9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AA6AD2B2-9D4F-92F9-2BE9-0E18A89A9001}"/>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3A226B84-A4E7-131F-1F72-E0DDC06B67B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79B7CB7-7E03-843C-7528-AD9BBA79DE0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Text Placeholder 2">
            <a:extLst>
              <a:ext uri="{FF2B5EF4-FFF2-40B4-BE49-F238E27FC236}">
                <a16:creationId xmlns:a16="http://schemas.microsoft.com/office/drawing/2014/main" id="{A4441E30-0A9E-7323-43B8-C24267D90DC1}"/>
              </a:ext>
            </a:extLst>
          </p:cNvPr>
          <p:cNvSpPr>
            <a:spLocks noGrp="1"/>
          </p:cNvSpPr>
          <p:nvPr>
            <p:ph type="body" idx="1"/>
          </p:nvPr>
        </p:nvSpPr>
        <p:spPr>
          <a:xfrm>
            <a:off x="1453922" y="4183208"/>
            <a:ext cx="6954971" cy="511819"/>
          </a:xfrm>
        </p:spPr>
        <p:txBody>
          <a:bodyPr/>
          <a:lstStyle/>
          <a:p>
            <a:pPr marL="152400" indent="0" algn="l">
              <a:buNone/>
            </a:pPr>
            <a:r>
              <a:rPr lang="en-US" sz="1600">
                <a:effectLst/>
                <a:latin typeface="Lexend" pitchFamily="2" charset="0"/>
                <a:ea typeface="Calibri" panose="020F0502020204030204" pitchFamily="34" charset="0"/>
              </a:rPr>
              <a:t>Gambar 4.3 Alur </a:t>
            </a:r>
            <a:r>
              <a:rPr lang="en-US" sz="1600">
                <a:latin typeface="Lexend" pitchFamily="2" charset="0"/>
                <a:ea typeface="Calibri" panose="020F0502020204030204" pitchFamily="34" charset="0"/>
              </a:rPr>
              <a:t>Pipa pengideksan pada RAG (Sumber: Benveniste, 2023)</a:t>
            </a:r>
            <a:endParaRPr lang="en-ID" sz="1600">
              <a:latin typeface="Lexend" pitchFamily="2" charset="0"/>
              <a:ea typeface="Calibri" panose="020F0502020204030204" pitchFamily="34" charset="0"/>
            </a:endParaRPr>
          </a:p>
        </p:txBody>
      </p:sp>
      <p:pic>
        <p:nvPicPr>
          <p:cNvPr id="6" name="Picture 5">
            <a:extLst>
              <a:ext uri="{FF2B5EF4-FFF2-40B4-BE49-F238E27FC236}">
                <a16:creationId xmlns:a16="http://schemas.microsoft.com/office/drawing/2014/main" id="{8CF6375F-07FE-D7F5-FE65-474693944E3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71662" y="2280493"/>
            <a:ext cx="5400675" cy="1520190"/>
          </a:xfrm>
          <a:prstGeom prst="rect">
            <a:avLst/>
          </a:prstGeom>
          <a:noFill/>
          <a:ln>
            <a:noFill/>
          </a:ln>
        </p:spPr>
      </p:pic>
    </p:spTree>
    <p:extLst>
      <p:ext uri="{BB962C8B-B14F-4D97-AF65-F5344CB8AC3E}">
        <p14:creationId xmlns:p14="http://schemas.microsoft.com/office/powerpoint/2010/main" val="3716050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89CC0-60FF-3283-C2CD-8761976B45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0BFD9-30BB-C179-3E3C-77D157B358FE}"/>
              </a:ext>
            </a:extLst>
          </p:cNvPr>
          <p:cNvSpPr>
            <a:spLocks noGrp="1"/>
          </p:cNvSpPr>
          <p:nvPr>
            <p:ph type="title"/>
          </p:nvPr>
        </p:nvSpPr>
        <p:spPr>
          <a:xfrm>
            <a:off x="203890" y="874330"/>
            <a:ext cx="7704000" cy="511819"/>
          </a:xfrm>
        </p:spPr>
        <p:txBody>
          <a:bodyPr/>
          <a:lstStyle/>
          <a:p>
            <a:r>
              <a:rPr lang="en-US"/>
              <a:t>Metodologi Penelitian (9/11)</a:t>
            </a:r>
            <a:endParaRPr lang="en-ID"/>
          </a:p>
        </p:txBody>
      </p:sp>
      <p:pic>
        <p:nvPicPr>
          <p:cNvPr id="4" name="object 27">
            <a:extLst>
              <a:ext uri="{FF2B5EF4-FFF2-40B4-BE49-F238E27FC236}">
                <a16:creationId xmlns:a16="http://schemas.microsoft.com/office/drawing/2014/main" id="{235028BC-FBCE-B4F3-BB44-1D281D6CF34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035D004-5163-91E7-4902-FF834950367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85808EF8-8C23-4987-9209-CA448DE98F3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EEF43BE8-2969-7CF4-F6B4-ECE7C5E9EC8A}"/>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63528157-11C9-630F-F8C8-62AC1AACBD04}"/>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E237E6EF-2488-8277-D372-C7A50E78EA03}"/>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Rouge-1</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−1 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4C8E3BC2-7C95-FF35-539D-3305B35AFA53}"/>
                  </a:ext>
                </a:extLst>
              </p:cNvPr>
              <p:cNvGraphicFramePr>
                <a:graphicFrameLocks noGrp="1"/>
              </p:cNvGraphicFramePr>
              <p:nvPr>
                <p:extLst>
                  <p:ext uri="{D42A27DB-BD31-4B8C-83A1-F6EECF244321}">
                    <p14:modId xmlns:p14="http://schemas.microsoft.com/office/powerpoint/2010/main" val="326679606"/>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017062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522C-C439-DEB7-8F2E-5ED37C9F6B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4060E-B5EA-428F-44D5-314EDB4CDF91}"/>
              </a:ext>
            </a:extLst>
          </p:cNvPr>
          <p:cNvSpPr>
            <a:spLocks noGrp="1"/>
          </p:cNvSpPr>
          <p:nvPr>
            <p:ph type="title"/>
          </p:nvPr>
        </p:nvSpPr>
        <p:spPr>
          <a:xfrm>
            <a:off x="203890" y="874330"/>
            <a:ext cx="7704000" cy="511819"/>
          </a:xfrm>
        </p:spPr>
        <p:txBody>
          <a:bodyPr/>
          <a:lstStyle/>
          <a:p>
            <a:r>
              <a:rPr lang="en-US"/>
              <a:t>Metodologi Penelitian (10/11)</a:t>
            </a:r>
            <a:endParaRPr lang="en-ID"/>
          </a:p>
        </p:txBody>
      </p:sp>
      <p:pic>
        <p:nvPicPr>
          <p:cNvPr id="4" name="object 27">
            <a:extLst>
              <a:ext uri="{FF2B5EF4-FFF2-40B4-BE49-F238E27FC236}">
                <a16:creationId xmlns:a16="http://schemas.microsoft.com/office/drawing/2014/main" id="{D21D9024-1D7D-3893-7F16-F9CC58D5BC5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D63043E2-2FC4-90A4-CB10-F9A36C96F5BE}"/>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D435E4-7131-20A3-3535-37B31010A7F6}"/>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92BDD8D7-2744-FC5F-D6FD-9A93A4249CB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C29AC124-AA7E-47DB-CCEC-3413D46F9A0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582AE88D-5B80-C0C0-E818-6AED23EF9EDA}"/>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Rouge-2</a:t>
            </a:r>
            <a:endParaRPr lang="en-ID" sz="1800"/>
          </a:p>
        </p:txBody>
      </p:sp>
      <mc:AlternateContent xmlns:mc="http://schemas.openxmlformats.org/markup-compatibility/2006" xmlns:a14="http://schemas.microsoft.com/office/drawing/2010/main">
        <mc:Choice Requires="a14">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pPr indent="635"/>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i="1">
                                        <a:effectLst/>
                                        <a:latin typeface="Cambria Math" panose="02040503050406030204" pitchFamily="18" charset="0"/>
                                      </a:rPr>
                                      <m:t>𝑖𝑔𝑟𝑎𝑚</m:t>
                                    </m:r>
                                    <m:r>
                                      <a:rPr lang="en-US" sz="1200" i="1">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𝑚𝑎𝑡𝑐h𝑒𝑠</m:t>
                                    </m:r>
                                  </m:num>
                                  <m:den>
                                    <m:r>
                                      <a:rPr lang="en-US" sz="1200" b="0" i="1" smtClean="0">
                                        <a:effectLst/>
                                        <a:latin typeface="Cambria Math" panose="02040503050406030204" pitchFamily="18" charset="0"/>
                                      </a:rPr>
                                      <m:t>𝑏</m:t>
                                    </m:r>
                                    <m:r>
                                      <a:rPr lang="en-US" sz="1200">
                                        <a:effectLst/>
                                        <a:latin typeface="Cambria Math" panose="02040503050406030204" pitchFamily="18" charset="0"/>
                                      </a:rPr>
                                      <m:t>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pPr/>
                          <a14:m>
                            <m:oMathPara xmlns:m="http://schemas.openxmlformats.org/officeDocument/2006/math">
                              <m:oMathParaPr>
                                <m:jc m:val="centerGroup"/>
                              </m:oMathParaPr>
                              <m:oMath xmlns:m="http://schemas.openxmlformats.org/officeDocument/2006/math">
                                <m:r>
                                  <a:rPr lang="en-US" sz="1200" smtClean="0">
                                    <a:effectLst/>
                                    <a:latin typeface="Cambria Math" panose="02040503050406030204" pitchFamily="18" charset="0"/>
                                  </a:rPr>
                                  <m:t>𝑅𝑜𝑢𝑔𝑒</m:t>
                                </m:r>
                                <m:r>
                                  <a:rPr lang="en-US" sz="1200" smtClean="0">
                                    <a:effectLst/>
                                    <a:latin typeface="Cambria Math" panose="02040503050406030204" pitchFamily="18" charset="0"/>
                                  </a:rPr>
                                  <m:t>−2 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m:t>
                                </m:r>
                                <m:r>
                                  <a:rPr lang="en-US" sz="1200" smtClean="0">
                                    <a:effectLst/>
                                    <a:latin typeface="Cambria Math" panose="02040503050406030204" pitchFamily="18" charset="0"/>
                                  </a:rPr>
                                  <m:t>2 </m:t>
                                </m:r>
                                <m:r>
                                  <a:rPr lang="en-US" sz="1200" smtClean="0">
                                    <a:effectLst/>
                                    <a:latin typeface="Cambria Math" panose="02040503050406030204" pitchFamily="18" charset="0"/>
                                  </a:rPr>
                                  <m:t>𝑥</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Choice>
        <mc:Fallback xmlns="">
          <p:graphicFrame>
            <p:nvGraphicFramePr>
              <p:cNvPr id="20" name="Table 19">
                <a:extLst>
                  <a:ext uri="{FF2B5EF4-FFF2-40B4-BE49-F238E27FC236}">
                    <a16:creationId xmlns:a16="http://schemas.microsoft.com/office/drawing/2014/main" id="{00774EBC-D0EC-9099-C936-2E8F0B978895}"/>
                  </a:ext>
                </a:extLst>
              </p:cNvPr>
              <p:cNvGraphicFramePr>
                <a:graphicFrameLocks noGrp="1"/>
              </p:cNvGraphicFramePr>
              <p:nvPr>
                <p:extLst>
                  <p:ext uri="{D42A27DB-BD31-4B8C-83A1-F6EECF244321}">
                    <p14:modId xmlns:p14="http://schemas.microsoft.com/office/powerpoint/2010/main" val="4102395163"/>
                  </p:ext>
                </p:extLst>
              </p:nvPr>
            </p:nvGraphicFramePr>
            <p:xfrm>
              <a:off x="1989245" y="2124635"/>
              <a:ext cx="5468620" cy="2312893"/>
            </p:xfrm>
            <a:graphic>
              <a:graphicData uri="http://schemas.openxmlformats.org/drawingml/2006/table">
                <a:tbl>
                  <a:tblPr firstRow="1" firstCol="1" bandRow="1">
                    <a:tableStyleId>{5521B1EC-78B9-4867-990F-E81BE3442C87}</a:tableStyleId>
                  </a:tblPr>
                  <a:tblGrid>
                    <a:gridCol w="4770120">
                      <a:extLst>
                        <a:ext uri="{9D8B030D-6E8A-4147-A177-3AD203B41FA5}">
                          <a16:colId xmlns:a16="http://schemas.microsoft.com/office/drawing/2014/main" val="3923911923"/>
                        </a:ext>
                      </a:extLst>
                    </a:gridCol>
                    <a:gridCol w="698500">
                      <a:extLst>
                        <a:ext uri="{9D8B030D-6E8A-4147-A177-3AD203B41FA5}">
                          <a16:colId xmlns:a16="http://schemas.microsoft.com/office/drawing/2014/main" val="1934911490"/>
                        </a:ext>
                      </a:extLst>
                    </a:gridCol>
                  </a:tblGrid>
                  <a:tr h="851710">
                    <a:tc>
                      <a:txBody>
                        <a:bodyPr/>
                        <a:lstStyle/>
                        <a:p>
                          <a:endParaRPr lang="en-US"/>
                        </a:p>
                      </a:txBody>
                      <a:tcPr marL="68580" marR="68580" marT="0" marB="0" anchor="ctr">
                        <a:blipFill>
                          <a:blip r:embed="rId4"/>
                          <a:stretch>
                            <a:fillRect l="-128" t="-714" r="-14815" b="-172857"/>
                          </a:stretch>
                        </a:blipFill>
                      </a:tcPr>
                    </a:tc>
                    <a:tc>
                      <a:txBody>
                        <a:bodyPr/>
                        <a:lstStyle/>
                        <a:p>
                          <a:endParaRPr lang="en-US" sz="1200">
                            <a:effectLst/>
                          </a:endParaRPr>
                        </a:p>
                        <a:p>
                          <a:r>
                            <a:rPr lang="en-US" sz="1200">
                              <a:effectLst/>
                            </a:rPr>
                            <a:t>(3.1)</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5570254"/>
                      </a:ext>
                    </a:extLst>
                  </a:tr>
                  <a:tr h="851710">
                    <a:tc>
                      <a:txBody>
                        <a:bodyPr/>
                        <a:lstStyle/>
                        <a:p>
                          <a:endParaRPr lang="en-US"/>
                        </a:p>
                      </a:txBody>
                      <a:tcPr marL="68580" marR="68580" marT="0" marB="0" anchor="ctr">
                        <a:blipFill>
                          <a:blip r:embed="rId4"/>
                          <a:stretch>
                            <a:fillRect l="-128" t="-100714" r="-14815" b="-72857"/>
                          </a:stretch>
                        </a:blipFill>
                      </a:tcPr>
                    </a:tc>
                    <a:tc>
                      <a:txBody>
                        <a:bodyPr/>
                        <a:lstStyle/>
                        <a:p>
                          <a:endParaRPr lang="en-US" sz="1200">
                            <a:effectLst/>
                          </a:endParaRPr>
                        </a:p>
                        <a:p>
                          <a:r>
                            <a:rPr lang="en-US" sz="1200">
                              <a:effectLst/>
                            </a:rPr>
                            <a:t>(3.2)</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75956822"/>
                      </a:ext>
                    </a:extLst>
                  </a:tr>
                  <a:tr h="609473">
                    <a:tc>
                      <a:txBody>
                        <a:bodyPr/>
                        <a:lstStyle/>
                        <a:p>
                          <a:endParaRPr lang="en-US"/>
                        </a:p>
                      </a:txBody>
                      <a:tcPr marL="68580" marR="68580" marT="0" marB="0" anchor="ctr">
                        <a:blipFill>
                          <a:blip r:embed="rId4"/>
                          <a:stretch>
                            <a:fillRect l="-128" t="-281000" r="-14815" b="-2000"/>
                          </a:stretch>
                        </a:blipFill>
                      </a:tcPr>
                    </a:tc>
                    <a:tc>
                      <a:txBody>
                        <a:bodyPr/>
                        <a:lstStyle/>
                        <a:p>
                          <a:endParaRPr lang="en-US" sz="1200">
                            <a:effectLst/>
                          </a:endParaRPr>
                        </a:p>
                        <a:p>
                          <a:r>
                            <a:rPr lang="en-US" sz="1200">
                              <a:effectLst/>
                            </a:rPr>
                            <a:t>(3.3)</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09584742"/>
                      </a:ext>
                    </a:extLst>
                  </a:tr>
                </a:tbl>
              </a:graphicData>
            </a:graphic>
          </p:graphicFrame>
        </mc:Fallback>
      </mc:AlternateContent>
    </p:spTree>
    <p:extLst>
      <p:ext uri="{BB962C8B-B14F-4D97-AF65-F5344CB8AC3E}">
        <p14:creationId xmlns:p14="http://schemas.microsoft.com/office/powerpoint/2010/main" val="3844859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7"/>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PENDAHULUAN</a:t>
            </a:r>
            <a:endParaRPr/>
          </a:p>
        </p:txBody>
      </p:sp>
      <p:sp>
        <p:nvSpPr>
          <p:cNvPr id="282" name="Google Shape;282;p27"/>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latar belakang penelitian.</a:t>
            </a:r>
            <a:endParaRPr lang="en-ID" dirty="0"/>
          </a:p>
        </p:txBody>
      </p:sp>
      <p:sp>
        <p:nvSpPr>
          <p:cNvPr id="283" name="Google Shape;283;p27"/>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5" name="Google Shape;285;p27"/>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PENELITIAN  TERKAIT</a:t>
            </a:r>
            <a:endParaRPr lang="en-ID" dirty="0"/>
          </a:p>
        </p:txBody>
      </p:sp>
      <p:sp>
        <p:nvSpPr>
          <p:cNvPr id="286" name="Google Shape;286;p27"/>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tentang riset yang  sudah pernah dilakukan peneliti  sebelumnya</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8" name="Google Shape;288;p27"/>
          <p:cNvSpPr txBox="1">
            <a:spLocks noGrp="1"/>
          </p:cNvSpPr>
          <p:nvPr>
            <p:ph type="title" idx="7"/>
          </p:nvPr>
        </p:nvSpPr>
        <p:spPr>
          <a:xfrm>
            <a:off x="2100925" y="3104883"/>
            <a:ext cx="4509300" cy="449700"/>
          </a:xfrm>
          <a:prstGeom prst="rect">
            <a:avLst/>
          </a:prstGeom>
        </p:spPr>
        <p:txBody>
          <a:bodyPr spcFirstLastPara="1" wrap="square" lIns="91425" tIns="91425" rIns="91425" bIns="91425" anchor="b" anchorCtr="0">
            <a:noAutofit/>
          </a:bodyPr>
          <a:lstStyle/>
          <a:p>
            <a:pPr marL="12700">
              <a:lnSpc>
                <a:spcPct val="100000"/>
              </a:lnSpc>
              <a:spcBef>
                <a:spcPts val="925"/>
              </a:spcBef>
            </a:pPr>
            <a:r>
              <a:rPr lang="en-US"/>
              <a:t>TINJAUAN KEPUSTAKAAN</a:t>
            </a:r>
            <a:endParaRPr lang="en-US" dirty="0"/>
          </a:p>
        </p:txBody>
      </p:sp>
      <p:sp>
        <p:nvSpPr>
          <p:cNvPr id="289" name="Google Shape;289;p27"/>
          <p:cNvSpPr txBox="1">
            <a:spLocks noGrp="1"/>
          </p:cNvSpPr>
          <p:nvPr>
            <p:ph type="subTitle" idx="8"/>
          </p:nvPr>
        </p:nvSpPr>
        <p:spPr>
          <a:xfrm>
            <a:off x="2100925" y="3417268"/>
            <a:ext cx="5467036" cy="364800"/>
          </a:xfrm>
          <a:prstGeom prst="rect">
            <a:avLst/>
          </a:prstGeom>
        </p:spPr>
        <p:txBody>
          <a:bodyPr spcFirstLastPara="1" wrap="square" lIns="91425" tIns="91425" rIns="91425" bIns="91425" anchor="t" anchorCtr="0">
            <a:noAutofit/>
          </a:bodyPr>
          <a:lstStyle/>
          <a:p>
            <a:pPr marL="12700" marR="339090">
              <a:lnSpc>
                <a:spcPct val="100000"/>
              </a:lnSpc>
              <a:spcBef>
                <a:spcPts val="550"/>
              </a:spcBef>
            </a:pPr>
            <a:r>
              <a:rPr lang="en-ID"/>
              <a:t>Membahas tentang landasan  teori berkaitan dengan  penelitian.</a:t>
            </a:r>
            <a:endParaRPr lang="en-ID" dirty="0"/>
          </a:p>
        </p:txBody>
      </p:sp>
      <p:sp>
        <p:nvSpPr>
          <p:cNvPr id="290" name="Google Shape;290;p27"/>
          <p:cNvSpPr txBox="1">
            <a:spLocks noGrp="1"/>
          </p:cNvSpPr>
          <p:nvPr>
            <p:ph type="title" idx="9"/>
          </p:nvPr>
        </p:nvSpPr>
        <p:spPr>
          <a:xfrm>
            <a:off x="944035" y="30062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91" name="Google Shape;291;p27"/>
          <p:cNvSpPr txBox="1">
            <a:spLocks noGrp="1"/>
          </p:cNvSpPr>
          <p:nvPr>
            <p:ph type="title" idx="13"/>
          </p:nvPr>
        </p:nvSpPr>
        <p:spPr>
          <a:xfrm>
            <a:off x="2100925" y="3934933"/>
            <a:ext cx="4509300" cy="449700"/>
          </a:xfrm>
          <a:prstGeom prst="rect">
            <a:avLst/>
          </a:prstGeom>
        </p:spPr>
        <p:txBody>
          <a:bodyPr spcFirstLastPara="1" wrap="square" lIns="91425" tIns="91425" rIns="91425" bIns="91425" anchor="b" anchorCtr="0">
            <a:noAutofit/>
          </a:bodyPr>
          <a:lstStyle/>
          <a:p>
            <a:pPr marL="12700">
              <a:lnSpc>
                <a:spcPct val="100000"/>
              </a:lnSpc>
            </a:pPr>
            <a:r>
              <a:rPr lang="en-ID"/>
              <a:t>METODE PENELITIAN</a:t>
            </a:r>
            <a:endParaRPr lang="en-ID" dirty="0"/>
          </a:p>
        </p:txBody>
      </p:sp>
      <p:sp>
        <p:nvSpPr>
          <p:cNvPr id="292" name="Google Shape;292;p27"/>
          <p:cNvSpPr txBox="1">
            <a:spLocks noGrp="1"/>
          </p:cNvSpPr>
          <p:nvPr>
            <p:ph type="subTitle" idx="14"/>
          </p:nvPr>
        </p:nvSpPr>
        <p:spPr>
          <a:xfrm>
            <a:off x="2100923" y="4247318"/>
            <a:ext cx="6099041" cy="364800"/>
          </a:xfrm>
          <a:prstGeom prst="rect">
            <a:avLst/>
          </a:prstGeom>
        </p:spPr>
        <p:txBody>
          <a:bodyPr spcFirstLastPara="1" wrap="square" lIns="91425" tIns="91425" rIns="91425" bIns="91425" anchor="t" anchorCtr="0">
            <a:noAutofit/>
          </a:bodyPr>
          <a:lstStyle/>
          <a:p>
            <a:pPr marL="12700" marR="347345">
              <a:lnSpc>
                <a:spcPct val="100000"/>
              </a:lnSpc>
              <a:spcBef>
                <a:spcPts val="550"/>
              </a:spcBef>
            </a:pPr>
            <a:r>
              <a:rPr lang="en-ID"/>
              <a:t>Membahas tentang jadwal  penelitian serta langkah yang akan dilakukan.</a:t>
            </a:r>
            <a:endParaRPr lang="en-ID" dirty="0"/>
          </a:p>
        </p:txBody>
      </p:sp>
      <p:sp>
        <p:nvSpPr>
          <p:cNvPr id="293" name="Google Shape;293;p27"/>
          <p:cNvSpPr txBox="1">
            <a:spLocks noGrp="1"/>
          </p:cNvSpPr>
          <p:nvPr>
            <p:ph type="title" idx="15"/>
          </p:nvPr>
        </p:nvSpPr>
        <p:spPr>
          <a:xfrm>
            <a:off x="944035" y="38363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2" name="object 27">
            <a:extLst>
              <a:ext uri="{FF2B5EF4-FFF2-40B4-BE49-F238E27FC236}">
                <a16:creationId xmlns:a16="http://schemas.microsoft.com/office/drawing/2014/main" id="{37C3B772-F53B-21E1-C2B4-ACFB2BE0D9B2}"/>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97F3F373-D404-079D-4545-5B00B416243A}"/>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01501921-714F-5077-E7D9-B1099C36BDAD}"/>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DABC1-1035-4C7F-B131-FF1A793B52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AA5B7A-01CE-1A21-746A-13BCCFDF8562}"/>
              </a:ext>
            </a:extLst>
          </p:cNvPr>
          <p:cNvSpPr>
            <a:spLocks noGrp="1"/>
          </p:cNvSpPr>
          <p:nvPr>
            <p:ph type="title"/>
          </p:nvPr>
        </p:nvSpPr>
        <p:spPr>
          <a:xfrm>
            <a:off x="203890" y="874330"/>
            <a:ext cx="7704000" cy="511819"/>
          </a:xfrm>
        </p:spPr>
        <p:txBody>
          <a:bodyPr/>
          <a:lstStyle/>
          <a:p>
            <a:r>
              <a:rPr lang="en-US"/>
              <a:t>Metodologi Penelitian (11/11)</a:t>
            </a:r>
            <a:endParaRPr lang="en-ID"/>
          </a:p>
        </p:txBody>
      </p:sp>
      <p:pic>
        <p:nvPicPr>
          <p:cNvPr id="4" name="object 27">
            <a:extLst>
              <a:ext uri="{FF2B5EF4-FFF2-40B4-BE49-F238E27FC236}">
                <a16:creationId xmlns:a16="http://schemas.microsoft.com/office/drawing/2014/main" id="{908C864F-C99D-CD30-5A4B-98D0559BDA99}"/>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649CC2D0-DF18-DEB9-EE64-D765987659DF}"/>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97A04D0-9569-B77D-D0C3-E05D920B9199}"/>
              </a:ext>
            </a:extLst>
          </p:cNvPr>
          <p:cNvGrpSpPr/>
          <p:nvPr/>
        </p:nvGrpSpPr>
        <p:grpSpPr>
          <a:xfrm rot="1305098">
            <a:off x="360930" y="3659050"/>
            <a:ext cx="1052471" cy="1049744"/>
            <a:chOff x="328257" y="3897070"/>
            <a:chExt cx="1052471" cy="1049744"/>
          </a:xfrm>
        </p:grpSpPr>
        <p:sp>
          <p:nvSpPr>
            <p:cNvPr id="11" name="Google Shape;264;p25">
              <a:extLst>
                <a:ext uri="{FF2B5EF4-FFF2-40B4-BE49-F238E27FC236}">
                  <a16:creationId xmlns:a16="http://schemas.microsoft.com/office/drawing/2014/main" id="{F4049EAA-9F2E-D9C0-2C88-6E3E13010B4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21D8D2B-8D23-483D-3BDA-211BF6E57F8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395;p32">
            <a:extLst>
              <a:ext uri="{FF2B5EF4-FFF2-40B4-BE49-F238E27FC236}">
                <a16:creationId xmlns:a16="http://schemas.microsoft.com/office/drawing/2014/main" id="{47D2DA0D-3DB9-8C09-A996-ADC74677CF61}"/>
              </a:ext>
            </a:extLst>
          </p:cNvPr>
          <p:cNvSpPr txBox="1">
            <a:spLocks/>
          </p:cNvSpPr>
          <p:nvPr/>
        </p:nvSpPr>
        <p:spPr>
          <a:xfrm>
            <a:off x="345282" y="1518555"/>
            <a:ext cx="2809220" cy="393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Rouge-L</a:t>
            </a:r>
            <a:endParaRPr lang="en-ID" sz="180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𝑟𝑒𝑓𝑒𝑟𝑒𝑛𝑐𝑒</m:t>
                                    </m:r>
                                  </m:den>
                                </m:f>
                              </m:oMath>
                            </m:oMathPara>
                          </a14:m>
                          <a:endParaRPr lang="en-ID" sz="1200">
                            <a:effectLst/>
                          </a:endParaRPr>
                        </a:p>
                        <a:p>
                          <a:r>
                            <a:rPr lang="en-US" sz="1200">
                              <a:effectLst/>
                            </a:rPr>
                            <a:t> </a:t>
                          </a:r>
                          <a:endParaRPr lang="en-ID"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𝐿𝑒𝑛𝑔</m:t>
                                    </m:r>
                                    <m:r>
                                      <a:rPr lang="en-US" sz="1200">
                                        <a:effectLst/>
                                        <a:latin typeface="Cambria Math" panose="02040503050406030204" pitchFamily="18" charset="0"/>
                                      </a:rPr>
                                      <m:t> </m:t>
                                    </m:r>
                                    <m:r>
                                      <a:rPr lang="en-US" sz="1200">
                                        <a:effectLst/>
                                        <a:latin typeface="Cambria Math" panose="02040503050406030204" pitchFamily="18" charset="0"/>
                                      </a:rPr>
                                      <m:t>𝑜𝑓</m:t>
                                    </m:r>
                                    <m:r>
                                      <a:rPr lang="en-US" sz="1200">
                                        <a:effectLst/>
                                        <a:latin typeface="Cambria Math" panose="02040503050406030204" pitchFamily="18" charset="0"/>
                                      </a:rPr>
                                      <m:t> </m:t>
                                    </m:r>
                                    <m:r>
                                      <a:rPr lang="en-US" sz="1200">
                                        <a:effectLst/>
                                        <a:latin typeface="Cambria Math" panose="02040503050406030204" pitchFamily="18" charset="0"/>
                                      </a:rPr>
                                      <m:t>𝐿𝐶𝑆</m:t>
                                    </m:r>
                                  </m:num>
                                  <m:den>
                                    <m:r>
                                      <a:rPr lang="en-US" sz="1200">
                                        <a:effectLst/>
                                        <a:latin typeface="Cambria Math" panose="02040503050406030204" pitchFamily="18" charset="0"/>
                                      </a:rPr>
                                      <m:t>𝑢𝑛𝑖𝑔𝑟𝑎𝑚</m:t>
                                    </m:r>
                                    <m:r>
                                      <a:rPr lang="en-US" sz="1200">
                                        <a:effectLst/>
                                        <a:latin typeface="Cambria Math" panose="02040503050406030204" pitchFamily="18" charset="0"/>
                                      </a:rPr>
                                      <m:t> </m:t>
                                    </m:r>
                                    <m:r>
                                      <a:rPr lang="en-US" sz="1200">
                                        <a:effectLst/>
                                        <a:latin typeface="Cambria Math" panose="02040503050406030204" pitchFamily="18" charset="0"/>
                                      </a:rPr>
                                      <m:t>𝑖𝑛</m:t>
                                    </m:r>
                                    <m:r>
                                      <a:rPr lang="en-US" sz="1200">
                                        <a:effectLst/>
                                        <a:latin typeface="Cambria Math" panose="02040503050406030204" pitchFamily="18" charset="0"/>
                                      </a:rPr>
                                      <m:t> </m:t>
                                    </m:r>
                                    <m:r>
                                      <a:rPr lang="en-US" sz="1200">
                                        <a:effectLst/>
                                        <a:latin typeface="Cambria Math" panose="02040503050406030204" pitchFamily="18" charset="0"/>
                                      </a:rPr>
                                      <m:t>𝑜𝑢𝑡𝑝𝑢𝑡</m:t>
                                    </m:r>
                                  </m:den>
                                </m:f>
                              </m:oMath>
                            </m:oMathPara>
                          </a14:m>
                          <a:endParaRPr lang="en-ID" sz="1200">
                            <a:effectLst/>
                          </a:endParaRPr>
                        </a:p>
                        <a:p>
                          <a:r>
                            <a:rPr lang="en-US" sz="1200">
                              <a:effectLst/>
                            </a:rPr>
                            <a:t> </a:t>
                          </a:r>
                          <a:endParaRPr lang="en-ID" sz="1200">
                            <a:effectLst/>
                          </a:endParaRPr>
                        </a:p>
                      </a:txBody>
                      <a:tcPr marL="68580" marR="68580" marT="0" marB="0" anchor="ct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pPr/>
                          <a14:m>
                            <m:oMathPara xmlns:m="http://schemas.openxmlformats.org/officeDocument/2006/math">
                              <m:oMathParaPr>
                                <m:jc m:val="centerGroup"/>
                              </m:oMathParaPr>
                              <m:oMath xmlns:m="http://schemas.openxmlformats.org/officeDocument/2006/math">
                                <m:r>
                                  <a:rPr lang="en-US" sz="1200">
                                    <a:effectLst/>
                                    <a:latin typeface="Cambria Math" panose="02040503050406030204" pitchFamily="18" charset="0"/>
                                  </a:rPr>
                                  <m:t>𝑅𝑜𝑢𝑔𝑒</m:t>
                                </m:r>
                                <m:r>
                                  <a:rPr lang="en-US" sz="1200">
                                    <a:effectLst/>
                                    <a:latin typeface="Cambria Math" panose="02040503050406030204" pitchFamily="18" charset="0"/>
                                  </a:rPr>
                                  <m:t>−</m:t>
                                </m:r>
                                <m:r>
                                  <a:rPr lang="en-US" sz="1200">
                                    <a:effectLst/>
                                    <a:latin typeface="Cambria Math" panose="02040503050406030204" pitchFamily="18" charset="0"/>
                                  </a:rPr>
                                  <m:t>𝐿</m:t>
                                </m:r>
                                <m:r>
                                  <a:rPr lang="en-US" sz="1200">
                                    <a:effectLst/>
                                    <a:latin typeface="Cambria Math" panose="02040503050406030204" pitchFamily="18" charset="0"/>
                                  </a:rPr>
                                  <m:t> </m:t>
                                </m:r>
                                <m:d>
                                  <m:dPr>
                                    <m:ctrlPr>
                                      <a:rPr lang="en-ID" sz="1200" i="1">
                                        <a:effectLst/>
                                        <a:latin typeface="Cambria Math" panose="02040503050406030204" pitchFamily="18" charset="0"/>
                                      </a:rPr>
                                    </m:ctrlPr>
                                  </m:dPr>
                                  <m:e>
                                    <m:r>
                                      <a:rPr lang="en-US" sz="1200">
                                        <a:effectLst/>
                                        <a:latin typeface="Cambria Math" panose="02040503050406030204" pitchFamily="18" charset="0"/>
                                      </a:rPr>
                                      <m:t>𝐹</m:t>
                                    </m:r>
                                    <m:r>
                                      <a:rPr lang="en-US" sz="1200">
                                        <a:effectLst/>
                                        <a:latin typeface="Cambria Math" panose="02040503050406030204" pitchFamily="18" charset="0"/>
                                      </a:rPr>
                                      <m:t>1</m:t>
                                    </m:r>
                                  </m:e>
                                </m:d>
                                <m:r>
                                  <a:rPr lang="en-US" sz="1200">
                                    <a:effectLst/>
                                    <a:latin typeface="Cambria Math" panose="02040503050406030204" pitchFamily="18" charset="0"/>
                                  </a:rPr>
                                  <m:t>=2 </m:t>
                                </m:r>
                                <m:r>
                                  <a:rPr lang="en-US" sz="1200">
                                    <a:effectLst/>
                                    <a:latin typeface="Cambria Math" panose="02040503050406030204" pitchFamily="18" charset="0"/>
                                  </a:rPr>
                                  <m:t>𝑥</m:t>
                                </m:r>
                                <m:r>
                                  <a:rPr lang="en-US" sz="1200">
                                    <a:effectLst/>
                                    <a:latin typeface="Cambria Math" panose="02040503050406030204" pitchFamily="18" charset="0"/>
                                  </a:rPr>
                                  <m:t> </m:t>
                                </m:r>
                                <m:f>
                                  <m:fPr>
                                    <m:ctrlPr>
                                      <a:rPr lang="en-ID" sz="1200" i="1">
                                        <a:effectLst/>
                                        <a:latin typeface="Cambria Math" panose="02040503050406030204" pitchFamily="18" charset="0"/>
                                      </a:rPr>
                                    </m:ctrlPr>
                                  </m:fPr>
                                  <m:num>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 </m:t>
                                    </m:r>
                                    <m:r>
                                      <a:rPr lang="en-US" sz="1200">
                                        <a:effectLst/>
                                        <a:latin typeface="Cambria Math" panose="02040503050406030204" pitchFamily="18" charset="0"/>
                                      </a:rPr>
                                      <m:t>𝑥</m:t>
                                    </m:r>
                                    <m:r>
                                      <a:rPr lang="en-US" sz="1200">
                                        <a:effectLst/>
                                        <a:latin typeface="Cambria Math" panose="02040503050406030204" pitchFamily="18" charset="0"/>
                                      </a:rPr>
                                      <m:t> </m:t>
                                    </m:r>
                                    <m:r>
                                      <a:rPr lang="en-US" sz="1200">
                                        <a:effectLst/>
                                        <a:latin typeface="Cambria Math" panose="02040503050406030204" pitchFamily="18" charset="0"/>
                                      </a:rPr>
                                      <m:t>𝑅𝑒𝑐𝑎𝑙𝑙</m:t>
                                    </m:r>
                                  </m:num>
                                  <m:den>
                                    <m:r>
                                      <a:rPr lang="en-US" sz="1200">
                                        <a:effectLst/>
                                        <a:latin typeface="Cambria Math" panose="02040503050406030204" pitchFamily="18" charset="0"/>
                                      </a:rPr>
                                      <m:t>𝑃𝑟𝑒𝑐𝑖𝑠𝑖𝑜𝑛</m:t>
                                    </m:r>
                                    <m:r>
                                      <a:rPr lang="en-US" sz="1200">
                                        <a:effectLst/>
                                        <a:latin typeface="Cambria Math" panose="02040503050406030204" pitchFamily="18" charset="0"/>
                                      </a:rPr>
                                      <m:t>+</m:t>
                                    </m:r>
                                    <m:r>
                                      <a:rPr lang="en-US" sz="1200">
                                        <a:effectLst/>
                                        <a:latin typeface="Cambria Math" panose="02040503050406030204" pitchFamily="18" charset="0"/>
                                      </a:rPr>
                                      <m:t>𝑅𝑒𝑐𝑎𝑙𝑙</m:t>
                                    </m:r>
                                  </m:den>
                                </m:f>
                              </m:oMath>
                            </m:oMathPara>
                          </a14:m>
                          <a:endParaRPr lang="en-ID" sz="1200">
                            <a:effectLst/>
                          </a:endParaRPr>
                        </a:p>
                      </a:txBody>
                      <a:tcPr marL="68580" marR="68580" marT="0" marB="0" anchor="ct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Choice>
        <mc:Fallback xmlns="">
          <p:graphicFrame>
            <p:nvGraphicFramePr>
              <p:cNvPr id="6" name="Table 5">
                <a:extLst>
                  <a:ext uri="{FF2B5EF4-FFF2-40B4-BE49-F238E27FC236}">
                    <a16:creationId xmlns:a16="http://schemas.microsoft.com/office/drawing/2014/main" id="{BDC540B0-C683-9AED-8031-AC476DF10180}"/>
                  </a:ext>
                </a:extLst>
              </p:cNvPr>
              <p:cNvGraphicFramePr>
                <a:graphicFrameLocks noGrp="1"/>
              </p:cNvGraphicFramePr>
              <p:nvPr>
                <p:extLst>
                  <p:ext uri="{D42A27DB-BD31-4B8C-83A1-F6EECF244321}">
                    <p14:modId xmlns:p14="http://schemas.microsoft.com/office/powerpoint/2010/main" val="2270803822"/>
                  </p:ext>
                </p:extLst>
              </p:nvPr>
            </p:nvGraphicFramePr>
            <p:xfrm>
              <a:off x="2142564" y="1848611"/>
              <a:ext cx="5307107" cy="2420559"/>
            </p:xfrm>
            <a:graphic>
              <a:graphicData uri="http://schemas.openxmlformats.org/drawingml/2006/table">
                <a:tbl>
                  <a:tblPr firstRow="1" firstCol="1" bandRow="1">
                    <a:tableStyleId>{5521B1EC-78B9-4867-990F-E81BE3442C87}</a:tableStyleId>
                  </a:tblPr>
                  <a:tblGrid>
                    <a:gridCol w="4629237">
                      <a:extLst>
                        <a:ext uri="{9D8B030D-6E8A-4147-A177-3AD203B41FA5}">
                          <a16:colId xmlns:a16="http://schemas.microsoft.com/office/drawing/2014/main" val="761903423"/>
                        </a:ext>
                      </a:extLst>
                    </a:gridCol>
                    <a:gridCol w="677870">
                      <a:extLst>
                        <a:ext uri="{9D8B030D-6E8A-4147-A177-3AD203B41FA5}">
                          <a16:colId xmlns:a16="http://schemas.microsoft.com/office/drawing/2014/main" val="2638604905"/>
                        </a:ext>
                      </a:extLst>
                    </a:gridCol>
                  </a:tblGrid>
                  <a:tr h="891497">
                    <a:tc>
                      <a:txBody>
                        <a:bodyPr/>
                        <a:lstStyle/>
                        <a:p>
                          <a:endParaRPr lang="en-US"/>
                        </a:p>
                      </a:txBody>
                      <a:tcPr marL="68580" marR="68580" marT="0" marB="0" anchor="ctr">
                        <a:blipFill>
                          <a:blip r:embed="rId4"/>
                          <a:stretch>
                            <a:fillRect l="-131" t="-680" r="-14717" b="-171429"/>
                          </a:stretch>
                        </a:blipFill>
                      </a:tcPr>
                    </a:tc>
                    <a:tc>
                      <a:txBody>
                        <a:bodyPr/>
                        <a:lstStyle/>
                        <a:p>
                          <a:endParaRPr lang="en-US" sz="1200">
                            <a:effectLst/>
                          </a:endParaRPr>
                        </a:p>
                        <a:p>
                          <a:r>
                            <a:rPr lang="en-US" sz="1200">
                              <a:effectLst/>
                            </a:rPr>
                            <a:t>(3.4)</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649358527"/>
                      </a:ext>
                    </a:extLst>
                  </a:tr>
                  <a:tr h="891497">
                    <a:tc>
                      <a:txBody>
                        <a:bodyPr/>
                        <a:lstStyle/>
                        <a:p>
                          <a:endParaRPr lang="en-US"/>
                        </a:p>
                      </a:txBody>
                      <a:tcPr marL="68580" marR="68580" marT="0" marB="0" anchor="ctr">
                        <a:blipFill>
                          <a:blip r:embed="rId4"/>
                          <a:stretch>
                            <a:fillRect l="-131" t="-101370" r="-14717" b="-72603"/>
                          </a:stretch>
                        </a:blipFill>
                      </a:tcPr>
                    </a:tc>
                    <a:tc>
                      <a:txBody>
                        <a:bodyPr/>
                        <a:lstStyle/>
                        <a:p>
                          <a:endParaRPr lang="en-US" sz="1200">
                            <a:effectLst/>
                          </a:endParaRPr>
                        </a:p>
                        <a:p>
                          <a:r>
                            <a:rPr lang="en-US" sz="1200">
                              <a:effectLst/>
                            </a:rPr>
                            <a:t>(3.5)</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01460187"/>
                      </a:ext>
                    </a:extLst>
                  </a:tr>
                  <a:tr h="637565">
                    <a:tc>
                      <a:txBody>
                        <a:bodyPr/>
                        <a:lstStyle/>
                        <a:p>
                          <a:endParaRPr lang="en-US"/>
                        </a:p>
                      </a:txBody>
                      <a:tcPr marL="68580" marR="68580" marT="0" marB="0" anchor="ctr">
                        <a:blipFill>
                          <a:blip r:embed="rId4"/>
                          <a:stretch>
                            <a:fillRect l="-131" t="-280000" r="-14717" b="-952"/>
                          </a:stretch>
                        </a:blipFill>
                      </a:tcPr>
                    </a:tc>
                    <a:tc>
                      <a:txBody>
                        <a:bodyPr/>
                        <a:lstStyle/>
                        <a:p>
                          <a:endParaRPr lang="en-US" sz="1200">
                            <a:effectLst/>
                          </a:endParaRPr>
                        </a:p>
                        <a:p>
                          <a:r>
                            <a:rPr lang="en-US" sz="1200">
                              <a:effectLst/>
                            </a:rPr>
                            <a:t>(3.6)</a:t>
                          </a:r>
                          <a:endParaRPr lang="en-ID"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4227562"/>
                      </a:ext>
                    </a:extLst>
                  </a:tr>
                </a:tbl>
              </a:graphicData>
            </a:graphic>
          </p:graphicFrame>
        </mc:Fallback>
      </mc:AlternateContent>
    </p:spTree>
    <p:extLst>
      <p:ext uri="{BB962C8B-B14F-4D97-AF65-F5344CB8AC3E}">
        <p14:creationId xmlns:p14="http://schemas.microsoft.com/office/powerpoint/2010/main" val="231106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1BD8ABD2-4594-0D7C-2B80-503771310F6D}"/>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C69FE741-76E8-4B3A-7EC5-273CF0A61850}"/>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2C0660E7-B505-EFE0-106F-9F34AE0B4DE7}"/>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Hasil dan Pembahasan</a:t>
            </a:r>
            <a:endParaRPr lang="en-ID" sz="3200"/>
          </a:p>
        </p:txBody>
      </p:sp>
      <p:sp>
        <p:nvSpPr>
          <p:cNvPr id="301" name="Google Shape;301;p28">
            <a:extLst>
              <a:ext uri="{FF2B5EF4-FFF2-40B4-BE49-F238E27FC236}">
                <a16:creationId xmlns:a16="http://schemas.microsoft.com/office/drawing/2014/main" id="{30A802B2-ED4B-2358-4376-C7137B3ABE88}"/>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303" name="Google Shape;303;p28">
            <a:extLst>
              <a:ext uri="{FF2B5EF4-FFF2-40B4-BE49-F238E27FC236}">
                <a16:creationId xmlns:a16="http://schemas.microsoft.com/office/drawing/2014/main" id="{8C0D20BB-E970-493A-AF05-C66C4F7BEF54}"/>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14596B26-D592-DD8E-485C-124C2C8E8393}"/>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C7C57A0A-5B8D-D5CC-2464-DD42A1938D8B}"/>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1A30E993-EE5C-DDAB-024D-949002421AA3}"/>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8DA651EC-AEF4-8E2A-D511-5D07685BD547}"/>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22954CD2-8DDA-84D0-43C1-89697A3C2D9B}"/>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2D78ABA-D06E-6FCD-E92F-788E3E9D186D}"/>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1CA50B5C-670E-DED4-3860-A7FEB8086073}"/>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5B7AD7CE-D8EE-B251-C012-C95C282AC6C1}"/>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C6C2F566-219E-2F3E-C304-C7BD5863E1D7}"/>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00B3D4E0-A10E-3C7D-317E-E34A9582F791}"/>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336AFE4E-D050-A025-06E4-BC2831EEC765}"/>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751FBCD-4E0C-3654-96E3-3F5483BE40A0}"/>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EA8B135C-AFE0-8D22-33C0-9270A0C0E818}"/>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B2E14A07-7648-0C90-D33C-E47459F5B93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DE32382D-EB06-813F-6861-ED22D88E8B0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1E4764C5-0274-27A3-0B91-ABFCCBC6D9BB}"/>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EEBFFB48-5DFB-C72B-A858-89F4F3C5C7BE}"/>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34BE0664-F4F0-A215-857E-58E0940134C7}"/>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82391C0-1DA9-DBC3-D4A6-08244CB8C5CB}"/>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FDF2B599-9C16-9440-89F1-2AC2D3585AC1}"/>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1507633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F11D3-32D6-B034-769C-7401D6C5A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737AC-7F3F-071E-1810-CB01EA8BCCDE}"/>
              </a:ext>
            </a:extLst>
          </p:cNvPr>
          <p:cNvSpPr>
            <a:spLocks noGrp="1"/>
          </p:cNvSpPr>
          <p:nvPr>
            <p:ph type="title"/>
          </p:nvPr>
        </p:nvSpPr>
        <p:spPr>
          <a:xfrm>
            <a:off x="234177" y="646770"/>
            <a:ext cx="7704000" cy="511819"/>
          </a:xfrm>
        </p:spPr>
        <p:txBody>
          <a:bodyPr/>
          <a:lstStyle/>
          <a:p>
            <a:r>
              <a:rPr lang="en-US"/>
              <a:t>Hasil dan Pembahasan (1/9)</a:t>
            </a:r>
            <a:endParaRPr lang="en-ID"/>
          </a:p>
        </p:txBody>
      </p:sp>
      <p:sp>
        <p:nvSpPr>
          <p:cNvPr id="3" name="Text Placeholder 2">
            <a:extLst>
              <a:ext uri="{FF2B5EF4-FFF2-40B4-BE49-F238E27FC236}">
                <a16:creationId xmlns:a16="http://schemas.microsoft.com/office/drawing/2014/main" id="{F6B33CDD-959D-1890-12D2-B7F3A3EC398B}"/>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Jawaban</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Skor ROUGE</a:t>
            </a:r>
          </a:p>
          <a:p>
            <a:pPr marL="358775" indent="0" algn="just">
              <a:spcAft>
                <a:spcPts val="600"/>
              </a:spcAft>
              <a:buNone/>
            </a:pPr>
            <a:r>
              <a:rPr lang="id-ID" sz="1600">
                <a:latin typeface="Lexend" pitchFamily="2" charset="0"/>
              </a:rPr>
              <a:t>R</a:t>
            </a:r>
            <a:r>
              <a:rPr lang="en-GB" sz="1600">
                <a:latin typeface="Lexend" pitchFamily="2" charset="0"/>
              </a:rPr>
              <a:t>ouge 1 : 1.0, </a:t>
            </a:r>
            <a:r>
              <a:rPr lang="id-ID" sz="1600">
                <a:latin typeface="Lexend" pitchFamily="2" charset="0"/>
              </a:rPr>
              <a:t>R</a:t>
            </a:r>
            <a:r>
              <a:rPr lang="en-GB" sz="1600">
                <a:latin typeface="Lexend" pitchFamily="2" charset="0"/>
              </a:rPr>
              <a:t>ouge 2 : 1.0, </a:t>
            </a:r>
            <a:r>
              <a:rPr lang="id-ID" sz="1600">
                <a:latin typeface="Lexend" pitchFamily="2" charset="0"/>
              </a:rPr>
              <a:t>R</a:t>
            </a:r>
            <a:r>
              <a:rPr lang="en-GB" sz="1600">
                <a:latin typeface="Lexend" pitchFamily="2" charset="0"/>
              </a:rPr>
              <a:t>ouge L : 1.0</a:t>
            </a:r>
          </a:p>
          <a:p>
            <a:pPr marL="0" indent="358775" algn="just">
              <a:buNone/>
            </a:pPr>
            <a:endParaRPr lang="en-ID" sz="1600">
              <a:latin typeface="Lexend" pitchFamily="2" charset="0"/>
            </a:endParaRPr>
          </a:p>
        </p:txBody>
      </p:sp>
      <p:pic>
        <p:nvPicPr>
          <p:cNvPr id="4" name="object 27">
            <a:extLst>
              <a:ext uri="{FF2B5EF4-FFF2-40B4-BE49-F238E27FC236}">
                <a16:creationId xmlns:a16="http://schemas.microsoft.com/office/drawing/2014/main" id="{A490259B-09CD-DDA9-E9E4-4DD3501379C5}"/>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1A20105-9D2B-7C6A-531B-63FDE4019C97}"/>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7363DC5-F06E-B333-CB6C-673843AD942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a:t>
            </a:r>
            <a:r>
              <a:rPr lang="nl-NL" sz="1400" i="1"/>
              <a:t>Fine-tuning</a:t>
            </a:r>
            <a:endParaRPr lang="en-ID" sz="1400" b="1" i="1"/>
          </a:p>
        </p:txBody>
      </p:sp>
      <p:grpSp>
        <p:nvGrpSpPr>
          <p:cNvPr id="10" name="Google Shape;263;p25">
            <a:extLst>
              <a:ext uri="{FF2B5EF4-FFF2-40B4-BE49-F238E27FC236}">
                <a16:creationId xmlns:a16="http://schemas.microsoft.com/office/drawing/2014/main" id="{609C6632-CF6B-A509-83A3-E33707820FE7}"/>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AF3E4C78-67D5-90CF-02F7-9914007E24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C4A9DC2-8C81-0D41-3047-F21B6363A11D}"/>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6225512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AC206-F53B-8D04-4B33-C7594BEB4A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9FA35-3F4F-64F0-6476-78A4EC8AE183}"/>
              </a:ext>
            </a:extLst>
          </p:cNvPr>
          <p:cNvSpPr>
            <a:spLocks noGrp="1"/>
          </p:cNvSpPr>
          <p:nvPr>
            <p:ph type="title"/>
          </p:nvPr>
        </p:nvSpPr>
        <p:spPr>
          <a:xfrm>
            <a:off x="234177" y="646770"/>
            <a:ext cx="7704000" cy="511819"/>
          </a:xfrm>
        </p:spPr>
        <p:txBody>
          <a:bodyPr/>
          <a:lstStyle/>
          <a:p>
            <a:r>
              <a:rPr lang="en-US"/>
              <a:t>Hasil dan Pembahasan (2/9)</a:t>
            </a:r>
            <a:endParaRPr lang="en-ID"/>
          </a:p>
        </p:txBody>
      </p:sp>
      <p:sp>
        <p:nvSpPr>
          <p:cNvPr id="3" name="Text Placeholder 2">
            <a:extLst>
              <a:ext uri="{FF2B5EF4-FFF2-40B4-BE49-F238E27FC236}">
                <a16:creationId xmlns:a16="http://schemas.microsoft.com/office/drawing/2014/main" id="{689FFBDF-4A63-2C11-CD13-5FB0F8E1DCED}"/>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Dasar</a:t>
            </a:r>
            <a:endParaRPr lang="en-ID" sz="1600" b="1">
              <a:effectLst/>
              <a:latin typeface="Lexend" pitchFamily="2" charset="0"/>
              <a:ea typeface="Times New Roman" panose="02020603050405020304" pitchFamily="18" charset="0"/>
            </a:endParaRPr>
          </a:p>
          <a:p>
            <a:pPr marL="0" indent="358775" algn="just">
              <a:spcAft>
                <a:spcPts val="1200"/>
              </a:spcAft>
              <a:buNone/>
            </a:pPr>
            <a:r>
              <a:rPr lang="en-GB" sz="1600">
                <a:latin typeface="Lexend" pitchFamily="2" charset="0"/>
              </a:rPr>
              <a:t>Bagaimana cara membuat Surat Keterangan Aktif Kuliah?</a:t>
            </a:r>
            <a:endParaRPr lang="en-ID" sz="1600">
              <a:latin typeface="Lexend" pitchFamily="2" charset="0"/>
            </a:endParaRPr>
          </a:p>
          <a:p>
            <a:pPr marL="342900" indent="-342900" algn="just">
              <a:spcAft>
                <a:spcPts val="600"/>
              </a:spcAft>
              <a:buFont typeface="Wingdings" panose="05000000000000000000" pitchFamily="2" charset="2"/>
              <a:buChar char="v"/>
            </a:pPr>
            <a:r>
              <a:rPr lang="en-US" sz="1600" b="1">
                <a:effectLst/>
                <a:latin typeface="Lexend" pitchFamily="2" charset="0"/>
                <a:ea typeface="Times New Roman" panose="02020603050405020304" pitchFamily="18" charset="0"/>
              </a:rPr>
              <a:t>Pertanyaan Paraphrase</a:t>
            </a:r>
            <a:endParaRPr lang="en-GB" sz="1600" b="1">
              <a:effectLst/>
              <a:latin typeface="Lexend" pitchFamily="2" charset="0"/>
              <a:ea typeface="Times New Roman" panose="02020603050405020304" pitchFamily="18" charset="0"/>
            </a:endParaRPr>
          </a:p>
          <a:p>
            <a:pPr marL="358775" indent="0" algn="just">
              <a:spcAft>
                <a:spcPts val="1200"/>
              </a:spcAft>
              <a:buNone/>
            </a:pPr>
            <a:r>
              <a:rPr lang="en-GB" sz="1600">
                <a:latin typeface="Lexend" pitchFamily="2" charset="0"/>
              </a:rPr>
              <a:t>Apa langkah-langkah untuk membuat Surat Keterangan Aktif Kuliah?</a:t>
            </a:r>
          </a:p>
          <a:p>
            <a:pPr marL="342900" indent="-342900" algn="just">
              <a:spcAft>
                <a:spcPts val="600"/>
              </a:spcAft>
              <a:buFont typeface="Wingdings" panose="05000000000000000000" pitchFamily="2" charset="2"/>
              <a:buChar char="v"/>
            </a:pPr>
            <a:r>
              <a:rPr lang="en-GB" sz="1600" b="1">
                <a:latin typeface="Lexend" pitchFamily="2" charset="0"/>
                <a:ea typeface="Times New Roman" panose="02020603050405020304" pitchFamily="18" charset="0"/>
              </a:rPr>
              <a:t>Referensi</a:t>
            </a:r>
          </a:p>
          <a:p>
            <a:pPr marL="358775" indent="0" algn="just">
              <a:spcAft>
                <a:spcPts val="1200"/>
              </a:spcAft>
              <a:buNone/>
            </a:pPr>
            <a:r>
              <a:rPr lang="en-GB" sz="1600">
                <a:latin typeface="Lexend" pitchFamily="2" charset="0"/>
              </a:rPr>
              <a:t>Terkait masalah Surat keterangan Aktif Kuliah silahkan mengurus ke bagian Registrasi Akademik.</a:t>
            </a:r>
          </a:p>
          <a:p>
            <a:pPr marL="342900" indent="-342900" algn="just">
              <a:spcAft>
                <a:spcPts val="600"/>
              </a:spcAft>
              <a:buFont typeface="Wingdings" panose="05000000000000000000" pitchFamily="2" charset="2"/>
              <a:buChar char="v"/>
            </a:pPr>
            <a:r>
              <a:rPr lang="en-GB" sz="1600" b="1">
                <a:effectLst/>
                <a:latin typeface="Lexend" pitchFamily="2" charset="0"/>
                <a:ea typeface="Times New Roman" panose="02020603050405020304" pitchFamily="18" charset="0"/>
              </a:rPr>
              <a:t>Jawaban</a:t>
            </a:r>
          </a:p>
          <a:p>
            <a:pPr marL="358775" indent="0" algn="just">
              <a:spcAft>
                <a:spcPts val="600"/>
              </a:spcAft>
              <a:buNone/>
            </a:pPr>
            <a:r>
              <a:rPr lang="en-GB" sz="1600">
                <a:latin typeface="Lexend" pitchFamily="2" charset="0"/>
              </a:rPr>
              <a:t>Untuk membuat Surat Keterangan Aktif Kuliah silahkan mengurus ke bagian Registrasi Akademik.</a:t>
            </a:r>
          </a:p>
        </p:txBody>
      </p:sp>
      <p:pic>
        <p:nvPicPr>
          <p:cNvPr id="4" name="object 27">
            <a:extLst>
              <a:ext uri="{FF2B5EF4-FFF2-40B4-BE49-F238E27FC236}">
                <a16:creationId xmlns:a16="http://schemas.microsoft.com/office/drawing/2014/main" id="{E550101F-A3C4-AB10-DB5C-8A8091F50274}"/>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78CD084-428F-93B2-D775-47C67F26AA5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1537B38-F0B3-C18B-3957-D7ECACB6F758}"/>
              </a:ext>
            </a:extLst>
          </p:cNvPr>
          <p:cNvSpPr txBox="1">
            <a:spLocks/>
          </p:cNvSpPr>
          <p:nvPr/>
        </p:nvSpPr>
        <p:spPr>
          <a:xfrm>
            <a:off x="324802" y="1137967"/>
            <a:ext cx="4887646"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GB" sz="1400"/>
              <a:t>Hasil </a:t>
            </a:r>
            <a:r>
              <a:rPr lang="en-US" sz="1400"/>
              <a:t>jawaban </a:t>
            </a:r>
            <a:r>
              <a:rPr lang="en-GB" sz="1400"/>
              <a:t>dengan </a:t>
            </a:r>
            <a:r>
              <a:rPr lang="en-US" sz="1400"/>
              <a:t>Paraphrase pada pertanyaan</a:t>
            </a:r>
            <a:endParaRPr lang="en-ID" sz="1400"/>
          </a:p>
        </p:txBody>
      </p:sp>
      <p:grpSp>
        <p:nvGrpSpPr>
          <p:cNvPr id="10" name="Google Shape;263;p25">
            <a:extLst>
              <a:ext uri="{FF2B5EF4-FFF2-40B4-BE49-F238E27FC236}">
                <a16:creationId xmlns:a16="http://schemas.microsoft.com/office/drawing/2014/main" id="{D7C837E8-A675-9853-8784-1D607B373FEC}"/>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2BC0C7B-591D-9935-F92D-2371FC1E0FF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3F15189-FF67-5677-8976-AC2089F9E94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63980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0D97-5E95-C296-32F2-CB0E1EBD2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F5FB4D-F9F1-BA68-48B3-3441296458ED}"/>
              </a:ext>
            </a:extLst>
          </p:cNvPr>
          <p:cNvSpPr>
            <a:spLocks noGrp="1"/>
          </p:cNvSpPr>
          <p:nvPr>
            <p:ph type="title"/>
          </p:nvPr>
        </p:nvSpPr>
        <p:spPr>
          <a:xfrm>
            <a:off x="234177" y="646770"/>
            <a:ext cx="7704000" cy="511819"/>
          </a:xfrm>
        </p:spPr>
        <p:txBody>
          <a:bodyPr/>
          <a:lstStyle/>
          <a:p>
            <a:r>
              <a:rPr lang="en-US"/>
              <a:t>Hasil dan Pembahasan (3/9)</a:t>
            </a:r>
            <a:endParaRPr lang="en-ID"/>
          </a:p>
        </p:txBody>
      </p:sp>
      <p:sp>
        <p:nvSpPr>
          <p:cNvPr id="3" name="Text Placeholder 2">
            <a:extLst>
              <a:ext uri="{FF2B5EF4-FFF2-40B4-BE49-F238E27FC236}">
                <a16:creationId xmlns:a16="http://schemas.microsoft.com/office/drawing/2014/main" id="{63FEDDEE-3511-7657-9387-92350306B3C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US" sz="1800" b="1">
                <a:effectLst/>
                <a:latin typeface="Lexend" pitchFamily="2" charset="0"/>
                <a:ea typeface="Times New Roman" panose="02020603050405020304" pitchFamily="18" charset="0"/>
              </a:rPr>
              <a:t>Pertanyaan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Bagaimana Pengurusan Surat Keterangan Aktif Kuliah?</a:t>
            </a:r>
            <a:r>
              <a:rPr lang="en-ID" sz="1800">
                <a:latin typeface="Lexend" pitchFamily="2"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Referensi</a:t>
            </a:r>
          </a:p>
          <a:p>
            <a:pPr marL="358775" indent="0" algn="just">
              <a:spcAft>
                <a:spcPts val="1200"/>
              </a:spcAft>
              <a:buNone/>
            </a:pPr>
            <a:r>
              <a:rPr lang="en-GB" sz="1800">
                <a:latin typeface="Lexend" pitchFamily="2" charset="0"/>
              </a:rPr>
              <a:t>Pengurusan Surat Keterangan Aktif Kuliah silahkan ke bagian registrasi.</a:t>
            </a:r>
          </a:p>
          <a:p>
            <a:pPr marL="342900" indent="-342900" algn="just">
              <a:spcAft>
                <a:spcPts val="600"/>
              </a:spcAft>
              <a:buFont typeface="Wingdings" panose="05000000000000000000" pitchFamily="2" charset="2"/>
              <a:buChar char="v"/>
            </a:pPr>
            <a:r>
              <a:rPr lang="en-GB" sz="1800" b="1">
                <a:latin typeface="Lexend" pitchFamily="2" charset="0"/>
                <a:ea typeface="Times New Roman" panose="02020603050405020304" pitchFamily="18" charset="0"/>
              </a:rPr>
              <a:t>Jawaban</a:t>
            </a:r>
          </a:p>
          <a:p>
            <a:pPr marL="358775" indent="0" algn="just">
              <a:spcAft>
                <a:spcPts val="1200"/>
              </a:spcAft>
              <a:buNone/>
            </a:pPr>
            <a:r>
              <a:rPr lang="en-GB" sz="1800">
                <a:latin typeface="Lexend" pitchFamily="2" charset="0"/>
              </a:rPr>
              <a:t>Silahkan ke bagian registrasi.</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Skor ROUGE</a:t>
            </a:r>
          </a:p>
          <a:p>
            <a:pPr marL="358775" indent="0" algn="just">
              <a:spcAft>
                <a:spcPts val="1200"/>
              </a:spcAft>
              <a:buNone/>
            </a:pPr>
            <a:r>
              <a:rPr lang="en-GB" sz="1800">
                <a:latin typeface="Lexend" pitchFamily="2" charset="0"/>
              </a:rPr>
              <a:t>Rouge 1 : 0.6153, Rouge 2 : 0.5454, Rouge L : 0.6153</a:t>
            </a:r>
            <a:endParaRPr lang="en-ID" sz="1800">
              <a:latin typeface="Lexend" pitchFamily="2" charset="0"/>
            </a:endParaRPr>
          </a:p>
        </p:txBody>
      </p:sp>
      <p:pic>
        <p:nvPicPr>
          <p:cNvPr id="4" name="object 27">
            <a:extLst>
              <a:ext uri="{FF2B5EF4-FFF2-40B4-BE49-F238E27FC236}">
                <a16:creationId xmlns:a16="http://schemas.microsoft.com/office/drawing/2014/main" id="{08AD9608-18DE-5DBE-D948-F502B5221A3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C95F341-11AC-DE28-39CB-8ABBD487960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FBD854DB-A01D-013A-104E-24873AAB20FA}"/>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Hasil dengan metode RAG</a:t>
            </a:r>
            <a:endParaRPr lang="en-ID" sz="1400" b="1" i="1"/>
          </a:p>
        </p:txBody>
      </p:sp>
      <p:grpSp>
        <p:nvGrpSpPr>
          <p:cNvPr id="10" name="Google Shape;263;p25">
            <a:extLst>
              <a:ext uri="{FF2B5EF4-FFF2-40B4-BE49-F238E27FC236}">
                <a16:creationId xmlns:a16="http://schemas.microsoft.com/office/drawing/2014/main" id="{F1125D7A-0602-57FD-04D9-C7B78871B91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106841F0-A528-3873-3E22-6F1B0E56240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5C771C7-1A24-66CB-BC7B-01FC83DC8A2C}"/>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29144065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515A0-11F0-9A53-56D4-3630A3E19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FEA830-C044-3B67-9297-17A00034DC13}"/>
              </a:ext>
            </a:extLst>
          </p:cNvPr>
          <p:cNvSpPr>
            <a:spLocks noGrp="1"/>
          </p:cNvSpPr>
          <p:nvPr>
            <p:ph type="title"/>
          </p:nvPr>
        </p:nvSpPr>
        <p:spPr>
          <a:xfrm>
            <a:off x="203890" y="874330"/>
            <a:ext cx="7704000" cy="511819"/>
          </a:xfrm>
        </p:spPr>
        <p:txBody>
          <a:bodyPr/>
          <a:lstStyle/>
          <a:p>
            <a:r>
              <a:rPr lang="en-US"/>
              <a:t>Hasil dan Pembahasan (4/9)</a:t>
            </a:r>
            <a:endParaRPr lang="en-ID"/>
          </a:p>
        </p:txBody>
      </p:sp>
      <p:pic>
        <p:nvPicPr>
          <p:cNvPr id="4" name="object 27">
            <a:extLst>
              <a:ext uri="{FF2B5EF4-FFF2-40B4-BE49-F238E27FC236}">
                <a16:creationId xmlns:a16="http://schemas.microsoft.com/office/drawing/2014/main" id="{556B4C6C-5AA9-F5C5-5D2B-CAF0A9C7E3AA}"/>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017857E-A827-995B-5B71-3D37B38AD0F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90C195EB-73E8-BCCA-F994-AC91A8CECC6C}"/>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0D3DBC32-F834-0B5D-6EFB-DAE3610D581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48FDAA8-D83F-22B2-CF7C-487C67EA0C2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8A5989BF-6C3A-A6E7-7BAE-2A1966D0950E}"/>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US" sz="1800"/>
              <a:t>Hasil Pengujian dan Evaluasi Hasil Inferensi</a:t>
            </a:r>
            <a:endParaRPr lang="en-ID" sz="1800"/>
          </a:p>
        </p:txBody>
      </p:sp>
      <p:graphicFrame>
        <p:nvGraphicFramePr>
          <p:cNvPr id="3" name="Table 2">
            <a:extLst>
              <a:ext uri="{FF2B5EF4-FFF2-40B4-BE49-F238E27FC236}">
                <a16:creationId xmlns:a16="http://schemas.microsoft.com/office/drawing/2014/main" id="{D390ABE8-5904-DDE9-496C-7CECC1FB03EF}"/>
              </a:ext>
            </a:extLst>
          </p:cNvPr>
          <p:cNvGraphicFramePr>
            <a:graphicFrameLocks noGrp="1"/>
          </p:cNvGraphicFramePr>
          <p:nvPr>
            <p:extLst>
              <p:ext uri="{D42A27DB-BD31-4B8C-83A1-F6EECF244321}">
                <p14:modId xmlns:p14="http://schemas.microsoft.com/office/powerpoint/2010/main" val="2418295927"/>
              </p:ext>
            </p:extLst>
          </p:nvPr>
        </p:nvGraphicFramePr>
        <p:xfrm>
          <a:off x="1640268" y="2372001"/>
          <a:ext cx="5863464" cy="1287736"/>
        </p:xfrm>
        <a:graphic>
          <a:graphicData uri="http://schemas.openxmlformats.org/drawingml/2006/table">
            <a:tbl>
              <a:tblPr firstRow="1" firstCol="1" bandRow="1">
                <a:tableStyleId>{5521B1EC-78B9-4867-990F-E81BE3442C87}</a:tableStyleId>
              </a:tblPr>
              <a:tblGrid>
                <a:gridCol w="1195305">
                  <a:extLst>
                    <a:ext uri="{9D8B030D-6E8A-4147-A177-3AD203B41FA5}">
                      <a16:colId xmlns:a16="http://schemas.microsoft.com/office/drawing/2014/main" val="130304968"/>
                    </a:ext>
                  </a:extLst>
                </a:gridCol>
                <a:gridCol w="1489139">
                  <a:extLst>
                    <a:ext uri="{9D8B030D-6E8A-4147-A177-3AD203B41FA5}">
                      <a16:colId xmlns:a16="http://schemas.microsoft.com/office/drawing/2014/main" val="1249681267"/>
                    </a:ext>
                  </a:extLst>
                </a:gridCol>
                <a:gridCol w="1165044">
                  <a:extLst>
                    <a:ext uri="{9D8B030D-6E8A-4147-A177-3AD203B41FA5}">
                      <a16:colId xmlns:a16="http://schemas.microsoft.com/office/drawing/2014/main" val="564874198"/>
                    </a:ext>
                  </a:extLst>
                </a:gridCol>
                <a:gridCol w="1006988">
                  <a:extLst>
                    <a:ext uri="{9D8B030D-6E8A-4147-A177-3AD203B41FA5}">
                      <a16:colId xmlns:a16="http://schemas.microsoft.com/office/drawing/2014/main" val="1280064213"/>
                    </a:ext>
                  </a:extLst>
                </a:gridCol>
                <a:gridCol w="1006988">
                  <a:extLst>
                    <a:ext uri="{9D8B030D-6E8A-4147-A177-3AD203B41FA5}">
                      <a16:colId xmlns:a16="http://schemas.microsoft.com/office/drawing/2014/main" val="3100372075"/>
                    </a:ext>
                  </a:extLst>
                </a:gridCol>
              </a:tblGrid>
              <a:tr h="254532">
                <a:tc rowSpan="2">
                  <a:txBody>
                    <a:bodyPr/>
                    <a:lstStyle/>
                    <a:p>
                      <a:pPr algn="ctr"/>
                      <a:r>
                        <a:rPr lang="en-GB" sz="1200" b="1">
                          <a:effectLst/>
                          <a:latin typeface="Lexend" pitchFamily="2" charset="0"/>
                        </a:rPr>
                        <a:t>Metode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rowSpan="2">
                  <a:txBody>
                    <a:bodyPr/>
                    <a:lstStyle/>
                    <a:p>
                      <a:pPr algn="ctr"/>
                      <a:r>
                        <a:rPr lang="en-GB" sz="1200" b="1">
                          <a:effectLst/>
                          <a:latin typeface="Lexend" pitchFamily="2" charset="0"/>
                        </a:rPr>
                        <a:t>Jumlah Pertanyaan</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gridSpan="3">
                  <a:txBody>
                    <a:bodyPr/>
                    <a:lstStyle/>
                    <a:p>
                      <a:pPr algn="ctr"/>
                      <a:r>
                        <a:rPr lang="en-GB" sz="1200" b="1">
                          <a:effectLst/>
                          <a:latin typeface="Lexend" pitchFamily="2" charset="0"/>
                        </a:rPr>
                        <a:t>Skor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038764388"/>
                  </a:ext>
                </a:extLst>
              </a:tr>
              <a:tr h="358688">
                <a:tc vMerge="1">
                  <a:txBody>
                    <a:bodyPr/>
                    <a:lstStyle/>
                    <a:p>
                      <a:endParaRPr lang="en-ID"/>
                    </a:p>
                  </a:txBody>
                  <a:tcPr/>
                </a:tc>
                <a:tc vMerge="1">
                  <a:txBody>
                    <a:bodyPr/>
                    <a:lstStyle/>
                    <a:p>
                      <a:endParaRPr lang="en-ID"/>
                    </a:p>
                  </a:txBody>
                  <a:tcPr/>
                </a:tc>
                <a:tc>
                  <a:txBody>
                    <a:bodyPr/>
                    <a:lstStyle/>
                    <a:p>
                      <a:pPr algn="ctr"/>
                      <a:r>
                        <a:rPr lang="en-GB" sz="1200" b="1">
                          <a:effectLst/>
                          <a:latin typeface="Lexend" pitchFamily="2" charset="0"/>
                        </a:rPr>
                        <a:t>R-1</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R-2</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R-L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673609880"/>
                  </a:ext>
                </a:extLst>
              </a:tr>
              <a:tr h="337258">
                <a:tc>
                  <a:txBody>
                    <a:bodyPr/>
                    <a:lstStyle/>
                    <a:p>
                      <a:pPr>
                        <a:lnSpc>
                          <a:spcPct val="150000"/>
                        </a:lnSpc>
                      </a:pPr>
                      <a:r>
                        <a:rPr lang="en-GB" sz="1200">
                          <a:effectLst/>
                          <a:latin typeface="Lexend" pitchFamily="2" charset="0"/>
                        </a:rPr>
                        <a:t>Fine-tuning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20/20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1.0</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892403286"/>
                  </a:ext>
                </a:extLst>
              </a:tr>
              <a:tr h="337258">
                <a:tc>
                  <a:txBody>
                    <a:bodyPr/>
                    <a:lstStyle/>
                    <a:p>
                      <a:pPr>
                        <a:lnSpc>
                          <a:spcPct val="150000"/>
                        </a:lnSpc>
                      </a:pPr>
                      <a:r>
                        <a:rPr lang="en-GB" sz="1200">
                          <a:effectLst/>
                          <a:latin typeface="Lexend" pitchFamily="2" charset="0"/>
                        </a:rPr>
                        <a:t>RAG</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15/56</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167118715"/>
                  </a:ext>
                </a:extLst>
              </a:tr>
            </a:tbl>
          </a:graphicData>
        </a:graphic>
      </p:graphicFrame>
      <p:sp>
        <p:nvSpPr>
          <p:cNvPr id="6" name="Text Placeholder 2">
            <a:extLst>
              <a:ext uri="{FF2B5EF4-FFF2-40B4-BE49-F238E27FC236}">
                <a16:creationId xmlns:a16="http://schemas.microsoft.com/office/drawing/2014/main" id="{D7EAC188-2CA3-7271-EDF1-5A2F4448A388}"/>
              </a:ext>
            </a:extLst>
          </p:cNvPr>
          <p:cNvSpPr>
            <a:spLocks noGrp="1"/>
          </p:cNvSpPr>
          <p:nvPr>
            <p:ph type="body" idx="1"/>
          </p:nvPr>
        </p:nvSpPr>
        <p:spPr>
          <a:xfrm>
            <a:off x="2929712" y="1897924"/>
            <a:ext cx="3284576" cy="474077"/>
          </a:xfrm>
        </p:spPr>
        <p:txBody>
          <a:bodyPr/>
          <a:lstStyle/>
          <a:p>
            <a:pPr marL="152400" indent="0" algn="ctr">
              <a:buNone/>
            </a:pPr>
            <a:r>
              <a:rPr lang="en-US" sz="1600"/>
              <a:t>Tabel 5.1 </a:t>
            </a:r>
            <a:r>
              <a:rPr lang="en-GB" sz="1600"/>
              <a:t>Nilai skor ROUGE</a:t>
            </a:r>
            <a:endParaRPr lang="en-ID" sz="1600"/>
          </a:p>
        </p:txBody>
      </p:sp>
    </p:spTree>
    <p:extLst>
      <p:ext uri="{BB962C8B-B14F-4D97-AF65-F5344CB8AC3E}">
        <p14:creationId xmlns:p14="http://schemas.microsoft.com/office/powerpoint/2010/main" val="3734080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8FC75-EE19-3B57-C0D5-CA1268630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C532F-13A4-4F90-73E7-20B1272BF4A5}"/>
              </a:ext>
            </a:extLst>
          </p:cNvPr>
          <p:cNvSpPr>
            <a:spLocks noGrp="1"/>
          </p:cNvSpPr>
          <p:nvPr>
            <p:ph type="title"/>
          </p:nvPr>
        </p:nvSpPr>
        <p:spPr>
          <a:xfrm>
            <a:off x="203890" y="874330"/>
            <a:ext cx="7704000" cy="511819"/>
          </a:xfrm>
        </p:spPr>
        <p:txBody>
          <a:bodyPr/>
          <a:lstStyle/>
          <a:p>
            <a:r>
              <a:rPr lang="en-US"/>
              <a:t>Hasil dan Pembahasan (5/9)</a:t>
            </a:r>
            <a:endParaRPr lang="en-ID"/>
          </a:p>
        </p:txBody>
      </p:sp>
      <p:pic>
        <p:nvPicPr>
          <p:cNvPr id="4" name="object 27">
            <a:extLst>
              <a:ext uri="{FF2B5EF4-FFF2-40B4-BE49-F238E27FC236}">
                <a16:creationId xmlns:a16="http://schemas.microsoft.com/office/drawing/2014/main" id="{D38844AB-5AC8-B84F-4AF3-A5EB60812F5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E4F287E-11A7-6BF4-0DA2-4113F705896B}"/>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1327A99C-4A51-03C3-D4BD-CDFB6F6470E8}"/>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CA9A2AB5-AF9D-62D1-8F9E-2FA6BA8E1BB0}"/>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A0571D5F-6451-A581-5A18-7CF6947883B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27FE5091-9AF6-38E0-3498-EA4A5C21228D}"/>
              </a:ext>
            </a:extLst>
          </p:cNvPr>
          <p:cNvSpPr txBox="1">
            <a:spLocks/>
          </p:cNvSpPr>
          <p:nvPr/>
        </p:nvSpPr>
        <p:spPr>
          <a:xfrm>
            <a:off x="309935" y="1562778"/>
            <a:ext cx="6107454"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id-ID" sz="1800"/>
              <a:t>Kategori </a:t>
            </a:r>
            <a:r>
              <a:rPr lang="en-GB" sz="1800"/>
              <a:t>skor ROUGE</a:t>
            </a:r>
            <a:endParaRPr lang="en-ID" sz="1800"/>
          </a:p>
        </p:txBody>
      </p:sp>
      <p:sp>
        <p:nvSpPr>
          <p:cNvPr id="6" name="Text Placeholder 2">
            <a:extLst>
              <a:ext uri="{FF2B5EF4-FFF2-40B4-BE49-F238E27FC236}">
                <a16:creationId xmlns:a16="http://schemas.microsoft.com/office/drawing/2014/main" id="{9C472DD8-9E55-C38F-7457-11B0621A3A7D}"/>
              </a:ext>
            </a:extLst>
          </p:cNvPr>
          <p:cNvSpPr>
            <a:spLocks noGrp="1"/>
          </p:cNvSpPr>
          <p:nvPr>
            <p:ph type="body" idx="1"/>
          </p:nvPr>
        </p:nvSpPr>
        <p:spPr>
          <a:xfrm>
            <a:off x="1312892" y="1897924"/>
            <a:ext cx="6518214" cy="395632"/>
          </a:xfrm>
        </p:spPr>
        <p:txBody>
          <a:bodyPr/>
          <a:lstStyle/>
          <a:p>
            <a:pPr marL="152400" indent="0" algn="ctr">
              <a:buNone/>
            </a:pPr>
            <a:r>
              <a:rPr lang="en-US" sz="1600"/>
              <a:t>Tabel 5.2 </a:t>
            </a:r>
            <a:r>
              <a:rPr lang="en-GB" sz="1600"/>
              <a:t>Tabel Kategori Nilai Metrik ROUGE (Walker II, 2024)</a:t>
            </a:r>
            <a:endParaRPr lang="en-ID" sz="1600"/>
          </a:p>
        </p:txBody>
      </p:sp>
      <p:graphicFrame>
        <p:nvGraphicFramePr>
          <p:cNvPr id="7" name="Table 6">
            <a:extLst>
              <a:ext uri="{FF2B5EF4-FFF2-40B4-BE49-F238E27FC236}">
                <a16:creationId xmlns:a16="http://schemas.microsoft.com/office/drawing/2014/main" id="{AA77AC46-CD0D-56C8-10DE-44B3992601B8}"/>
              </a:ext>
            </a:extLst>
          </p:cNvPr>
          <p:cNvGraphicFramePr>
            <a:graphicFrameLocks noGrp="1"/>
          </p:cNvGraphicFramePr>
          <p:nvPr>
            <p:extLst>
              <p:ext uri="{D42A27DB-BD31-4B8C-83A1-F6EECF244321}">
                <p14:modId xmlns:p14="http://schemas.microsoft.com/office/powerpoint/2010/main" val="818417374"/>
              </p:ext>
            </p:extLst>
          </p:nvPr>
        </p:nvGraphicFramePr>
        <p:xfrm>
          <a:off x="1386000" y="2336950"/>
          <a:ext cx="6371999" cy="1944000"/>
        </p:xfrm>
        <a:graphic>
          <a:graphicData uri="http://schemas.openxmlformats.org/drawingml/2006/table">
            <a:tbl>
              <a:tblPr firstRow="1" firstCol="1" bandRow="1">
                <a:tableStyleId>{5521B1EC-78B9-4867-990F-E81BE3442C87}</a:tableStyleId>
              </a:tblPr>
              <a:tblGrid>
                <a:gridCol w="1349063">
                  <a:extLst>
                    <a:ext uri="{9D8B030D-6E8A-4147-A177-3AD203B41FA5}">
                      <a16:colId xmlns:a16="http://schemas.microsoft.com/office/drawing/2014/main" val="71621135"/>
                    </a:ext>
                  </a:extLst>
                </a:gridCol>
                <a:gridCol w="1674312">
                  <a:extLst>
                    <a:ext uri="{9D8B030D-6E8A-4147-A177-3AD203B41FA5}">
                      <a16:colId xmlns:a16="http://schemas.microsoft.com/office/drawing/2014/main" val="3712697952"/>
                    </a:ext>
                  </a:extLst>
                </a:gridCol>
                <a:gridCol w="1674312">
                  <a:extLst>
                    <a:ext uri="{9D8B030D-6E8A-4147-A177-3AD203B41FA5}">
                      <a16:colId xmlns:a16="http://schemas.microsoft.com/office/drawing/2014/main" val="3729974881"/>
                    </a:ext>
                  </a:extLst>
                </a:gridCol>
                <a:gridCol w="1674312">
                  <a:extLst>
                    <a:ext uri="{9D8B030D-6E8A-4147-A177-3AD203B41FA5}">
                      <a16:colId xmlns:a16="http://schemas.microsoft.com/office/drawing/2014/main" val="3788821807"/>
                    </a:ext>
                  </a:extLst>
                </a:gridCol>
              </a:tblGrid>
              <a:tr h="472013">
                <a:tc>
                  <a:txBody>
                    <a:bodyPr/>
                    <a:lstStyle/>
                    <a:p>
                      <a:pPr>
                        <a:lnSpc>
                          <a:spcPct val="150000"/>
                        </a:lnSpc>
                      </a:pPr>
                      <a:r>
                        <a:rPr lang="id-ID" sz="1200" b="1">
                          <a:effectLst/>
                          <a:latin typeface="Lexend" pitchFamily="2" charset="0"/>
                        </a:rPr>
                        <a:t>Metrik ROUGE</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r>
                        <a:rPr lang="en-GB" sz="1200" b="1">
                          <a:effectLst/>
                          <a:latin typeface="Lexend" pitchFamily="2" charset="0"/>
                        </a:rPr>
                        <a:t> sekali</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id-ID" sz="1200" b="1">
                          <a:effectLst/>
                          <a:latin typeface="Lexend" pitchFamily="2" charset="0"/>
                        </a:rPr>
                        <a:t>Baik</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lnSpc>
                          <a:spcPct val="150000"/>
                        </a:lnSpc>
                      </a:pPr>
                      <a:r>
                        <a:rPr lang="en-GB" sz="1200" b="1">
                          <a:effectLst/>
                          <a:latin typeface="Lexend" pitchFamily="2" charset="0"/>
                        </a:rPr>
                        <a:t>Sedang</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4137570582"/>
                  </a:ext>
                </a:extLst>
              </a:tr>
              <a:tr h="532688">
                <a:tc>
                  <a:txBody>
                    <a:bodyPr/>
                    <a:lstStyle/>
                    <a:p>
                      <a:pPr>
                        <a:lnSpc>
                          <a:spcPct val="150000"/>
                        </a:lnSpc>
                      </a:pPr>
                      <a:r>
                        <a:rPr lang="en-GB" sz="1200">
                          <a:effectLst/>
                          <a:latin typeface="Lexend" pitchFamily="2" charset="0"/>
                        </a:rPr>
                        <a:t>ROUGE-1</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&gt;0.5</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0.4-0.5</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855575124"/>
                  </a:ext>
                </a:extLst>
              </a:tr>
              <a:tr h="483834">
                <a:tc>
                  <a:txBody>
                    <a:bodyPr/>
                    <a:lstStyle/>
                    <a:p>
                      <a:pPr>
                        <a:lnSpc>
                          <a:spcPct val="150000"/>
                        </a:lnSpc>
                      </a:pPr>
                      <a:r>
                        <a:rPr lang="en-GB" sz="1200">
                          <a:effectLst/>
                          <a:latin typeface="Lexend" pitchFamily="2" charset="0"/>
                        </a:rPr>
                        <a:t>ROUGE-</a:t>
                      </a:r>
                      <a:r>
                        <a:rPr lang="id-ID"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&gt;0.4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0.2-0.4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1949591499"/>
                  </a:ext>
                </a:extLst>
              </a:tr>
              <a:tr h="455465">
                <a:tc>
                  <a:txBody>
                    <a:bodyPr/>
                    <a:lstStyle/>
                    <a:p>
                      <a:pPr>
                        <a:lnSpc>
                          <a:spcPct val="150000"/>
                        </a:lnSpc>
                      </a:pPr>
                      <a:r>
                        <a:rPr lang="en-GB" sz="1200">
                          <a:effectLst/>
                          <a:latin typeface="Lexend" pitchFamily="2" charset="0"/>
                        </a:rPr>
                        <a:t>ROUGE-</a:t>
                      </a:r>
                      <a:r>
                        <a:rPr lang="id-ID" sz="1200">
                          <a:effectLst/>
                          <a:latin typeface="Lexend" pitchFamily="2" charset="0"/>
                        </a:rPr>
                        <a:t>L</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~0.4</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0.3-0.4</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618327783"/>
                  </a:ext>
                </a:extLst>
              </a:tr>
            </a:tbl>
          </a:graphicData>
        </a:graphic>
      </p:graphicFrame>
    </p:spTree>
    <p:extLst>
      <p:ext uri="{BB962C8B-B14F-4D97-AF65-F5344CB8AC3E}">
        <p14:creationId xmlns:p14="http://schemas.microsoft.com/office/powerpoint/2010/main" val="4068882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C2021D-A65A-8016-4C0F-81AF5BC1BF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7B4F5-1A8F-6E70-3795-151121DB0118}"/>
              </a:ext>
            </a:extLst>
          </p:cNvPr>
          <p:cNvSpPr>
            <a:spLocks noGrp="1"/>
          </p:cNvSpPr>
          <p:nvPr>
            <p:ph type="title"/>
          </p:nvPr>
        </p:nvSpPr>
        <p:spPr>
          <a:xfrm>
            <a:off x="203890" y="874330"/>
            <a:ext cx="7704000" cy="511819"/>
          </a:xfrm>
        </p:spPr>
        <p:txBody>
          <a:bodyPr/>
          <a:lstStyle/>
          <a:p>
            <a:r>
              <a:rPr lang="en-US"/>
              <a:t>Hasil dan Pembahasan (6/9)</a:t>
            </a:r>
            <a:endParaRPr lang="en-ID"/>
          </a:p>
        </p:txBody>
      </p:sp>
      <p:pic>
        <p:nvPicPr>
          <p:cNvPr id="4" name="object 27">
            <a:extLst>
              <a:ext uri="{FF2B5EF4-FFF2-40B4-BE49-F238E27FC236}">
                <a16:creationId xmlns:a16="http://schemas.microsoft.com/office/drawing/2014/main" id="{A92BE185-70A4-1908-E714-A24879953EA3}"/>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C3F54C1A-D53A-E149-DD61-8972D05CBE64}"/>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04AB9C90-01F8-8EBD-613B-8D45FEA8D1C6}"/>
              </a:ext>
            </a:extLst>
          </p:cNvPr>
          <p:cNvGrpSpPr/>
          <p:nvPr/>
        </p:nvGrpSpPr>
        <p:grpSpPr>
          <a:xfrm rot="12149431">
            <a:off x="7930773" y="342412"/>
            <a:ext cx="1052471" cy="1049744"/>
            <a:chOff x="328257" y="3897070"/>
            <a:chExt cx="1052471" cy="1049744"/>
          </a:xfrm>
        </p:grpSpPr>
        <p:sp>
          <p:nvSpPr>
            <p:cNvPr id="11" name="Google Shape;264;p25">
              <a:extLst>
                <a:ext uri="{FF2B5EF4-FFF2-40B4-BE49-F238E27FC236}">
                  <a16:creationId xmlns:a16="http://schemas.microsoft.com/office/drawing/2014/main" id="{F0449B7C-B8AC-5ECD-8E63-7D53411B524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4B89D7AF-E7FE-241C-A7D7-ED3240CA0AF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 name="Google Shape;395;p32">
            <a:extLst>
              <a:ext uri="{FF2B5EF4-FFF2-40B4-BE49-F238E27FC236}">
                <a16:creationId xmlns:a16="http://schemas.microsoft.com/office/drawing/2014/main" id="{35D1EC52-6EF4-7C87-11BD-EFA1F31D36ED}"/>
              </a:ext>
            </a:extLst>
          </p:cNvPr>
          <p:cNvSpPr txBox="1">
            <a:spLocks/>
          </p:cNvSpPr>
          <p:nvPr/>
        </p:nvSpPr>
        <p:spPr>
          <a:xfrm>
            <a:off x="309935" y="1562778"/>
            <a:ext cx="4477218" cy="33514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Lexend Black"/>
              <a:buNone/>
              <a:defRPr sz="3000" b="0" i="0" u="none" strike="noStrike" cap="none">
                <a:solidFill>
                  <a:schemeClr val="dk1"/>
                </a:solidFill>
                <a:latin typeface="Lexend Black"/>
                <a:ea typeface="Lexend Black"/>
                <a:cs typeface="Lexend Black"/>
                <a:sym typeface="Lexend Black"/>
              </a:defRPr>
            </a:lvl1pPr>
            <a:lvl2pPr marR="0" lvl="1"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2pPr>
            <a:lvl3pPr marR="0" lvl="2"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3pPr>
            <a:lvl4pPr marR="0" lvl="3"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4pPr>
            <a:lvl5pPr marR="0" lvl="4"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5pPr>
            <a:lvl6pPr marR="0" lvl="5"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6pPr>
            <a:lvl7pPr marR="0" lvl="6"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7pPr>
            <a:lvl8pPr marR="0" lvl="7"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8pPr>
            <a:lvl9pPr marR="0" lvl="8" algn="l" rtl="0">
              <a:lnSpc>
                <a:spcPct val="100000"/>
              </a:lnSpc>
              <a:spcBef>
                <a:spcPts val="0"/>
              </a:spcBef>
              <a:spcAft>
                <a:spcPts val="0"/>
              </a:spcAft>
              <a:buClr>
                <a:schemeClr val="dk1"/>
              </a:buClr>
              <a:buSzPts val="3000"/>
              <a:buFont typeface="Raleway"/>
              <a:buNone/>
              <a:defRPr sz="3000" b="1" i="0" u="none" strike="noStrike" cap="none">
                <a:solidFill>
                  <a:schemeClr val="dk1"/>
                </a:solidFill>
                <a:latin typeface="Raleway"/>
                <a:ea typeface="Raleway"/>
                <a:cs typeface="Raleway"/>
                <a:sym typeface="Raleway"/>
              </a:defRPr>
            </a:lvl9pPr>
          </a:lstStyle>
          <a:p>
            <a:r>
              <a:rPr lang="en-GB" sz="1800"/>
              <a:t>Menghitung Evaluasi Sumber Daya</a:t>
            </a:r>
            <a:endParaRPr lang="en-ID" sz="1800"/>
          </a:p>
        </p:txBody>
      </p:sp>
      <p:sp>
        <p:nvSpPr>
          <p:cNvPr id="6" name="Text Placeholder 2">
            <a:extLst>
              <a:ext uri="{FF2B5EF4-FFF2-40B4-BE49-F238E27FC236}">
                <a16:creationId xmlns:a16="http://schemas.microsoft.com/office/drawing/2014/main" id="{C62B5105-D66E-F8C9-34ED-4053BAAFA6AC}"/>
              </a:ext>
            </a:extLst>
          </p:cNvPr>
          <p:cNvSpPr>
            <a:spLocks noGrp="1"/>
          </p:cNvSpPr>
          <p:nvPr>
            <p:ph type="body" idx="1"/>
          </p:nvPr>
        </p:nvSpPr>
        <p:spPr>
          <a:xfrm>
            <a:off x="416676" y="1942006"/>
            <a:ext cx="8306237" cy="424299"/>
          </a:xfrm>
        </p:spPr>
        <p:txBody>
          <a:bodyPr/>
          <a:lstStyle/>
          <a:p>
            <a:pPr marL="152400" indent="0" algn="ctr">
              <a:buNone/>
            </a:pPr>
            <a:r>
              <a:rPr lang="en-US" sz="1600"/>
              <a:t>Tabel 5.3 </a:t>
            </a:r>
            <a:r>
              <a:rPr lang="en-GB" sz="1600"/>
              <a:t>Hitungan Waktu pada model saat fine-tuning dan menjalankan RAG</a:t>
            </a:r>
            <a:endParaRPr lang="en-ID" sz="1600"/>
          </a:p>
        </p:txBody>
      </p:sp>
      <p:graphicFrame>
        <p:nvGraphicFramePr>
          <p:cNvPr id="3" name="Table 2">
            <a:extLst>
              <a:ext uri="{FF2B5EF4-FFF2-40B4-BE49-F238E27FC236}">
                <a16:creationId xmlns:a16="http://schemas.microsoft.com/office/drawing/2014/main" id="{5341A00D-7E4B-C2FD-C225-2A6568478794}"/>
              </a:ext>
            </a:extLst>
          </p:cNvPr>
          <p:cNvGraphicFramePr>
            <a:graphicFrameLocks noGrp="1"/>
          </p:cNvGraphicFramePr>
          <p:nvPr>
            <p:extLst>
              <p:ext uri="{D42A27DB-BD31-4B8C-83A1-F6EECF244321}">
                <p14:modId xmlns:p14="http://schemas.microsoft.com/office/powerpoint/2010/main" val="1566689449"/>
              </p:ext>
            </p:extLst>
          </p:nvPr>
        </p:nvGraphicFramePr>
        <p:xfrm>
          <a:off x="2445794" y="2409699"/>
          <a:ext cx="4248000" cy="1080000"/>
        </p:xfrm>
        <a:graphic>
          <a:graphicData uri="http://schemas.openxmlformats.org/drawingml/2006/table">
            <a:tbl>
              <a:tblPr firstRow="1" firstCol="1" bandRow="1">
                <a:tableStyleId>{5521B1EC-78B9-4867-990F-E81BE3442C87}</a:tableStyleId>
              </a:tblPr>
              <a:tblGrid>
                <a:gridCol w="1469581">
                  <a:extLst>
                    <a:ext uri="{9D8B030D-6E8A-4147-A177-3AD203B41FA5}">
                      <a16:colId xmlns:a16="http://schemas.microsoft.com/office/drawing/2014/main" val="3262527682"/>
                    </a:ext>
                  </a:extLst>
                </a:gridCol>
                <a:gridCol w="1687115">
                  <a:extLst>
                    <a:ext uri="{9D8B030D-6E8A-4147-A177-3AD203B41FA5}">
                      <a16:colId xmlns:a16="http://schemas.microsoft.com/office/drawing/2014/main" val="1541821894"/>
                    </a:ext>
                  </a:extLst>
                </a:gridCol>
                <a:gridCol w="1091304">
                  <a:extLst>
                    <a:ext uri="{9D8B030D-6E8A-4147-A177-3AD203B41FA5}">
                      <a16:colId xmlns:a16="http://schemas.microsoft.com/office/drawing/2014/main" val="1341350398"/>
                    </a:ext>
                  </a:extLst>
                </a:gridCol>
              </a:tblGrid>
              <a:tr h="598622">
                <a:tc>
                  <a:txBody>
                    <a:bodyPr/>
                    <a:lstStyle/>
                    <a:p>
                      <a:pPr algn="ctr"/>
                      <a:r>
                        <a:rPr lang="id-ID" sz="1200" b="1">
                          <a:effectLst/>
                          <a:latin typeface="Lexend" pitchFamily="2" charset="0"/>
                        </a:rPr>
                        <a:t>Model</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Fine-tuning</a:t>
                      </a:r>
                      <a:r>
                        <a:rPr lang="en-GB" sz="1200" b="1">
                          <a:effectLst/>
                          <a:latin typeface="Lexend" pitchFamily="2" charset="0"/>
                        </a:rPr>
                        <a:t> (jam)</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tc>
                  <a:txBody>
                    <a:bodyPr/>
                    <a:lstStyle/>
                    <a:p>
                      <a:pPr algn="ctr"/>
                      <a:r>
                        <a:rPr lang="en-GB" sz="1200" b="1">
                          <a:effectLst/>
                          <a:latin typeface="Lexend" pitchFamily="2" charset="0"/>
                        </a:rPr>
                        <a:t>Waktu </a:t>
                      </a:r>
                      <a:r>
                        <a:rPr lang="id-ID" sz="1200" b="1">
                          <a:effectLst/>
                          <a:latin typeface="Lexend" pitchFamily="2" charset="0"/>
                        </a:rPr>
                        <a:t>RAG</a:t>
                      </a:r>
                      <a:r>
                        <a:rPr lang="en-GB" sz="1200" b="1">
                          <a:effectLst/>
                          <a:latin typeface="Lexend" pitchFamily="2" charset="0"/>
                        </a:rPr>
                        <a:t> (</a:t>
                      </a:r>
                      <a:r>
                        <a:rPr lang="id-ID" sz="1200" b="1">
                          <a:effectLst/>
                          <a:latin typeface="Lexend" pitchFamily="2" charset="0"/>
                        </a:rPr>
                        <a:t>menit</a:t>
                      </a:r>
                      <a:r>
                        <a:rPr lang="en-GB" sz="1200" b="1">
                          <a:effectLst/>
                          <a:latin typeface="Lexend" pitchFamily="2" charset="0"/>
                        </a:rPr>
                        <a:t>)</a:t>
                      </a:r>
                      <a:endParaRPr lang="en-ID" sz="1200" b="1">
                        <a:effectLst/>
                        <a:latin typeface="Lexend" pitchFamily="2" charset="0"/>
                        <a:ea typeface="Times New Roman" panose="02020603050405020304" pitchFamily="18" charset="0"/>
                      </a:endParaRPr>
                    </a:p>
                  </a:txBody>
                  <a:tcPr marL="68580" marR="68580" marT="0" marB="0" anchor="ctr">
                    <a:solidFill>
                      <a:schemeClr val="accent1"/>
                    </a:solidFill>
                  </a:tcPr>
                </a:tc>
                <a:extLst>
                  <a:ext uri="{0D108BD9-81ED-4DB2-BD59-A6C34878D82A}">
                    <a16:rowId xmlns:a16="http://schemas.microsoft.com/office/drawing/2014/main" val="1741036267"/>
                  </a:ext>
                </a:extLst>
              </a:tr>
              <a:tr h="481378">
                <a:tc>
                  <a:txBody>
                    <a:bodyPr/>
                    <a:lstStyle/>
                    <a:p>
                      <a:pPr>
                        <a:lnSpc>
                          <a:spcPct val="150000"/>
                        </a:lnSpc>
                      </a:pPr>
                      <a:r>
                        <a:rPr lang="id-ID" sz="1200">
                          <a:effectLst/>
                          <a:latin typeface="Lexend" pitchFamily="2" charset="0"/>
                        </a:rPr>
                        <a:t>USK Mistral 7B</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en-GB" sz="1200">
                          <a:effectLst/>
                          <a:latin typeface="Lexend" pitchFamily="2" charset="0"/>
                        </a:rPr>
                        <a:t>2</a:t>
                      </a:r>
                      <a:endParaRPr lang="en-ID" sz="1200">
                        <a:effectLst/>
                        <a:latin typeface="Lexend" pitchFamily="2" charset="0"/>
                        <a:ea typeface="Times New Roman" panose="02020603050405020304" pitchFamily="18" charset="0"/>
                      </a:endParaRPr>
                    </a:p>
                  </a:txBody>
                  <a:tcPr marL="68580" marR="68580" marT="0" marB="0" anchor="ctr"/>
                </a:tc>
                <a:tc>
                  <a:txBody>
                    <a:bodyPr/>
                    <a:lstStyle/>
                    <a:p>
                      <a:pPr algn="ctr">
                        <a:lnSpc>
                          <a:spcPct val="150000"/>
                        </a:lnSpc>
                      </a:pPr>
                      <a:r>
                        <a:rPr lang="id-ID" sz="1200">
                          <a:effectLst/>
                          <a:latin typeface="Lexend" pitchFamily="2" charset="0"/>
                        </a:rPr>
                        <a:t>5-6</a:t>
                      </a:r>
                      <a:endParaRPr lang="en-ID" sz="1200">
                        <a:effectLst/>
                        <a:latin typeface="Lexend" pitchFamily="2" charset="0"/>
                        <a:ea typeface="Times New Roman" panose="02020603050405020304" pitchFamily="18" charset="0"/>
                      </a:endParaRPr>
                    </a:p>
                  </a:txBody>
                  <a:tcPr marL="68580" marR="68580" marT="0" marB="0" anchor="ctr"/>
                </a:tc>
                <a:extLst>
                  <a:ext uri="{0D108BD9-81ED-4DB2-BD59-A6C34878D82A}">
                    <a16:rowId xmlns:a16="http://schemas.microsoft.com/office/drawing/2014/main" val="3803339993"/>
                  </a:ext>
                </a:extLst>
              </a:tr>
            </a:tbl>
          </a:graphicData>
        </a:graphic>
      </p:graphicFrame>
    </p:spTree>
    <p:extLst>
      <p:ext uri="{BB962C8B-B14F-4D97-AF65-F5344CB8AC3E}">
        <p14:creationId xmlns:p14="http://schemas.microsoft.com/office/powerpoint/2010/main" val="1231143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ECE5C-DEAB-1F1F-855F-FD50F9003F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3AC62C-2C53-6327-D7B7-E79F5E523425}"/>
              </a:ext>
            </a:extLst>
          </p:cNvPr>
          <p:cNvSpPr>
            <a:spLocks noGrp="1"/>
          </p:cNvSpPr>
          <p:nvPr>
            <p:ph type="title"/>
          </p:nvPr>
        </p:nvSpPr>
        <p:spPr>
          <a:xfrm>
            <a:off x="234177" y="646770"/>
            <a:ext cx="7704000" cy="511819"/>
          </a:xfrm>
        </p:spPr>
        <p:txBody>
          <a:bodyPr/>
          <a:lstStyle/>
          <a:p>
            <a:r>
              <a:rPr lang="en-US"/>
              <a:t>Hasil dan Pembahasan (7/9)</a:t>
            </a:r>
            <a:endParaRPr lang="en-ID"/>
          </a:p>
        </p:txBody>
      </p:sp>
      <p:sp>
        <p:nvSpPr>
          <p:cNvPr id="3" name="Text Placeholder 2">
            <a:extLst>
              <a:ext uri="{FF2B5EF4-FFF2-40B4-BE49-F238E27FC236}">
                <a16:creationId xmlns:a16="http://schemas.microsoft.com/office/drawing/2014/main" id="{C2FDA0AC-3C98-A401-C6D0-5364F3C1D319}"/>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Masalah Data Pelatihan</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effectLst/>
                <a:latin typeface="Lexend" pitchFamily="2" charset="0"/>
                <a:ea typeface="Times New Roman" panose="02020603050405020304" pitchFamily="18" charset="0"/>
              </a:rPr>
              <a:t>Faktor yang mempengaruhi terhadap halusinasi pada LLM yaitu sifat data pelatihan</a:t>
            </a:r>
            <a:r>
              <a:rPr lang="en-ID" sz="1600">
                <a:solidFill>
                  <a:srgbClr val="000000"/>
                </a:solidFill>
                <a:latin typeface="Lexend" pitchFamily="2" charset="0"/>
                <a:ea typeface="Calibri" panose="020F0502020204030204" pitchFamily="34" charset="0"/>
                <a:cs typeface="Times New Roman" panose="02020603050405020304" pitchFamily="18" charset="0"/>
              </a:rPr>
              <a:t>. </a:t>
            </a:r>
          </a:p>
          <a:p>
            <a:pPr marL="342900" indent="-342900" algn="just">
              <a:spcAft>
                <a:spcPts val="600"/>
              </a:spcAft>
              <a:buFont typeface="Wingdings" panose="05000000000000000000" pitchFamily="2" charset="2"/>
              <a:buChar char="v"/>
            </a:pPr>
            <a:r>
              <a:rPr lang="en-GB" sz="1800" b="1">
                <a:effectLst/>
                <a:latin typeface="Lexend" pitchFamily="2" charset="0"/>
                <a:ea typeface="Times New Roman" panose="02020603050405020304" pitchFamily="18" charset="0"/>
              </a:rPr>
              <a:t>Mengurangi Halusinasi</a:t>
            </a:r>
          </a:p>
          <a:p>
            <a:pPr marL="0" indent="358775" algn="just">
              <a:buNone/>
            </a:pPr>
            <a:r>
              <a:rPr lang="en-GB" sz="1800">
                <a:latin typeface="Lexend" pitchFamily="2" charset="0"/>
              </a:rPr>
              <a:t>Metode utama untuk mengidentifikasi dan mengurangi kesalahan ini melibatkan kombinasi metrik canggih dan evaluasi kritis manusia seperti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kualitas linguistik seperti ROUGE dan BLEU, </a:t>
            </a:r>
          </a:p>
          <a:p>
            <a:pPr marL="342900" indent="-342900" algn="just">
              <a:buFont typeface="Wingdings" panose="05000000000000000000" pitchFamily="2" charset="2"/>
              <a:buChar char="Ø"/>
            </a:pPr>
            <a:r>
              <a:rPr lang="en-GB" sz="1800">
                <a:effectLst/>
                <a:latin typeface="Lexend" pitchFamily="2" charset="0"/>
                <a:ea typeface="Times New Roman" panose="02020603050405020304" pitchFamily="18" charset="0"/>
              </a:rPr>
              <a:t>Metrik validitas konten, yaitu berbasis IE, berbasis QA, dan berbasis NLI (Minaee et al., 2024) dan </a:t>
            </a:r>
          </a:p>
          <a:p>
            <a:pPr marL="342900" indent="-342900" algn="just">
              <a:buFont typeface="Wingdings" panose="05000000000000000000" pitchFamily="2" charset="2"/>
              <a:buChar char="Ø"/>
            </a:pPr>
            <a:r>
              <a:rPr lang="en-GB" sz="1800" i="1">
                <a:effectLst/>
                <a:latin typeface="Lexend" pitchFamily="2" charset="0"/>
                <a:ea typeface="Times New Roman" panose="02020603050405020304" pitchFamily="18" charset="0"/>
              </a:rPr>
              <a:t>FactScore</a:t>
            </a:r>
            <a:r>
              <a:rPr lang="en-GB" sz="1800">
                <a:effectLst/>
                <a:latin typeface="Lexend" pitchFamily="2" charset="0"/>
                <a:ea typeface="Times New Roman" panose="02020603050405020304" pitchFamily="18" charset="0"/>
              </a:rPr>
              <a:t> untuk memeriksa keakuratan fakta individu.</a:t>
            </a:r>
            <a:endParaRPr lang="en-ID" sz="1800">
              <a:latin typeface="Lexend" pitchFamily="2" charset="0"/>
            </a:endParaRPr>
          </a:p>
        </p:txBody>
      </p:sp>
      <p:pic>
        <p:nvPicPr>
          <p:cNvPr id="4" name="object 27">
            <a:extLst>
              <a:ext uri="{FF2B5EF4-FFF2-40B4-BE49-F238E27FC236}">
                <a16:creationId xmlns:a16="http://schemas.microsoft.com/office/drawing/2014/main" id="{A1910933-A45A-A6C5-ED1F-D955D00061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3C132E8-6B6E-115D-6E4F-0E728A0441E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75DC6253-5BCA-0DFF-49C4-77D828FDAB76}"/>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AD38E13D-5B69-FBD8-A67E-F3AE754A73B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63B611C-AC36-9208-6011-4CADD5DB696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52C9B965-79C8-9623-67DE-569FF9EF40CF}"/>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2542833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084FE-966C-E834-912E-08CDAA11E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91090-CDDC-BF53-C97B-136FFBDC1E4C}"/>
              </a:ext>
            </a:extLst>
          </p:cNvPr>
          <p:cNvSpPr>
            <a:spLocks noGrp="1"/>
          </p:cNvSpPr>
          <p:nvPr>
            <p:ph type="title"/>
          </p:nvPr>
        </p:nvSpPr>
        <p:spPr>
          <a:xfrm>
            <a:off x="234177" y="646770"/>
            <a:ext cx="7704000" cy="511819"/>
          </a:xfrm>
        </p:spPr>
        <p:txBody>
          <a:bodyPr/>
          <a:lstStyle/>
          <a:p>
            <a:r>
              <a:rPr lang="en-US"/>
              <a:t>Hasil dan Pembahasan (8/9)</a:t>
            </a:r>
            <a:endParaRPr lang="en-ID"/>
          </a:p>
        </p:txBody>
      </p:sp>
      <p:sp>
        <p:nvSpPr>
          <p:cNvPr id="3" name="Text Placeholder 2">
            <a:extLst>
              <a:ext uri="{FF2B5EF4-FFF2-40B4-BE49-F238E27FC236}">
                <a16:creationId xmlns:a16="http://schemas.microsoft.com/office/drawing/2014/main" id="{8E48E7A7-2F50-063E-2D26-725C681A97DC}"/>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Metode Retrieval-Augmented Generation (RAG)</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Metode inovatif seperti </a:t>
            </a:r>
            <a:r>
              <a:rPr lang="en-GB" sz="1800" i="1">
                <a:latin typeface="Lexend" pitchFamily="2" charset="0"/>
              </a:rPr>
              <a:t>SelfCheckGPT</a:t>
            </a:r>
            <a:r>
              <a:rPr lang="en-GB" sz="1800">
                <a:latin typeface="Lexend" pitchFamily="2" charset="0"/>
              </a:rPr>
              <a:t> mendeteksi halusinasi dengan menilai konsistensi beberapa jawaban yang dihasilkan untuk pertanyaan yang sama. Selain itu, teknik seperti </a:t>
            </a:r>
            <a:r>
              <a:rPr lang="en-GB" sz="1800" i="1">
                <a:latin typeface="Lexend" pitchFamily="2" charset="0"/>
              </a:rPr>
              <a:t>chain-of-thought prompting</a:t>
            </a:r>
            <a:r>
              <a:rPr lang="en-GB" sz="1800">
                <a:latin typeface="Lexend" pitchFamily="2" charset="0"/>
              </a:rPr>
              <a:t> dan </a:t>
            </a:r>
            <a:r>
              <a:rPr lang="en-GB" sz="1800" i="1">
                <a:latin typeface="Lexend" pitchFamily="2" charset="0"/>
              </a:rPr>
              <a:t>Retrieval-Augmented Generation </a:t>
            </a:r>
            <a:r>
              <a:rPr lang="en-GB" sz="1800">
                <a:latin typeface="Lexend" pitchFamily="2" charset="0"/>
              </a:rPr>
              <a:t>(RAG) </a:t>
            </a:r>
            <a:r>
              <a:rPr lang="id-ID" sz="1800">
                <a:latin typeface="Lexend" pitchFamily="2" charset="0"/>
              </a:rPr>
              <a:t>terus </a:t>
            </a:r>
            <a:r>
              <a:rPr lang="en-GB" sz="1800">
                <a:latin typeface="Lexend" pitchFamily="2" charset="0"/>
              </a:rPr>
              <a:t>dieksplorasi untuk memperkuat kemampuan model dalam memberikan informasi yang tepat dan relevan.</a:t>
            </a:r>
          </a:p>
        </p:txBody>
      </p:sp>
      <p:pic>
        <p:nvPicPr>
          <p:cNvPr id="4" name="object 27">
            <a:extLst>
              <a:ext uri="{FF2B5EF4-FFF2-40B4-BE49-F238E27FC236}">
                <a16:creationId xmlns:a16="http://schemas.microsoft.com/office/drawing/2014/main" id="{71517F5C-E39F-566E-3A56-71241CE40846}"/>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A81B0F7A-ED67-2489-A415-70C5E4B397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4AEA738-2B78-929D-2579-65E00868574D}"/>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0088E2E1-231A-7F15-F2C3-A2A307D80512}"/>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8C462A18-ED53-3411-952F-B372CC82E3EB}"/>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D097EB00-922E-F6E0-F436-E8092AFD5B60}"/>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578326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a:extLst>
            <a:ext uri="{FF2B5EF4-FFF2-40B4-BE49-F238E27FC236}">
              <a16:creationId xmlns:a16="http://schemas.microsoft.com/office/drawing/2014/main" id="{1E88C78F-368C-9A4D-F357-822C86C79C1D}"/>
            </a:ext>
          </a:extLst>
        </p:cNvPr>
        <p:cNvGrpSpPr/>
        <p:nvPr/>
      </p:nvGrpSpPr>
      <p:grpSpPr>
        <a:xfrm>
          <a:off x="0" y="0"/>
          <a:ext cx="0" cy="0"/>
          <a:chOff x="0" y="0"/>
          <a:chExt cx="0" cy="0"/>
        </a:xfrm>
      </p:grpSpPr>
      <p:sp>
        <p:nvSpPr>
          <p:cNvPr id="280" name="Google Shape;280;p27">
            <a:extLst>
              <a:ext uri="{FF2B5EF4-FFF2-40B4-BE49-F238E27FC236}">
                <a16:creationId xmlns:a16="http://schemas.microsoft.com/office/drawing/2014/main" id="{94955852-6787-28F5-6A69-82BF5CB754E2}"/>
              </a:ext>
            </a:extLst>
          </p:cNvPr>
          <p:cNvSpPr/>
          <p:nvPr/>
        </p:nvSpPr>
        <p:spPr>
          <a:xfrm rot="5400000">
            <a:off x="-1049000" y="3207350"/>
            <a:ext cx="4761900" cy="7860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1" name="Google Shape;281;p27">
            <a:extLst>
              <a:ext uri="{FF2B5EF4-FFF2-40B4-BE49-F238E27FC236}">
                <a16:creationId xmlns:a16="http://schemas.microsoft.com/office/drawing/2014/main" id="{2C42E0EE-1E1C-31EC-B1ED-549EBA485A2E}"/>
              </a:ext>
            </a:extLst>
          </p:cNvPr>
          <p:cNvSpPr txBox="1">
            <a:spLocks noGrp="1"/>
          </p:cNvSpPr>
          <p:nvPr>
            <p:ph type="title" idx="2"/>
          </p:nvPr>
        </p:nvSpPr>
        <p:spPr>
          <a:xfrm>
            <a:off x="2100925" y="1444783"/>
            <a:ext cx="4509300" cy="4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HASIL DAN PEMBAHASAN</a:t>
            </a:r>
            <a:endParaRPr/>
          </a:p>
        </p:txBody>
      </p:sp>
      <p:sp>
        <p:nvSpPr>
          <p:cNvPr id="282" name="Google Shape;282;p27">
            <a:extLst>
              <a:ext uri="{FF2B5EF4-FFF2-40B4-BE49-F238E27FC236}">
                <a16:creationId xmlns:a16="http://schemas.microsoft.com/office/drawing/2014/main" id="{47A6854E-F05B-B09D-E01A-285494770185}"/>
              </a:ext>
            </a:extLst>
          </p:cNvPr>
          <p:cNvSpPr txBox="1">
            <a:spLocks noGrp="1"/>
          </p:cNvSpPr>
          <p:nvPr>
            <p:ph type="subTitle" idx="1"/>
          </p:nvPr>
        </p:nvSpPr>
        <p:spPr>
          <a:xfrm>
            <a:off x="2100925" y="1757168"/>
            <a:ext cx="4509300"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Membahas hasil penelitian.</a:t>
            </a:r>
            <a:endParaRPr lang="en-ID" dirty="0"/>
          </a:p>
        </p:txBody>
      </p:sp>
      <p:sp>
        <p:nvSpPr>
          <p:cNvPr id="283" name="Google Shape;283;p27">
            <a:extLst>
              <a:ext uri="{FF2B5EF4-FFF2-40B4-BE49-F238E27FC236}">
                <a16:creationId xmlns:a16="http://schemas.microsoft.com/office/drawing/2014/main" id="{59D3664A-BED2-41D4-4C84-73CDDC8BD2D8}"/>
              </a:ext>
            </a:extLst>
          </p:cNvPr>
          <p:cNvSpPr txBox="1">
            <a:spLocks noGrp="1"/>
          </p:cNvSpPr>
          <p:nvPr>
            <p:ph type="title"/>
          </p:nvPr>
        </p:nvSpPr>
        <p:spPr>
          <a:xfrm>
            <a:off x="938950" y="644514"/>
            <a:ext cx="7704000" cy="52063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PEMBAHASAN</a:t>
            </a:r>
            <a:endParaRPr/>
          </a:p>
        </p:txBody>
      </p:sp>
      <p:sp>
        <p:nvSpPr>
          <p:cNvPr id="284" name="Google Shape;284;p27">
            <a:extLst>
              <a:ext uri="{FF2B5EF4-FFF2-40B4-BE49-F238E27FC236}">
                <a16:creationId xmlns:a16="http://schemas.microsoft.com/office/drawing/2014/main" id="{1F281975-6555-4242-C33D-CA3CED401E6A}"/>
              </a:ext>
            </a:extLst>
          </p:cNvPr>
          <p:cNvSpPr txBox="1">
            <a:spLocks noGrp="1"/>
          </p:cNvSpPr>
          <p:nvPr>
            <p:ph type="title" idx="3"/>
          </p:nvPr>
        </p:nvSpPr>
        <p:spPr>
          <a:xfrm>
            <a:off x="944035" y="134616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285" name="Google Shape;285;p27">
            <a:extLst>
              <a:ext uri="{FF2B5EF4-FFF2-40B4-BE49-F238E27FC236}">
                <a16:creationId xmlns:a16="http://schemas.microsoft.com/office/drawing/2014/main" id="{F5AFD397-FACC-BD25-69F1-452DAFC42DFE}"/>
              </a:ext>
            </a:extLst>
          </p:cNvPr>
          <p:cNvSpPr txBox="1">
            <a:spLocks noGrp="1"/>
          </p:cNvSpPr>
          <p:nvPr>
            <p:ph type="title" idx="4"/>
          </p:nvPr>
        </p:nvSpPr>
        <p:spPr>
          <a:xfrm>
            <a:off x="2100925" y="2274833"/>
            <a:ext cx="4509300" cy="449700"/>
          </a:xfrm>
          <a:prstGeom prst="rect">
            <a:avLst/>
          </a:prstGeom>
        </p:spPr>
        <p:txBody>
          <a:bodyPr spcFirstLastPara="1" wrap="square" lIns="91425" tIns="91425" rIns="91425" bIns="91425" anchor="b" anchorCtr="0">
            <a:noAutofit/>
          </a:bodyPr>
          <a:lstStyle/>
          <a:p>
            <a:r>
              <a:rPr lang="en-ID"/>
              <a:t>KESIMPULAN DAN SARAN</a:t>
            </a:r>
            <a:endParaRPr lang="en-ID" dirty="0"/>
          </a:p>
        </p:txBody>
      </p:sp>
      <p:sp>
        <p:nvSpPr>
          <p:cNvPr id="286" name="Google Shape;286;p27">
            <a:extLst>
              <a:ext uri="{FF2B5EF4-FFF2-40B4-BE49-F238E27FC236}">
                <a16:creationId xmlns:a16="http://schemas.microsoft.com/office/drawing/2014/main" id="{F3BCF8AD-CC90-17E0-11E7-791D2D150E90}"/>
              </a:ext>
            </a:extLst>
          </p:cNvPr>
          <p:cNvSpPr txBox="1">
            <a:spLocks noGrp="1"/>
          </p:cNvSpPr>
          <p:nvPr>
            <p:ph type="subTitle" idx="5"/>
          </p:nvPr>
        </p:nvSpPr>
        <p:spPr>
          <a:xfrm>
            <a:off x="2100924" y="2587218"/>
            <a:ext cx="5938175" cy="364800"/>
          </a:xfrm>
          <a:prstGeom prst="rect">
            <a:avLst/>
          </a:prstGeom>
        </p:spPr>
        <p:txBody>
          <a:bodyPr spcFirstLastPara="1" wrap="square" lIns="91425" tIns="91425" rIns="91425" bIns="91425" anchor="t" anchorCtr="0">
            <a:noAutofit/>
          </a:bodyPr>
          <a:lstStyle/>
          <a:p>
            <a:pPr marL="12700" marR="5080">
              <a:lnSpc>
                <a:spcPct val="100000"/>
              </a:lnSpc>
              <a:spcBef>
                <a:spcPts val="550"/>
              </a:spcBef>
            </a:pPr>
            <a:r>
              <a:rPr lang="en-ID"/>
              <a:t>Kesimpulan penelitian dan  saran</a:t>
            </a:r>
            <a:r>
              <a:rPr lang="en-ID" sz="1200" spc="65">
                <a:solidFill>
                  <a:schemeClr val="tx1"/>
                </a:solidFill>
                <a:latin typeface="Gill Sans MT"/>
                <a:cs typeface="Gill Sans MT"/>
              </a:rPr>
              <a:t>.</a:t>
            </a:r>
            <a:endParaRPr lang="en-ID" sz="1200" dirty="0">
              <a:solidFill>
                <a:schemeClr val="tx1"/>
              </a:solidFill>
              <a:latin typeface="Gill Sans MT"/>
              <a:cs typeface="Gill Sans MT"/>
            </a:endParaRPr>
          </a:p>
        </p:txBody>
      </p:sp>
      <p:sp>
        <p:nvSpPr>
          <p:cNvPr id="287" name="Google Shape;287;p27">
            <a:extLst>
              <a:ext uri="{FF2B5EF4-FFF2-40B4-BE49-F238E27FC236}">
                <a16:creationId xmlns:a16="http://schemas.microsoft.com/office/drawing/2014/main" id="{B87EB689-ED0A-643A-0FD4-3783C1C735C0}"/>
              </a:ext>
            </a:extLst>
          </p:cNvPr>
          <p:cNvSpPr txBox="1">
            <a:spLocks noGrp="1"/>
          </p:cNvSpPr>
          <p:nvPr>
            <p:ph type="title" idx="6"/>
          </p:nvPr>
        </p:nvSpPr>
        <p:spPr>
          <a:xfrm>
            <a:off x="944035" y="2176218"/>
            <a:ext cx="775800" cy="77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pic>
        <p:nvPicPr>
          <p:cNvPr id="2" name="object 27">
            <a:extLst>
              <a:ext uri="{FF2B5EF4-FFF2-40B4-BE49-F238E27FC236}">
                <a16:creationId xmlns:a16="http://schemas.microsoft.com/office/drawing/2014/main" id="{882E2092-B9AB-DD0C-6D5B-8F67CAE78683}"/>
              </a:ext>
            </a:extLst>
          </p:cNvPr>
          <p:cNvPicPr/>
          <p:nvPr/>
        </p:nvPicPr>
        <p:blipFill>
          <a:blip r:embed="rId3" cstate="print"/>
          <a:stretch>
            <a:fillRect/>
          </a:stretch>
        </p:blipFill>
        <p:spPr>
          <a:xfrm>
            <a:off x="0" y="46946"/>
            <a:ext cx="3129776" cy="661742"/>
          </a:xfrm>
          <a:prstGeom prst="rect">
            <a:avLst/>
          </a:prstGeom>
        </p:spPr>
      </p:pic>
      <p:sp>
        <p:nvSpPr>
          <p:cNvPr id="3" name="Oval 2">
            <a:extLst>
              <a:ext uri="{FF2B5EF4-FFF2-40B4-BE49-F238E27FC236}">
                <a16:creationId xmlns:a16="http://schemas.microsoft.com/office/drawing/2014/main" id="{DEF85883-241E-4289-8F0E-219247AA1F3F}"/>
              </a:ext>
            </a:extLst>
          </p:cNvPr>
          <p:cNvSpPr/>
          <p:nvPr/>
        </p:nvSpPr>
        <p:spPr>
          <a:xfrm>
            <a:off x="7567961" y="4177061"/>
            <a:ext cx="1932878" cy="1932878"/>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4" name="object 28">
            <a:extLst>
              <a:ext uri="{FF2B5EF4-FFF2-40B4-BE49-F238E27FC236}">
                <a16:creationId xmlns:a16="http://schemas.microsoft.com/office/drawing/2014/main" id="{B8225417-C45A-9F13-33E8-9ADB4B29D538}"/>
              </a:ext>
            </a:extLst>
          </p:cNvPr>
          <p:cNvSpPr txBox="1"/>
          <p:nvPr/>
        </p:nvSpPr>
        <p:spPr>
          <a:xfrm>
            <a:off x="4154853" y="80519"/>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Tree>
    <p:extLst>
      <p:ext uri="{BB962C8B-B14F-4D97-AF65-F5344CB8AC3E}">
        <p14:creationId xmlns:p14="http://schemas.microsoft.com/office/powerpoint/2010/main" val="4161479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67B2A-9E5B-473F-620C-19AAB59A09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D9D30-284C-4E2B-64F4-C84886DD97CF}"/>
              </a:ext>
            </a:extLst>
          </p:cNvPr>
          <p:cNvSpPr>
            <a:spLocks noGrp="1"/>
          </p:cNvSpPr>
          <p:nvPr>
            <p:ph type="title"/>
          </p:nvPr>
        </p:nvSpPr>
        <p:spPr>
          <a:xfrm>
            <a:off x="234177" y="646770"/>
            <a:ext cx="7704000" cy="511819"/>
          </a:xfrm>
        </p:spPr>
        <p:txBody>
          <a:bodyPr/>
          <a:lstStyle/>
          <a:p>
            <a:r>
              <a:rPr lang="en-US"/>
              <a:t>Hasil dan Pembahasan (9/9)</a:t>
            </a:r>
            <a:endParaRPr lang="en-ID"/>
          </a:p>
        </p:txBody>
      </p:sp>
      <p:sp>
        <p:nvSpPr>
          <p:cNvPr id="3" name="Text Placeholder 2">
            <a:extLst>
              <a:ext uri="{FF2B5EF4-FFF2-40B4-BE49-F238E27FC236}">
                <a16:creationId xmlns:a16="http://schemas.microsoft.com/office/drawing/2014/main" id="{6709BD76-9118-408D-791A-2F0BA34DC8E1}"/>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b="1">
                <a:latin typeface="Lexend" pitchFamily="2" charset="0"/>
              </a:rPr>
              <a:t>Pengaruh GPU dalam Implementasi LLM</a:t>
            </a:r>
            <a:endParaRPr lang="en-ID" sz="1800" b="1">
              <a:effectLst/>
              <a:latin typeface="Lexend" pitchFamily="2" charset="0"/>
              <a:ea typeface="Times New Roman" panose="02020603050405020304" pitchFamily="18" charset="0"/>
            </a:endParaRPr>
          </a:p>
          <a:p>
            <a:pPr marL="0" indent="358775" algn="just">
              <a:spcAft>
                <a:spcPts val="1200"/>
              </a:spcAft>
              <a:buNone/>
            </a:pPr>
            <a:r>
              <a:rPr lang="en-GB" sz="1800">
                <a:latin typeface="Lexend" pitchFamily="2" charset="0"/>
              </a:rPr>
              <a:t>Dalam menjalankan LLM, GPU memegang peranan penting. GPU khusus dengan VRAM tinggi dapat mempercepat komputasi yang dibutuhkan oleh model secara signifikan. Pada penelitian ini GPU yang digunakan yaitu “NVIDIA Tesla T4 GPU” yang tersedia di Google Colab secara gratis, hasil pengujian dengan GPU ini menggunakan metode </a:t>
            </a:r>
            <a:r>
              <a:rPr lang="en-GB" sz="1800" b="1">
                <a:latin typeface="Lexend" pitchFamily="2" charset="0"/>
              </a:rPr>
              <a:t>RAG</a:t>
            </a:r>
            <a:r>
              <a:rPr lang="en-GB" sz="1800">
                <a:latin typeface="Lexend" pitchFamily="2" charset="0"/>
              </a:rPr>
              <a:t> membutuhkan waktu 4-5 menit untuk dapat menghasilkan respons dari pertanyaan yang diajukan.</a:t>
            </a:r>
          </a:p>
        </p:txBody>
      </p:sp>
      <p:pic>
        <p:nvPicPr>
          <p:cNvPr id="4" name="object 27">
            <a:extLst>
              <a:ext uri="{FF2B5EF4-FFF2-40B4-BE49-F238E27FC236}">
                <a16:creationId xmlns:a16="http://schemas.microsoft.com/office/drawing/2014/main" id="{449ED6EB-B274-693B-5793-A3C53E4047CA}"/>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EF5F3164-4763-3689-C21B-90A965A5407C}"/>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D1D88764-0A8A-F8D5-D53B-890BCA95BA87}"/>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Analisis Hasil</a:t>
            </a:r>
            <a:endParaRPr lang="en-ID" sz="1400" b="1" i="1"/>
          </a:p>
        </p:txBody>
      </p:sp>
      <p:grpSp>
        <p:nvGrpSpPr>
          <p:cNvPr id="10" name="Google Shape;263;p25">
            <a:extLst>
              <a:ext uri="{FF2B5EF4-FFF2-40B4-BE49-F238E27FC236}">
                <a16:creationId xmlns:a16="http://schemas.microsoft.com/office/drawing/2014/main" id="{F9D800BD-1DCF-CAB5-1F45-E02C6546B3D5}"/>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5FDB3073-D55A-E64E-CCB6-8798247F7FA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7721746-F4A3-585B-30A0-918948A0D597}"/>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6438204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97">
          <a:extLst>
            <a:ext uri="{FF2B5EF4-FFF2-40B4-BE49-F238E27FC236}">
              <a16:creationId xmlns:a16="http://schemas.microsoft.com/office/drawing/2014/main" id="{62D1A3EE-EE75-4DA4-47DA-D6DA4E60C52C}"/>
            </a:ext>
          </a:extLst>
        </p:cNvPr>
        <p:cNvGrpSpPr/>
        <p:nvPr/>
      </p:nvGrpSpPr>
      <p:grpSpPr>
        <a:xfrm>
          <a:off x="0" y="0"/>
          <a:ext cx="0" cy="0"/>
          <a:chOff x="0" y="0"/>
          <a:chExt cx="0" cy="0"/>
        </a:xfrm>
      </p:grpSpPr>
      <p:sp>
        <p:nvSpPr>
          <p:cNvPr id="298" name="Google Shape;298;p28">
            <a:extLst>
              <a:ext uri="{FF2B5EF4-FFF2-40B4-BE49-F238E27FC236}">
                <a16:creationId xmlns:a16="http://schemas.microsoft.com/office/drawing/2014/main" id="{76A93983-7C88-F191-80A7-CDB43FBDBE33}"/>
              </a:ext>
            </a:extLst>
          </p:cNvPr>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a:extLst>
              <a:ext uri="{FF2B5EF4-FFF2-40B4-BE49-F238E27FC236}">
                <a16:creationId xmlns:a16="http://schemas.microsoft.com/office/drawing/2014/main" id="{1BCC4808-1C98-277C-8FA3-96051D09D1EC}"/>
              </a:ext>
            </a:extLst>
          </p:cNvPr>
          <p:cNvSpPr txBox="1">
            <a:spLocks noGrp="1"/>
          </p:cNvSpPr>
          <p:nvPr>
            <p:ph type="title"/>
          </p:nvPr>
        </p:nvSpPr>
        <p:spPr>
          <a:xfrm>
            <a:off x="726598" y="2551250"/>
            <a:ext cx="5711373"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3200"/>
              <a:t>Kesimpulan dan Saran</a:t>
            </a:r>
            <a:endParaRPr lang="en-ID" sz="3200"/>
          </a:p>
        </p:txBody>
      </p:sp>
      <p:sp>
        <p:nvSpPr>
          <p:cNvPr id="301" name="Google Shape;301;p28">
            <a:extLst>
              <a:ext uri="{FF2B5EF4-FFF2-40B4-BE49-F238E27FC236}">
                <a16:creationId xmlns:a16="http://schemas.microsoft.com/office/drawing/2014/main" id="{16C7B350-7CDD-CC62-600F-4D0333E8A75E}"/>
              </a:ext>
            </a:extLst>
          </p:cNvPr>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303" name="Google Shape;303;p28">
            <a:extLst>
              <a:ext uri="{FF2B5EF4-FFF2-40B4-BE49-F238E27FC236}">
                <a16:creationId xmlns:a16="http://schemas.microsoft.com/office/drawing/2014/main" id="{A81C5120-B797-9490-93E6-E6B7C7D70F52}"/>
              </a:ext>
            </a:extLst>
          </p:cNvPr>
          <p:cNvGrpSpPr/>
          <p:nvPr/>
        </p:nvGrpSpPr>
        <p:grpSpPr>
          <a:xfrm rot="5400000">
            <a:off x="2684324" y="1228457"/>
            <a:ext cx="591073" cy="881399"/>
            <a:chOff x="9326775" y="2272496"/>
            <a:chExt cx="411124" cy="613062"/>
          </a:xfrm>
        </p:grpSpPr>
        <p:sp>
          <p:nvSpPr>
            <p:cNvPr id="304" name="Google Shape;304;p28">
              <a:extLst>
                <a:ext uri="{FF2B5EF4-FFF2-40B4-BE49-F238E27FC236}">
                  <a16:creationId xmlns:a16="http://schemas.microsoft.com/office/drawing/2014/main" id="{B546656C-A59D-CB39-24AE-B207EE2C735A}"/>
                </a:ext>
              </a:extLst>
            </p:cNvPr>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a:extLst>
                <a:ext uri="{FF2B5EF4-FFF2-40B4-BE49-F238E27FC236}">
                  <a16:creationId xmlns:a16="http://schemas.microsoft.com/office/drawing/2014/main" id="{578D9254-BA2D-61A2-A6DD-769A4234F46F}"/>
                </a:ext>
              </a:extLst>
            </p:cNvPr>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a:extLst>
                <a:ext uri="{FF2B5EF4-FFF2-40B4-BE49-F238E27FC236}">
                  <a16:creationId xmlns:a16="http://schemas.microsoft.com/office/drawing/2014/main" id="{CBFDE5B4-FFF3-CB96-6F04-2A974C566E8A}"/>
                </a:ext>
              </a:extLst>
            </p:cNvPr>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a:extLst>
                <a:ext uri="{FF2B5EF4-FFF2-40B4-BE49-F238E27FC236}">
                  <a16:creationId xmlns:a16="http://schemas.microsoft.com/office/drawing/2014/main" id="{E4EBE895-625B-2443-D7F8-8E1243020DA9}"/>
                </a:ext>
              </a:extLst>
            </p:cNvPr>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a:extLst>
                <a:ext uri="{FF2B5EF4-FFF2-40B4-BE49-F238E27FC236}">
                  <a16:creationId xmlns:a16="http://schemas.microsoft.com/office/drawing/2014/main" id="{43EF4E98-4CAD-A1D2-DFD4-289AA37F76CD}"/>
                </a:ext>
              </a:extLst>
            </p:cNvPr>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a:extLst>
                <a:ext uri="{FF2B5EF4-FFF2-40B4-BE49-F238E27FC236}">
                  <a16:creationId xmlns:a16="http://schemas.microsoft.com/office/drawing/2014/main" id="{6F7D7A4F-A35C-F15B-DDC7-963FDF2CC75A}"/>
                </a:ext>
              </a:extLst>
            </p:cNvPr>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a:extLst>
                <a:ext uri="{FF2B5EF4-FFF2-40B4-BE49-F238E27FC236}">
                  <a16:creationId xmlns:a16="http://schemas.microsoft.com/office/drawing/2014/main" id="{B30CF802-3016-C892-6136-2FCD35267CC5}"/>
                </a:ext>
              </a:extLst>
            </p:cNvPr>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a:extLst>
                <a:ext uri="{FF2B5EF4-FFF2-40B4-BE49-F238E27FC236}">
                  <a16:creationId xmlns:a16="http://schemas.microsoft.com/office/drawing/2014/main" id="{AFA1CAA9-DFF7-2980-AE67-AC28A634BE5C}"/>
                </a:ext>
              </a:extLst>
            </p:cNvPr>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a:extLst>
                <a:ext uri="{FF2B5EF4-FFF2-40B4-BE49-F238E27FC236}">
                  <a16:creationId xmlns:a16="http://schemas.microsoft.com/office/drawing/2014/main" id="{DE77682B-D48C-779D-AE62-55394933BCA5}"/>
                </a:ext>
              </a:extLst>
            </p:cNvPr>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a:extLst>
                <a:ext uri="{FF2B5EF4-FFF2-40B4-BE49-F238E27FC236}">
                  <a16:creationId xmlns:a16="http://schemas.microsoft.com/office/drawing/2014/main" id="{18F61CB5-0277-729F-E117-3A3661D2A1C3}"/>
                </a:ext>
              </a:extLst>
            </p:cNvPr>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a:extLst>
                <a:ext uri="{FF2B5EF4-FFF2-40B4-BE49-F238E27FC236}">
                  <a16:creationId xmlns:a16="http://schemas.microsoft.com/office/drawing/2014/main" id="{CF732073-576A-A30A-29B8-947D95B3EAAE}"/>
                </a:ext>
              </a:extLst>
            </p:cNvPr>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a:extLst>
                <a:ext uri="{FF2B5EF4-FFF2-40B4-BE49-F238E27FC236}">
                  <a16:creationId xmlns:a16="http://schemas.microsoft.com/office/drawing/2014/main" id="{066B6939-A49F-76CB-813B-05CEEFCC75E1}"/>
                </a:ext>
              </a:extLst>
            </p:cNvPr>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a:extLst>
              <a:ext uri="{FF2B5EF4-FFF2-40B4-BE49-F238E27FC236}">
                <a16:creationId xmlns:a16="http://schemas.microsoft.com/office/drawing/2014/main" id="{A908F273-9457-2312-A595-C787C797B21C}"/>
              </a:ext>
            </a:extLst>
          </p:cNvPr>
          <p:cNvGrpSpPr/>
          <p:nvPr/>
        </p:nvGrpSpPr>
        <p:grpSpPr>
          <a:xfrm rot="10800000">
            <a:off x="4521098" y="1352343"/>
            <a:ext cx="1052471" cy="1049743"/>
            <a:chOff x="328257" y="3897070"/>
            <a:chExt cx="1052471" cy="1049743"/>
          </a:xfrm>
        </p:grpSpPr>
        <p:sp>
          <p:nvSpPr>
            <p:cNvPr id="317" name="Google Shape;317;p28">
              <a:extLst>
                <a:ext uri="{FF2B5EF4-FFF2-40B4-BE49-F238E27FC236}">
                  <a16:creationId xmlns:a16="http://schemas.microsoft.com/office/drawing/2014/main" id="{5EF5425C-39C8-197D-D47A-C90240D46C35}"/>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a:extLst>
                <a:ext uri="{FF2B5EF4-FFF2-40B4-BE49-F238E27FC236}">
                  <a16:creationId xmlns:a16="http://schemas.microsoft.com/office/drawing/2014/main" id="{649541D1-8A48-55D4-9AFE-6F33B7B119BE}"/>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5496C2E7-3301-2285-CBF6-CF1ADECFE5B4}"/>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D6EA1B51-59BF-1ABC-B32A-8AE683DA4706}"/>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0C59955F-A896-1608-BA1B-1DE6226704AF}"/>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D493D266-2CD1-1A05-7CFD-CA1F5C7B264C}"/>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77D4BCDC-307E-D558-2F62-CB5245ABD63D}"/>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extLst>
      <p:ext uri="{BB962C8B-B14F-4D97-AF65-F5344CB8AC3E}">
        <p14:creationId xmlns:p14="http://schemas.microsoft.com/office/powerpoint/2010/main" val="4181060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A7DA5-5F0B-DECC-9303-844C4EEE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F0EC6-B92C-002B-249A-150ADEE9735A}"/>
              </a:ext>
            </a:extLst>
          </p:cNvPr>
          <p:cNvSpPr>
            <a:spLocks noGrp="1"/>
          </p:cNvSpPr>
          <p:nvPr>
            <p:ph type="title"/>
          </p:nvPr>
        </p:nvSpPr>
        <p:spPr>
          <a:xfrm>
            <a:off x="234177" y="646770"/>
            <a:ext cx="7704000" cy="511819"/>
          </a:xfrm>
        </p:spPr>
        <p:txBody>
          <a:bodyPr/>
          <a:lstStyle/>
          <a:p>
            <a:r>
              <a:rPr lang="en-US"/>
              <a:t>Kesimpulan (1/3)</a:t>
            </a:r>
            <a:endParaRPr lang="en-ID"/>
          </a:p>
        </p:txBody>
      </p:sp>
      <p:sp>
        <p:nvSpPr>
          <p:cNvPr id="3" name="Text Placeholder 2">
            <a:extLst>
              <a:ext uri="{FF2B5EF4-FFF2-40B4-BE49-F238E27FC236}">
                <a16:creationId xmlns:a16="http://schemas.microsoft.com/office/drawing/2014/main" id="{82E15FF8-AE08-6F96-BB80-FBFC2172437B}"/>
              </a:ext>
            </a:extLst>
          </p:cNvPr>
          <p:cNvSpPr>
            <a:spLocks noGrp="1"/>
          </p:cNvSpPr>
          <p:nvPr>
            <p:ph type="body" idx="1"/>
          </p:nvPr>
        </p:nvSpPr>
        <p:spPr>
          <a:xfrm>
            <a:off x="161172" y="1308512"/>
            <a:ext cx="8679365" cy="3444947"/>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Chatbot untuk mendapatkan informasi akademik sudah berhasil dibangun dengan akurasi </a:t>
            </a:r>
            <a:r>
              <a:rPr lang="en-GB" sz="1800">
                <a:latin typeface="Lexend" pitchFamily="2" charset="0"/>
              </a:rPr>
              <a:t>skor ROUGE</a:t>
            </a:r>
            <a:r>
              <a:rPr lang="id-ID" sz="1800">
                <a:latin typeface="Lexend" pitchFamily="2" charset="0"/>
              </a:rPr>
              <a:t> &gt;0.5 pada ROUGE 1, ROUGE 2, dan ROUGE L. Skor ROUGE ini didapat dari pengujian menggunakan 56 pertanyaan terkait akademik di USK, Sebanyak 15 pertanyaan mendapatkan skor yang baik yaitu dengan skor &gt;0.5.</a:t>
            </a:r>
            <a:endParaRPr lang="en-GB" sz="1800">
              <a:latin typeface="Lexend" pitchFamily="2" charset="0"/>
            </a:endParaRPr>
          </a:p>
          <a:p>
            <a:pPr marL="342900" indent="-342900" algn="just">
              <a:spcAft>
                <a:spcPts val="600"/>
              </a:spcAft>
              <a:buFont typeface="Wingdings" panose="05000000000000000000" pitchFamily="2" charset="2"/>
              <a:buChar char="v"/>
            </a:pPr>
            <a:r>
              <a:rPr lang="en-US" sz="1800">
                <a:latin typeface="Lexend" pitchFamily="2" charset="0"/>
              </a:rPr>
              <a:t>Perbandingan kinerja antara fine-tuning dan RAG menunjukan bahwa </a:t>
            </a:r>
            <a:r>
              <a:rPr lang="id-ID" sz="1800">
                <a:latin typeface="Lexend" pitchFamily="2" charset="0"/>
              </a:rPr>
              <a:t>skor </a:t>
            </a:r>
            <a:r>
              <a:rPr lang="en-US" sz="1800">
                <a:latin typeface="Lexend" pitchFamily="2" charset="0"/>
              </a:rPr>
              <a:t>ROUGE 1</a:t>
            </a:r>
            <a:r>
              <a:rPr lang="id-ID" sz="1800">
                <a:latin typeface="Lexend" pitchFamily="2" charset="0"/>
              </a:rPr>
              <a:t>, ROUGE 2, dan ROUGE L </a:t>
            </a:r>
            <a:r>
              <a:rPr lang="en-US" sz="1800">
                <a:latin typeface="Lexend" pitchFamily="2" charset="0"/>
              </a:rPr>
              <a:t>pada fine-tuning </a:t>
            </a:r>
            <a:r>
              <a:rPr lang="id-ID" sz="1800">
                <a:latin typeface="Lexend" pitchFamily="2" charset="0"/>
              </a:rPr>
              <a:t>mendapatkan nilai skor yang baik yaitu &gt;0.5. </a:t>
            </a:r>
            <a:r>
              <a:rPr lang="en-US" sz="1800">
                <a:latin typeface="Lexend" pitchFamily="2" charset="0"/>
              </a:rPr>
              <a:t>s</a:t>
            </a:r>
            <a:r>
              <a:rPr lang="id-ID" sz="1800">
                <a:latin typeface="Lexend" pitchFamily="2" charset="0"/>
              </a:rPr>
              <a:t>kor ini didapat dengan pengujian pada model dengan memberikan pertanyaan yang berbeda tetapi memiliki makna yang sama. Kinerja menggunakan metode RAG menghasilkan skor pada  </a:t>
            </a:r>
            <a:r>
              <a:rPr lang="en-US" sz="1800">
                <a:latin typeface="Lexend" pitchFamily="2" charset="0"/>
              </a:rPr>
              <a:t>ROUGE 1</a:t>
            </a:r>
            <a:r>
              <a:rPr lang="id-ID" sz="1800">
                <a:latin typeface="Lexend" pitchFamily="2" charset="0"/>
              </a:rPr>
              <a:t>, ROUGE 2, dan ROUGE L</a:t>
            </a:r>
            <a:r>
              <a:rPr lang="en-US" sz="1800">
                <a:latin typeface="Lexend" pitchFamily="2" charset="0"/>
              </a:rPr>
              <a:t> dengan nilai &gt;0.5 diuji pada 15 dari 56 pertanyaan yang diajukan.</a:t>
            </a:r>
          </a:p>
        </p:txBody>
      </p:sp>
      <p:pic>
        <p:nvPicPr>
          <p:cNvPr id="4" name="object 27">
            <a:extLst>
              <a:ext uri="{FF2B5EF4-FFF2-40B4-BE49-F238E27FC236}">
                <a16:creationId xmlns:a16="http://schemas.microsoft.com/office/drawing/2014/main" id="{9DEF62D4-7AD4-ECAA-7008-34E6BD938808}"/>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0179F3F3-E7EF-CDBA-F7E9-3CD5355C9E89}"/>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FFC3689-BF8F-77A8-B265-89A0301A84FE}"/>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D156C65F-092A-756E-3153-C1DC3A6AE154}"/>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9A4A79D7-93AB-9DD1-AB83-2E4697D4E0A2}"/>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506337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686AB-3934-9BC0-4D35-7753758C9C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78A02-DE1F-6D0D-D4BA-0FFB6F76F08F}"/>
              </a:ext>
            </a:extLst>
          </p:cNvPr>
          <p:cNvSpPr>
            <a:spLocks noGrp="1"/>
          </p:cNvSpPr>
          <p:nvPr>
            <p:ph type="title"/>
          </p:nvPr>
        </p:nvSpPr>
        <p:spPr>
          <a:xfrm>
            <a:off x="234177" y="646770"/>
            <a:ext cx="7704000" cy="511819"/>
          </a:xfrm>
        </p:spPr>
        <p:txBody>
          <a:bodyPr/>
          <a:lstStyle/>
          <a:p>
            <a:r>
              <a:rPr lang="en-US"/>
              <a:t>Kesimpulan (2/3)</a:t>
            </a:r>
            <a:endParaRPr lang="en-ID"/>
          </a:p>
        </p:txBody>
      </p:sp>
      <p:sp>
        <p:nvSpPr>
          <p:cNvPr id="3" name="Text Placeholder 2">
            <a:extLst>
              <a:ext uri="{FF2B5EF4-FFF2-40B4-BE49-F238E27FC236}">
                <a16:creationId xmlns:a16="http://schemas.microsoft.com/office/drawing/2014/main" id="{94C4BA4E-CCFE-AA00-620B-8EDE437A4C0B}"/>
              </a:ext>
            </a:extLst>
          </p:cNvPr>
          <p:cNvSpPr>
            <a:spLocks noGrp="1"/>
          </p:cNvSpPr>
          <p:nvPr>
            <p:ph type="body" idx="1"/>
          </p:nvPr>
        </p:nvSpPr>
        <p:spPr>
          <a:xfrm>
            <a:off x="161172" y="1649786"/>
            <a:ext cx="8679365" cy="1912539"/>
          </a:xfrm>
        </p:spPr>
        <p:txBody>
          <a:bodyPr/>
          <a:lstStyle/>
          <a:p>
            <a:pPr marL="342900" indent="-342900" algn="just">
              <a:spcAft>
                <a:spcPts val="600"/>
              </a:spcAft>
              <a:buFont typeface="Wingdings" panose="05000000000000000000" pitchFamily="2" charset="2"/>
              <a:buChar char="v"/>
            </a:pPr>
            <a:r>
              <a:rPr lang="en-US" sz="1800">
                <a:latin typeface="Lexend" pitchFamily="2" charset="0"/>
              </a:rPr>
              <a:t>File informasi akademik dalam bentuk pernyatan berhasil dibangun dengan jumlah pernyataan sebanyak 231 data</a:t>
            </a:r>
            <a:r>
              <a:rPr lang="id-ID" sz="1800">
                <a:latin typeface="Lexend" pitchFamily="2" charset="0"/>
              </a:rPr>
              <a:t> informasi akademik di USK</a:t>
            </a:r>
            <a:r>
              <a:rPr lang="en-US" sz="1800">
                <a:latin typeface="Lexend" pitchFamily="2" charset="0"/>
              </a:rPr>
              <a:t> dan dokumen ini digunakan </a:t>
            </a:r>
            <a:r>
              <a:rPr lang="id-ID" sz="1800">
                <a:latin typeface="Lexend" pitchFamily="2" charset="0"/>
              </a:rPr>
              <a:t>pada chatbot dengan metode </a:t>
            </a:r>
            <a:r>
              <a:rPr lang="en-US" sz="1800">
                <a:latin typeface="Lexend" pitchFamily="2" charset="0"/>
              </a:rPr>
              <a:t>RAG </a:t>
            </a:r>
            <a:r>
              <a:rPr lang="id-ID" sz="1800">
                <a:latin typeface="Lexend" pitchFamily="2" charset="0"/>
              </a:rPr>
              <a:t>dan hasilnya </a:t>
            </a:r>
            <a:r>
              <a:rPr lang="en-US" sz="1800">
                <a:latin typeface="Lexend" pitchFamily="2" charset="0"/>
              </a:rPr>
              <a:t>memberi peningkatan waktu </a:t>
            </a:r>
            <a:r>
              <a:rPr lang="id-ID" sz="1800">
                <a:latin typeface="Lexend" pitchFamily="2" charset="0"/>
              </a:rPr>
              <a:t>pada model untuk menghasilkan respon terkait topik di bidang akademik dan meningkatkan </a:t>
            </a:r>
            <a:r>
              <a:rPr lang="en-US" sz="1800">
                <a:latin typeface="Lexend" pitchFamily="2" charset="0"/>
              </a:rPr>
              <a:t>akurasi</a:t>
            </a:r>
            <a:r>
              <a:rPr lang="id-ID" sz="1800">
                <a:latin typeface="Lexend" pitchFamily="2" charset="0"/>
              </a:rPr>
              <a:t> Model</a:t>
            </a:r>
            <a:r>
              <a:rPr lang="en-US" sz="1800">
                <a:latin typeface="Lexend" pitchFamily="2" charset="0"/>
              </a:rPr>
              <a:t>.</a:t>
            </a:r>
            <a:endParaRPr lang="en-ID" sz="1800">
              <a:latin typeface="Lexend" pitchFamily="2" charset="0"/>
            </a:endParaRPr>
          </a:p>
        </p:txBody>
      </p:sp>
      <p:pic>
        <p:nvPicPr>
          <p:cNvPr id="4" name="object 27">
            <a:extLst>
              <a:ext uri="{FF2B5EF4-FFF2-40B4-BE49-F238E27FC236}">
                <a16:creationId xmlns:a16="http://schemas.microsoft.com/office/drawing/2014/main" id="{3453BB97-A2FC-75F9-BBDF-FF98550A4091}"/>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43E0900A-3E91-AF23-4C3E-10C10F9AFABA}"/>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523D944D-C182-BD2D-8DD9-A1CB7FB8B7C3}"/>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690FB83A-F3EA-89E6-1825-2A93AD1A044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2B9F78FE-964F-B7B1-2643-806CE79AD0B3}"/>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 name="Google Shape;302;p28">
            <a:extLst>
              <a:ext uri="{FF2B5EF4-FFF2-40B4-BE49-F238E27FC236}">
                <a16:creationId xmlns:a16="http://schemas.microsoft.com/office/drawing/2014/main" id="{206EC457-20E8-DEC3-4E0D-541E227D5AE9}"/>
              </a:ext>
            </a:extLst>
          </p:cNvPr>
          <p:cNvSpPr txBox="1">
            <a:spLocks/>
          </p:cNvSpPr>
          <p:nvPr/>
        </p:nvSpPr>
        <p:spPr>
          <a:xfrm>
            <a:off x="324802" y="1137967"/>
            <a:ext cx="4312172"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nl-NL" sz="1400"/>
              <a:t>Lanjut...</a:t>
            </a:r>
            <a:endParaRPr lang="en-ID" sz="1400" b="1" i="1"/>
          </a:p>
        </p:txBody>
      </p:sp>
    </p:spTree>
    <p:extLst>
      <p:ext uri="{BB962C8B-B14F-4D97-AF65-F5344CB8AC3E}">
        <p14:creationId xmlns:p14="http://schemas.microsoft.com/office/powerpoint/2010/main" val="4256074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F7AA6-9D44-145A-67F0-754048E4D3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29F01-5B2B-AF87-1D55-D83125B10A1E}"/>
              </a:ext>
            </a:extLst>
          </p:cNvPr>
          <p:cNvSpPr>
            <a:spLocks noGrp="1"/>
          </p:cNvSpPr>
          <p:nvPr>
            <p:ph type="title"/>
          </p:nvPr>
        </p:nvSpPr>
        <p:spPr>
          <a:xfrm>
            <a:off x="234177" y="646770"/>
            <a:ext cx="7704000" cy="511819"/>
          </a:xfrm>
        </p:spPr>
        <p:txBody>
          <a:bodyPr/>
          <a:lstStyle/>
          <a:p>
            <a:r>
              <a:rPr lang="en-US"/>
              <a:t>Saran (3/3)</a:t>
            </a:r>
            <a:endParaRPr lang="en-ID"/>
          </a:p>
        </p:txBody>
      </p:sp>
      <p:sp>
        <p:nvSpPr>
          <p:cNvPr id="3" name="Text Placeholder 2">
            <a:extLst>
              <a:ext uri="{FF2B5EF4-FFF2-40B4-BE49-F238E27FC236}">
                <a16:creationId xmlns:a16="http://schemas.microsoft.com/office/drawing/2014/main" id="{7C5C1ECE-D120-F8D9-12BB-501CC4602B90}"/>
              </a:ext>
            </a:extLst>
          </p:cNvPr>
          <p:cNvSpPr>
            <a:spLocks noGrp="1"/>
          </p:cNvSpPr>
          <p:nvPr>
            <p:ph type="body" idx="1"/>
          </p:nvPr>
        </p:nvSpPr>
        <p:spPr>
          <a:xfrm>
            <a:off x="139833" y="1587867"/>
            <a:ext cx="8679365" cy="3444947"/>
          </a:xfrm>
        </p:spPr>
        <p:txBody>
          <a:bodyPr/>
          <a:lstStyle/>
          <a:p>
            <a:pPr marL="342900" indent="-342900" algn="just">
              <a:spcAft>
                <a:spcPts val="600"/>
              </a:spcAft>
              <a:buFont typeface="Wingdings" panose="05000000000000000000" pitchFamily="2" charset="2"/>
              <a:buChar char="v"/>
            </a:pPr>
            <a:r>
              <a:rPr lang="en-GB" sz="1800">
                <a:latin typeface="Lexend" pitchFamily="2" charset="0"/>
              </a:rPr>
              <a:t>Disarankan untuk penelitian selanjutnya</a:t>
            </a:r>
            <a:r>
              <a:rPr lang="id-ID" sz="1800">
                <a:latin typeface="Lexend" pitchFamily="2" charset="0"/>
              </a:rPr>
              <a:t> selain menambah dataset agar model menjadi lebih handal diperlukan pengujian pada model-model lain yang </a:t>
            </a:r>
            <a:r>
              <a:rPr lang="en-GB" sz="1800">
                <a:latin typeface="Lexend" pitchFamily="2" charset="0"/>
              </a:rPr>
              <a:t>lebih baru dengan fitur-fitur </a:t>
            </a:r>
            <a:r>
              <a:rPr lang="id-ID" sz="1800">
                <a:latin typeface="Lexend" pitchFamily="2" charset="0"/>
              </a:rPr>
              <a:t>yang lebih canggih</a:t>
            </a:r>
            <a:r>
              <a:rPr lang="en-GB" sz="1800">
                <a:latin typeface="Lexend" pitchFamily="2" charset="0"/>
              </a:rPr>
              <a:t>, </a:t>
            </a:r>
            <a:r>
              <a:rPr lang="id-ID" sz="1800">
                <a:latin typeface="Lexend" pitchFamily="2" charset="0"/>
              </a:rPr>
              <a:t>dengan </a:t>
            </a:r>
            <a:r>
              <a:rPr lang="en-GB" sz="1800">
                <a:latin typeface="Lexend" pitchFamily="2" charset="0"/>
              </a:rPr>
              <a:t>menjelajahi hal tersebut dapat </a:t>
            </a:r>
            <a:r>
              <a:rPr lang="id-ID" sz="1800">
                <a:latin typeface="Lexend" pitchFamily="2" charset="0"/>
              </a:rPr>
              <a:t>menemukan perbandingan pada model-model lain sehingga mendapat model yang terbaik untuk domain pelayanan administrasi akademik.</a:t>
            </a:r>
            <a:endParaRPr lang="en-ID" sz="1800">
              <a:latin typeface="Lexend" pitchFamily="2" charset="0"/>
            </a:endParaRPr>
          </a:p>
          <a:p>
            <a:pPr marL="342900" indent="-342900" algn="just">
              <a:spcAft>
                <a:spcPts val="600"/>
              </a:spcAft>
              <a:buFont typeface="Wingdings" panose="05000000000000000000" pitchFamily="2" charset="2"/>
              <a:buChar char="v"/>
            </a:pPr>
            <a:endParaRPr lang="en-ID" sz="1800">
              <a:latin typeface="Lexend" pitchFamily="2" charset="0"/>
            </a:endParaRPr>
          </a:p>
        </p:txBody>
      </p:sp>
      <p:pic>
        <p:nvPicPr>
          <p:cNvPr id="4" name="object 27">
            <a:extLst>
              <a:ext uri="{FF2B5EF4-FFF2-40B4-BE49-F238E27FC236}">
                <a16:creationId xmlns:a16="http://schemas.microsoft.com/office/drawing/2014/main" id="{B34BCF9C-3EE4-A30E-BE68-EE3CBB1BAAC7}"/>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518180FF-97C9-C801-EF48-D8A011FD9012}"/>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10" name="Google Shape;263;p25">
            <a:extLst>
              <a:ext uri="{FF2B5EF4-FFF2-40B4-BE49-F238E27FC236}">
                <a16:creationId xmlns:a16="http://schemas.microsoft.com/office/drawing/2014/main" id="{3DC26EE3-0F3E-0A6F-5445-C6E09FCE3EF9}"/>
              </a:ext>
            </a:extLst>
          </p:cNvPr>
          <p:cNvGrpSpPr/>
          <p:nvPr/>
        </p:nvGrpSpPr>
        <p:grpSpPr>
          <a:xfrm>
            <a:off x="-526236" y="4441138"/>
            <a:ext cx="1052471" cy="1049743"/>
            <a:chOff x="328257" y="3897070"/>
            <a:chExt cx="1052471" cy="1049743"/>
          </a:xfrm>
        </p:grpSpPr>
        <p:sp>
          <p:nvSpPr>
            <p:cNvPr id="11" name="Google Shape;264;p25">
              <a:extLst>
                <a:ext uri="{FF2B5EF4-FFF2-40B4-BE49-F238E27FC236}">
                  <a16:creationId xmlns:a16="http://schemas.microsoft.com/office/drawing/2014/main" id="{9C1FF811-7CBB-4DE7-407E-5A30BF4ED2E2}"/>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265;p25">
              <a:extLst>
                <a:ext uri="{FF2B5EF4-FFF2-40B4-BE49-F238E27FC236}">
                  <a16:creationId xmlns:a16="http://schemas.microsoft.com/office/drawing/2014/main" id="{061C04EE-A979-E6CA-F6D3-68A393C59245}"/>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9668207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44"/>
          <p:cNvSpPr txBox="1">
            <a:spLocks noGrp="1"/>
          </p:cNvSpPr>
          <p:nvPr>
            <p:ph type="ctrTitle"/>
          </p:nvPr>
        </p:nvSpPr>
        <p:spPr>
          <a:xfrm>
            <a:off x="1894375" y="1828485"/>
            <a:ext cx="4782445" cy="822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Terima kasih</a:t>
            </a:r>
            <a:endParaRPr/>
          </a:p>
        </p:txBody>
      </p:sp>
      <p:grpSp>
        <p:nvGrpSpPr>
          <p:cNvPr id="708" name="Google Shape;708;p44"/>
          <p:cNvGrpSpPr/>
          <p:nvPr/>
        </p:nvGrpSpPr>
        <p:grpSpPr>
          <a:xfrm rot="10800000">
            <a:off x="6900575" y="2211920"/>
            <a:ext cx="2951967" cy="4114334"/>
            <a:chOff x="-943750" y="-1328860"/>
            <a:chExt cx="3599521" cy="5016868"/>
          </a:xfrm>
          <a:solidFill>
            <a:srgbClr val="FFCC28"/>
          </a:solidFill>
        </p:grpSpPr>
        <p:sp>
          <p:nvSpPr>
            <p:cNvPr id="709" name="Google Shape;709;p44"/>
            <p:cNvSpPr/>
            <p:nvPr/>
          </p:nvSpPr>
          <p:spPr>
            <a:xfrm rot="10800000" flipH="1">
              <a:off x="-943750" y="-621733"/>
              <a:ext cx="3599521" cy="4309742"/>
            </a:xfrm>
            <a:custGeom>
              <a:avLst/>
              <a:gdLst/>
              <a:ahLst/>
              <a:cxnLst/>
              <a:rect l="l" t="t" r="r" b="b"/>
              <a:pathLst>
                <a:path w="4197692" h="5025938" extrusionOk="0">
                  <a:moveTo>
                    <a:pt x="3453860" y="160902"/>
                  </a:moveTo>
                  <a:lnTo>
                    <a:pt x="3453860" y="160902"/>
                  </a:lnTo>
                  <a:cubicBezTo>
                    <a:pt x="2772966" y="-197762"/>
                    <a:pt x="1930551" y="63342"/>
                    <a:pt x="1571887" y="743832"/>
                  </a:cubicBezTo>
                  <a:lnTo>
                    <a:pt x="0" y="3726895"/>
                  </a:lnTo>
                  <a:lnTo>
                    <a:pt x="2464903" y="5025939"/>
                  </a:lnTo>
                  <a:lnTo>
                    <a:pt x="4036790" y="2042875"/>
                  </a:lnTo>
                  <a:cubicBezTo>
                    <a:pt x="4395454" y="1361981"/>
                    <a:pt x="4134350" y="519566"/>
                    <a:pt x="3453860" y="160902"/>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44"/>
            <p:cNvSpPr/>
            <p:nvPr/>
          </p:nvSpPr>
          <p:spPr>
            <a:xfrm rot="10800000" flipH="1">
              <a:off x="257174" y="-1328860"/>
              <a:ext cx="2108769" cy="2524734"/>
            </a:xfrm>
            <a:custGeom>
              <a:avLst/>
              <a:gdLst/>
              <a:ahLst/>
              <a:cxnLst/>
              <a:rect l="l" t="t" r="r" b="b"/>
              <a:pathLst>
                <a:path w="2403155" h="2877190" extrusionOk="0">
                  <a:moveTo>
                    <a:pt x="1977509" y="92081"/>
                  </a:moveTo>
                  <a:lnTo>
                    <a:pt x="1977509" y="92081"/>
                  </a:lnTo>
                  <a:cubicBezTo>
                    <a:pt x="1587675" y="-113159"/>
                    <a:pt x="1105543" y="36217"/>
                    <a:pt x="899898" y="425647"/>
                  </a:cubicBezTo>
                  <a:lnTo>
                    <a:pt x="0" y="2133146"/>
                  </a:lnTo>
                  <a:lnTo>
                    <a:pt x="1411176" y="2877191"/>
                  </a:lnTo>
                  <a:lnTo>
                    <a:pt x="2311075" y="1169692"/>
                  </a:lnTo>
                  <a:cubicBezTo>
                    <a:pt x="2516315" y="779858"/>
                    <a:pt x="2366939" y="297321"/>
                    <a:pt x="1977509" y="92081"/>
                  </a:cubicBezTo>
                  <a:close/>
                </a:path>
              </a:pathLst>
            </a:custGeom>
            <a:grp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1" name="Google Shape;711;p44"/>
          <p:cNvGrpSpPr/>
          <p:nvPr/>
        </p:nvGrpSpPr>
        <p:grpSpPr>
          <a:xfrm>
            <a:off x="7173318" y="2651385"/>
            <a:ext cx="1480142" cy="889103"/>
            <a:chOff x="3073660" y="2320137"/>
            <a:chExt cx="2320700" cy="1394016"/>
          </a:xfrm>
        </p:grpSpPr>
        <p:sp>
          <p:nvSpPr>
            <p:cNvPr id="712" name="Google Shape;712;p44"/>
            <p:cNvSpPr/>
            <p:nvPr/>
          </p:nvSpPr>
          <p:spPr>
            <a:xfrm>
              <a:off x="3073660"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44"/>
            <p:cNvSpPr/>
            <p:nvPr/>
          </p:nvSpPr>
          <p:spPr>
            <a:xfrm>
              <a:off x="3852115" y="2320137"/>
              <a:ext cx="926371" cy="1359374"/>
            </a:xfrm>
            <a:custGeom>
              <a:avLst/>
              <a:gdLst/>
              <a:ahLst/>
              <a:cxnLst/>
              <a:rect l="l" t="t" r="r" b="b"/>
              <a:pathLst>
                <a:path w="926371" h="1359374" extrusionOk="0">
                  <a:moveTo>
                    <a:pt x="141360" y="1333128"/>
                  </a:moveTo>
                  <a:lnTo>
                    <a:pt x="141360" y="1333128"/>
                  </a:lnTo>
                  <a:cubicBezTo>
                    <a:pt x="15868" y="1271192"/>
                    <a:pt x="-35543" y="1119792"/>
                    <a:pt x="25988" y="994300"/>
                  </a:cubicBezTo>
                  <a:lnTo>
                    <a:pt x="446184" y="141360"/>
                  </a:lnTo>
                  <a:cubicBezTo>
                    <a:pt x="508120" y="15868"/>
                    <a:pt x="659520" y="-35543"/>
                    <a:pt x="785012" y="25988"/>
                  </a:cubicBezTo>
                  <a:lnTo>
                    <a:pt x="785012" y="25988"/>
                  </a:lnTo>
                  <a:cubicBezTo>
                    <a:pt x="910504" y="87925"/>
                    <a:pt x="961915" y="239325"/>
                    <a:pt x="900384" y="364817"/>
                  </a:cubicBezTo>
                  <a:lnTo>
                    <a:pt x="480593" y="1218161"/>
                  </a:lnTo>
                  <a:cubicBezTo>
                    <a:pt x="418657" y="1343653"/>
                    <a:pt x="266852" y="1395064"/>
                    <a:pt x="141360" y="13331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44"/>
            <p:cNvSpPr/>
            <p:nvPr/>
          </p:nvSpPr>
          <p:spPr>
            <a:xfrm rot="-4620323">
              <a:off x="4681723" y="3001516"/>
              <a:ext cx="648073" cy="648073"/>
            </a:xfrm>
            <a:custGeom>
              <a:avLst/>
              <a:gdLst/>
              <a:ahLst/>
              <a:cxnLst/>
              <a:rect l="l" t="t" r="r" b="b"/>
              <a:pathLst>
                <a:path w="647668" h="647668" extrusionOk="0">
                  <a:moveTo>
                    <a:pt x="647668" y="323834"/>
                  </a:moveTo>
                  <a:cubicBezTo>
                    <a:pt x="647668" y="502683"/>
                    <a:pt x="502683" y="647668"/>
                    <a:pt x="323834" y="647668"/>
                  </a:cubicBezTo>
                  <a:cubicBezTo>
                    <a:pt x="144985" y="647668"/>
                    <a:pt x="0" y="502683"/>
                    <a:pt x="0" y="323834"/>
                  </a:cubicBezTo>
                  <a:cubicBezTo>
                    <a:pt x="0" y="144985"/>
                    <a:pt x="144985" y="0"/>
                    <a:pt x="323834" y="0"/>
                  </a:cubicBezTo>
                  <a:cubicBezTo>
                    <a:pt x="502683" y="0"/>
                    <a:pt x="647668" y="144985"/>
                    <a:pt x="647668" y="323834"/>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15" name="Google Shape;715;p44"/>
          <p:cNvSpPr/>
          <p:nvPr/>
        </p:nvSpPr>
        <p:spPr>
          <a:xfrm>
            <a:off x="-1375800" y="-1083950"/>
            <a:ext cx="3165300" cy="3165300"/>
          </a:xfrm>
          <a:prstGeom prst="ellipse">
            <a:avLst/>
          </a:prstGeom>
          <a:solidFill>
            <a:schemeClr val="tx2">
              <a:lumMod val="5000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716" name="Google Shape;716;p44"/>
          <p:cNvGrpSpPr/>
          <p:nvPr/>
        </p:nvGrpSpPr>
        <p:grpSpPr>
          <a:xfrm rot="10800000">
            <a:off x="852386" y="2375640"/>
            <a:ext cx="591073" cy="881399"/>
            <a:chOff x="9326775" y="2272496"/>
            <a:chExt cx="411124" cy="613062"/>
          </a:xfrm>
        </p:grpSpPr>
        <p:sp>
          <p:nvSpPr>
            <p:cNvPr id="717" name="Google Shape;717;p44"/>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44"/>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44"/>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44"/>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44"/>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44"/>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44"/>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44"/>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44"/>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44"/>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44"/>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44"/>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44"/>
          <p:cNvGrpSpPr/>
          <p:nvPr/>
        </p:nvGrpSpPr>
        <p:grpSpPr>
          <a:xfrm rot="10800000">
            <a:off x="7085307" y="229658"/>
            <a:ext cx="1052471" cy="1049743"/>
            <a:chOff x="328257" y="3897070"/>
            <a:chExt cx="1052471" cy="1049743"/>
          </a:xfrm>
        </p:grpSpPr>
        <p:sp>
          <p:nvSpPr>
            <p:cNvPr id="730" name="Google Shape;730;p44"/>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44"/>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32" name="Google Shape;732;p44"/>
          <p:cNvSpPr/>
          <p:nvPr/>
        </p:nvSpPr>
        <p:spPr>
          <a:xfrm>
            <a:off x="-1987212" y="3982113"/>
            <a:ext cx="3776700" cy="623400"/>
          </a:xfrm>
          <a:prstGeom prst="roundRect">
            <a:avLst>
              <a:gd name="adj"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 name="Rectangle: Rounded Corners 3">
            <a:extLst>
              <a:ext uri="{FF2B5EF4-FFF2-40B4-BE49-F238E27FC236}">
                <a16:creationId xmlns:a16="http://schemas.microsoft.com/office/drawing/2014/main" id="{9542A5AB-961D-F457-89B6-6D53EEF23261}"/>
              </a:ext>
            </a:extLst>
          </p:cNvPr>
          <p:cNvSpPr/>
          <p:nvPr/>
        </p:nvSpPr>
        <p:spPr>
          <a:xfrm>
            <a:off x="2618913" y="3675355"/>
            <a:ext cx="3776700" cy="10653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8"/>
          <p:cNvSpPr/>
          <p:nvPr/>
        </p:nvSpPr>
        <p:spPr>
          <a:xfrm>
            <a:off x="-1221850" y="1170250"/>
            <a:ext cx="3358200" cy="997800"/>
          </a:xfrm>
          <a:prstGeom prst="roundRect">
            <a:avLst>
              <a:gd name="adj" fmla="val 50000"/>
            </a:avLst>
          </a:prstGeom>
          <a:solidFill>
            <a:srgbClr val="FFCC28"/>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00" name="Google Shape;300;p28"/>
          <p:cNvSpPr txBox="1">
            <a:spLocks noGrp="1"/>
          </p:cNvSpPr>
          <p:nvPr>
            <p:ph type="title"/>
          </p:nvPr>
        </p:nvSpPr>
        <p:spPr>
          <a:xfrm>
            <a:off x="726600" y="2551250"/>
            <a:ext cx="3358200" cy="60490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t>PENDAHULUAN</a:t>
            </a:r>
            <a:endParaRPr lang="en-ID"/>
          </a:p>
        </p:txBody>
      </p:sp>
      <p:sp>
        <p:nvSpPr>
          <p:cNvPr id="301" name="Google Shape;301;p28"/>
          <p:cNvSpPr txBox="1">
            <a:spLocks noGrp="1"/>
          </p:cNvSpPr>
          <p:nvPr>
            <p:ph type="title" idx="2"/>
          </p:nvPr>
        </p:nvSpPr>
        <p:spPr>
          <a:xfrm>
            <a:off x="726600" y="1204076"/>
            <a:ext cx="1223100" cy="93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3" name="Google Shape;303;p28"/>
          <p:cNvGrpSpPr/>
          <p:nvPr/>
        </p:nvGrpSpPr>
        <p:grpSpPr>
          <a:xfrm rot="5400000">
            <a:off x="2684324" y="1228457"/>
            <a:ext cx="591073" cy="881399"/>
            <a:chOff x="9326775" y="2272496"/>
            <a:chExt cx="411124" cy="613062"/>
          </a:xfrm>
        </p:grpSpPr>
        <p:sp>
          <p:nvSpPr>
            <p:cNvPr id="304" name="Google Shape;304;p28"/>
            <p:cNvSpPr/>
            <p:nvPr/>
          </p:nvSpPr>
          <p:spPr>
            <a:xfrm>
              <a:off x="9326775"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8"/>
            <p:cNvSpPr/>
            <p:nvPr/>
          </p:nvSpPr>
          <p:spPr>
            <a:xfrm>
              <a:off x="9326775"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28"/>
            <p:cNvSpPr/>
            <p:nvPr/>
          </p:nvSpPr>
          <p:spPr>
            <a:xfrm>
              <a:off x="950191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28"/>
            <p:cNvSpPr/>
            <p:nvPr/>
          </p:nvSpPr>
          <p:spPr>
            <a:xfrm>
              <a:off x="950191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8"/>
            <p:cNvSpPr/>
            <p:nvPr/>
          </p:nvSpPr>
          <p:spPr>
            <a:xfrm>
              <a:off x="950191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8"/>
            <p:cNvSpPr/>
            <p:nvPr/>
          </p:nvSpPr>
          <p:spPr>
            <a:xfrm>
              <a:off x="950191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8"/>
            <p:cNvSpPr/>
            <p:nvPr/>
          </p:nvSpPr>
          <p:spPr>
            <a:xfrm>
              <a:off x="9677054" y="2272496"/>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8"/>
            <p:cNvSpPr/>
            <p:nvPr/>
          </p:nvSpPr>
          <p:spPr>
            <a:xfrm>
              <a:off x="9677054" y="2272496"/>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8"/>
            <p:cNvSpPr/>
            <p:nvPr/>
          </p:nvSpPr>
          <p:spPr>
            <a:xfrm>
              <a:off x="9677054" y="2548591"/>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8"/>
            <p:cNvSpPr/>
            <p:nvPr/>
          </p:nvSpPr>
          <p:spPr>
            <a:xfrm>
              <a:off x="9677054" y="2548591"/>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8"/>
            <p:cNvSpPr/>
            <p:nvPr/>
          </p:nvSpPr>
          <p:spPr>
            <a:xfrm>
              <a:off x="9677054" y="2824737"/>
              <a:ext cx="60845" cy="60821"/>
            </a:xfrm>
            <a:custGeom>
              <a:avLst/>
              <a:gdLst/>
              <a:ahLst/>
              <a:cxnLst/>
              <a:rect l="l" t="t" r="r" b="b"/>
              <a:pathLst>
                <a:path w="60845" h="60821" extrusionOk="0">
                  <a:moveTo>
                    <a:pt x="0" y="0"/>
                  </a:moveTo>
                  <a:lnTo>
                    <a:pt x="60846"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8"/>
            <p:cNvSpPr/>
            <p:nvPr/>
          </p:nvSpPr>
          <p:spPr>
            <a:xfrm>
              <a:off x="9677054" y="2824737"/>
              <a:ext cx="60845" cy="60821"/>
            </a:xfrm>
            <a:custGeom>
              <a:avLst/>
              <a:gdLst/>
              <a:ahLst/>
              <a:cxnLst/>
              <a:rect l="l" t="t" r="r" b="b"/>
              <a:pathLst>
                <a:path w="60845" h="60821" extrusionOk="0">
                  <a:moveTo>
                    <a:pt x="60846" y="0"/>
                  </a:moveTo>
                  <a:lnTo>
                    <a:pt x="0" y="60822"/>
                  </a:lnTo>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16" name="Google Shape;316;p28"/>
          <p:cNvGrpSpPr/>
          <p:nvPr/>
        </p:nvGrpSpPr>
        <p:grpSpPr>
          <a:xfrm rot="10800000">
            <a:off x="4521098" y="1352343"/>
            <a:ext cx="1052471" cy="1049743"/>
            <a:chOff x="328257" y="3897070"/>
            <a:chExt cx="1052471" cy="1049743"/>
          </a:xfrm>
        </p:grpSpPr>
        <p:sp>
          <p:nvSpPr>
            <p:cNvPr id="317" name="Google Shape;317;p28"/>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8"/>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2" name="object 27">
            <a:extLst>
              <a:ext uri="{FF2B5EF4-FFF2-40B4-BE49-F238E27FC236}">
                <a16:creationId xmlns:a16="http://schemas.microsoft.com/office/drawing/2014/main" id="{6622D0ED-EC9A-A0B2-EABC-B15A5294B731}"/>
              </a:ext>
            </a:extLst>
          </p:cNvPr>
          <p:cNvPicPr/>
          <p:nvPr/>
        </p:nvPicPr>
        <p:blipFill>
          <a:blip r:embed="rId3" cstate="print"/>
          <a:stretch>
            <a:fillRect/>
          </a:stretch>
        </p:blipFill>
        <p:spPr>
          <a:xfrm>
            <a:off x="0" y="46946"/>
            <a:ext cx="3129776" cy="661742"/>
          </a:xfrm>
          <a:prstGeom prst="rect">
            <a:avLst/>
          </a:prstGeom>
        </p:spPr>
      </p:pic>
      <p:sp>
        <p:nvSpPr>
          <p:cNvPr id="13" name="Oval 12">
            <a:extLst>
              <a:ext uri="{FF2B5EF4-FFF2-40B4-BE49-F238E27FC236}">
                <a16:creationId xmlns:a16="http://schemas.microsoft.com/office/drawing/2014/main" id="{07EC7278-0893-9482-CF77-A786430C507C}"/>
              </a:ext>
            </a:extLst>
          </p:cNvPr>
          <p:cNvSpPr/>
          <p:nvPr/>
        </p:nvSpPr>
        <p:spPr>
          <a:xfrm>
            <a:off x="4377694" y="3978483"/>
            <a:ext cx="3244883" cy="3244883"/>
          </a:xfrm>
          <a:prstGeom prst="ellipse">
            <a:avLst/>
          </a:prstGeom>
          <a:solidFill>
            <a:schemeClr val="tx2">
              <a:lumMod val="50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D"/>
          </a:p>
        </p:txBody>
      </p:sp>
      <p:sp>
        <p:nvSpPr>
          <p:cNvPr id="12" name="Rectangle 11">
            <a:extLst>
              <a:ext uri="{FF2B5EF4-FFF2-40B4-BE49-F238E27FC236}">
                <a16:creationId xmlns:a16="http://schemas.microsoft.com/office/drawing/2014/main" id="{6E7B39A3-ECBC-F9B5-F5B3-8AF0968DCC53}"/>
              </a:ext>
            </a:extLst>
          </p:cNvPr>
          <p:cNvSpPr/>
          <p:nvPr/>
        </p:nvSpPr>
        <p:spPr>
          <a:xfrm>
            <a:off x="5858107" y="0"/>
            <a:ext cx="3358200" cy="5143500"/>
          </a:xfrm>
          <a:prstGeom prst="rect">
            <a:avLst/>
          </a:prstGeom>
          <a:solidFill>
            <a:srgbClr val="FFCC2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 name="object 28">
            <a:extLst>
              <a:ext uri="{FF2B5EF4-FFF2-40B4-BE49-F238E27FC236}">
                <a16:creationId xmlns:a16="http://schemas.microsoft.com/office/drawing/2014/main" id="{B3210C3D-8304-EA3A-0377-07484EC2FC5A}"/>
              </a:ext>
            </a:extLst>
          </p:cNvPr>
          <p:cNvPicPr/>
          <p:nvPr/>
        </p:nvPicPr>
        <p:blipFill>
          <a:blip r:embed="rId4" cstate="print">
            <a:extLst>
              <a:ext uri="{BEBA8EAE-BF5A-486C-A8C5-ECC9F3942E4B}">
                <a14:imgProps xmlns:a14="http://schemas.microsoft.com/office/drawing/2010/main">
                  <a14:imgLayer r:embed="rId5">
                    <a14:imgEffect>
                      <a14:brightnessContrast bright="40000" contrast="40000"/>
                    </a14:imgEffect>
                  </a14:imgLayer>
                </a14:imgProps>
              </a:ext>
            </a:extLst>
          </a:blip>
          <a:stretch>
            <a:fillRect/>
          </a:stretch>
        </p:blipFill>
        <p:spPr>
          <a:xfrm>
            <a:off x="6098813" y="2079867"/>
            <a:ext cx="2589160" cy="836935"/>
          </a:xfrm>
          <a:prstGeom prst="rect">
            <a:avLst/>
          </a:prstGeom>
        </p:spPr>
      </p:pic>
      <p:sp>
        <p:nvSpPr>
          <p:cNvPr id="9" name="object 28">
            <a:extLst>
              <a:ext uri="{FF2B5EF4-FFF2-40B4-BE49-F238E27FC236}">
                <a16:creationId xmlns:a16="http://schemas.microsoft.com/office/drawing/2014/main" id="{BAB40191-07E8-28EB-5EB3-EB1889729042}"/>
              </a:ext>
            </a:extLst>
          </p:cNvPr>
          <p:cNvSpPr txBox="1"/>
          <p:nvPr/>
        </p:nvSpPr>
        <p:spPr>
          <a:xfrm>
            <a:off x="837541" y="3156154"/>
            <a:ext cx="5078594" cy="259045"/>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600">
                <a:solidFill>
                  <a:schemeClr val="dk1"/>
                </a:solidFill>
                <a:latin typeface="Lexend"/>
                <a:sym typeface="Lexend"/>
              </a:rPr>
              <a:t>Sidang Tesis | Sabtu, 31 Agustus 2024</a:t>
            </a:r>
            <a:endParaRPr lang="en-ID" sz="1600" dirty="0">
              <a:solidFill>
                <a:schemeClr val="dk1"/>
              </a:solidFill>
              <a:latin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DB18-F249-4E46-9AD9-88C1F8AB9C9B}"/>
              </a:ext>
            </a:extLst>
          </p:cNvPr>
          <p:cNvSpPr>
            <a:spLocks noGrp="1"/>
          </p:cNvSpPr>
          <p:nvPr>
            <p:ph type="title"/>
          </p:nvPr>
        </p:nvSpPr>
        <p:spPr>
          <a:xfrm>
            <a:off x="234177" y="646770"/>
            <a:ext cx="7704000" cy="511819"/>
          </a:xfrm>
        </p:spPr>
        <p:txBody>
          <a:bodyPr/>
          <a:lstStyle/>
          <a:p>
            <a:r>
              <a:rPr lang="en-US"/>
              <a:t>Pendahuluan (1/4)</a:t>
            </a:r>
            <a:endParaRPr lang="en-ID"/>
          </a:p>
        </p:txBody>
      </p:sp>
      <p:sp>
        <p:nvSpPr>
          <p:cNvPr id="3" name="Text Placeholder 2">
            <a:extLst>
              <a:ext uri="{FF2B5EF4-FFF2-40B4-BE49-F238E27FC236}">
                <a16:creationId xmlns:a16="http://schemas.microsoft.com/office/drawing/2014/main" id="{D442B6B2-1295-8EA0-E74B-F41E50112607}"/>
              </a:ext>
            </a:extLst>
          </p:cNvPr>
          <p:cNvSpPr>
            <a:spLocks noGrp="1"/>
          </p:cNvSpPr>
          <p:nvPr>
            <p:ph type="body" idx="1"/>
          </p:nvPr>
        </p:nvSpPr>
        <p:spPr>
          <a:xfrm>
            <a:off x="234177" y="1308512"/>
            <a:ext cx="8679365" cy="3657498"/>
          </a:xfrm>
        </p:spPr>
        <p:txBody>
          <a:bodyPr/>
          <a:lstStyle/>
          <a:p>
            <a:pPr algn="jus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Selama ini, informasi terkait akademik di Universitas Syiah Kuala (USK), selain di informasikan dalam bentuk website juga dirangkum dalam bentuk </a:t>
            </a:r>
            <a:r>
              <a:rPr lang="en-GB" sz="1800" i="1">
                <a:effectLst/>
                <a:latin typeface="Times New Roman" panose="02020603050405020304" pitchFamily="18" charset="0"/>
                <a:ea typeface="Times New Roman" panose="02020603050405020304" pitchFamily="18" charset="0"/>
              </a:rPr>
              <a:t>Frequently Asked Question </a:t>
            </a:r>
            <a:r>
              <a:rPr lang="en-GB" sz="1800">
                <a:effectLst/>
                <a:latin typeface="Times New Roman" panose="02020603050405020304" pitchFamily="18" charset="0"/>
                <a:ea typeface="Times New Roman" panose="02020603050405020304" pitchFamily="18" charset="0"/>
              </a:rPr>
              <a:t>(FAQ). Informasi dalam bentuk website dan FAQ tidak interaktif sehingga informasi tertentu harus dicari dalam berita web atau daftar FAQ tersebut. Oleh karena itu, dibutuhkan alternatif cara penyampaian informasi yang lebih interaktif menggunakan chatbot. Chatbot dapat dibangun dengan menggunakan </a:t>
            </a:r>
            <a:r>
              <a:rPr lang="en-GB" sz="1800" i="1">
                <a:effectLst/>
                <a:latin typeface="Times New Roman" panose="02020603050405020304" pitchFamily="18" charset="0"/>
                <a:ea typeface="Times New Roman" panose="02020603050405020304" pitchFamily="18" charset="0"/>
              </a:rPr>
              <a:t>Large Language Model </a:t>
            </a:r>
            <a:r>
              <a:rPr lang="en-GB" sz="1800">
                <a:effectLst/>
                <a:latin typeface="Times New Roman" panose="02020603050405020304" pitchFamily="18" charset="0"/>
                <a:ea typeface="Times New Roman" panose="02020603050405020304" pitchFamily="18" charset="0"/>
              </a:rPr>
              <a:t>(LLM) seperti Mistral 7B. Mistral 7B adalah model bahasa besar yang dapat diterapkan untuk menjawab pertanyaan seperti informasi akademik menggunakan data yang dikumpulkan dari universitas. </a:t>
            </a:r>
            <a:endParaRPr lang="en-US" sz="1800">
              <a:latin typeface="Times New Roman" panose="02020603050405020304" pitchFamily="18" charset="0"/>
              <a:ea typeface="Calibri" panose="020F0502020204030204" pitchFamily="34" charset="0"/>
            </a:endParaRPr>
          </a:p>
          <a:p>
            <a:pPr algn="just">
              <a:buFont typeface="Wingdings" panose="05000000000000000000" pitchFamily="2" charset="2"/>
              <a:buChar char="v"/>
            </a:pPr>
            <a:endParaRPr lang="en-US" sz="1800">
              <a:latin typeface="Times New Roman" panose="02020603050405020304" pitchFamily="18" charset="0"/>
              <a:ea typeface="Calibri" panose="020F0502020204030204" pitchFamily="34" charset="0"/>
            </a:endParaRPr>
          </a:p>
        </p:txBody>
      </p:sp>
      <p:pic>
        <p:nvPicPr>
          <p:cNvPr id="4" name="object 27">
            <a:extLst>
              <a:ext uri="{FF2B5EF4-FFF2-40B4-BE49-F238E27FC236}">
                <a16:creationId xmlns:a16="http://schemas.microsoft.com/office/drawing/2014/main" id="{6A0D8780-44AF-2F3D-1245-B08995375568}"/>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93D0A51-6871-2F0F-28B8-B105FAF7F80D}"/>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grpSp>
        <p:nvGrpSpPr>
          <p:cNvPr id="6" name="Google Shape;263;p25">
            <a:extLst>
              <a:ext uri="{FF2B5EF4-FFF2-40B4-BE49-F238E27FC236}">
                <a16:creationId xmlns:a16="http://schemas.microsoft.com/office/drawing/2014/main" id="{E3554BAF-440B-B4AC-F807-E7A98E227A41}"/>
              </a:ext>
            </a:extLst>
          </p:cNvPr>
          <p:cNvGrpSpPr/>
          <p:nvPr/>
        </p:nvGrpSpPr>
        <p:grpSpPr>
          <a:xfrm>
            <a:off x="-526236" y="4441138"/>
            <a:ext cx="1052471" cy="1049743"/>
            <a:chOff x="328257" y="3897070"/>
            <a:chExt cx="1052471" cy="1049743"/>
          </a:xfrm>
        </p:grpSpPr>
        <p:sp>
          <p:nvSpPr>
            <p:cNvPr id="7" name="Google Shape;264;p25">
              <a:extLst>
                <a:ext uri="{FF2B5EF4-FFF2-40B4-BE49-F238E27FC236}">
                  <a16:creationId xmlns:a16="http://schemas.microsoft.com/office/drawing/2014/main" id="{403471F9-F2B1-F6DC-E8EB-6C2C2A1AF458}"/>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265;p25">
              <a:extLst>
                <a:ext uri="{FF2B5EF4-FFF2-40B4-BE49-F238E27FC236}">
                  <a16:creationId xmlns:a16="http://schemas.microsoft.com/office/drawing/2014/main" id="{242192B3-EC03-A837-617E-C0D10FFE25C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03287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B68E0-BCA1-92D7-D11A-D3EC105B3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8CDD1-9624-AFEA-1E10-0241B92A9476}"/>
              </a:ext>
            </a:extLst>
          </p:cNvPr>
          <p:cNvSpPr>
            <a:spLocks noGrp="1"/>
          </p:cNvSpPr>
          <p:nvPr>
            <p:ph type="title"/>
          </p:nvPr>
        </p:nvSpPr>
        <p:spPr>
          <a:xfrm>
            <a:off x="234177" y="646770"/>
            <a:ext cx="7704000" cy="511819"/>
          </a:xfrm>
        </p:spPr>
        <p:txBody>
          <a:bodyPr/>
          <a:lstStyle/>
          <a:p>
            <a:r>
              <a:rPr lang="en-US"/>
              <a:t>Pendahuluan (2/4)</a:t>
            </a:r>
            <a:endParaRPr lang="en-ID"/>
          </a:p>
        </p:txBody>
      </p:sp>
      <p:sp>
        <p:nvSpPr>
          <p:cNvPr id="3" name="Text Placeholder 2">
            <a:extLst>
              <a:ext uri="{FF2B5EF4-FFF2-40B4-BE49-F238E27FC236}">
                <a16:creationId xmlns:a16="http://schemas.microsoft.com/office/drawing/2014/main" id="{4F39700E-4BC6-9037-520A-3294B23DBA93}"/>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Pertanyaan dan jawaban terkait akademik selama ini disusun dalam bentuk </a:t>
            </a:r>
            <a:r>
              <a:rPr lang="en-GB" sz="1800" i="1">
                <a:effectLst/>
                <a:latin typeface="Times New Roman" panose="02020603050405020304" pitchFamily="18" charset="0"/>
                <a:ea typeface="Times New Roman" panose="02020603050405020304" pitchFamily="18" charset="0"/>
              </a:rPr>
              <a:t>Frequently Asked Question </a:t>
            </a:r>
            <a:r>
              <a:rPr lang="en-GB" sz="1800">
                <a:effectLst/>
                <a:latin typeface="Times New Roman" panose="02020603050405020304" pitchFamily="18" charset="0"/>
                <a:ea typeface="Times New Roman" panose="02020603050405020304" pitchFamily="18" charset="0"/>
              </a:rPr>
              <a:t>(FAQ). FAQ ini tidak interaktif sehingga jawaban atau informasi harus dicari dalam daftar FAQ tersebut. Oleh karena itu, dibutuhkan alternatif cara penyampaian informasi yang interaktif menggunakan chatbot.</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diketahui kinerja metode </a:t>
            </a:r>
            <a:r>
              <a:rPr lang="en-GB" sz="1800" i="1">
                <a:effectLst/>
                <a:latin typeface="Times New Roman" panose="02020603050405020304" pitchFamily="18" charset="0"/>
                <a:ea typeface="Times New Roman" panose="02020603050405020304" pitchFamily="18" charset="0"/>
              </a:rPr>
              <a:t>fine-tuning</a:t>
            </a:r>
            <a:r>
              <a:rPr lang="en-GB" sz="1800">
                <a:effectLst/>
                <a:latin typeface="Times New Roman" panose="02020603050405020304" pitchFamily="18" charset="0"/>
                <a:ea typeface="Times New Roman" panose="02020603050405020304" pitchFamily="18" charset="0"/>
              </a:rPr>
              <a:t> dan RAG dalam pengembangan chatbot untuk informasi akademik di USK.</a:t>
            </a:r>
          </a:p>
          <a:p>
            <a:pPr marL="342900" lvl="0" indent="-342900" algn="just">
              <a:spcAft>
                <a:spcPts val="1200"/>
              </a:spcAft>
              <a:buFont typeface="Wingdings" panose="05000000000000000000" pitchFamily="2" charset="2"/>
              <a:buChar char="v"/>
            </a:pPr>
            <a:r>
              <a:rPr lang="en-GB" sz="1800">
                <a:effectLst/>
                <a:latin typeface="Times New Roman" panose="02020603050405020304" pitchFamily="18" charset="0"/>
                <a:ea typeface="Times New Roman" panose="02020603050405020304" pitchFamily="18" charset="0"/>
              </a:rPr>
              <a:t>Belum tersedia dokumen eksternal dalam bentuk pernyataan yang diperlukan untuk menggunakan RAG dalam pengembangan LLM di bidang akademik.</a:t>
            </a:r>
            <a:endParaRPr lang="en-ID" sz="1800" u="none" strike="noStrike">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697B60EA-5DF4-306E-3B7A-07609569CC53}"/>
              </a:ext>
            </a:extLst>
          </p:cNvPr>
          <p:cNvPicPr/>
          <p:nvPr/>
        </p:nvPicPr>
        <p:blipFill>
          <a:blip r:embed="rId3"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FA13804E-6DE3-DFBC-892A-422D0D056E2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55D03212-BF67-405A-E06C-C4123C0EE6B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Rumusan Masalah</a:t>
            </a:r>
          </a:p>
        </p:txBody>
      </p:sp>
      <p:grpSp>
        <p:nvGrpSpPr>
          <p:cNvPr id="7" name="Google Shape;316;p28">
            <a:extLst>
              <a:ext uri="{FF2B5EF4-FFF2-40B4-BE49-F238E27FC236}">
                <a16:creationId xmlns:a16="http://schemas.microsoft.com/office/drawing/2014/main" id="{DD9D212A-7022-2943-F940-A98733BDA048}"/>
              </a:ext>
            </a:extLst>
          </p:cNvPr>
          <p:cNvGrpSpPr/>
          <p:nvPr/>
        </p:nvGrpSpPr>
        <p:grpSpPr>
          <a:xfrm rot="10800000">
            <a:off x="8617764" y="-7741"/>
            <a:ext cx="1052471" cy="1049743"/>
            <a:chOff x="328257" y="3897070"/>
            <a:chExt cx="1052471" cy="1049743"/>
          </a:xfrm>
        </p:grpSpPr>
        <p:sp>
          <p:nvSpPr>
            <p:cNvPr id="8" name="Google Shape;317;p28">
              <a:extLst>
                <a:ext uri="{FF2B5EF4-FFF2-40B4-BE49-F238E27FC236}">
                  <a16:creationId xmlns:a16="http://schemas.microsoft.com/office/drawing/2014/main" id="{9522BBCD-73B4-E738-ECDE-29E6B063201E}"/>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DBCD7307-C708-B7A3-7504-C31D7F79C1F1}"/>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135511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D5EED-9E98-4119-5C8E-2983F2BDF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5C4A3-CF92-9397-11A2-360BD38D9AD2}"/>
              </a:ext>
            </a:extLst>
          </p:cNvPr>
          <p:cNvSpPr>
            <a:spLocks noGrp="1"/>
          </p:cNvSpPr>
          <p:nvPr>
            <p:ph type="title"/>
          </p:nvPr>
        </p:nvSpPr>
        <p:spPr>
          <a:xfrm>
            <a:off x="234177" y="646770"/>
            <a:ext cx="7704000" cy="511819"/>
          </a:xfrm>
        </p:spPr>
        <p:txBody>
          <a:bodyPr/>
          <a:lstStyle/>
          <a:p>
            <a:r>
              <a:rPr lang="en-US"/>
              <a:t>Pendahuluan (3/4)</a:t>
            </a:r>
            <a:endParaRPr lang="en-ID"/>
          </a:p>
        </p:txBody>
      </p:sp>
      <p:sp>
        <p:nvSpPr>
          <p:cNvPr id="3" name="Text Placeholder 2">
            <a:extLst>
              <a:ext uri="{FF2B5EF4-FFF2-40B4-BE49-F238E27FC236}">
                <a16:creationId xmlns:a16="http://schemas.microsoft.com/office/drawing/2014/main" id="{9845930E-7FD6-E563-D3A2-D9ACC6ADF929}"/>
              </a:ext>
            </a:extLst>
          </p:cNvPr>
          <p:cNvSpPr>
            <a:spLocks noGrp="1"/>
          </p:cNvSpPr>
          <p:nvPr>
            <p:ph type="body" idx="1"/>
          </p:nvPr>
        </p:nvSpPr>
        <p:spPr>
          <a:xfrm>
            <a:off x="139833" y="1375317"/>
            <a:ext cx="8744339" cy="3657498"/>
          </a:xfrm>
        </p:spPr>
        <p:txBody>
          <a:bodyPr/>
          <a:lstStyle/>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Mengembangkan LLM </a:t>
            </a:r>
            <a:r>
              <a:rPr lang="en-GB" sz="1800">
                <a:effectLst/>
                <a:latin typeface="Times New Roman" panose="02020603050405020304" pitchFamily="18" charset="0"/>
                <a:ea typeface="Times New Roman" panose="02020603050405020304" pitchFamily="18" charset="0"/>
              </a:rPr>
              <a:t> yang dapat memberikan informasi akademik di USK. </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Mendapatkan metode dengan kinerja terbaik dalam pengembangan chatbot.</a:t>
            </a: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Mengumpulkan </a:t>
            </a:r>
            <a:r>
              <a:rPr lang="en-GB" sz="1800">
                <a:effectLst/>
                <a:latin typeface="Times New Roman" panose="02020603050405020304" pitchFamily="18" charset="0"/>
                <a:ea typeface="Times New Roman" panose="02020603050405020304" pitchFamily="18" charset="0"/>
              </a:rPr>
              <a:t>dokumen eksternal berupa informasi akademik di USK yang akan digunakan pada metode RAG dalam pengembangan LLM di bidang akademik.</a:t>
            </a:r>
            <a:endParaRPr lang="en-US"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2BBC0CE5-CFEE-84FF-9F9C-E3139399C00D}"/>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8F3C55DA-A79D-2FE0-276E-6A80D7A78FA8}"/>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221B066F-A1DE-9AE5-EFB2-B0A09364EC44}"/>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Tujuan Penelitian</a:t>
            </a:r>
          </a:p>
        </p:txBody>
      </p:sp>
      <p:grpSp>
        <p:nvGrpSpPr>
          <p:cNvPr id="12" name="Google Shape;263;p25">
            <a:extLst>
              <a:ext uri="{FF2B5EF4-FFF2-40B4-BE49-F238E27FC236}">
                <a16:creationId xmlns:a16="http://schemas.microsoft.com/office/drawing/2014/main" id="{F1C09E42-B513-0CDD-D8A5-323B855DF717}"/>
              </a:ext>
            </a:extLst>
          </p:cNvPr>
          <p:cNvGrpSpPr/>
          <p:nvPr/>
        </p:nvGrpSpPr>
        <p:grpSpPr>
          <a:xfrm>
            <a:off x="-526236" y="4199800"/>
            <a:ext cx="1052471" cy="1049743"/>
            <a:chOff x="328257" y="3897070"/>
            <a:chExt cx="1052471" cy="1049743"/>
          </a:xfrm>
        </p:grpSpPr>
        <p:sp>
          <p:nvSpPr>
            <p:cNvPr id="13" name="Google Shape;264;p25">
              <a:extLst>
                <a:ext uri="{FF2B5EF4-FFF2-40B4-BE49-F238E27FC236}">
                  <a16:creationId xmlns:a16="http://schemas.microsoft.com/office/drawing/2014/main" id="{F693DD5F-E48A-4D54-E5AA-D0F5133F3779}"/>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65;p25">
              <a:extLst>
                <a:ext uri="{FF2B5EF4-FFF2-40B4-BE49-F238E27FC236}">
                  <a16:creationId xmlns:a16="http://schemas.microsoft.com/office/drawing/2014/main" id="{F7D30703-3A74-2A94-1931-C4549FC300EA}"/>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3187579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DAC91-9ED0-800E-8A53-659FB88EB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1F9B0C-6243-3F07-0F02-29F6028215EE}"/>
              </a:ext>
            </a:extLst>
          </p:cNvPr>
          <p:cNvSpPr>
            <a:spLocks noGrp="1"/>
          </p:cNvSpPr>
          <p:nvPr>
            <p:ph type="title"/>
          </p:nvPr>
        </p:nvSpPr>
        <p:spPr>
          <a:xfrm>
            <a:off x="234177" y="646770"/>
            <a:ext cx="7704000" cy="511819"/>
          </a:xfrm>
        </p:spPr>
        <p:txBody>
          <a:bodyPr/>
          <a:lstStyle/>
          <a:p>
            <a:r>
              <a:rPr lang="en-US"/>
              <a:t>Pendahuluan (4/4)</a:t>
            </a:r>
            <a:endParaRPr lang="en-ID"/>
          </a:p>
        </p:txBody>
      </p:sp>
      <p:sp>
        <p:nvSpPr>
          <p:cNvPr id="3" name="Text Placeholder 2">
            <a:extLst>
              <a:ext uri="{FF2B5EF4-FFF2-40B4-BE49-F238E27FC236}">
                <a16:creationId xmlns:a16="http://schemas.microsoft.com/office/drawing/2014/main" id="{F3B75A6D-5B25-ABB0-61BE-F2915A9F7124}"/>
              </a:ext>
            </a:extLst>
          </p:cNvPr>
          <p:cNvSpPr>
            <a:spLocks noGrp="1"/>
          </p:cNvSpPr>
          <p:nvPr>
            <p:ph type="body" idx="1"/>
          </p:nvPr>
        </p:nvSpPr>
        <p:spPr>
          <a:xfrm>
            <a:off x="139833" y="1375317"/>
            <a:ext cx="8679365" cy="3657498"/>
          </a:xfrm>
        </p:spPr>
        <p:txBody>
          <a:bodyPr/>
          <a:lstStyle/>
          <a:p>
            <a:pPr marL="342900" lvl="0" indent="-342900" algn="just">
              <a:spcAft>
                <a:spcPts val="1200"/>
              </a:spcAft>
              <a:buFont typeface="Wingdings" panose="05000000000000000000" pitchFamily="2" charset="2"/>
              <a:buChar char="v"/>
            </a:pPr>
            <a:r>
              <a:rPr lang="id-ID" sz="1800">
                <a:solidFill>
                  <a:srgbClr val="000000"/>
                </a:solidFill>
                <a:effectLst/>
                <a:latin typeface="Times New Roman" panose="02020603050405020304" pitchFamily="18" charset="0"/>
                <a:ea typeface="Times New Roman" panose="02020603050405020304" pitchFamily="18" charset="0"/>
              </a:rPr>
              <a:t>I</a:t>
            </a:r>
            <a:r>
              <a:rPr lang="en-GB" sz="1800">
                <a:solidFill>
                  <a:srgbClr val="000000"/>
                </a:solidFill>
                <a:effectLst/>
                <a:latin typeface="Times New Roman" panose="02020603050405020304" pitchFamily="18" charset="0"/>
                <a:ea typeface="Times New Roman" panose="02020603050405020304" pitchFamily="18" charset="0"/>
              </a:rPr>
              <a:t>nformasi akademik di USK yang dapat diakses secara interaktif dengan memanfaatkan LLM.</a:t>
            </a:r>
            <a:r>
              <a:rPr lang="en-US"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D" sz="180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Didapatkan metode terbaik dalam penerapan LLM di bidang Akademik</a:t>
            </a:r>
            <a:r>
              <a:rPr lang="en-ID" sz="18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Tersedia dokumen eksternal yang dapat digunakan dalam pengembangan LLM dengan metode RAG.</a:t>
            </a:r>
          </a:p>
          <a:p>
            <a:pPr marL="342900" indent="-342900" algn="just">
              <a:spcAft>
                <a:spcPts val="1200"/>
              </a:spcAf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Peningkatan layanan serta kepuasan yang diberikan kepada mahasiswa di USK</a:t>
            </a:r>
            <a:r>
              <a:rPr lang="en-GB" sz="1800">
                <a:solidFill>
                  <a:srgbClr val="000000"/>
                </a:solidFill>
                <a:latin typeface="Times New Roman" panose="02020603050405020304" pitchFamily="18" charset="0"/>
                <a:ea typeface="Times New Roman" panose="02020603050405020304" pitchFamily="18" charset="0"/>
              </a:rPr>
              <a:t>.</a:t>
            </a:r>
            <a:endParaRPr lang="en-ID" sz="1800">
              <a:effectLst/>
              <a:latin typeface="Times New Roman" panose="02020603050405020304" pitchFamily="18" charset="0"/>
              <a:ea typeface="Times New Roman" panose="02020603050405020304" pitchFamily="18" charset="0"/>
            </a:endParaRPr>
          </a:p>
          <a:p>
            <a:pPr marL="342900" lvl="0" indent="-342900" algn="just">
              <a:buFont typeface="Wingdings" panose="05000000000000000000" pitchFamily="2" charset="2"/>
              <a:buChar char="v"/>
            </a:pPr>
            <a:r>
              <a:rPr lang="en-GB" sz="1800">
                <a:solidFill>
                  <a:srgbClr val="000000"/>
                </a:solidFill>
                <a:effectLst/>
                <a:latin typeface="Times New Roman" panose="02020603050405020304" pitchFamily="18" charset="0"/>
                <a:ea typeface="Times New Roman" panose="02020603050405020304" pitchFamily="18" charset="0"/>
              </a:rPr>
              <a:t>Menjadi kajian awal dengan pemanfaatan LLM serta mendapatkan ilmu pengetahuan dan informasi baru terkait variasi domain dalam penerapan LLM dalam bidang administrasi akademik di USK.</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object 27">
            <a:extLst>
              <a:ext uri="{FF2B5EF4-FFF2-40B4-BE49-F238E27FC236}">
                <a16:creationId xmlns:a16="http://schemas.microsoft.com/office/drawing/2014/main" id="{AA9393DB-0CA2-E380-0691-B245CE61D0A1}"/>
              </a:ext>
            </a:extLst>
          </p:cNvPr>
          <p:cNvPicPr/>
          <p:nvPr/>
        </p:nvPicPr>
        <p:blipFill>
          <a:blip r:embed="rId2" cstate="print"/>
          <a:stretch>
            <a:fillRect/>
          </a:stretch>
        </p:blipFill>
        <p:spPr>
          <a:xfrm>
            <a:off x="0" y="46946"/>
            <a:ext cx="3129776" cy="661742"/>
          </a:xfrm>
          <a:prstGeom prst="rect">
            <a:avLst/>
          </a:prstGeom>
        </p:spPr>
      </p:pic>
      <p:sp>
        <p:nvSpPr>
          <p:cNvPr id="5" name="object 28">
            <a:extLst>
              <a:ext uri="{FF2B5EF4-FFF2-40B4-BE49-F238E27FC236}">
                <a16:creationId xmlns:a16="http://schemas.microsoft.com/office/drawing/2014/main" id="{2AFB477D-35F7-4C59-D3E2-014D7F9AA780}"/>
              </a:ext>
            </a:extLst>
          </p:cNvPr>
          <p:cNvSpPr txBox="1"/>
          <p:nvPr/>
        </p:nvSpPr>
        <p:spPr>
          <a:xfrm>
            <a:off x="5212448" y="82286"/>
            <a:ext cx="4235450" cy="197490"/>
          </a:xfrm>
          <a:prstGeom prst="rect">
            <a:avLst/>
          </a:prstGeom>
        </p:spPr>
        <p:txBody>
          <a:bodyPr vert="horz" wrap="square" lIns="0" tIns="12700" rIns="0" bIns="0" rtlCol="0">
            <a:spAutoFit/>
          </a:bodyPr>
          <a:lstStyle/>
          <a:p>
            <a:pPr marL="12700" marR="347345" indent="-304800">
              <a:spcBef>
                <a:spcPts val="550"/>
              </a:spcBef>
              <a:buClr>
                <a:schemeClr val="dk1"/>
              </a:buClr>
              <a:buSzPts val="1200"/>
            </a:pPr>
            <a:r>
              <a:rPr lang="en-ID" sz="1200">
                <a:solidFill>
                  <a:schemeClr val="dk1"/>
                </a:solidFill>
                <a:latin typeface="Lexend"/>
                <a:sym typeface="Lexend"/>
              </a:rPr>
              <a:t>Sidang Tesis | Sabtu, 31 Agustus 2024</a:t>
            </a:r>
            <a:endParaRPr lang="en-ID" sz="1200" dirty="0">
              <a:solidFill>
                <a:schemeClr val="dk1"/>
              </a:solidFill>
              <a:latin typeface="Lexend"/>
              <a:sym typeface="Lexend"/>
            </a:endParaRPr>
          </a:p>
        </p:txBody>
      </p:sp>
      <p:sp>
        <p:nvSpPr>
          <p:cNvPr id="6" name="Google Shape;302;p28">
            <a:extLst>
              <a:ext uri="{FF2B5EF4-FFF2-40B4-BE49-F238E27FC236}">
                <a16:creationId xmlns:a16="http://schemas.microsoft.com/office/drawing/2014/main" id="{10B5EA87-4D1C-5AA1-8379-9C4A47329507}"/>
              </a:ext>
            </a:extLst>
          </p:cNvPr>
          <p:cNvSpPr txBox="1">
            <a:spLocks/>
          </p:cNvSpPr>
          <p:nvPr/>
        </p:nvSpPr>
        <p:spPr>
          <a:xfrm>
            <a:off x="259828" y="1096409"/>
            <a:ext cx="1891989" cy="3410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rgbClr val="434343"/>
              </a:buClr>
              <a:buSzPts val="1200"/>
              <a:buFont typeface="Lexend"/>
              <a:buAutoNum type="arabicPeriod"/>
              <a:defRPr sz="1200" b="0" i="0" u="none" strike="noStrike" cap="none">
                <a:solidFill>
                  <a:schemeClr val="dk1"/>
                </a:solidFill>
                <a:latin typeface="Lexend"/>
                <a:ea typeface="Lexend"/>
                <a:cs typeface="Lexend"/>
                <a:sym typeface="Lexend"/>
              </a:defRPr>
            </a:lvl1pPr>
            <a:lvl2pPr marL="914400" marR="0" lvl="1"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2pPr>
            <a:lvl3pPr marL="1371600" marR="0" lvl="2"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3pPr>
            <a:lvl4pPr marL="1828800" marR="0" lvl="3"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4pPr>
            <a:lvl5pPr marL="2286000" marR="0" lvl="4"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5pPr>
            <a:lvl6pPr marL="2743200" marR="0" lvl="5"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6pPr>
            <a:lvl7pPr marL="3200400" marR="0" lvl="6" indent="-304800" algn="l" rtl="0">
              <a:lnSpc>
                <a:spcPct val="115000"/>
              </a:lnSpc>
              <a:spcBef>
                <a:spcPts val="0"/>
              </a:spcBef>
              <a:spcAft>
                <a:spcPts val="0"/>
              </a:spcAft>
              <a:buClr>
                <a:srgbClr val="434343"/>
              </a:buClr>
              <a:buSzPts val="1200"/>
              <a:buFont typeface="Roboto Condensed Light"/>
              <a:buAutoNum type="arabicPeriod"/>
              <a:defRPr sz="1200" b="0" i="0" u="none" strike="noStrike" cap="none">
                <a:solidFill>
                  <a:schemeClr val="dk1"/>
                </a:solidFill>
                <a:latin typeface="Lexend"/>
                <a:ea typeface="Lexend"/>
                <a:cs typeface="Lexend"/>
                <a:sym typeface="Lexend"/>
              </a:defRPr>
            </a:lvl7pPr>
            <a:lvl8pPr marL="3657600" marR="0" lvl="7" indent="-304800" algn="l" rtl="0">
              <a:lnSpc>
                <a:spcPct val="115000"/>
              </a:lnSpc>
              <a:spcBef>
                <a:spcPts val="0"/>
              </a:spcBef>
              <a:spcAft>
                <a:spcPts val="0"/>
              </a:spcAft>
              <a:buClr>
                <a:srgbClr val="434343"/>
              </a:buClr>
              <a:buSzPts val="1200"/>
              <a:buFont typeface="Roboto Condensed Light"/>
              <a:buAutoNum type="alphaLcPeriod"/>
              <a:defRPr sz="1200" b="0" i="0" u="none" strike="noStrike" cap="none">
                <a:solidFill>
                  <a:schemeClr val="dk1"/>
                </a:solidFill>
                <a:latin typeface="Lexend"/>
                <a:ea typeface="Lexend"/>
                <a:cs typeface="Lexend"/>
                <a:sym typeface="Lexend"/>
              </a:defRPr>
            </a:lvl8pPr>
            <a:lvl9pPr marL="4114800" marR="0" lvl="8" indent="-304800" algn="l" rtl="0">
              <a:lnSpc>
                <a:spcPct val="115000"/>
              </a:lnSpc>
              <a:spcBef>
                <a:spcPts val="0"/>
              </a:spcBef>
              <a:spcAft>
                <a:spcPts val="0"/>
              </a:spcAft>
              <a:buClr>
                <a:srgbClr val="434343"/>
              </a:buClr>
              <a:buSzPts val="1200"/>
              <a:buFont typeface="Roboto Condensed Light"/>
              <a:buAutoNum type="romanLcPeriod"/>
              <a:defRPr sz="1200" b="0" i="0" u="none" strike="noStrike" cap="none">
                <a:solidFill>
                  <a:schemeClr val="dk1"/>
                </a:solidFill>
                <a:latin typeface="Lexend"/>
                <a:ea typeface="Lexend"/>
                <a:cs typeface="Lexend"/>
                <a:sym typeface="Lexend"/>
              </a:defRPr>
            </a:lvl9pPr>
          </a:lstStyle>
          <a:p>
            <a:pPr marL="0" indent="0">
              <a:spcAft>
                <a:spcPts val="1600"/>
              </a:spcAft>
              <a:buClr>
                <a:schemeClr val="dk1"/>
              </a:buClr>
              <a:buSzPts val="1100"/>
              <a:buFont typeface="Arial"/>
              <a:buNone/>
            </a:pPr>
            <a:r>
              <a:rPr lang="en-ID" sz="1400"/>
              <a:t>Manfaat Penelitian</a:t>
            </a:r>
          </a:p>
        </p:txBody>
      </p:sp>
      <p:grpSp>
        <p:nvGrpSpPr>
          <p:cNvPr id="7" name="Google Shape;316;p28">
            <a:extLst>
              <a:ext uri="{FF2B5EF4-FFF2-40B4-BE49-F238E27FC236}">
                <a16:creationId xmlns:a16="http://schemas.microsoft.com/office/drawing/2014/main" id="{DC63CAED-4421-D713-70B5-135FEB20584E}"/>
              </a:ext>
            </a:extLst>
          </p:cNvPr>
          <p:cNvGrpSpPr/>
          <p:nvPr/>
        </p:nvGrpSpPr>
        <p:grpSpPr>
          <a:xfrm rot="15895499">
            <a:off x="8292963" y="4415578"/>
            <a:ext cx="1052471" cy="1049743"/>
            <a:chOff x="328257" y="3897070"/>
            <a:chExt cx="1052471" cy="1049743"/>
          </a:xfrm>
        </p:grpSpPr>
        <p:sp>
          <p:nvSpPr>
            <p:cNvPr id="8" name="Google Shape;317;p28">
              <a:extLst>
                <a:ext uri="{FF2B5EF4-FFF2-40B4-BE49-F238E27FC236}">
                  <a16:creationId xmlns:a16="http://schemas.microsoft.com/office/drawing/2014/main" id="{44A93B6B-C574-018A-54B1-AB2EC39AB78C}"/>
                </a:ext>
              </a:extLst>
            </p:cNvPr>
            <p:cNvSpPr/>
            <p:nvPr/>
          </p:nvSpPr>
          <p:spPr>
            <a:xfrm>
              <a:off x="328257" y="4219289"/>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8"/>
                    <a:pt x="401951" y="482540"/>
                    <a:pt x="401070" y="454342"/>
                  </a:cubicBezTo>
                  <a:lnTo>
                    <a:pt x="401070" y="106803"/>
                  </a:lnTo>
                  <a:lnTo>
                    <a:pt x="53396" y="106803"/>
                  </a:lnTo>
                  <a:cubicBezTo>
                    <a:pt x="23906" y="106803"/>
                    <a:pt x="0" y="82907"/>
                    <a:pt x="0" y="53428"/>
                  </a:cubicBezTo>
                  <a:cubicBezTo>
                    <a:pt x="0" y="53412"/>
                    <a:pt x="0" y="53391"/>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318;p28">
              <a:extLst>
                <a:ext uri="{FF2B5EF4-FFF2-40B4-BE49-F238E27FC236}">
                  <a16:creationId xmlns:a16="http://schemas.microsoft.com/office/drawing/2014/main" id="{370A5DC5-CECE-BF95-3B7A-08409B6794F8}"/>
                </a:ext>
              </a:extLst>
            </p:cNvPr>
            <p:cNvSpPr/>
            <p:nvPr/>
          </p:nvSpPr>
          <p:spPr>
            <a:xfrm>
              <a:off x="650602" y="3897070"/>
              <a:ext cx="730126" cy="727525"/>
            </a:xfrm>
            <a:custGeom>
              <a:avLst/>
              <a:gdLst/>
              <a:ahLst/>
              <a:cxnLst/>
              <a:rect l="l" t="t" r="r" b="b"/>
              <a:pathLst>
                <a:path w="507914" h="506104" extrusionOk="0">
                  <a:moveTo>
                    <a:pt x="0" y="53375"/>
                  </a:moveTo>
                  <a:cubicBezTo>
                    <a:pt x="0" y="23897"/>
                    <a:pt x="23906" y="0"/>
                    <a:pt x="53396" y="0"/>
                  </a:cubicBezTo>
                  <a:lnTo>
                    <a:pt x="454519" y="0"/>
                  </a:lnTo>
                  <a:cubicBezTo>
                    <a:pt x="484009" y="0"/>
                    <a:pt x="507915" y="23897"/>
                    <a:pt x="507915" y="53375"/>
                  </a:cubicBezTo>
                  <a:lnTo>
                    <a:pt x="507915" y="454342"/>
                  </a:lnTo>
                  <a:cubicBezTo>
                    <a:pt x="506993" y="483837"/>
                    <a:pt x="482326" y="506999"/>
                    <a:pt x="452826" y="506077"/>
                  </a:cubicBezTo>
                  <a:cubicBezTo>
                    <a:pt x="424617" y="505197"/>
                    <a:pt x="401951" y="482540"/>
                    <a:pt x="401070" y="454342"/>
                  </a:cubicBezTo>
                  <a:lnTo>
                    <a:pt x="401070" y="106751"/>
                  </a:lnTo>
                  <a:lnTo>
                    <a:pt x="53396" y="106751"/>
                  </a:lnTo>
                  <a:cubicBezTo>
                    <a:pt x="23906" y="106751"/>
                    <a:pt x="0" y="82854"/>
                    <a:pt x="0" y="53375"/>
                  </a:cubicBezTo>
                  <a:close/>
                </a:path>
              </a:pathLst>
            </a:custGeom>
            <a:noFill/>
            <a:ln w="9525" cap="flat" cmpd="sng">
              <a:solidFill>
                <a:schemeClr val="dk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4074333769"/>
      </p:ext>
    </p:extLst>
  </p:cSld>
  <p:clrMapOvr>
    <a:masterClrMapping/>
  </p:clrMapOvr>
</p:sld>
</file>

<file path=ppt/theme/theme1.xml><?xml version="1.0" encoding="utf-8"?>
<a:theme xmlns:a="http://schemas.openxmlformats.org/drawingml/2006/main" name="Cost Comparison Consulting by Slidesgo">
  <a:themeElements>
    <a:clrScheme name="Simple Light">
      <a:dk1>
        <a:srgbClr val="3D3D3D"/>
      </a:dk1>
      <a:lt1>
        <a:srgbClr val="FFFFFF"/>
      </a:lt1>
      <a:dk2>
        <a:srgbClr val="6D7173"/>
      </a:dk2>
      <a:lt2>
        <a:srgbClr val="BAAA98"/>
      </a:lt2>
      <a:accent1>
        <a:srgbClr val="FFD672"/>
      </a:accent1>
      <a:accent2>
        <a:srgbClr val="FFFFFF"/>
      </a:accent2>
      <a:accent3>
        <a:srgbClr val="FFFFFF"/>
      </a:accent3>
      <a:accent4>
        <a:srgbClr val="FFFFFF"/>
      </a:accent4>
      <a:accent5>
        <a:srgbClr val="FFFFFF"/>
      </a:accent5>
      <a:accent6>
        <a:srgbClr val="FFFFFF"/>
      </a:accent6>
      <a:hlink>
        <a:srgbClr val="3D3D3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1246</TotalTime>
  <Words>3384</Words>
  <Application>Microsoft Office PowerPoint</Application>
  <PresentationFormat>On-screen Show (16:9)</PresentationFormat>
  <Paragraphs>369</Paragraphs>
  <Slides>45</Slides>
  <Notes>31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45</vt:i4>
      </vt:variant>
    </vt:vector>
  </HeadingPairs>
  <TitlesOfParts>
    <vt:vector size="59" baseType="lpstr">
      <vt:lpstr>Calibri</vt:lpstr>
      <vt:lpstr>Roboto Condensed Light</vt:lpstr>
      <vt:lpstr>Google Sans</vt:lpstr>
      <vt:lpstr>Segoe UI</vt:lpstr>
      <vt:lpstr>Times New Roman</vt:lpstr>
      <vt:lpstr>Gill Sans MT</vt:lpstr>
      <vt:lpstr>Wingdings</vt:lpstr>
      <vt:lpstr>Cambria Math</vt:lpstr>
      <vt:lpstr>Josefin Sans</vt:lpstr>
      <vt:lpstr>Lexend Black</vt:lpstr>
      <vt:lpstr>Lexend</vt:lpstr>
      <vt:lpstr>Open Sans</vt:lpstr>
      <vt:lpstr>Arial</vt:lpstr>
      <vt:lpstr>Cost Comparison Consulting by Slidesgo</vt:lpstr>
      <vt:lpstr>PENGEMBANGAN LARGE LANGUAGE MODEL UNTUK MENJAWAB PERTANYAAN TERKAIT AKADEMIK DI UNIVERSITAS SYIAH KUALA DENGAN METODE FINE-TUNING DAN RETRIEVAL-AUGMENTED GENERATION</vt:lpstr>
      <vt:lpstr>Perbaikan Laporan Hasil Tesis</vt:lpstr>
      <vt:lpstr>PENDAHULUAN</vt:lpstr>
      <vt:lpstr>HASIL DAN PEMBAHASAN</vt:lpstr>
      <vt:lpstr>PENDAHULUAN</vt:lpstr>
      <vt:lpstr>Pendahuluan (1/4)</vt:lpstr>
      <vt:lpstr>Pendahuluan (2/4)</vt:lpstr>
      <vt:lpstr>Pendahuluan (3/4)</vt:lpstr>
      <vt:lpstr>Pendahuluan (4/4)</vt:lpstr>
      <vt:lpstr>PENELITIAN TERKAIT</vt:lpstr>
      <vt:lpstr>Penelitian Terkait 1/3</vt:lpstr>
      <vt:lpstr>Penelitian Terkait 2/3</vt:lpstr>
      <vt:lpstr>Penelitian Terkait 3/3</vt:lpstr>
      <vt:lpstr>TINJAUAN KEPUSTAKAAN</vt:lpstr>
      <vt:lpstr>Tinjauan Kepustakaan (1/4)</vt:lpstr>
      <vt:lpstr>Tinjauan Kepustakaan (2/4)</vt:lpstr>
      <vt:lpstr>Tinjauan Kepustakaan (3/4)</vt:lpstr>
      <vt:lpstr>Tinjauan Kepustakaan (4/4)</vt:lpstr>
      <vt:lpstr>Metodologi Penelitian</vt:lpstr>
      <vt:lpstr>Metodologi Penelitian (1/11)</vt:lpstr>
      <vt:lpstr>Metodologi Penelitian (2/11)</vt:lpstr>
      <vt:lpstr>Metodologi Penelitian (3/11)</vt:lpstr>
      <vt:lpstr>Metodologi Penelitian (4/11)</vt:lpstr>
      <vt:lpstr>Metodologi Penelitian (5/11)</vt:lpstr>
      <vt:lpstr>Metodologi Penelitian (6/11)</vt:lpstr>
      <vt:lpstr>Metodologi Penelitian (7/11)</vt:lpstr>
      <vt:lpstr>Metodologi Penelitian (8/11)</vt:lpstr>
      <vt:lpstr>Metodologi Penelitian (9/11)</vt:lpstr>
      <vt:lpstr>Metodologi Penelitian (10/11)</vt:lpstr>
      <vt:lpstr>Metodologi Penelitian (11/11)</vt:lpstr>
      <vt:lpstr>Hasil dan Pembahasan</vt:lpstr>
      <vt:lpstr>Hasil dan Pembahasan (1/9)</vt:lpstr>
      <vt:lpstr>Hasil dan Pembahasan (2/9)</vt:lpstr>
      <vt:lpstr>Hasil dan Pembahasan (3/9)</vt:lpstr>
      <vt:lpstr>Hasil dan Pembahasan (4/9)</vt:lpstr>
      <vt:lpstr>Hasil dan Pembahasan (5/9)</vt:lpstr>
      <vt:lpstr>Hasil dan Pembahasan (6/9)</vt:lpstr>
      <vt:lpstr>Hasil dan Pembahasan (7/9)</vt:lpstr>
      <vt:lpstr>Hasil dan Pembahasan (8/9)</vt:lpstr>
      <vt:lpstr>Hasil dan Pembahasan (9/9)</vt:lpstr>
      <vt:lpstr>Kesimpulan dan Saran</vt:lpstr>
      <vt:lpstr>Kesimpulan (1/3)</vt:lpstr>
      <vt:lpstr>Kesimpulan (2/3)</vt:lpstr>
      <vt:lpstr>Saran (3/3)</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FINE-TUNING LARGE LANGUAGE MODEL (LLM) UNTUK MENJAWAB PERTANYAAN DASAR BAGI CALON MAHASISWA BARU DI UNIVERSITAS SYIAH KUALA DENGAN METODE RETRIEVAL-AUGMENTED GENERATION (RAG)</dc:title>
  <cp:lastModifiedBy>Hary Rachmat</cp:lastModifiedBy>
  <cp:revision>199</cp:revision>
  <cp:lastPrinted>2024-08-21T08:07:38Z</cp:lastPrinted>
  <dcterms:modified xsi:type="dcterms:W3CDTF">2024-08-31T02:32:27Z</dcterms:modified>
</cp:coreProperties>
</file>