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6"/>
  </p:notesMasterIdLst>
  <p:sldIdLst>
    <p:sldId id="256" r:id="rId2"/>
    <p:sldId id="258" r:id="rId3"/>
    <p:sldId id="338" r:id="rId4"/>
    <p:sldId id="259" r:id="rId5"/>
    <p:sldId id="299" r:id="rId6"/>
    <p:sldId id="300" r:id="rId7"/>
    <p:sldId id="307" r:id="rId8"/>
    <p:sldId id="302" r:id="rId9"/>
    <p:sldId id="306" r:id="rId10"/>
    <p:sldId id="320" r:id="rId11"/>
    <p:sldId id="308" r:id="rId12"/>
    <p:sldId id="321" r:id="rId13"/>
    <p:sldId id="309" r:id="rId14"/>
    <p:sldId id="310" r:id="rId15"/>
    <p:sldId id="318" r:id="rId16"/>
    <p:sldId id="319" r:id="rId17"/>
    <p:sldId id="311" r:id="rId18"/>
    <p:sldId id="312" r:id="rId19"/>
    <p:sldId id="314" r:id="rId20"/>
    <p:sldId id="315" r:id="rId21"/>
    <p:sldId id="317" r:id="rId22"/>
    <p:sldId id="339" r:id="rId23"/>
    <p:sldId id="344" r:id="rId24"/>
    <p:sldId id="322" r:id="rId25"/>
    <p:sldId id="323" r:id="rId26"/>
    <p:sldId id="324" r:id="rId27"/>
    <p:sldId id="325" r:id="rId28"/>
    <p:sldId id="326" r:id="rId29"/>
    <p:sldId id="327" r:id="rId30"/>
    <p:sldId id="328" r:id="rId31"/>
    <p:sldId id="341" r:id="rId32"/>
    <p:sldId id="342" r:id="rId33"/>
    <p:sldId id="343" r:id="rId34"/>
    <p:sldId id="329" r:id="rId35"/>
    <p:sldId id="330" r:id="rId36"/>
    <p:sldId id="331" r:id="rId37"/>
    <p:sldId id="332" r:id="rId38"/>
    <p:sldId id="333" r:id="rId39"/>
    <p:sldId id="334" r:id="rId40"/>
    <p:sldId id="335" r:id="rId41"/>
    <p:sldId id="336" r:id="rId42"/>
    <p:sldId id="340" r:id="rId43"/>
    <p:sldId id="337" r:id="rId44"/>
    <p:sldId id="275" r:id="rId45"/>
  </p:sldIdLst>
  <p:sldSz cx="9144000" cy="5143500" type="screen16x9"/>
  <p:notesSz cx="10020300" cy="6888163"/>
  <p:embeddedFontLst>
    <p:embeddedFont>
      <p:font typeface="Bahnschrift SemiBold" panose="020B0502040204020203" pitchFamily="34" charset="0"/>
      <p:bold r:id="rId47"/>
    </p:embeddedFont>
    <p:embeddedFont>
      <p:font typeface="Bahnschrift SemiLight" panose="020B0502040204020203" pitchFamily="34" charset="0"/>
      <p:regular r:id="rId48"/>
    </p:embeddedFont>
    <p:embeddedFont>
      <p:font typeface="Berlin Sans FB Demi" panose="020E0802020502020306" pitchFamily="34" charset="0"/>
      <p:bold r:id="rId49"/>
    </p:embeddedFont>
    <p:embeddedFont>
      <p:font typeface="Cambria Math" panose="02040503050406030204" pitchFamily="18" charset="0"/>
      <p:regular r:id="rId50"/>
    </p:embeddedFont>
    <p:embeddedFont>
      <p:font typeface="Google Sans" panose="020B0503030502040204" pitchFamily="34" charset="0"/>
      <p:regular r:id="rId51"/>
    </p:embeddedFont>
    <p:embeddedFont>
      <p:font typeface="Lexend" pitchFamily="2" charset="0"/>
      <p:regular r:id="rId52"/>
      <p:bold r:id="rId53"/>
    </p:embeddedFont>
    <p:embeddedFont>
      <p:font typeface="Lexend Black" pitchFamily="2" charset="0"/>
      <p:bold r:id="rId54"/>
    </p:embeddedFont>
    <p:embeddedFont>
      <p:font typeface="Open Sans" panose="020B0606030504020204" pitchFamily="34" charset="0"/>
      <p:regular r:id="rId55"/>
      <p:bold r:id="rId56"/>
      <p:italic r:id="rId57"/>
      <p:boldItalic r:id="rId58"/>
    </p:embeddedFont>
    <p:embeddedFont>
      <p:font typeface="Roboto Condensed Light" panose="02000000000000000000" pitchFamily="2" charset="0"/>
      <p:regular r:id="rId59"/>
      <p:italic r:id="rId60"/>
    </p:embeddedFont>
    <p:embeddedFont>
      <p:font typeface="Segoe UI" panose="020B0502040204020203"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6" autoAdjust="0"/>
    <p:restoredTop sz="95033" autoAdjust="0"/>
  </p:normalViewPr>
  <p:slideViewPr>
    <p:cSldViewPr snapToGrid="0">
      <p:cViewPr varScale="1">
        <p:scale>
          <a:sx n="102" d="100"/>
          <a:sy n="102" d="100"/>
        </p:scale>
        <p:origin x="111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font" Target="fonts/font17.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2030" y="3271878"/>
            <a:ext cx="8016240" cy="3099673"/>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t>Assalamualaikum Wr. Wb.</a:t>
            </a:r>
            <a:endParaRPr lang="id-ID"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ffectLst/>
              </a:rPr>
              <a:t>The </a:t>
            </a:r>
            <a:r>
              <a:rPr lang="en-US" dirty="0" err="1">
                <a:effectLst/>
              </a:rPr>
              <a:t>honourable</a:t>
            </a:r>
            <a:r>
              <a:rPr lang="en-US" dirty="0">
                <a:effectLst/>
              </a:rPr>
              <a:t> </a:t>
            </a:r>
            <a:r>
              <a:rPr lang="id-ID" dirty="0">
                <a:effectLst/>
              </a:rPr>
              <a:t>All </a:t>
            </a:r>
            <a:r>
              <a:rPr lang="en-US" dirty="0">
                <a:effectLst/>
              </a:rPr>
              <a:t>of the Committee and audience who has come in this event. </a:t>
            </a:r>
            <a:r>
              <a:rPr lang="id-ID" dirty="0">
                <a:effectLst/>
              </a:rPr>
              <a:t>F</a:t>
            </a:r>
            <a:r>
              <a:rPr lang="en-US" dirty="0" err="1">
                <a:effectLst/>
              </a:rPr>
              <a:t>irst</a:t>
            </a:r>
            <a:r>
              <a:rPr lang="en-US" dirty="0">
                <a:effectLst/>
              </a:rPr>
              <a:t> of all</a:t>
            </a:r>
            <a:r>
              <a:rPr lang="id-ID" dirty="0">
                <a:effectLst/>
              </a:rPr>
              <a:t>, </a:t>
            </a:r>
            <a:r>
              <a:rPr lang="en-US" dirty="0">
                <a:effectLst/>
              </a:rPr>
              <a:t>let us praise the presence of Allah, who has given His grace and guidance to us. Because of His grace we can gather on this day in the event</a:t>
            </a:r>
            <a:r>
              <a:rPr lang="id-ID" dirty="0">
                <a:effectLst/>
              </a:rPr>
              <a:t>. </a:t>
            </a:r>
            <a:r>
              <a:rPr lang="en-US" dirty="0">
                <a:effectLst/>
              </a:rPr>
              <a:t>And also let</a:t>
            </a:r>
            <a:r>
              <a:rPr lang="id-ID" dirty="0">
                <a:effectLst/>
              </a:rPr>
              <a:t> u</a:t>
            </a:r>
            <a:r>
              <a:rPr lang="en-US" dirty="0">
                <a:effectLst/>
              </a:rPr>
              <a:t>s deliver </a:t>
            </a:r>
            <a:r>
              <a:rPr lang="en-US" dirty="0" err="1">
                <a:effectLst/>
              </a:rPr>
              <a:t>sholawat</a:t>
            </a:r>
            <a:r>
              <a:rPr lang="en-US" dirty="0">
                <a:effectLst/>
              </a:rPr>
              <a:t> and </a:t>
            </a:r>
            <a:r>
              <a:rPr lang="en-US" dirty="0" err="1">
                <a:effectLst/>
              </a:rPr>
              <a:t>salam</a:t>
            </a:r>
            <a:r>
              <a:rPr lang="en-US" dirty="0">
                <a:effectLst/>
              </a:rPr>
              <a:t> to our prophet Muhammad SAW who has brought us from the darkness to the brightness</a:t>
            </a:r>
            <a:r>
              <a:rPr lang="id-ID" dirty="0">
                <a:effectLst/>
              </a:rPr>
              <a:t>. M</a:t>
            </a:r>
            <a:r>
              <a:rPr lang="id-ID" dirty="0"/>
              <a:t>y name is Hary Rachmat </a:t>
            </a:r>
            <a:r>
              <a:rPr lang="en-US" dirty="0"/>
              <a:t>In this presentation, I will talk to you about </a:t>
            </a:r>
            <a:r>
              <a:rPr lang="id-ID" dirty="0"/>
              <a:t>my paper.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effectLst/>
              </a:rPr>
              <a:t>As you can see on the screen, </a:t>
            </a:r>
            <a:r>
              <a:rPr lang="id-ID" dirty="0"/>
              <a:t>T</a:t>
            </a:r>
            <a:r>
              <a:rPr lang="en-US" dirty="0"/>
              <a:t>he topic of my paper is</a:t>
            </a:r>
            <a:endParaRPr lang="id-ID" dirty="0">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incorporate</a:t>
            </a:r>
            <a:endParaRPr lang="id-ID"/>
          </a:p>
        </p:txBody>
      </p:sp>
    </p:spTree>
    <p:extLst>
      <p:ext uri="{BB962C8B-B14F-4D97-AF65-F5344CB8AC3E}">
        <p14:creationId xmlns:p14="http://schemas.microsoft.com/office/powerpoint/2010/main" val="629933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RAG Architecture</a:t>
            </a:r>
          </a:p>
          <a:p>
            <a:pPr marL="158750" indent="0">
              <a:buNone/>
            </a:pPr>
            <a:r>
              <a:rPr lang="en-ID"/>
              <a:t>https://www.researchgate.net/figure/Retrieval-Augmented-Generation-Architecture_fig1_378364457</a:t>
            </a:r>
          </a:p>
          <a:p>
            <a:endParaRPr lang="en-ID"/>
          </a:p>
          <a:p>
            <a:r>
              <a:rPr lang="en-ID"/>
              <a:t>Chunks = Pieces or parts</a:t>
            </a:r>
          </a:p>
          <a:p>
            <a:pPr marL="158750" indent="0">
              <a:buNone/>
            </a:pPr>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US" b="0" i="0">
                <a:solidFill>
                  <a:srgbClr val="E6E6E6"/>
                </a:solidFill>
                <a:effectLst/>
                <a:latin typeface="Segoe UI" panose="020B0502040204020203" pitchFamily="34" charset="0"/>
              </a:rPr>
              <a:t>Chunking involves breaking the text into smaller, more manageable chunks called "chunks." Each piece becomes a unit of information that is extracted and stored in a database, which fundamentally shapes the efficiency and effectiveness of natural language processing tasks.</a:t>
            </a:r>
            <a:endParaRPr lang="en-ID"/>
          </a:p>
        </p:txBody>
      </p:sp>
    </p:spTree>
    <p:extLst>
      <p:ext uri="{BB962C8B-B14F-4D97-AF65-F5344CB8AC3E}">
        <p14:creationId xmlns:p14="http://schemas.microsoft.com/office/powerpoint/2010/main" val="372266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marL="483306" indent="-315491" defTabSz="966612">
              <a:defRPr/>
            </a:pPr>
            <a:r>
              <a:rPr lang="en-US" b="1" i="0">
                <a:solidFill>
                  <a:srgbClr val="BCC0C3"/>
                </a:solidFill>
                <a:effectLst/>
                <a:latin typeface="Times New Roman" panose="02020603050405020304" pitchFamily="18" charset="0"/>
                <a:cs typeface="Times New Roman" panose="02020603050405020304" pitchFamily="18" charset="0"/>
              </a:rPr>
              <a:t>Data preprocessing </a:t>
            </a:r>
            <a:r>
              <a:rPr lang="en-US" b="0" i="0">
                <a:solidFill>
                  <a:srgbClr val="BCC0C3"/>
                </a:solidFill>
                <a:effectLst/>
                <a:latin typeface="Times New Roman" panose="02020603050405020304" pitchFamily="18" charset="0"/>
                <a:cs typeface="Times New Roman" panose="02020603050405020304" pitchFamily="18" charset="0"/>
              </a:rPr>
              <a:t>is the process of transforming raw data into a form that is easier to understand. This process is necessary to correct errors in raw data that is often incomplete and has an irregular format.</a:t>
            </a:r>
            <a:endParaRPr lang="en-ID"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83306" indent="-315491" defTabSz="966612">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The idea of RAG is to encode the data that the LLM wants to expose into embeddings and index that data into a vector database. 
Cosine similarity is a measure of similarity between two vectors in a deep product space. This measure determines the degree to which two vectors point in the same direction by calculating the cosine of the angle between them.
Nearest Neightbor uses Cosine Similarity which measures the similarity between two texts based on the angle between the words vectors.
The resulting cosine similarity value ranges from -1 to 1, where -1 indicates a completely dissimilar document (meaning), and 1 indicates an identical document (exactly the same). A value of 0 indicates that the two documents are orthogonal and have nothing in common (not related to each other).</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RAG does not have a training path, only requires an indexing pipeline and a serving pipeline. Indexing pipes are used to convert data into vector representations and index them in the Vector database as can be seen in Figure 4.3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Rouge-1 measures the accuracy of unigrams (single words) that overlap between the generated text and the reference text (man-made).</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Rouge-2 measures the accuracy of overlapping bigrams between the generated text and the reference text (man-made). The rouge-2 formula is the same as rouge-1, but the pair of words used are bigrams, not unigrams. Bigram compensates for the Rouge-1 word position problem to some extent</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en-US" dirty="0"/>
              <a:t>Here are some things that will be discussed in this presentation.</a:t>
            </a:r>
            <a:endParaRPr lang="id-ID" dirty="0"/>
          </a:p>
          <a:p>
            <a:pPr marL="0" indent="0">
              <a:buNone/>
            </a:pPr>
            <a:endParaRPr lang="id-ID" dirty="0"/>
          </a:p>
          <a:p>
            <a:pPr marL="228600" indent="-228600">
              <a:buAutoNum type="arabicPeriod"/>
            </a:pPr>
            <a:r>
              <a:rPr lang="id-ID" dirty="0"/>
              <a:t>First will be discussed</a:t>
            </a:r>
          </a:p>
          <a:p>
            <a:pPr marL="228600" indent="-228600">
              <a:buAutoNum type="arabicPeriod"/>
            </a:pPr>
            <a:r>
              <a:rPr lang="en-US" dirty="0"/>
              <a:t>Next we will discuss about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Unlike rouge-1, and rouge-2, Rouge-L does not look into unigrams or bigrams, but rather conforms to LCS (Longest Common Subsequence) or the longest word sequence in the resulting reference and text.</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68FE-AF00-D8EF-530B-A3A5FF167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02B0D-1484-06B5-CC7C-7E093EAD6CB0}"/>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E5E423C1-C032-E109-847A-88BA0BB34B01}"/>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780774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85231-2E6A-5A01-CF53-A4A9948EC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0131A-382C-C309-37B3-B8F1958AE4A8}"/>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CCA228C1-E9AF-F76E-0D14-45615F24CEA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157621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AC491-9644-7874-5D8C-248C0E541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86D0D-C4A6-E80E-7CEF-46C7335DAD0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6DE46932-E444-83ED-3255-E227EC236A6F}"/>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276977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a:spcBef>
                <a:spcPts val="1903"/>
              </a:spcBef>
              <a:spcAft>
                <a:spcPts val="1903"/>
              </a:spcAft>
            </a:pPr>
            <a:r>
              <a:rPr lang="en-US" sz="1900">
                <a:solidFill>
                  <a:srgbClr val="0A0A0A"/>
                </a:solidFill>
                <a:latin typeface="Arial" panose="020B0604020202020204" pitchFamily="34" charset="0"/>
              </a:rPr>
              <a:t>A good ROUGE score varies based on summary tasks and metrics. The ROUGE-1 score is excellent at around 0.5, with a score above 0.5 considered good and 0.4 to 0.5 moderate. For ROUGE-2, a score above 0.4 means good, and 0.2 to 0.4 means moderate.
The ROUGE-L score is good at around 0.4 and low at 0.3 to 0.4. 
While the ROUGE score is useful, it does not take into account semantic or syntactic qualities and should be supplemented with other metrics and human evaluation for a complete assessment.</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b="1"/>
              <a:t>Training Data Problems </a:t>
            </a:r>
            <a:r>
              <a:rPr lang="en-ID" b="0"/>
              <a:t>: </a:t>
            </a:r>
            <a:r>
              <a:rPr lang="en-US"/>
              <a:t>LLMs trained on datasets sourced from the internet can contain biased or incorrect information. This misinformation can spread to the model's output, as the model cannot distinguish between accurate and inaccurate data</a:t>
            </a:r>
          </a:p>
          <a:p>
            <a:r>
              <a:rPr lang="en-US" b="1"/>
              <a:t>IE-Based Metrics </a:t>
            </a:r>
            <a:r>
              <a:rPr lang="en-US" b="0"/>
              <a:t>: Leverages Information Extraction models to simplify knowledge into relational tuples, then compares it to the source.</a:t>
            </a:r>
          </a:p>
          <a:p>
            <a:r>
              <a:rPr lang="en-US" b="1"/>
              <a:t>QA-Based Metrics </a:t>
            </a:r>
            <a:r>
              <a:rPr lang="en-US" b="0"/>
              <a:t>: Assess the overlap between generated and sourced content through a Q&amp;A framework</a:t>
            </a:r>
          </a:p>
          <a:p>
            <a:r>
              <a:rPr lang="en-US" b="1"/>
              <a:t>NLI-Based Metrics </a:t>
            </a:r>
            <a:r>
              <a:rPr lang="en-US" b="0"/>
              <a:t>: Use the Natural Language Reference dataset to evaluate the correctness of the hypothesis generated based on the given premise.</a:t>
            </a:r>
            <a:endParaRPr lang="en-ID" b="0"/>
          </a:p>
        </p:txBody>
      </p:sp>
    </p:spTree>
    <p:extLst>
      <p:ext uri="{BB962C8B-B14F-4D97-AF65-F5344CB8AC3E}">
        <p14:creationId xmlns:p14="http://schemas.microsoft.com/office/powerpoint/2010/main" val="2237666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r>
              <a:rPr lang="en-ID" b="1" i="0">
                <a:solidFill>
                  <a:srgbClr val="EEF0FF"/>
                </a:solidFill>
                <a:effectLst/>
                <a:latin typeface="Google Sans" panose="020B0503030502040204" pitchFamily="34" charset="0"/>
              </a:rPr>
              <a:t>Chain-of-thought prompting (CoT) </a:t>
            </a:r>
            <a:r>
              <a:rPr lang="en-US" b="0" i="0">
                <a:solidFill>
                  <a:srgbClr val="EEF0FF"/>
                </a:solidFill>
                <a:effectLst/>
                <a:latin typeface="Google Sans" panose="020B0503030502040204" pitchFamily="34" charset="0"/>
              </a:rPr>
              <a:t>is a technique that helps large language models (LLMs) to think step by step, like humans.
Chain of Thought (CoT) instruction is a technique that guides LLMs to follow the reasoning process when faced with difficult problems.</a:t>
            </a:r>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dirty="0"/>
          </a:p>
        </p:txBody>
      </p:sp>
    </p:spTree>
    <p:extLst>
      <p:ext uri="{BB962C8B-B14F-4D97-AF65-F5344CB8AC3E}">
        <p14:creationId xmlns:p14="http://schemas.microsoft.com/office/powerpoint/2010/main" val="1051231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233E9-9118-EEAA-A475-5E4BE4437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B2A26-7DC8-F54B-EECC-2A1D40C71C7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816167CB-1BD4-F792-AA5E-1FB5FFC8EE5E}"/>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413351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id-ID" dirty="0"/>
              <a:t>So, </a:t>
            </a:r>
            <a:r>
              <a:rPr lang="en-US" dirty="0"/>
              <a:t>This is the end of my presentation</a:t>
            </a:r>
            <a:r>
              <a:rPr lang="id-ID" dirty="0"/>
              <a:t>,</a:t>
            </a:r>
          </a:p>
          <a:p>
            <a:pPr marL="0" indent="0">
              <a:buNone/>
            </a:pPr>
            <a:r>
              <a:rPr lang="en-US" dirty="0"/>
              <a:t>Thank you for your time and</a:t>
            </a:r>
            <a:r>
              <a:rPr lang="id-ID" dirty="0"/>
              <a:t> </a:t>
            </a:r>
            <a:r>
              <a:rPr lang="en-US" dirty="0"/>
              <a:t>attention </a:t>
            </a:r>
            <a:endParaRPr lang="id-ID" dirty="0"/>
          </a:p>
          <a:p>
            <a:pPr marL="0" indent="0">
              <a:buNone/>
            </a:pPr>
            <a:r>
              <a:rPr lang="en-US" dirty="0"/>
              <a:t>If </a:t>
            </a:r>
            <a:r>
              <a:rPr lang="en-US"/>
              <a:t>you have </a:t>
            </a:r>
            <a:r>
              <a:rPr lang="en-US" dirty="0"/>
              <a:t>any question, please feel free to ask.</a:t>
            </a:r>
            <a:endParaRPr lang="id-ID"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endParaRPr lang="en-ID" b="0" dirty="0"/>
          </a:p>
        </p:txBody>
      </p:sp>
    </p:spTree>
    <p:extLst>
      <p:ext uri="{BB962C8B-B14F-4D97-AF65-F5344CB8AC3E}">
        <p14:creationId xmlns:p14="http://schemas.microsoft.com/office/powerpoint/2010/main" val="128473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100" dirty="0">
                <a:latin typeface="Times New Roman" panose="02020603050405020304" pitchFamily="18" charset="0"/>
                <a:ea typeface="Times New Roman" panose="02020603050405020304" pitchFamily="18" charset="0"/>
              </a:rPr>
              <a:t>Aid = membantu</a:t>
            </a:r>
          </a:p>
          <a:p>
            <a:r>
              <a:rPr lang="en-US" sz="1100" dirty="0">
                <a:latin typeface="Times New Roman" panose="02020603050405020304" pitchFamily="18" charset="0"/>
                <a:ea typeface="Times New Roman" panose="02020603050405020304" pitchFamily="18" charset="0"/>
              </a:rPr>
              <a:t>to aid clinical documentation</a:t>
            </a:r>
            <a:r>
              <a:rPr lang="id-ID" sz="1100" dirty="0">
                <a:latin typeface="Times New Roman" panose="02020603050405020304" pitchFamily="18" charset="0"/>
                <a:ea typeface="Times New Roman" panose="02020603050405020304" pitchFamily="18" charset="0"/>
              </a:rPr>
              <a:t> = </a:t>
            </a:r>
            <a:r>
              <a:rPr lang="id-ID" dirty="0"/>
              <a:t>membantu dokumentasi klinis</a:t>
            </a:r>
          </a:p>
          <a:p>
            <a:r>
              <a:rPr lang="en-US" sz="1100" dirty="0">
                <a:latin typeface="Times New Roman" panose="02020603050405020304" pitchFamily="18" charset="0"/>
                <a:ea typeface="Times New Roman" panose="02020603050405020304" pitchFamily="18" charset="0"/>
              </a:rPr>
              <a:t>Violated</a:t>
            </a:r>
            <a:r>
              <a:rPr lang="id-ID" sz="1100" dirty="0">
                <a:latin typeface="Times New Roman" panose="02020603050405020304" pitchFamily="18" charset="0"/>
                <a:ea typeface="Times New Roman" panose="02020603050405020304" pitchFamily="18" charset="0"/>
              </a:rPr>
              <a:t> = dilanggar</a:t>
            </a:r>
            <a:endParaRPr lang="id-ID" dirty="0"/>
          </a:p>
        </p:txBody>
      </p:sp>
    </p:spTree>
    <p:extLst>
      <p:ext uri="{BB962C8B-B14F-4D97-AF65-F5344CB8AC3E}">
        <p14:creationId xmlns:p14="http://schemas.microsoft.com/office/powerpoint/2010/main" val="1747298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Times New Roman" panose="02020603050405020304" pitchFamily="18" charset="0"/>
                <a:ea typeface="Times New Roman" panose="02020603050405020304" pitchFamily="18" charset="0"/>
              </a:rPr>
              <a:t>Efficacy</a:t>
            </a:r>
            <a:r>
              <a:rPr lang="id-ID" sz="1100" dirty="0">
                <a:latin typeface="Times New Roman" panose="02020603050405020304" pitchFamily="18" charset="0"/>
                <a:ea typeface="Times New Roman" panose="02020603050405020304" pitchFamily="18" charset="0"/>
              </a:rPr>
              <a:t> = Kemanjuran</a:t>
            </a:r>
            <a:endParaRPr lang="id-ID" dirty="0"/>
          </a:p>
        </p:txBody>
      </p:sp>
    </p:spTree>
    <p:extLst>
      <p:ext uri="{BB962C8B-B14F-4D97-AF65-F5344CB8AC3E}">
        <p14:creationId xmlns:p14="http://schemas.microsoft.com/office/powerpoint/2010/main" val="1347395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2762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1745162" y="1415042"/>
            <a:ext cx="7120046" cy="1620840"/>
          </a:xfrm>
          <a:prstGeom prst="rect">
            <a:avLst/>
          </a:prstGeom>
        </p:spPr>
        <p:txBody>
          <a:bodyPr spcFirstLastPara="1" wrap="square" lIns="91425" tIns="91425" rIns="91425" bIns="91425" anchor="b" anchorCtr="0">
            <a:noAutofit/>
          </a:bodyPr>
          <a:lstStyle/>
          <a:p>
            <a:pPr lvl="0"/>
            <a:r>
              <a:rPr lang="en-US" sz="2200" cap="small" dirty="0">
                <a:latin typeface="Bahnschrift SemiBold" panose="020B0502040204020203" pitchFamily="34" charset="0"/>
              </a:rPr>
              <a:t>DEVELOPMENT OF A LARGE LANGUAGE MODEL TO ANSWER ACADEMIC-RELATED QUESTIONS AT UNIVERSITY </a:t>
            </a:r>
            <a:r>
              <a:rPr lang="id-ID" sz="2200" cap="small" dirty="0">
                <a:latin typeface="Bahnschrift SemiBold" panose="020B0502040204020203" pitchFamily="34" charset="0"/>
              </a:rPr>
              <a:t>OF </a:t>
            </a:r>
            <a:r>
              <a:rPr lang="en-US" sz="2200" cap="small" dirty="0">
                <a:latin typeface="Bahnschrift SemiBold" panose="020B0502040204020203" pitchFamily="34" charset="0"/>
              </a:rPr>
              <a:t>SYIAH KUALA USING FINE-TUNING AND RETRIEVAL-AUGMENTED GENERATION METHODS</a:t>
            </a:r>
            <a:endParaRPr lang="en-US" sz="2200" i="1" cap="small" dirty="0">
              <a:latin typeface="Bahnschrift SemiBold" panose="020B0502040204020203" pitchFamily="34" charset="0"/>
            </a:endParaRPr>
          </a:p>
        </p:txBody>
      </p:sp>
      <p:sp>
        <p:nvSpPr>
          <p:cNvPr id="241" name="Google Shape;241;p25"/>
          <p:cNvSpPr txBox="1">
            <a:spLocks noGrp="1"/>
          </p:cNvSpPr>
          <p:nvPr>
            <p:ph type="subTitle" idx="1"/>
          </p:nvPr>
        </p:nvSpPr>
        <p:spPr>
          <a:xfrm>
            <a:off x="403375" y="3129990"/>
            <a:ext cx="1376643" cy="3098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200" b="1" err="1">
                <a:latin typeface="Bahnschrift SemiBold" panose="020B0502040204020203" pitchFamily="34" charset="0"/>
              </a:rPr>
              <a:t>Hary</a:t>
            </a:r>
            <a:r>
              <a:rPr lang="en-ID" sz="1200" b="1">
                <a:latin typeface="Bahnschrift SemiBold" panose="020B0502040204020203" pitchFamily="34" charset="0"/>
              </a:rPr>
              <a:t> Rachmat</a:t>
            </a:r>
            <a:endParaRPr lang="en-ID" sz="1200" b="1" dirty="0">
              <a:latin typeface="Bahnschrift SemiBold" panose="020B0502040204020203" pitchFamily="34" charset="0"/>
            </a:endParaRP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116556" y="4473745"/>
            <a:ext cx="1691639" cy="530352"/>
          </a:xfrm>
          <a:prstGeom prst="rect">
            <a:avLst/>
          </a:prstGeom>
        </p:spPr>
      </p:pic>
      <p:sp>
        <p:nvSpPr>
          <p:cNvPr id="8" name="TextBox 7">
            <a:extLst>
              <a:ext uri="{FF2B5EF4-FFF2-40B4-BE49-F238E27FC236}">
                <a16:creationId xmlns:a16="http://schemas.microsoft.com/office/drawing/2014/main" id="{F9C0E8F8-29EE-3490-D05C-A1E24DCC20CD}"/>
              </a:ext>
            </a:extLst>
          </p:cNvPr>
          <p:cNvSpPr txBox="1"/>
          <p:nvPr/>
        </p:nvSpPr>
        <p:spPr>
          <a:xfrm>
            <a:off x="5897028" y="3153513"/>
            <a:ext cx="3273908" cy="276999"/>
          </a:xfrm>
          <a:prstGeom prst="rect">
            <a:avLst/>
          </a:prstGeom>
          <a:noFill/>
        </p:spPr>
        <p:txBody>
          <a:bodyPr wrap="square">
            <a:spAutoFit/>
          </a:bodyPr>
          <a:lstStyle/>
          <a:p>
            <a:pPr marL="70485">
              <a:lnSpc>
                <a:spcPct val="100000"/>
              </a:lnSpc>
              <a:spcBef>
                <a:spcPts val="685"/>
              </a:spcBef>
            </a:pPr>
            <a:r>
              <a:rPr lang="id-ID" sz="1200" dirty="0">
                <a:solidFill>
                  <a:schemeClr val="dk1"/>
                </a:solidFill>
                <a:latin typeface="Bahnschrift SemiBold" panose="020B0502040204020203" pitchFamily="34" charset="0"/>
              </a:rPr>
              <a:t>Prof. Dr. Taufik Fuadi Abidin, S.Si., M</a:t>
            </a:r>
            <a:r>
              <a:rPr lang="id-ID" sz="1200">
                <a:solidFill>
                  <a:schemeClr val="dk1"/>
                </a:solidFill>
                <a:latin typeface="Bahnschrift SemiBold" panose="020B0502040204020203" pitchFamily="34" charset="0"/>
              </a:rPr>
              <a:t>.Tech</a:t>
            </a:r>
            <a:endParaRPr lang="en-US" sz="1200">
              <a:solidFill>
                <a:schemeClr val="dk1"/>
              </a:solidFill>
              <a:latin typeface="Bahnschrift SemiBold" panose="020B0502040204020203" pitchFamily="34" charset="0"/>
            </a:endParaRPr>
          </a:p>
        </p:txBody>
      </p:sp>
      <p:sp>
        <p:nvSpPr>
          <p:cNvPr id="10" name="TextBox 9">
            <a:extLst>
              <a:ext uri="{FF2B5EF4-FFF2-40B4-BE49-F238E27FC236}">
                <a16:creationId xmlns:a16="http://schemas.microsoft.com/office/drawing/2014/main" id="{11CD4E02-9127-C9CE-A752-2449F54991BB}"/>
              </a:ext>
            </a:extLst>
          </p:cNvPr>
          <p:cNvSpPr txBox="1"/>
          <p:nvPr/>
        </p:nvSpPr>
        <p:spPr>
          <a:xfrm>
            <a:off x="2756758" y="3162572"/>
            <a:ext cx="2989618" cy="276999"/>
          </a:xfrm>
          <a:prstGeom prst="rect">
            <a:avLst/>
          </a:prstGeom>
          <a:noFill/>
        </p:spPr>
        <p:txBody>
          <a:bodyPr wrap="square">
            <a:spAutoFit/>
          </a:bodyPr>
          <a:lstStyle/>
          <a:p>
            <a:pPr marL="70485">
              <a:spcBef>
                <a:spcPts val="685"/>
              </a:spcBef>
            </a:pPr>
            <a:r>
              <a:rPr lang="pt-BR" sz="1200" dirty="0">
                <a:solidFill>
                  <a:schemeClr val="dk1"/>
                </a:solidFill>
                <a:latin typeface="Bahnschrift SemiBold" panose="020B0502040204020203" pitchFamily="34" charset="0"/>
              </a:rPr>
              <a:t>Prof. Dr. Ir. Hammam Riza M.Sc</a:t>
            </a:r>
            <a:r>
              <a:rPr lang="pt-BR" sz="1200">
                <a:solidFill>
                  <a:schemeClr val="dk1"/>
                </a:solidFill>
                <a:latin typeface="Bahnschrift SemiBold" panose="020B0502040204020203" pitchFamily="34" charset="0"/>
              </a:rPr>
              <a:t>. IPU</a:t>
            </a:r>
            <a:endParaRPr lang="pt-BR" sz="1200" dirty="0">
              <a:solidFill>
                <a:schemeClr val="dk1"/>
              </a:solidFill>
              <a:latin typeface="Bahnschrift SemiBold" panose="020B0502040204020203" pitchFamily="34" charset="0"/>
            </a:endParaRPr>
          </a:p>
        </p:txBody>
      </p:sp>
      <p:sp>
        <p:nvSpPr>
          <p:cNvPr id="5" name="TextBox 4">
            <a:extLst>
              <a:ext uri="{FF2B5EF4-FFF2-40B4-BE49-F238E27FC236}">
                <a16:creationId xmlns:a16="http://schemas.microsoft.com/office/drawing/2014/main" id="{F6C381ED-19D9-AFEB-FDA4-4D1DD9C24C6D}"/>
              </a:ext>
            </a:extLst>
          </p:cNvPr>
          <p:cNvSpPr txBox="1"/>
          <p:nvPr/>
        </p:nvSpPr>
        <p:spPr>
          <a:xfrm>
            <a:off x="6000140" y="3357891"/>
            <a:ext cx="2711973" cy="646331"/>
          </a:xfrm>
          <a:prstGeom prst="rect">
            <a:avLst/>
          </a:prstGeom>
          <a:noFill/>
        </p:spPr>
        <p:txBody>
          <a:bodyPr wrap="square">
            <a:spAutoFit/>
          </a:bodyPr>
          <a:lstStyle/>
          <a:p>
            <a:r>
              <a:rPr lang="en-US" sz="1200" b="1">
                <a:solidFill>
                  <a:schemeClr val="dk1"/>
                </a:solidFill>
                <a:latin typeface="Bahnschrift SemiBold" panose="020B0502040204020203" pitchFamily="34" charset="0"/>
              </a:rPr>
              <a:t>Department of Informatics Universitas Syiah Kuala Aceh, Indonesia taufik.abidin@usk.ac.id</a:t>
            </a:r>
            <a:endParaRPr lang="en-ID" sz="1200" b="1">
              <a:solidFill>
                <a:schemeClr val="dk1"/>
              </a:solidFill>
              <a:latin typeface="Bahnschrift SemiBold" panose="020B0502040204020203" pitchFamily="34" charset="0"/>
            </a:endParaRPr>
          </a:p>
        </p:txBody>
      </p:sp>
      <p:sp>
        <p:nvSpPr>
          <p:cNvPr id="9" name="TextBox 8">
            <a:extLst>
              <a:ext uri="{FF2B5EF4-FFF2-40B4-BE49-F238E27FC236}">
                <a16:creationId xmlns:a16="http://schemas.microsoft.com/office/drawing/2014/main" id="{545426E0-C2EA-51ED-2D23-D2E9E3F374E1}"/>
              </a:ext>
            </a:extLst>
          </p:cNvPr>
          <p:cNvSpPr txBox="1"/>
          <p:nvPr/>
        </p:nvSpPr>
        <p:spPr>
          <a:xfrm>
            <a:off x="2827144" y="3382408"/>
            <a:ext cx="2986484" cy="1015663"/>
          </a:xfrm>
          <a:prstGeom prst="rect">
            <a:avLst/>
          </a:prstGeom>
          <a:noFill/>
        </p:spPr>
        <p:txBody>
          <a:bodyPr wrap="square">
            <a:spAutoFit/>
          </a:bodyPr>
          <a:lstStyle/>
          <a:p>
            <a:r>
              <a:rPr lang="en-US" sz="1200" b="1">
                <a:solidFill>
                  <a:schemeClr val="dk1"/>
                </a:solidFill>
                <a:latin typeface="Bahnschrift SemiBold" panose="020B0502040204020203" pitchFamily="34" charset="0"/>
              </a:rPr>
              <a:t>Research Center for Artificial Intelligence and Cyber Security National Research and Innovation Agency (BRIN) Jakarta, Indonesia hammam.riza@brin.go.id</a:t>
            </a:r>
            <a:endParaRPr lang="en-ID" sz="1200" b="1">
              <a:solidFill>
                <a:schemeClr val="dk1"/>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76E4FD8B-80BD-AB84-0895-668718EDF1E6}"/>
              </a:ext>
            </a:extLst>
          </p:cNvPr>
          <p:cNvSpPr txBox="1"/>
          <p:nvPr/>
        </p:nvSpPr>
        <p:spPr>
          <a:xfrm>
            <a:off x="403375" y="3377507"/>
            <a:ext cx="2026061" cy="830997"/>
          </a:xfrm>
          <a:prstGeom prst="rect">
            <a:avLst/>
          </a:prstGeom>
          <a:noFill/>
        </p:spPr>
        <p:txBody>
          <a:bodyPr wrap="square">
            <a:spAutoFit/>
          </a:bodyPr>
          <a:lstStyle/>
          <a:p>
            <a:pPr marL="0" lvl="0" indent="0" algn="l" rtl="0">
              <a:spcBef>
                <a:spcPts val="0"/>
              </a:spcBef>
              <a:spcAft>
                <a:spcPts val="0"/>
              </a:spcAft>
              <a:buNone/>
            </a:pPr>
            <a:r>
              <a:rPr lang="en-US" sz="1200">
                <a:solidFill>
                  <a:schemeClr val="dk1"/>
                </a:solidFill>
                <a:latin typeface="Bahnschrift SemiBold" panose="020B0502040204020203" pitchFamily="34" charset="0"/>
                <a:sym typeface="Lexend"/>
              </a:rPr>
              <a:t>Department of Informatics Universitas Syiah Kuala Aceh, Indonesia haryrachmat10@gmail.com</a:t>
            </a:r>
            <a:endParaRPr lang="en-ID" sz="1200" dirty="0">
              <a:solidFill>
                <a:schemeClr val="dk1"/>
              </a:solidFill>
              <a:latin typeface="Bahnschrift SemiBold" panose="020B0502040204020203" pitchFamily="34" charset="0"/>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One of the commonly used and popular chatbot applications today is </a:t>
            </a:r>
            <a:r>
              <a:rPr lang="en-US" sz="1800" dirty="0" err="1">
                <a:latin typeface="Times New Roman" panose="02020603050405020304" pitchFamily="18" charset="0"/>
                <a:ea typeface="Times New Roman" panose="02020603050405020304" pitchFamily="18" charset="0"/>
              </a:rPr>
              <a:t>ChatGPT</a:t>
            </a:r>
            <a:r>
              <a:rPr lang="en-US" sz="1800" dirty="0">
                <a:latin typeface="Times New Roman" panose="02020603050405020304" pitchFamily="18" charset="0"/>
                <a:ea typeface="Times New Roman" panose="02020603050405020304" pitchFamily="18" charset="0"/>
              </a:rPr>
              <a:t>, which was developed by </a:t>
            </a:r>
            <a:r>
              <a:rPr lang="en-US" sz="1800" dirty="0" err="1">
                <a:latin typeface="Times New Roman" panose="02020603050405020304" pitchFamily="18" charset="0"/>
                <a:ea typeface="Times New Roman" panose="02020603050405020304" pitchFamily="18" charset="0"/>
              </a:rPr>
              <a:t>OpenAI</a:t>
            </a:r>
            <a:r>
              <a:rPr lang="en-US" sz="1800" dirty="0">
                <a:latin typeface="Times New Roman" panose="02020603050405020304" pitchFamily="18" charset="0"/>
                <a:ea typeface="Times New Roman" panose="02020603050405020304" pitchFamily="18" charset="0"/>
              </a:rPr>
              <a:t> and released at the end of 2022 (</a:t>
            </a:r>
            <a:r>
              <a:rPr lang="en-US" sz="1800" dirty="0" err="1">
                <a:latin typeface="Times New Roman" panose="02020603050405020304" pitchFamily="18" charset="0"/>
                <a:ea typeface="Times New Roman" panose="02020603050405020304" pitchFamily="18" charset="0"/>
              </a:rPr>
              <a:t>Mohamadi</a:t>
            </a:r>
            <a:r>
              <a:rPr lang="en-US" sz="1800" dirty="0">
                <a:latin typeface="Times New Roman" panose="02020603050405020304" pitchFamily="18" charset="0"/>
                <a:ea typeface="Times New Roman" panose="02020603050405020304" pitchFamily="18" charset="0"/>
              </a:rPr>
              <a:t> et al., 2023). Various studies seek to explore the capabilities of </a:t>
            </a:r>
            <a:r>
              <a:rPr lang="en-US" sz="1800" dirty="0" err="1">
                <a:latin typeface="Times New Roman" panose="02020603050405020304" pitchFamily="18" charset="0"/>
                <a:ea typeface="Times New Roman" panose="02020603050405020304" pitchFamily="18" charset="0"/>
              </a:rPr>
              <a:t>ChatGPT</a:t>
            </a:r>
            <a:r>
              <a:rPr lang="en-US" sz="1800" dirty="0">
                <a:latin typeface="Times New Roman" panose="02020603050405020304" pitchFamily="18" charset="0"/>
                <a:ea typeface="Times New Roman" panose="02020603050405020304" pitchFamily="18" charset="0"/>
              </a:rPr>
              <a:t> such as those conducted by Baker et al. (2024) in the medical field developed to aid clinical documentation.
(Loukas et al., 2023). classify texts in the field of banking.
(</a:t>
            </a:r>
            <a:r>
              <a:rPr lang="en-US" sz="1800" dirty="0" err="1">
                <a:latin typeface="Times New Roman" panose="02020603050405020304" pitchFamily="18" charset="0"/>
                <a:ea typeface="Times New Roman" panose="02020603050405020304" pitchFamily="18" charset="0"/>
              </a:rPr>
              <a:t>Trozze</a:t>
            </a:r>
            <a:r>
              <a:rPr lang="en-US" sz="1800" dirty="0">
                <a:latin typeface="Times New Roman" panose="02020603050405020304" pitchFamily="18" charset="0"/>
                <a:ea typeface="Times New Roman" panose="02020603050405020304" pitchFamily="18" charset="0"/>
              </a:rPr>
              <a:t> et al., 2023). in the field of law to determine which laws have the potential to be violated.</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In addition to closed-source LLMs such as GPT-4, some studies have used open-source LLMs such as those conducted by (Huang et al.) (2023) by adapting Llama's LLM to the legal domain to assist lawyers in making technical reports.
(Bhatti A., et al., 2023). fine-tuning the LLM Llama 70B named "SM70" to address a wide range of complex medical questions as well as clinical decision-making.
(Zhao H., et al., 2023). fine-tuning the LLM Llama 7B named "Ophtha-LLaMA2" to help diagnose eye diseases that will provide decision support for doctors.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a:t>
            </a:r>
            <a:r>
              <a:rPr lang="en-US" sz="1800" dirty="0" err="1">
                <a:latin typeface="Times New Roman" panose="02020603050405020304" pitchFamily="18" charset="0"/>
                <a:ea typeface="Times New Roman" panose="02020603050405020304" pitchFamily="18" charset="0"/>
              </a:rPr>
              <a:t>Barandoni</a:t>
            </a:r>
            <a:r>
              <a:rPr lang="en-US" sz="1800" dirty="0">
                <a:latin typeface="Times New Roman" panose="02020603050405020304" pitchFamily="18" charset="0"/>
                <a:ea typeface="Times New Roman" panose="02020603050405020304" pitchFamily="18" charset="0"/>
              </a:rPr>
              <a:t> et al. 2024) conducted a comparative analysis of LLMs to extract travel customer needs from TripAdvisor posts by Leveraging a variety of models, including open-source models such as Mistral 7B and closed-source models such as GPT-4 and Gemini. The results highlight the efficacy of open-source LLMs, especially the Mistral 7B, in achieving comparable performance to closed-source models.
Research on chatbots as virtual assistants has been conducted by Jonatan &amp; Igor (2023) to improve service efficiency to customers. The research that has been presented has shown the potential of LLM to help work in various fields.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2800" dirty="0">
                <a:latin typeface="Berlin Sans FB Demi" panose="020E0802020502020306" pitchFamily="34" charset="0"/>
              </a:rPr>
              <a:t>LITERATURE REVIEW</a:t>
            </a:r>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255271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rPr>
              <a:t>Large Language Models (LLMs) </a:t>
            </a:r>
            <a:r>
              <a:rPr lang="en-US" sz="1800" dirty="0">
                <a:solidFill>
                  <a:srgbClr val="000000"/>
                </a:solidFill>
                <a:latin typeface="Times New Roman" panose="02020603050405020304" pitchFamily="18" charset="0"/>
                <a:ea typeface="Calibri" panose="020F0502020204030204" pitchFamily="34" charset="0"/>
              </a:rPr>
              <a:t>are chatbot models that can help in obtaining information quickly and accurately.</a:t>
            </a:r>
            <a:r>
              <a:rPr lang="en-US" sz="1800" b="1" dirty="0">
                <a:solidFill>
                  <a:srgbClr val="000000"/>
                </a:solidFill>
                <a:latin typeface="Times New Roman" panose="02020603050405020304" pitchFamily="18" charset="0"/>
                <a:ea typeface="Calibri" panose="020F0502020204030204" pitchFamily="34" charset="0"/>
              </a:rPr>
              <a:t>
The Mistral 7B </a:t>
            </a:r>
            <a:r>
              <a:rPr lang="en-US" sz="1800" dirty="0">
                <a:solidFill>
                  <a:srgbClr val="000000"/>
                </a:solidFill>
                <a:latin typeface="Times New Roman" panose="02020603050405020304" pitchFamily="18" charset="0"/>
                <a:ea typeface="Calibri" panose="020F0502020204030204" pitchFamily="34" charset="0"/>
              </a:rPr>
              <a:t>is one of the chatbot models with 7.3B parameters that is easy to adjust to any task and has outperformed the performance of the Llama 2 13B model in all benchmarks.</a:t>
            </a:r>
            <a:r>
              <a:rPr lang="en-US" sz="1800" b="1" dirty="0">
                <a:solidFill>
                  <a:srgbClr val="000000"/>
                </a:solidFill>
                <a:latin typeface="Times New Roman" panose="02020603050405020304" pitchFamily="18" charset="0"/>
                <a:ea typeface="Calibri" panose="020F0502020204030204" pitchFamily="34" charset="0"/>
              </a:rPr>
              <a:t>
Fine-tuning </a:t>
            </a:r>
            <a:r>
              <a:rPr lang="en-US" sz="1800" dirty="0">
                <a:solidFill>
                  <a:srgbClr val="000000"/>
                </a:solidFill>
                <a:latin typeface="Times New Roman" panose="02020603050405020304" pitchFamily="18" charset="0"/>
                <a:ea typeface="Calibri" panose="020F0502020204030204" pitchFamily="34" charset="0"/>
              </a:rPr>
              <a:t>means training a model with a specific task using a model that has been trained with datasets on a specific domain. </a:t>
            </a:r>
            <a:r>
              <a:rPr lang="en-US" sz="1800" b="1" dirty="0">
                <a:solidFill>
                  <a:srgbClr val="000000"/>
                </a:solidFill>
                <a:latin typeface="Times New Roman" panose="02020603050405020304" pitchFamily="18" charset="0"/>
                <a:ea typeface="Calibri" panose="020F0502020204030204" pitchFamily="34" charset="0"/>
              </a:rPr>
              <a:t>
Retrieval augmented generation (RAG) </a:t>
            </a:r>
            <a:r>
              <a:rPr lang="en-US" sz="1800" dirty="0">
                <a:solidFill>
                  <a:srgbClr val="000000"/>
                </a:solidFill>
                <a:latin typeface="Times New Roman" panose="02020603050405020304" pitchFamily="18" charset="0"/>
                <a:ea typeface="Calibri" panose="020F0502020204030204" pitchFamily="34" charset="0"/>
              </a:rPr>
              <a:t>is an approach in creating AI models that can generate text by combining retrieval and generation capabilities.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combines text generation with a retrieval mechanism. That is, the model generates text, but retrieves relevant information from a set of documents. </a:t>
            </a: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useful for tasks that require models to incorporate specific, current, or domain-specific knowledge from a dataset, such as current news articles or medical research papers.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E31B4FD9-AA6B-518C-7072-C0415A3B4F2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Bold" panose="020B0502040204020203" pitchFamily="34" charset="0"/>
              </a:rPr>
              <a:t>Difference between </a:t>
            </a:r>
            <a:r>
              <a:rPr lang="en-US" sz="1400" b="1" dirty="0">
                <a:latin typeface="Bahnschrift SemiBold" panose="020B0502040204020203" pitchFamily="34" charset="0"/>
              </a:rPr>
              <a:t>RAG</a:t>
            </a:r>
            <a:r>
              <a:rPr lang="en-US" sz="1400" dirty="0">
                <a:latin typeface="Bahnschrift SemiBold" panose="020B0502040204020203" pitchFamily="34" charset="0"/>
              </a:rPr>
              <a:t> and </a:t>
            </a:r>
            <a:r>
              <a:rPr lang="en-US" sz="1400" b="1" dirty="0">
                <a:latin typeface="Bahnschrift SemiBold" panose="020B0502040204020203" pitchFamily="34" charset="0"/>
              </a:rPr>
              <a:t>Fine-tuning</a:t>
            </a:r>
            <a:endParaRPr lang="en-ID" sz="1400" b="1" i="1" dirty="0">
              <a:latin typeface="Bahnschrift SemiBold" panose="020B0502040204020203" pitchFamily="34" charset="0"/>
            </a:endParaRPr>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a training technique in which a pre-trained model (such as GPT and Mistral 7B) is further trained on a specific dataset associated with a specific task. This model learns the patterns and task-specific information from the dataset provided during Fine-tuning. </a:t>
            </a: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Fine-tuning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typically used when it is necessary to apply a trained model to a specific task or domain. This is efficient because the model does not start learning from scratch but refines the existing knowledge for a specific task.</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buNone/>
            </a:pPr>
            <a:r>
              <a:rPr lang="en-US" sz="1600" b="1" dirty="0">
                <a:latin typeface="Bahnschrift SemiBold" panose="020B0502040204020203" pitchFamily="34" charset="0"/>
                <a:ea typeface="Calibri" panose="020F0502020204030204" pitchFamily="34" charset="0"/>
              </a:rPr>
              <a:t>Figure 1 </a:t>
            </a:r>
            <a:r>
              <a:rPr lang="en-US" sz="1600" dirty="0">
                <a:latin typeface="Bahnschrift SemiBold" panose="020B0502040204020203" pitchFamily="34" charset="0"/>
                <a:ea typeface="Calibri" panose="020F0502020204030204" pitchFamily="34" charset="0"/>
              </a:rPr>
              <a:t>Architecture on Retrieval augmented generation (RAG). (Source:</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Rakotoson</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Loïc</a:t>
            </a:r>
            <a:r>
              <a:rPr lang="en-ID" sz="1600" dirty="0">
                <a:latin typeface="Bahnschrift SemiBold" panose="020B0502040204020203" pitchFamily="34" charset="0"/>
                <a:ea typeface="Calibri" panose="020F0502020204030204" pitchFamily="34" charset="0"/>
              </a:rPr>
              <a:t>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October 2024</a:t>
            </a:r>
            <a:endParaRPr lang="en-ID" sz="1200" dirty="0">
              <a:solidFill>
                <a:schemeClr val="dk1"/>
              </a:solidFill>
              <a:latin typeface="+mn-lt"/>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4"/>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Research Methodology </a:t>
            </a:r>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11314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Place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Master of Artificial Intelligence Study Program, Department of Informatics, FMIPA USK.</a:t>
            </a:r>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Time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6 (six) months starting from April to September 2024</a:t>
            </a:r>
          </a:p>
        </p:txBody>
      </p:sp>
    </p:spTree>
    <p:extLst>
      <p:ext uri="{BB962C8B-B14F-4D97-AF65-F5344CB8AC3E}">
        <p14:creationId xmlns:p14="http://schemas.microsoft.com/office/powerpoint/2010/main" val="23163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INTRODUCTION</a:t>
            </a:r>
            <a:endParaRPr dirty="0">
              <a:latin typeface="Berlin Sans FB Demi" panose="020E0802020502020306" pitchFamily="34" charset="0"/>
            </a:endParaRPr>
          </a:p>
        </p:txBody>
      </p:sp>
      <p:sp>
        <p:nvSpPr>
          <p:cNvPr id="282" name="Google Shape;282;p27"/>
          <p:cNvSpPr txBox="1">
            <a:spLocks noGrp="1"/>
          </p:cNvSpPr>
          <p:nvPr>
            <p:ph type="subTitle" idx="1"/>
          </p:nvPr>
        </p:nvSpPr>
        <p:spPr>
          <a:xfrm>
            <a:off x="2100925" y="1795513"/>
            <a:ext cx="4509300" cy="416949"/>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the background of the research.</a:t>
            </a:r>
            <a:endParaRPr lang="en-ID" dirty="0">
              <a:latin typeface="Bahnschrift SemiLight" panose="020B0502040204020203" pitchFamily="34" charset="0"/>
            </a:endParaRPr>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RELATED RESEARCH</a:t>
            </a:r>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research that has been done by researchers before.</a:t>
            </a:r>
            <a:endParaRPr lang="en-ID" sz="1200" dirty="0">
              <a:solidFill>
                <a:schemeClr val="tx1"/>
              </a:solidFill>
              <a:latin typeface="Bahnschrift SemiLight" panose="020B0502040204020203" pitchFamily="34" charset="0"/>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spcBef>
                <a:spcPts val="925"/>
              </a:spcBef>
            </a:pPr>
            <a:r>
              <a:rPr lang="en-US" dirty="0">
                <a:latin typeface="Berlin Sans FB Demi" panose="020E0802020502020306" pitchFamily="34" charset="0"/>
              </a:rPr>
              <a:t>LITERATURE REVIEW</a:t>
            </a:r>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spcBef>
                <a:spcPts val="550"/>
              </a:spcBef>
            </a:pPr>
            <a:r>
              <a:rPr lang="en-US" dirty="0">
                <a:latin typeface="Bahnschrift SemiLight" panose="020B0502040204020203" pitchFamily="34" charset="0"/>
              </a:rPr>
              <a:t>Discussing the theoretical foundations related to research.</a:t>
            </a:r>
            <a:endParaRPr lang="en-ID" dirty="0">
              <a:latin typeface="Bahnschrift SemiLight" panose="020B0502040204020203" pitchFamily="34" charset="0"/>
            </a:endParaRPr>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r>
              <a:rPr lang="en-ID" dirty="0">
                <a:latin typeface="Berlin Sans FB Demi" panose="020E0802020502020306" pitchFamily="34" charset="0"/>
              </a:rPr>
              <a:t>RESEARCH METHODS</a:t>
            </a:r>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spcBef>
                <a:spcPts val="550"/>
              </a:spcBef>
            </a:pPr>
            <a:r>
              <a:rPr lang="en-US" dirty="0">
                <a:latin typeface="Bahnschrift SemiLight" panose="020B0502040204020203" pitchFamily="34" charset="0"/>
              </a:rPr>
              <a:t>Discussing the research schedule and the steps to be taken.</a:t>
            </a:r>
            <a:endParaRPr lang="en-ID" dirty="0">
              <a:latin typeface="Bahnschrift SemiLight" panose="020B0502040204020203" pitchFamily="34" charset="0"/>
            </a:endParaRPr>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(2/11)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3632328"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Tools and Materials:</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3624285172"/>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dirty="0">
                          <a:solidFill>
                            <a:schemeClr val="tx1"/>
                          </a:solidFill>
                          <a:effectLst/>
                          <a:latin typeface="Bahnschrift SemiBold" panose="020B0502040204020203" pitchFamily="34" charset="0"/>
                        </a:rPr>
                        <a:t>No</a:t>
                      </a:r>
                      <a:endParaRPr lang="en-ID" sz="12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dirty="0">
                          <a:solidFill>
                            <a:schemeClr val="dk1"/>
                          </a:solidFill>
                          <a:latin typeface="Bahnschrift SemiBold" panose="020B0502040204020203" pitchFamily="34" charset="0"/>
                          <a:sym typeface="Lexend Black"/>
                        </a:rPr>
                        <a:t>Tools and Materials</a:t>
                      </a:r>
                      <a:endParaRPr lang="en-ID" sz="1200" b="0" i="0" u="none" strike="noStrike" cap="none" dirty="0">
                        <a:solidFill>
                          <a:schemeClr val="dk1"/>
                        </a:solidFill>
                        <a:latin typeface="Bahnschrift SemiBold" panose="020B0502040204020203" pitchFamily="34" charset="0"/>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Bahnschrift SemiLight" panose="020B0502040204020203" pitchFamily="34" charset="0"/>
                        </a:rPr>
                        <a:t>1.</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A computer with enough specs to run Google </a:t>
                      </a:r>
                      <a:r>
                        <a:rPr lang="en-US" sz="1200" dirty="0" err="1">
                          <a:effectLst/>
                          <a:latin typeface="Bahnschrift SemiLight" panose="020B0502040204020203" pitchFamily="34" charset="0"/>
                        </a:rPr>
                        <a:t>Colab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Bahnschrift SemiLight" panose="020B0502040204020203" pitchFamily="34" charset="0"/>
                        </a:rPr>
                        <a:t>2.</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dirty="0">
                          <a:solidFill>
                            <a:srgbClr val="000000"/>
                          </a:solidFill>
                          <a:effectLst/>
                          <a:latin typeface="Bahnschrift SemiLight" panose="020B0502040204020203" pitchFamily="34" charset="0"/>
                          <a:ea typeface="Arial"/>
                          <a:cs typeface="Arial"/>
                          <a:sym typeface="Arial"/>
                        </a:rPr>
                        <a:t>Google </a:t>
                      </a:r>
                      <a:r>
                        <a:rPr lang="en-GB" sz="1200" b="0" i="0" u="none" strike="noStrike" cap="none" dirty="0" err="1">
                          <a:solidFill>
                            <a:srgbClr val="000000"/>
                          </a:solidFill>
                          <a:effectLst/>
                          <a:latin typeface="Bahnschrift SemiLight" panose="020B0502040204020203" pitchFamily="34" charset="0"/>
                          <a:ea typeface="Arial"/>
                          <a:cs typeface="Arial"/>
                          <a:sym typeface="Arial"/>
                        </a:rPr>
                        <a:t>Colab</a:t>
                      </a:r>
                      <a:r>
                        <a:rPr lang="en-GB" sz="1200" b="0" i="0" u="none" strike="noStrike" cap="none" dirty="0">
                          <a:solidFill>
                            <a:srgbClr val="000000"/>
                          </a:solidFill>
                          <a:effectLst/>
                          <a:latin typeface="Bahnschrift SemiLight" panose="020B0502040204020203" pitchFamily="34" charset="0"/>
                          <a:ea typeface="Arial"/>
                          <a:cs typeface="Arial"/>
                          <a:sym typeface="Arial"/>
                        </a:rPr>
                        <a:t> with NVIDIA Tesla T4 GPU</a:t>
                      </a:r>
                      <a:endParaRPr lang="en-ID" sz="1200" b="0" i="0" u="none" strike="noStrike" cap="none" dirty="0">
                        <a:solidFill>
                          <a:srgbClr val="000000"/>
                        </a:solidFill>
                        <a:effectLst/>
                        <a:latin typeface="Bahnschrift SemiLight" panose="020B0502040204020203" pitchFamily="3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Bahnschrift SemiLight" panose="020B0502040204020203" pitchFamily="34" charset="0"/>
                        </a:rPr>
                        <a:t>3.</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The dataset of academic information</a:t>
                      </a:r>
                      <a:r>
                        <a:rPr lang="id-ID" sz="1200" dirty="0">
                          <a:effectLst/>
                          <a:latin typeface="Bahnschrift SemiLight" panose="020B0502040204020203" pitchFamily="34" charset="0"/>
                        </a:rPr>
                        <a:t> </a:t>
                      </a:r>
                      <a:r>
                        <a:rPr lang="en-US" sz="1200" dirty="0">
                          <a:effectLst/>
                          <a:latin typeface="Bahnschrift SemiLight" panose="020B0502040204020203" pitchFamily="34" charset="0"/>
                        </a:rPr>
                        <a:t>at </a:t>
                      </a:r>
                      <a:r>
                        <a:rPr lang="en-US" sz="1200" dirty="0" err="1">
                          <a:effectLst/>
                          <a:latin typeface="Bahnschrift SemiLight" panose="020B0502040204020203" pitchFamily="34" charset="0"/>
                        </a:rPr>
                        <a:t>Syiah</a:t>
                      </a:r>
                      <a:r>
                        <a:rPr lang="en-US" sz="1200" dirty="0">
                          <a:effectLst/>
                          <a:latin typeface="Bahnschrift SemiLight" panose="020B0502040204020203" pitchFamily="34" charset="0"/>
                        </a:rPr>
                        <a:t> Kuala University consists of 20 fine-tuning and 231 RAG in pdf form</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Bahnschrift SemiLight" panose="020B0502040204020203" pitchFamily="34" charset="0"/>
                        </a:rPr>
                        <a:t>4.</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Model Mistral 7B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(3/11)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Research Stages</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900" dirty="0">
                <a:solidFill>
                  <a:schemeClr val="dk1"/>
                </a:solidFill>
                <a:latin typeface="Berlin Sans FB Demi" panose="020E0802020502020306" pitchFamily="34" charset="0"/>
                <a:ea typeface="Lexend Black"/>
                <a:cs typeface="Lexend Black"/>
                <a:sym typeface="Lexend Black"/>
              </a:rPr>
              <a:t>Start</a:t>
            </a:r>
            <a:endParaRPr sz="2000" dirty="0">
              <a:solidFill>
                <a:schemeClr val="dk1"/>
              </a:solidFill>
              <a:latin typeface="Berlin Sans FB Demi" panose="020E0802020502020306" pitchFamily="34" charset="0"/>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26396" y="1533683"/>
            <a:ext cx="1665894"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Data collection of academic information at USK</a:t>
            </a:r>
            <a:endParaRPr lang="en-ID" sz="900" dirty="0">
              <a:solidFill>
                <a:schemeClr val="tx1"/>
              </a:solidFill>
              <a:latin typeface="Bahnschrift SemiBold" panose="020B0502040204020203" pitchFamily="3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9628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361922" y="2419840"/>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dirty="0" err="1">
                <a:solidFill>
                  <a:schemeClr val="tx1"/>
                </a:solidFill>
                <a:latin typeface="Bahnschrift SemiBold" panose="020B0502040204020203" pitchFamily="34" charset="0"/>
              </a:rPr>
              <a:t>Preprocessing</a:t>
            </a:r>
            <a:r>
              <a:rPr lang="en-ID" sz="900" dirty="0">
                <a:solidFill>
                  <a:schemeClr val="tx1"/>
                </a:solidFill>
                <a:latin typeface="Bahnschrift SemiBold" panose="020B0502040204020203" pitchFamily="34" charset="0"/>
              </a:rPr>
              <a:t> datasets</a:t>
            </a: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a:off x="4959343" y="2212465"/>
            <a:ext cx="0" cy="2073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47242" y="3227303"/>
            <a:ext cx="1424202"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LLM development with Fine-tuning and RAG methods</a:t>
            </a:r>
            <a:endParaRPr lang="en-ID" sz="900" dirty="0">
              <a:solidFill>
                <a:schemeClr val="tx1"/>
              </a:solidFill>
              <a:latin typeface="Bahnschrift SemiBold" panose="020B0502040204020203" pitchFamily="3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a:off x="4959343" y="3029073"/>
            <a:ext cx="0"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314129" y="4034766"/>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Testing and Evaluating Performance on Models</a:t>
            </a:r>
            <a:endParaRPr lang="en-ID" sz="900" dirty="0">
              <a:solidFill>
                <a:schemeClr val="tx1"/>
              </a:solidFill>
              <a:latin typeface="Bahnschrift SemiBold" panose="020B0502040204020203" pitchFamily="34" charset="0"/>
            </a:endParaRP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flipH="1">
            <a:off x="4959342" y="3836536"/>
            <a:ext cx="1"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Google Shape;345;p30">
            <a:extLst>
              <a:ext uri="{FF2B5EF4-FFF2-40B4-BE49-F238E27FC236}">
                <a16:creationId xmlns:a16="http://schemas.microsoft.com/office/drawing/2014/main" id="{05E9EA79-9FE1-45B9-A9E9-228FAE2CF081}"/>
              </a:ext>
            </a:extLst>
          </p:cNvPr>
          <p:cNvSpPr/>
          <p:nvPr/>
        </p:nvSpPr>
        <p:spPr>
          <a:xfrm flipH="1">
            <a:off x="5983497" y="4186283"/>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id-ID" sz="900" dirty="0">
                <a:solidFill>
                  <a:schemeClr val="dk1"/>
                </a:solidFill>
                <a:latin typeface="Berlin Sans FB Demi" panose="020E0802020502020306" pitchFamily="34" charset="0"/>
                <a:ea typeface="Lexend Black"/>
                <a:cs typeface="Lexend Black"/>
                <a:sym typeface="Lexend Black"/>
              </a:rPr>
              <a:t>End</a:t>
            </a:r>
            <a:endParaRPr sz="2000" dirty="0">
              <a:solidFill>
                <a:schemeClr val="dk1"/>
              </a:solidFill>
              <a:latin typeface="Berlin Sans FB Demi" panose="020E0802020502020306" pitchFamily="34" charset="0"/>
              <a:ea typeface="Lexend Black"/>
              <a:cs typeface="Lexend Black"/>
              <a:sym typeface="Lexend Black"/>
            </a:endParaRPr>
          </a:p>
        </p:txBody>
      </p:sp>
      <p:cxnSp>
        <p:nvCxnSpPr>
          <p:cNvPr id="20" name="Straight Arrow Connector 19">
            <a:extLst>
              <a:ext uri="{FF2B5EF4-FFF2-40B4-BE49-F238E27FC236}">
                <a16:creationId xmlns:a16="http://schemas.microsoft.com/office/drawing/2014/main" id="{E687785E-2064-48FC-98A7-1CC6DD1DFB9B}"/>
              </a:ext>
            </a:extLst>
          </p:cNvPr>
          <p:cNvCxnSpPr>
            <a:cxnSpLocks/>
            <a:stCxn id="16" idx="3"/>
            <a:endCxn id="18" idx="3"/>
          </p:cNvCxnSpPr>
          <p:nvPr/>
        </p:nvCxnSpPr>
        <p:spPr>
          <a:xfrm flipV="1">
            <a:off x="5604554" y="4339382"/>
            <a:ext cx="378943"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7265-EF44-4AB5-D91F-66B357767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1227-694D-C647-0358-684F5B56E050}"/>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(4/11)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F71F3251-E356-FD73-57DE-53587130E205}"/>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82C2A04-CA4A-2220-5551-7B03C152657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Bahnschrift SemiLight" panose="020B0502040204020203" pitchFamily="34" charset="0"/>
                <a:sym typeface="Lexend"/>
              </a:rPr>
              <a:t>Conference | </a:t>
            </a:r>
            <a:r>
              <a:rPr lang="en-ID" sz="1200">
                <a:solidFill>
                  <a:schemeClr val="dk1"/>
                </a:solidFill>
                <a:latin typeface="+mn-lt"/>
                <a:sym typeface="Lexend"/>
              </a:rPr>
              <a:t>October</a:t>
            </a:r>
            <a:r>
              <a:rPr lang="en-ID" sz="1200">
                <a:solidFill>
                  <a:schemeClr val="dk1"/>
                </a:solidFill>
                <a:latin typeface="Bahnschrift SemiLight" panose="020B0502040204020203" pitchFamily="34" charset="0"/>
                <a:sym typeface="Lexend"/>
              </a:rPr>
              <a:t> 2024</a:t>
            </a:r>
            <a:endParaRPr lang="en-ID" sz="1200" dirty="0">
              <a:solidFill>
                <a:schemeClr val="dk1"/>
              </a:solidFill>
              <a:latin typeface="Bahnschrift SemiLight" panose="020B0502040204020203" pitchFamily="34" charset="0"/>
              <a:sym typeface="Lexend"/>
            </a:endParaRPr>
          </a:p>
        </p:txBody>
      </p:sp>
      <p:sp>
        <p:nvSpPr>
          <p:cNvPr id="8" name="Google Shape;395;p32">
            <a:extLst>
              <a:ext uri="{FF2B5EF4-FFF2-40B4-BE49-F238E27FC236}">
                <a16:creationId xmlns:a16="http://schemas.microsoft.com/office/drawing/2014/main" id="{62CCB474-E2C9-4F18-1BC0-EAF5F234CEFB}"/>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Fine-tuning Dataset </a:t>
            </a:r>
            <a:endParaRPr lang="en-ID" sz="1800" i="1" dirty="0">
              <a:latin typeface="Berlin Sans FB Demi" panose="020E0802020502020306" pitchFamily="34" charset="0"/>
            </a:endParaRPr>
          </a:p>
        </p:txBody>
      </p:sp>
      <p:graphicFrame>
        <p:nvGraphicFramePr>
          <p:cNvPr id="3" name="Table 2">
            <a:extLst>
              <a:ext uri="{FF2B5EF4-FFF2-40B4-BE49-F238E27FC236}">
                <a16:creationId xmlns:a16="http://schemas.microsoft.com/office/drawing/2014/main" id="{67716DBC-48D7-309B-2803-C3B68A8E1D3C}"/>
              </a:ext>
            </a:extLst>
          </p:cNvPr>
          <p:cNvGraphicFramePr>
            <a:graphicFrameLocks noGrp="1"/>
          </p:cNvGraphicFramePr>
          <p:nvPr>
            <p:extLst>
              <p:ext uri="{D42A27DB-BD31-4B8C-83A1-F6EECF244321}">
                <p14:modId xmlns:p14="http://schemas.microsoft.com/office/powerpoint/2010/main" val="1085303885"/>
              </p:ext>
            </p:extLst>
          </p:nvPr>
        </p:nvGraphicFramePr>
        <p:xfrm>
          <a:off x="860612" y="1524683"/>
          <a:ext cx="7315200" cy="3085082"/>
        </p:xfrm>
        <a:graphic>
          <a:graphicData uri="http://schemas.openxmlformats.org/drawingml/2006/table">
            <a:tbl>
              <a:tblPr firstRow="1" firstCol="1" bandRow="1">
                <a:tableStyleId>{5521B1EC-78B9-4867-990F-E81BE3442C87}</a:tableStyleId>
              </a:tblPr>
              <a:tblGrid>
                <a:gridCol w="421341">
                  <a:extLst>
                    <a:ext uri="{9D8B030D-6E8A-4147-A177-3AD203B41FA5}">
                      <a16:colId xmlns:a16="http://schemas.microsoft.com/office/drawing/2014/main" val="3540665029"/>
                    </a:ext>
                  </a:extLst>
                </a:gridCol>
                <a:gridCol w="1013012">
                  <a:extLst>
                    <a:ext uri="{9D8B030D-6E8A-4147-A177-3AD203B41FA5}">
                      <a16:colId xmlns:a16="http://schemas.microsoft.com/office/drawing/2014/main" val="806854942"/>
                    </a:ext>
                  </a:extLst>
                </a:gridCol>
                <a:gridCol w="2294964">
                  <a:extLst>
                    <a:ext uri="{9D8B030D-6E8A-4147-A177-3AD203B41FA5}">
                      <a16:colId xmlns:a16="http://schemas.microsoft.com/office/drawing/2014/main" val="104901808"/>
                    </a:ext>
                  </a:extLst>
                </a:gridCol>
                <a:gridCol w="3585883">
                  <a:extLst>
                    <a:ext uri="{9D8B030D-6E8A-4147-A177-3AD203B41FA5}">
                      <a16:colId xmlns:a16="http://schemas.microsoft.com/office/drawing/2014/main" val="2035762783"/>
                    </a:ext>
                  </a:extLst>
                </a:gridCol>
              </a:tblGrid>
              <a:tr h="167523">
                <a:tc>
                  <a:txBody>
                    <a:bodyPr/>
                    <a:lstStyle/>
                    <a:p>
                      <a:pPr algn="ctr">
                        <a:lnSpc>
                          <a:spcPct val="150000"/>
                        </a:lnSpc>
                      </a:pPr>
                      <a:r>
                        <a:rPr lang="en-US" sz="1200" dirty="0">
                          <a:effectLst/>
                          <a:latin typeface="Bahnschrift SemiBold" panose="020B0502040204020203" pitchFamily="34" charset="0"/>
                        </a:rPr>
                        <a:t>No</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Class</a:t>
                      </a:r>
                      <a:endParaRPr lang="en-ID" sz="1200" dirty="0">
                        <a:effectLst/>
                        <a:latin typeface="Bahnschrift SemiBold" panose="020B0502040204020203" pitchFamily="34" charset="0"/>
                        <a:ea typeface="Times New Roman" panose="02020603050405020304" pitchFamily="18" charset="0"/>
                      </a:endParaRPr>
                    </a:p>
                  </a:txBody>
                  <a:tcPr marL="39467" marR="39467" marT="0" marB="0"/>
                </a:tc>
                <a:tc>
                  <a:txBody>
                    <a:bodyPr/>
                    <a:lstStyle/>
                    <a:p>
                      <a:pPr algn="ctr">
                        <a:lnSpc>
                          <a:spcPct val="150000"/>
                        </a:lnSpc>
                      </a:pPr>
                      <a:r>
                        <a:rPr lang="en-US" sz="1200" dirty="0">
                          <a:effectLst/>
                          <a:latin typeface="Bahnschrift SemiBold" panose="020B0502040204020203" pitchFamily="34" charset="0"/>
                        </a:rPr>
                        <a:t>Question</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Answer</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extLst>
                  <a:ext uri="{0D108BD9-81ED-4DB2-BD59-A6C34878D82A}">
                    <a16:rowId xmlns:a16="http://schemas.microsoft.com/office/drawing/2014/main" val="233434016"/>
                  </a:ext>
                </a:extLst>
              </a:tr>
              <a:tr h="461636">
                <a:tc>
                  <a:txBody>
                    <a:bodyPr/>
                    <a:lstStyle/>
                    <a:p>
                      <a:pPr algn="ctr">
                        <a:lnSpc>
                          <a:spcPct val="150000"/>
                        </a:lnSpc>
                      </a:pPr>
                      <a:r>
                        <a:rPr lang="en-US" sz="1050" dirty="0">
                          <a:effectLst/>
                          <a:latin typeface="Bahnschrift SemiBold" panose="020B0502040204020203" pitchFamily="34" charset="0"/>
                        </a:rPr>
                        <a:t>1</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05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GB" sz="1200" dirty="0">
                          <a:effectLst/>
                          <a:latin typeface="Bahnschrift SemiBold" panose="020B0502040204020203" pitchFamily="34" charset="0"/>
                          <a:ea typeface="Times New Roman" panose="02020603050405020304" pitchFamily="18" charset="0"/>
                        </a:rPr>
                        <a:t>How to Print </a:t>
                      </a:r>
                      <a:r>
                        <a:rPr lang="id-ID" sz="1200" dirty="0">
                          <a:effectLst/>
                          <a:latin typeface="Bahnschrift SemiBold" panose="020B0502040204020203" pitchFamily="34" charset="0"/>
                          <a:ea typeface="Times New Roman" panose="02020603050405020304" pitchFamily="18" charset="0"/>
                        </a:rPr>
                        <a:t>S</a:t>
                      </a:r>
                      <a:r>
                        <a:rPr lang="en-GB" sz="1200" dirty="0" err="1">
                          <a:effectLst/>
                          <a:latin typeface="Bahnschrift SemiBold" panose="020B0502040204020203" pitchFamily="34" charset="0"/>
                          <a:ea typeface="Times New Roman" panose="02020603050405020304" pitchFamily="18" charset="0"/>
                        </a:rPr>
                        <a:t>tudent</a:t>
                      </a:r>
                      <a:r>
                        <a:rPr lang="en-GB" sz="1200" dirty="0">
                          <a:effectLst/>
                          <a:latin typeface="Bahnschrift SemiBold" panose="020B0502040204020203" pitchFamily="34" charset="0"/>
                          <a:ea typeface="Times New Roman" panose="02020603050405020304" pitchFamily="18" charset="0"/>
                        </a:rPr>
                        <a:t> ID card?</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id-ID" sz="1200" dirty="0">
                          <a:effectLst/>
                          <a:latin typeface="Bahnschrift SemiBold" panose="020B0502040204020203" pitchFamily="34" charset="0"/>
                          <a:ea typeface="Times New Roman" panose="02020603050405020304" pitchFamily="18" charset="0"/>
                        </a:rPr>
                        <a:t>S</a:t>
                      </a:r>
                      <a:r>
                        <a:rPr lang="en-US" sz="1200" dirty="0" err="1">
                          <a:effectLst/>
                          <a:latin typeface="Bahnschrift SemiBold" panose="020B0502040204020203" pitchFamily="34" charset="0"/>
                          <a:ea typeface="Times New Roman" panose="02020603050405020304" pitchFamily="18" charset="0"/>
                        </a:rPr>
                        <a:t>tudent</a:t>
                      </a:r>
                      <a:r>
                        <a:rPr lang="en-US" sz="1200" dirty="0">
                          <a:effectLst/>
                          <a:latin typeface="Bahnschrift SemiBold" panose="020B0502040204020203" pitchFamily="34" charset="0"/>
                          <a:ea typeface="Times New Roman" panose="02020603050405020304" pitchFamily="18" charset="0"/>
                        </a:rPr>
                        <a:t> ID card can be printed on the berkas-akademik.usk.ac.id page</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63059516"/>
                  </a:ext>
                </a:extLst>
              </a:tr>
              <a:tr h="1168208">
                <a:tc>
                  <a:txBody>
                    <a:bodyPr/>
                    <a:lstStyle/>
                    <a:p>
                      <a:pPr algn="ctr">
                        <a:lnSpc>
                          <a:spcPct val="150000"/>
                        </a:lnSpc>
                      </a:pPr>
                      <a:r>
                        <a:rPr lang="en-US" sz="1050" dirty="0">
                          <a:effectLst/>
                          <a:latin typeface="Bahnschrift SemiBold" panose="020B0502040204020203" pitchFamily="34" charset="0"/>
                        </a:rPr>
                        <a:t>2</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How to make a Certificate of Active Study?</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Regarding the issue of the Certificate of Active Study, please take care of it to the Academic Registration section</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817086612"/>
                  </a:ext>
                </a:extLst>
              </a:tr>
              <a:tr h="1168208">
                <a:tc>
                  <a:txBody>
                    <a:bodyPr/>
                    <a:lstStyle/>
                    <a:p>
                      <a:pPr algn="ctr">
                        <a:lnSpc>
                          <a:spcPct val="150000"/>
                        </a:lnSpc>
                      </a:pPr>
                      <a:r>
                        <a:rPr lang="en-US" sz="1050" dirty="0">
                          <a:effectLst/>
                          <a:latin typeface="Bahnschrift SemiBold" panose="020B0502040204020203" pitchFamily="34" charset="0"/>
                          <a:ea typeface="Times New Roman" panose="02020603050405020304" pitchFamily="18" charset="0"/>
                        </a:rPr>
                        <a:t>3</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general</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What if the KRS has not been finalized by the guardian lecturer?</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You can report this to your respective study program</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59917610"/>
                  </a:ext>
                </a:extLst>
              </a:tr>
            </a:tbl>
          </a:graphicData>
        </a:graphic>
      </p:graphicFrame>
    </p:spTree>
    <p:extLst>
      <p:ext uri="{BB962C8B-B14F-4D97-AF65-F5344CB8AC3E}">
        <p14:creationId xmlns:p14="http://schemas.microsoft.com/office/powerpoint/2010/main" val="233399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1745-884D-B8F0-E6B9-6532E482C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5FEFE-A1D4-7481-4E18-32F4CB250D46}"/>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(5/11)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8BF2D2DC-37F8-EAC2-4860-9F45EB3377C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31AE343-31EC-05D3-F977-E4F1CF3A9A11}"/>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October 2024</a:t>
            </a:r>
            <a:endParaRPr lang="en-ID" sz="1200" dirty="0">
              <a:solidFill>
                <a:schemeClr val="dk1"/>
              </a:solidFill>
              <a:latin typeface="+mn-lt"/>
              <a:sym typeface="Lexend"/>
            </a:endParaRPr>
          </a:p>
        </p:txBody>
      </p:sp>
      <p:sp>
        <p:nvSpPr>
          <p:cNvPr id="8" name="Google Shape;395;p32">
            <a:extLst>
              <a:ext uri="{FF2B5EF4-FFF2-40B4-BE49-F238E27FC236}">
                <a16:creationId xmlns:a16="http://schemas.microsoft.com/office/drawing/2014/main" id="{85940DD3-E146-7342-9BBA-BA627450ECAC}"/>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RAG Dataset</a:t>
            </a:r>
          </a:p>
        </p:txBody>
      </p:sp>
      <p:graphicFrame>
        <p:nvGraphicFramePr>
          <p:cNvPr id="6" name="Table 5">
            <a:extLst>
              <a:ext uri="{FF2B5EF4-FFF2-40B4-BE49-F238E27FC236}">
                <a16:creationId xmlns:a16="http://schemas.microsoft.com/office/drawing/2014/main" id="{0758E206-407D-93BA-EA55-F11DF07C17C5}"/>
              </a:ext>
            </a:extLst>
          </p:cNvPr>
          <p:cNvGraphicFramePr>
            <a:graphicFrameLocks noGrp="1"/>
          </p:cNvGraphicFramePr>
          <p:nvPr>
            <p:extLst>
              <p:ext uri="{D42A27DB-BD31-4B8C-83A1-F6EECF244321}">
                <p14:modId xmlns:p14="http://schemas.microsoft.com/office/powerpoint/2010/main" val="3356630967"/>
              </p:ext>
            </p:extLst>
          </p:nvPr>
        </p:nvGraphicFramePr>
        <p:xfrm>
          <a:off x="888682" y="1628504"/>
          <a:ext cx="6892683" cy="3033759"/>
        </p:xfrm>
        <a:graphic>
          <a:graphicData uri="http://schemas.openxmlformats.org/drawingml/2006/table">
            <a:tbl>
              <a:tblPr firstRow="1" firstCol="1" bandRow="1">
                <a:tableStyleId>{5521B1EC-78B9-4867-990F-E81BE3442C87}</a:tableStyleId>
              </a:tblPr>
              <a:tblGrid>
                <a:gridCol w="757950">
                  <a:extLst>
                    <a:ext uri="{9D8B030D-6E8A-4147-A177-3AD203B41FA5}">
                      <a16:colId xmlns:a16="http://schemas.microsoft.com/office/drawing/2014/main" val="4054564206"/>
                    </a:ext>
                  </a:extLst>
                </a:gridCol>
                <a:gridCol w="6134733">
                  <a:extLst>
                    <a:ext uri="{9D8B030D-6E8A-4147-A177-3AD203B41FA5}">
                      <a16:colId xmlns:a16="http://schemas.microsoft.com/office/drawing/2014/main" val="3434341908"/>
                    </a:ext>
                  </a:extLst>
                </a:gridCol>
              </a:tblGrid>
              <a:tr h="462941">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No</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USK Information Data</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853122783"/>
                  </a:ext>
                </a:extLst>
              </a:tr>
              <a:tr h="877496">
                <a:tc>
                  <a:txBody>
                    <a:bodyPr/>
                    <a:lstStyle/>
                    <a:p>
                      <a:pPr algn="ctr">
                        <a:lnSpc>
                          <a:spcPct val="150000"/>
                        </a:lnSpc>
                      </a:pPr>
                      <a:r>
                        <a:rPr lang="en-GB" sz="1200" b="0" i="0" u="none" strike="noStrike" cap="none">
                          <a:solidFill>
                            <a:srgbClr val="000000"/>
                          </a:solidFill>
                          <a:effectLst/>
                          <a:latin typeface="Bahnschrift SemiLight" panose="020B0502040204020203" pitchFamily="34" charset="0"/>
                          <a:cs typeface="Arial"/>
                          <a:sym typeface="Arial"/>
                        </a:rPr>
                        <a:t>1</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just">
                        <a:lnSpc>
                          <a:spcPct val="150000"/>
                        </a:lnSpc>
                      </a:pPr>
                      <a:r>
                        <a:rPr lang="id-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S</a:t>
                      </a:r>
                      <a:r>
                        <a:rPr lang="en-US" sz="1200" b="0" i="0" u="none" strike="noStrike" cap="none" dirty="0" err="1">
                          <a:solidFill>
                            <a:srgbClr val="000000"/>
                          </a:solidFill>
                          <a:effectLst/>
                          <a:latin typeface="Bahnschrift SemiLight" panose="020B0502040204020203" pitchFamily="34" charset="0"/>
                          <a:ea typeface="Times New Roman" panose="02020603050405020304" pitchFamily="18" charset="0"/>
                          <a:cs typeface="Arial"/>
                          <a:sym typeface="Arial"/>
                        </a:rPr>
                        <a:t>tudent</a:t>
                      </a:r>
                      <a:r>
                        <a:rPr lang="en-US"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 ID card </a:t>
                      </a:r>
                      <a:r>
                        <a:rPr lang="en-US" sz="1200" b="0" i="0" u="none" strike="noStrike" cap="none" dirty="0">
                          <a:solidFill>
                            <a:srgbClr val="000000"/>
                          </a:solidFill>
                          <a:effectLst/>
                          <a:latin typeface="Bahnschrift SemiLight" panose="020B0502040204020203" pitchFamily="34" charset="0"/>
                          <a:cs typeface="Arial"/>
                          <a:sym typeface="Arial"/>
                        </a:rPr>
                        <a:t> that cannot be printed can be viewed through the https://berkas-akademik.usk.ac.id/ website page to check the suitability of the data or report to the Integrated Service Unit (ULT) Section at the USK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530364401"/>
                  </a:ext>
                </a:extLst>
              </a:tr>
              <a:tr h="1181829">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2</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Delays in the payment of Tuition or UKT can request the faculty to make a letter from Vice Dean of Academic Affairs</a:t>
                      </a:r>
                      <a:r>
                        <a:rPr lang="id-ID" sz="1200" b="0" i="0" u="none" strike="noStrike" cap="none" dirty="0">
                          <a:solidFill>
                            <a:srgbClr val="000000"/>
                          </a:solidFill>
                          <a:effectLst/>
                          <a:latin typeface="Bahnschrift SemiLight" panose="020B0502040204020203" pitchFamily="34" charset="0"/>
                          <a:cs typeface="Arial"/>
                          <a:sym typeface="Arial"/>
                        </a:rPr>
                        <a:t> </a:t>
                      </a:r>
                      <a:r>
                        <a:rPr lang="en-US" sz="1200" b="0" i="0" u="none" strike="noStrike" cap="none" dirty="0">
                          <a:solidFill>
                            <a:srgbClr val="000000"/>
                          </a:solidFill>
                          <a:effectLst/>
                          <a:latin typeface="Bahnschrift SemiLight" panose="020B0502040204020203" pitchFamily="34" charset="0"/>
                          <a:cs typeface="Arial"/>
                          <a:sym typeface="Arial"/>
                        </a:rPr>
                        <a:t>addressed to Vice Chancellor for Academic Affairs</a:t>
                      </a:r>
                      <a:r>
                        <a:rPr lang="id-ID" sz="1200" b="0" i="0" u="none" strike="noStrike" cap="none" dirty="0">
                          <a:solidFill>
                            <a:srgbClr val="000000"/>
                          </a:solidFill>
                          <a:effectLst/>
                          <a:latin typeface="Bahnschrift SemiLight" panose="020B0502040204020203" pitchFamily="34" charset="0"/>
                          <a:cs typeface="Arial"/>
                          <a:sym typeface="Arial"/>
                        </a:rPr>
                        <a:t> </a:t>
                      </a:r>
                      <a:r>
                        <a:rPr lang="en-US" sz="1200" b="0" i="0" u="none" strike="noStrike" cap="none" dirty="0">
                          <a:solidFill>
                            <a:srgbClr val="000000"/>
                          </a:solidFill>
                          <a:effectLst/>
                          <a:latin typeface="Bahnschrift SemiLight" panose="020B0502040204020203" pitchFamily="34" charset="0"/>
                          <a:cs typeface="Arial"/>
                          <a:sym typeface="Arial"/>
                        </a:rPr>
                        <a:t>where the content of the letter contains a request to request the reopening of UKT payments then the letter is given to the Administration section at the USK Rector's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989602683"/>
                  </a:ext>
                </a:extLst>
              </a:tr>
              <a:tr h="268828">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3</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Submission of a campus recommendation letter can be done in the Student Affairs section.</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753565091"/>
                  </a:ext>
                </a:extLst>
              </a:tr>
            </a:tbl>
          </a:graphicData>
        </a:graphic>
      </p:graphicFrame>
    </p:spTree>
    <p:extLst>
      <p:ext uri="{BB962C8B-B14F-4D97-AF65-F5344CB8AC3E}">
        <p14:creationId xmlns:p14="http://schemas.microsoft.com/office/powerpoint/2010/main" val="815570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(6/11)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buNone/>
            </a:pPr>
            <a:r>
              <a:rPr lang="en-US" sz="1600" dirty="0">
                <a:latin typeface="Bahnschrift SemiBold" panose="020B0502040204020203" pitchFamily="34" charset="0"/>
                <a:ea typeface="Calibri" panose="020F0502020204030204" pitchFamily="34" charset="0"/>
              </a:rPr>
              <a:t>Figure 4.1 Training Flow in LLMs (Source: </a:t>
            </a:r>
            <a:r>
              <a:rPr lang="en-US" sz="1600" dirty="0" err="1">
                <a:latin typeface="Bahnschrift SemiBold" panose="020B0502040204020203" pitchFamily="34" charset="0"/>
                <a:ea typeface="Calibri" panose="020F0502020204030204" pitchFamily="34" charset="0"/>
              </a:rPr>
              <a:t>Benveniste</a:t>
            </a:r>
            <a:r>
              <a:rPr lang="en-US" sz="1600" dirty="0">
                <a:latin typeface="Bahnschrift SemiBold" panose="020B0502040204020203" pitchFamily="34" charset="0"/>
                <a:ea typeface="Calibri" panose="020F0502020204030204" pitchFamily="34" charset="0"/>
              </a:rPr>
              <a:t>, 2023)</a:t>
            </a:r>
            <a:endParaRPr lang="en-ID" sz="1600" dirty="0">
              <a:latin typeface="Bahnschrift SemiBold" panose="020B0502040204020203" pitchFamily="34"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sz="3200">
                <a:latin typeface="Berlin Sans FB Demi" panose="020E0802020502020306" pitchFamily="34" charset="0"/>
              </a:rPr>
              <a:t>Research Methodology (7/11)</a:t>
            </a:r>
            <a:endParaRPr lang="en-ID" sz="3200">
              <a:latin typeface="Berlin Sans FB Demi" panose="020E0802020502020306" pitchFamily="34" charset="0"/>
            </a:endParaRPr>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October 2024</a:t>
            </a:r>
            <a:endParaRPr lang="en-ID" sz="1200" dirty="0">
              <a:solidFill>
                <a:schemeClr val="dk1"/>
              </a:solidFill>
              <a:latin typeface="+mn-lt"/>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buNone/>
            </a:pPr>
            <a:r>
              <a:rPr lang="en-US" sz="1600">
                <a:latin typeface="Bahnschrift SemiBold" panose="020B0502040204020203" pitchFamily="34" charset="0"/>
                <a:ea typeface="Calibri" panose="020F0502020204030204" pitchFamily="34" charset="0"/>
              </a:rPr>
              <a:t>Figure 4.2 Grooves on RAG (Source: Benveniste, 2023)</a:t>
            </a:r>
            <a:endParaRPr lang="en-ID" sz="1600">
              <a:latin typeface="Bahnschrift SemiBold" panose="020B0502040204020203" pitchFamily="34"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(8/11)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buNone/>
            </a:pPr>
            <a:r>
              <a:rPr lang="fr-FR" sz="1600" dirty="0">
                <a:latin typeface="+mj-lt"/>
                <a:ea typeface="Calibri" panose="020F0502020204030204" pitchFamily="34" charset="0"/>
              </a:rPr>
              <a:t>Figure 4.3 </a:t>
            </a:r>
            <a:r>
              <a:rPr lang="fr-FR" sz="1600" dirty="0" err="1">
                <a:latin typeface="+mj-lt"/>
                <a:ea typeface="Calibri" panose="020F0502020204030204" pitchFamily="34" charset="0"/>
              </a:rPr>
              <a:t>Discharge</a:t>
            </a:r>
            <a:r>
              <a:rPr lang="fr-FR" sz="1600" dirty="0">
                <a:latin typeface="+mj-lt"/>
                <a:ea typeface="Calibri" panose="020F0502020204030204" pitchFamily="34" charset="0"/>
              </a:rPr>
              <a:t> Pipeline on RAG (Source:</a:t>
            </a:r>
            <a:r>
              <a:rPr lang="en-US" sz="1600" dirty="0" err="1">
                <a:latin typeface="+mj-lt"/>
                <a:ea typeface="Calibri" panose="020F0502020204030204" pitchFamily="34" charset="0"/>
              </a:rPr>
              <a:t>Benveniste</a:t>
            </a:r>
            <a:r>
              <a:rPr lang="en-US" sz="1600" dirty="0">
                <a:latin typeface="+mj-lt"/>
                <a:ea typeface="Calibri" panose="020F0502020204030204" pitchFamily="34" charset="0"/>
              </a:rPr>
              <a:t>, 2023)</a:t>
            </a:r>
            <a:endParaRPr lang="en-ID" sz="1600" dirty="0">
              <a:latin typeface="+mj-lt"/>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(9/11)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Rouge-1</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(10/11)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Rouge-2</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Rouge-L</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RESULTS AND DISCUSSION</a:t>
            </a:r>
            <a:endParaRPr dirty="0">
              <a:latin typeface="Berlin Sans FB Demi" panose="020E0802020502020306" pitchFamily="34" charset="0"/>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 the results of the research.</a:t>
            </a:r>
            <a:endParaRPr lang="en-ID" dirty="0">
              <a:latin typeface="Bahnschrift SemiLight" panose="020B0502040204020203" pitchFamily="34" charset="0"/>
            </a:endParaRPr>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4" y="2274833"/>
            <a:ext cx="4942151"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CONCLUSIONS AND SUGGESTIONS</a:t>
            </a:r>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ID" dirty="0">
                <a:latin typeface="Bahnschrift SemiLight" panose="020B0502040204020203" pitchFamily="34" charset="0"/>
              </a:rPr>
              <a:t>Research conclusions and suggestions.</a:t>
            </a:r>
            <a:endParaRPr lang="en-ID" sz="1200" dirty="0">
              <a:solidFill>
                <a:schemeClr val="tx1"/>
              </a:solidFill>
              <a:latin typeface="Bahnschrift SemiLight" panose="020B0502040204020203" pitchFamily="34" charset="0"/>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416147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Results and Discussion</a:t>
            </a:r>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150763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F11D3-32D6-B034-769C-7401D6C5A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737AC-7F3F-071E-1810-CB01EA8BCCD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(1/9)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6B33CDD-959D-1890-12D2-B7F3A3EC398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Question</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ea typeface="Times New Roman" panose="02020603050405020304" pitchFamily="18"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Score ROUGE</a:t>
            </a:r>
          </a:p>
          <a:p>
            <a:pPr marL="358775" indent="0" algn="just">
              <a:spcAft>
                <a:spcPts val="600"/>
              </a:spcAft>
              <a:buNone/>
            </a:pP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1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2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L : 1.0</a:t>
            </a:r>
          </a:p>
          <a:p>
            <a:pPr marL="0" indent="358775" algn="just">
              <a:buNone/>
            </a:pPr>
            <a:endParaRPr lang="en-ID" sz="16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490259B-09CD-DDA9-E9E4-4DD3501379C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1A20105-9D2B-7C6A-531B-63FDE4019C9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27363DC5-F06E-B333-CB6C-673843AD942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Fine-tuning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609C6632-CF6B-A509-83A3-E33707820FE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AF3E4C78-67D5-90CF-02F7-9914007E24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C4A9DC2-8C81-0D41-3047-F21B6363A11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22551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C206-F53B-8D04-4B33-C7594BEB4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9FA35-3F4F-64F0-6476-78A4EC8AE183}"/>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a:t>
            </a:r>
            <a:r>
              <a:rPr lang="en-US" dirty="0"/>
              <a:t> and Discussion (2/9)</a:t>
            </a:r>
            <a:endParaRPr lang="en-ID" dirty="0"/>
          </a:p>
        </p:txBody>
      </p:sp>
      <p:sp>
        <p:nvSpPr>
          <p:cNvPr id="3" name="Text Placeholder 2">
            <a:extLst>
              <a:ext uri="{FF2B5EF4-FFF2-40B4-BE49-F238E27FC236}">
                <a16:creationId xmlns:a16="http://schemas.microsoft.com/office/drawing/2014/main" id="{689FFBDF-4A63-2C11-CD13-5FB0F8E1DCED}"/>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Basic Questions</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rPr>
              <a:t>Paraphrase Questions</a:t>
            </a:r>
            <a:endParaRPr lang="en-GB" sz="1600" b="1" dirty="0">
              <a:latin typeface="Berlin Sans FB Demi" panose="020E0802020502020306" pitchFamily="34" charset="0"/>
            </a:endParaRPr>
          </a:p>
          <a:p>
            <a:pPr marL="358775" indent="0" algn="just">
              <a:spcAft>
                <a:spcPts val="1200"/>
              </a:spcAft>
              <a:buNone/>
            </a:pPr>
            <a:r>
              <a:rPr lang="en-US" sz="1600" dirty="0">
                <a:latin typeface="Bahnschrift SemiLight" panose="020B0502040204020203" pitchFamily="34" charset="0"/>
              </a:rPr>
              <a:t>What are the steps to make a Certificate of Active Study?</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r>
              <a:rPr lang="en-GB" sz="16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600"/>
              </a:spcAft>
              <a:buNone/>
            </a:pPr>
            <a:r>
              <a:rPr lang="en-US" sz="1600" dirty="0">
                <a:latin typeface="Bahnschrift SemiLight" panose="020B0502040204020203" pitchFamily="34" charset="0"/>
              </a:rPr>
              <a:t>To make a Certificate of Active Study, please take care of it to the Academic Registration section</a:t>
            </a:r>
            <a:r>
              <a:rPr lang="en-GB" sz="16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E550101F-A3C4-AB10-DB5C-8A8091F5027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78CD084-428F-93B2-D775-47C67F26AA5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21537B38-F0B3-C18B-3957-D7ECACB6F758}"/>
              </a:ext>
            </a:extLst>
          </p:cNvPr>
          <p:cNvSpPr txBox="1">
            <a:spLocks/>
          </p:cNvSpPr>
          <p:nvPr/>
        </p:nvSpPr>
        <p:spPr>
          <a:xfrm>
            <a:off x="324802" y="1137967"/>
            <a:ext cx="4887646"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Answer results with Paraphrase on questions</a:t>
            </a:r>
            <a:endParaRPr lang="en-ID" sz="1400"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D7C837E8-A675-9853-8784-1D607B373FEC}"/>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2BC0C7B-591D-9935-F92D-2371FC1E0FF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3F15189-FF67-5677-8976-AC2089F9E94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63980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20D97-5E95-C296-32F2-CB0E1EBD2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5FB4D-F9F1-BA68-48B3-3441296458ED}"/>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(3/9)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3FEDDEE-3511-7657-9387-92350306B3C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ea typeface="Times New Roman" panose="02020603050405020304" pitchFamily="18" charset="0"/>
              </a:rPr>
              <a:t>Question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How to Manage a Certificate of Active Study?</a:t>
            </a:r>
            <a:r>
              <a:rPr lang="en-ID" sz="1800" dirty="0">
                <a:latin typeface="Bahnschrift SemiLight" panose="020B0502040204020203" pitchFamily="34"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Reference</a:t>
            </a:r>
          </a:p>
          <a:p>
            <a:pPr marL="358775" indent="0" algn="just">
              <a:spcAft>
                <a:spcPts val="1200"/>
              </a:spcAft>
              <a:buNone/>
            </a:pPr>
            <a:r>
              <a:rPr lang="en-US" sz="1800" dirty="0">
                <a:latin typeface="Bahnschrift SemiLight" panose="020B0502040204020203" pitchFamily="34" charset="0"/>
              </a:rPr>
              <a:t>Handling of the Certificate of Active Lectures, 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Answer</a:t>
            </a:r>
          </a:p>
          <a:p>
            <a:pPr marL="358775" indent="0" algn="just">
              <a:spcAft>
                <a:spcPts val="1200"/>
              </a:spcAft>
              <a:buNone/>
            </a:pPr>
            <a:r>
              <a:rPr lang="en-US" sz="1800" dirty="0">
                <a:latin typeface="Bahnschrift SemiLight" panose="020B0502040204020203" pitchFamily="34" charset="0"/>
              </a:rPr>
              <a:t>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Score ROUGE</a:t>
            </a:r>
          </a:p>
          <a:p>
            <a:pPr marL="358775" indent="0" algn="just">
              <a:spcAft>
                <a:spcPts val="1200"/>
              </a:spcAft>
              <a:buNone/>
            </a:pPr>
            <a:r>
              <a:rPr lang="en-GB" sz="1800" dirty="0">
                <a:latin typeface="Bahnschrift SemiLight" panose="020B0502040204020203" pitchFamily="34" charset="0"/>
              </a:rPr>
              <a:t>Rouge 1 : 0.6153, Rouge 2 : 0.5454, Rouge L : 0.6153</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08AD9608-18DE-5DBE-D948-F502B5221A3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C95F341-11AC-DE28-39CB-8ABBD487960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FBD854DB-A01D-013A-104E-24873AAB20FA}"/>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RAG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1125D7A-0602-57FD-04D9-C7B78871B91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106841F0-A528-3873-3E22-6F1B0E56240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5C771C7-1A24-66CB-BC7B-01FC83DC8A2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14406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(4/9)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4" y="1562778"/>
            <a:ext cx="7193797"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Results of Testing and Evaluation of Inference Results</a:t>
            </a:r>
            <a:endParaRPr lang="en-ID" sz="18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3778800999"/>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400" b="1" dirty="0">
                          <a:effectLst/>
                          <a:latin typeface="Times New Roman" panose="02020603050405020304" pitchFamily="18" charset="0"/>
                          <a:cs typeface="Times New Roman" panose="02020603050405020304" pitchFamily="18" charset="0"/>
                        </a:rPr>
                        <a:t>Method</a:t>
                      </a:r>
                      <a:endParaRPr lang="en-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rowSpan="2">
                  <a:txBody>
                    <a:bodyPr/>
                    <a:lstStyle/>
                    <a:p>
                      <a:pPr algn="ctr"/>
                      <a:r>
                        <a:rPr lang="en-GB" sz="1400" b="1">
                          <a:effectLst/>
                          <a:latin typeface="Times New Roman" panose="02020603050405020304" pitchFamily="18" charset="0"/>
                          <a:cs typeface="Times New Roman" panose="02020603050405020304" pitchFamily="18" charset="0"/>
                        </a:rPr>
                        <a:t>Number of Questions</a:t>
                      </a:r>
                      <a:endParaRPr lang="en-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Score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Fine-tuning</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RAG</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dirty="0">
                          <a:effectLst/>
                          <a:latin typeface="Lexend" pitchFamily="2" charset="0"/>
                        </a:rPr>
                        <a:t>&gt;0.5</a:t>
                      </a:r>
                      <a:endParaRPr lang="en-ID" sz="1200" dirty="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dirty="0">
                <a:latin typeface="Bahnschrift SemiLight" panose="020B0502040204020203" pitchFamily="34" charset="0"/>
              </a:rPr>
              <a:t>Table 5.1 ROUGE score value</a:t>
            </a:r>
            <a:endParaRPr lang="en-ID" sz="1600" dirty="0">
              <a:latin typeface="Bahnschrift SemiLight" panose="020B0502040204020203" pitchFamily="34" charset="0"/>
            </a:endParaRPr>
          </a:p>
        </p:txBody>
      </p:sp>
    </p:spTree>
    <p:extLst>
      <p:ext uri="{BB962C8B-B14F-4D97-AF65-F5344CB8AC3E}">
        <p14:creationId xmlns:p14="http://schemas.microsoft.com/office/powerpoint/2010/main" val="37340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(5/9)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dirty="0">
                <a:latin typeface="Bahnschrift SemiLight" panose="020B0502040204020203" pitchFamily="34" charset="0"/>
              </a:rPr>
              <a:t>ROUGE score categories</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211299" y="1840727"/>
            <a:ext cx="6721399" cy="395632"/>
          </a:xfrm>
        </p:spPr>
        <p:txBody>
          <a:bodyPr/>
          <a:lstStyle/>
          <a:p>
            <a:pPr marL="152400" indent="0" algn="ctr">
              <a:buNone/>
            </a:pPr>
            <a:r>
              <a:rPr lang="en-US" sz="1600" dirty="0">
                <a:latin typeface="Bahnschrift SemiLight" panose="020B0502040204020203" pitchFamily="34" charset="0"/>
                <a:cs typeface="Times New Roman" panose="02020603050405020304" pitchFamily="18" charset="0"/>
              </a:rPr>
              <a:t>Table 5.2 ROUGE Metric Value Category Table (Walker II, 2024)</a:t>
            </a:r>
            <a:endParaRPr lang="en-ID" sz="1600" dirty="0">
              <a:latin typeface="Bahnschrift SemiLight" panose="020B0502040204020203"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3565631272"/>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300" b="1">
                          <a:effectLst/>
                          <a:latin typeface="Times New Roman" panose="02020603050405020304" pitchFamily="18" charset="0"/>
                          <a:cs typeface="Times New Roman" panose="02020603050405020304" pitchFamily="18" charset="0"/>
                        </a:rPr>
                        <a:t>Metrik ROUGE</a:t>
                      </a:r>
                      <a:endParaRPr lang="en-ID"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400" b="1">
                          <a:effectLst/>
                          <a:latin typeface="Times New Roman" panose="02020603050405020304" pitchFamily="18" charset="0"/>
                          <a:cs typeface="Times New Roman" panose="02020603050405020304" pitchFamily="18" charset="0"/>
                        </a:rPr>
                        <a:t>Excellent</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US" sz="1400" b="1">
                          <a:effectLst/>
                          <a:latin typeface="Times New Roman" panose="02020603050405020304" pitchFamily="18" charset="0"/>
                          <a:cs typeface="Times New Roman" panose="02020603050405020304" pitchFamily="18" charset="0"/>
                        </a:rPr>
                        <a:t>Good</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400" b="1">
                          <a:effectLst/>
                          <a:latin typeface="Times New Roman" panose="02020603050405020304" pitchFamily="18" charset="0"/>
                          <a:cs typeface="Times New Roman" panose="02020603050405020304" pitchFamily="18" charset="0"/>
                        </a:rPr>
                        <a:t>Moderate</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(6/9)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dirty="0">
                <a:latin typeface="Bahnschrift SemiLight" panose="020B0502040204020203" pitchFamily="34" charset="0"/>
              </a:rPr>
              <a:t>Calculating Resource Evaluation</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dirty="0">
                <a:latin typeface="Bahnschrift SemiLight" panose="020B0502040204020203" pitchFamily="34" charset="0"/>
              </a:rPr>
              <a:t>Table 5.3 Time Counts on Models When Fine-tuning and Running RAG</a:t>
            </a:r>
            <a:endParaRPr lang="en-ID" sz="16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3485699787"/>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400" b="1">
                          <a:effectLst/>
                          <a:latin typeface="Times New Roman" panose="02020603050405020304" pitchFamily="18" charset="0"/>
                          <a:cs typeface="Times New Roman" panose="02020603050405020304" pitchFamily="18" charset="0"/>
                        </a:rPr>
                        <a:t>Model</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400" b="1">
                          <a:effectLst/>
                          <a:latin typeface="Times New Roman" panose="02020603050405020304" pitchFamily="18" charset="0"/>
                          <a:cs typeface="Times New Roman" panose="02020603050405020304" pitchFamily="18" charset="0"/>
                        </a:rPr>
                        <a:t>Fine-tuning time (hours)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Times New Roman" panose="02020603050405020304" pitchFamily="18" charset="0"/>
                          <a:cs typeface="Times New Roman" panose="02020603050405020304" pitchFamily="18" charset="0"/>
                        </a:rPr>
                        <a:t>RAG Time (minutes)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400">
                          <a:effectLst/>
                          <a:latin typeface="Times New Roman" panose="02020603050405020304" pitchFamily="18" charset="0"/>
                          <a:cs typeface="Times New Roman" panose="02020603050405020304" pitchFamily="18" charset="0"/>
                        </a:rPr>
                        <a:t>USK Mistral 7B</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(7/9)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ea typeface="Times New Roman" panose="02020603050405020304" pitchFamily="18" charset="0"/>
              </a:rPr>
              <a:t>Training Data Problems</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ea typeface="Times New Roman" panose="02020603050405020304" pitchFamily="18" charset="0"/>
              </a:rPr>
              <a:t>The factors that affect hallucinations in LLMs are the nature of the training data</a:t>
            </a:r>
            <a:r>
              <a:rPr lang="en-ID" sz="1600" dirty="0">
                <a:solidFill>
                  <a:srgbClr val="000000"/>
                </a:solidFill>
                <a:latin typeface="Bahnschrift SemiLight" panose="020B0502040204020203" pitchFamily="34"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Reduces Hallucinations</a:t>
            </a:r>
          </a:p>
          <a:p>
            <a:pPr marL="0" indent="358775" algn="just">
              <a:buNone/>
            </a:pPr>
            <a:r>
              <a:rPr lang="en-US" sz="1800" dirty="0">
                <a:latin typeface="Bahnschrift SemiLight" panose="020B0502040204020203" pitchFamily="34" charset="0"/>
              </a:rPr>
              <a:t>The main method of identifying and mitigating these errors involves a combination of sophisticated metrics and critical human evaluations such as</a:t>
            </a:r>
            <a:r>
              <a:rPr lang="en-GB" sz="1800" dirty="0">
                <a:latin typeface="Bahnschrift SemiLight" panose="020B0502040204020203" pitchFamily="34" charset="0"/>
              </a:rPr>
              <a:t>:</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Linguistic quality metrics such as ROUGE and BLEU</a:t>
            </a:r>
            <a:r>
              <a:rPr lang="en-GB" sz="1800" dirty="0">
                <a:effectLst/>
                <a:latin typeface="Bahnschrift SemiLight" panose="020B0502040204020203" pitchFamily="34" charset="0"/>
                <a:ea typeface="Times New Roman" panose="02020603050405020304" pitchFamily="18" charset="0"/>
              </a:rPr>
              <a:t>, </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Content validity metrics, namely IE-based, QA-based, and NLI-based (</a:t>
            </a:r>
            <a:r>
              <a:rPr lang="en-US" sz="1800" dirty="0" err="1">
                <a:latin typeface="Bahnschrift SemiLight" panose="020B0502040204020203" pitchFamily="34" charset="0"/>
                <a:ea typeface="Times New Roman" panose="02020603050405020304" pitchFamily="18" charset="0"/>
              </a:rPr>
              <a:t>Minaee</a:t>
            </a:r>
            <a:r>
              <a:rPr lang="en-US" sz="1800" dirty="0">
                <a:latin typeface="Bahnschrift SemiLight" panose="020B0502040204020203" pitchFamily="34" charset="0"/>
                <a:ea typeface="Times New Roman" panose="02020603050405020304" pitchFamily="18" charset="0"/>
              </a:rPr>
              <a:t> et al., 2024) and</a:t>
            </a:r>
          </a:p>
          <a:p>
            <a:pPr marL="342900" indent="-342900" algn="just">
              <a:buFont typeface="Wingdings" panose="05000000000000000000" pitchFamily="2" charset="2"/>
              <a:buChar char="Ø"/>
            </a:pPr>
            <a:r>
              <a:rPr lang="en-US" sz="1800" i="1" dirty="0" err="1">
                <a:latin typeface="Bahnschrift SemiLight" panose="020B0502040204020203" pitchFamily="34" charset="0"/>
                <a:ea typeface="Times New Roman" panose="02020603050405020304" pitchFamily="18" charset="0"/>
              </a:rPr>
              <a:t>FactScore</a:t>
            </a:r>
            <a:r>
              <a:rPr lang="en-US" sz="1800" i="1" dirty="0">
                <a:latin typeface="Bahnschrift SemiLight" panose="020B0502040204020203" pitchFamily="34" charset="0"/>
                <a:ea typeface="Times New Roman" panose="02020603050405020304" pitchFamily="18" charset="0"/>
              </a:rPr>
              <a:t> to check the accuracy of individual facts.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(8/9)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Method of Retrieval-Augmented Generation (RAG)</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Innovative methods such as </a:t>
            </a:r>
            <a:r>
              <a:rPr lang="en-US" sz="1800" dirty="0" err="1">
                <a:latin typeface="Bahnschrift SemiLight" panose="020B0502040204020203" pitchFamily="34" charset="0"/>
              </a:rPr>
              <a:t>SelfCheckGPT</a:t>
            </a:r>
            <a:r>
              <a:rPr lang="en-US" sz="1800" dirty="0">
                <a:latin typeface="Bahnschrift SemiLight" panose="020B0502040204020203" pitchFamily="34" charset="0"/>
              </a:rPr>
              <a:t> detect hallucinations by assessing the consistency of multiple answers generated to the same question. In addition, techniques such as chain-of-thought prompting and Retrieval-Augmented Generation (RAG) are constantly being explored to strengthen the model's ability to provide precise and relevant information.</a:t>
            </a:r>
            <a:endParaRPr lang="en-GB"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(9/9)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rPr>
              <a:t>The Influence of GPUs in LLM Implementation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 running LLMs, GPUs play an important role. Dedicated GPUs with high VRAM can significantly accelerate the computation required by the model. In this study, the GPU used is the "NVIDIA Tesla T4 GPU" which is available on Google </a:t>
            </a:r>
            <a:r>
              <a:rPr lang="en-US" sz="1800" dirty="0" err="1">
                <a:latin typeface="Bahnschrift SemiLight" panose="020B0502040204020203" pitchFamily="34" charset="0"/>
              </a:rPr>
              <a:t>Colab</a:t>
            </a:r>
            <a:r>
              <a:rPr lang="en-US" sz="1800" dirty="0">
                <a:latin typeface="Bahnschrift SemiLight" panose="020B0502040204020203" pitchFamily="34" charset="0"/>
              </a:rPr>
              <a:t> for free, the results of testing with this GPU using the RAG method take 4-5 minutes to be able to generate responses to the questions asked</a:t>
            </a:r>
            <a:r>
              <a:rPr lang="en-GB" sz="18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599" y="2551250"/>
            <a:ext cx="4022953"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INTRODUCTION</a:t>
            </a:r>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b="1" dirty="0">
                <a:latin typeface="Berlin Sans FB Demi" panose="020E0802020502020306" pitchFamily="34" charset="0"/>
                <a:cs typeface="Times New Roman" panose="02020603050405020304" pitchFamily="18" charset="0"/>
              </a:rPr>
              <a:t>Conclusion and Suggestion</a:t>
            </a:r>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418106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61172" y="1308512"/>
            <a:ext cx="8679365" cy="3444947"/>
          </a:xfrm>
        </p:spPr>
        <p:txBody>
          <a:bodyPr/>
          <a:lstStyle/>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chatbot to obtain academic information has been successfully built with an accuracy of ROUGE score of &gt;0.5. In ROUGE 1, ROUGE 2, and ROUGE L. The ROUGE score was obtained from testing using 56 academic-related questions at USK, a total of 15 questions got a good score, namely with a score of &gt;0.5.</a:t>
            </a:r>
          </a:p>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performance comparison between fine-tuning and RAG shows that the scores of ROUGE 1, ROUGE 2, and ROUGE L in fine-tuning get a good score of &gt;0.5. This score is obtained by testing on the model by giving different questions but have the same meaning. Performance using the RAG method resulted in scores on ROUGE 1, ROUGE 2, and ROUGE L with a value of &gt;0.5 tested on 15 out of 56 questions asked.</a:t>
            </a: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686AB-3934-9BC0-4D35-7753758C9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78A02-DE1F-6D0D-D4BA-0FFB6F76F08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4C4BA4E-CCFE-AA00-620B-8EDE437A4C0B}"/>
              </a:ext>
            </a:extLst>
          </p:cNvPr>
          <p:cNvSpPr>
            <a:spLocks noGrp="1"/>
          </p:cNvSpPr>
          <p:nvPr>
            <p:ph type="body" idx="1"/>
          </p:nvPr>
        </p:nvSpPr>
        <p:spPr>
          <a:xfrm>
            <a:off x="161172" y="1649786"/>
            <a:ext cx="8679365" cy="1912539"/>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rPr>
              <a:t>The academic information file in the form of a statement was successfully built with a total of 231 statements of academic information data at USK. This document is used in chatbots using the RAG method. The results give the model an increase in time to generate responses related to topics in the academic field and improve the accuracy of the model.</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3453BB97-A2FC-75F9-BBDF-FF98550A4091}"/>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3E0900A-3E91-AF23-4C3E-10C10F9AFABA}"/>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523D944D-C182-BD2D-8DD9-A1CB7FB8B7C3}"/>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690FB83A-F3EA-89E6-1825-2A93AD1A044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B9F78FE-964F-B7B1-2643-806CE79AD0B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302;p28">
            <a:extLst>
              <a:ext uri="{FF2B5EF4-FFF2-40B4-BE49-F238E27FC236}">
                <a16:creationId xmlns:a16="http://schemas.microsoft.com/office/drawing/2014/main" id="{206EC457-20E8-DEC3-4E0D-541E227D5AE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spTree>
    <p:extLst>
      <p:ext uri="{BB962C8B-B14F-4D97-AF65-F5344CB8AC3E}">
        <p14:creationId xmlns:p14="http://schemas.microsoft.com/office/powerpoint/2010/main" val="4256074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Suggestion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ea typeface="Times New Roman" panose="02020603050405020304" pitchFamily="18" charset="0"/>
              </a:rPr>
              <a:t>It is recommended for further research in addition to adding datasets so that the model becomes more reliable. Tests can be carried out on other newer models with more advanced features. By exploring this, you can find comparisons on other models so that you can get the best model for the domain of academic administration services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4400">
                <a:latin typeface="Berlin Sans FB Demi" panose="020E0802020502020306" pitchFamily="34" charset="0"/>
              </a:rPr>
              <a:t>Thank you</a:t>
            </a:r>
            <a:endParaRPr sz="4400" dirty="0">
              <a:latin typeface="Berlin Sans FB Demi" panose="020E0802020502020306" pitchFamily="34" charset="0"/>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So far, information related to academics at University </a:t>
            </a:r>
            <a:r>
              <a:rPr lang="id-ID" sz="1800" dirty="0">
                <a:latin typeface="Times New Roman" panose="02020603050405020304" pitchFamily="18" charset="0"/>
                <a:ea typeface="Times New Roman" panose="02020603050405020304" pitchFamily="18" charset="0"/>
              </a:rPr>
              <a:t>of </a:t>
            </a:r>
            <a:r>
              <a:rPr lang="en-US" sz="1800" dirty="0" err="1">
                <a:latin typeface="Times New Roman" panose="02020603050405020304" pitchFamily="18" charset="0"/>
                <a:ea typeface="Times New Roman" panose="02020603050405020304" pitchFamily="18" charset="0"/>
              </a:rPr>
              <a:t>Syiah</a:t>
            </a:r>
            <a:r>
              <a:rPr lang="en-US" sz="1800" dirty="0">
                <a:latin typeface="Times New Roman" panose="02020603050405020304" pitchFamily="18" charset="0"/>
                <a:ea typeface="Times New Roman" panose="02020603050405020304" pitchFamily="18" charset="0"/>
              </a:rPr>
              <a:t> Kuala (USK), in addition to being informed in the form of a website, is also summarized in the form of Frequently Asked Questions (FAQ). The information in the form of websites and FAQs is not interactive so certain information should be searched in the web news or FAQ list. Therefore, an alternative way of delivering information that is more interactive using chatbots is needed. Chatbots can be built using Large Language Models (LLMs) such as Mistral 7B. Mistral 7B is a large language model that can be applied to answer questions such as academic information using data collected from universities.</a:t>
            </a:r>
            <a:endParaRPr lang="en-US" sz="1800" dirty="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Questions and answers related to academics have been compiled in the form of FAQ. These FAQs are not interactive so answers or information should be searched in the list of FAQs. Therefore, an alternative way of delivering interactive information using chatbots is needed.
The performance of fine-tuning and RAG methods in the development of chatbots for academic information at USK is not yet known.
External documents in the form of statements are not yet available in the form of statements necessary to use RAG in the development of LLMs in the academic field.</a:t>
            </a:r>
            <a:endParaRPr lang="en-ID"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2869948"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Problem Formulation</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US" sz="1800" dirty="0">
                <a:solidFill>
                  <a:srgbClr val="000000"/>
                </a:solidFill>
                <a:latin typeface="Times New Roman" panose="02020603050405020304" pitchFamily="18" charset="0"/>
                <a:ea typeface="Times New Roman" panose="02020603050405020304" pitchFamily="18" charset="0"/>
              </a:rPr>
              <a:t>Develop LLMs that can provide academic information at USK. 
Get the best-performing method in chatbot development.
Collect external documents in the form of academic information at USK which will be used in the RAG method in the development of LLM in the academic field.</a:t>
            </a: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2199287"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Objectives</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a:solidFill>
                  <a:srgbClr val="000000"/>
                </a:solidFill>
                <a:latin typeface="Times New Roman" panose="02020603050405020304" pitchFamily="18" charset="0"/>
                <a:ea typeface="Times New Roman" panose="02020603050405020304" pitchFamily="18" charset="0"/>
              </a:rPr>
              <a:t>Academic information at USK that can be accessed interactively by utilizing LLM. 
The best method in the application of LLM in the academic field was obtained.
External documents are available that can be used in the development of LLMs using the RAG method.
Improvement of services and satisfaction provided to students at USK.
It is an initial study with the use of LLM and obtaining new knowledge and information related to domain variations in the application of LLM in the field of academic administration at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Benefits</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RELATED RESEARCH</a:t>
            </a:r>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187150293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Custom 1">
      <a:majorFont>
        <a:latin typeface="Bahnschrift SemiBold"/>
        <a:ea typeface=""/>
        <a:cs typeface=""/>
      </a:majorFont>
      <a:minorFont>
        <a:latin typeface="Bahnschrift Semi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1582</TotalTime>
  <Words>3667</Words>
  <Application>Microsoft Office PowerPoint</Application>
  <PresentationFormat>On-screen Show (16:9)</PresentationFormat>
  <Paragraphs>347</Paragraphs>
  <Slides>44</Slides>
  <Notes>33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44</vt:i4>
      </vt:variant>
    </vt:vector>
  </HeadingPairs>
  <TitlesOfParts>
    <vt:vector size="59" baseType="lpstr">
      <vt:lpstr>Roboto Condensed Light</vt:lpstr>
      <vt:lpstr>Bahnschrift SemiLight</vt:lpstr>
      <vt:lpstr>Berlin Sans FB Demi</vt:lpstr>
      <vt:lpstr>Lexend</vt:lpstr>
      <vt:lpstr>Calibri</vt:lpstr>
      <vt:lpstr>Segoe UI</vt:lpstr>
      <vt:lpstr>Arial</vt:lpstr>
      <vt:lpstr>Times New Roman</vt:lpstr>
      <vt:lpstr>Google Sans</vt:lpstr>
      <vt:lpstr>Open Sans</vt:lpstr>
      <vt:lpstr>Lexend Black</vt:lpstr>
      <vt:lpstr>Cambria Math</vt:lpstr>
      <vt:lpstr>Bahnschrift SemiBold</vt:lpstr>
      <vt:lpstr>Wingdings</vt:lpstr>
      <vt:lpstr>Cost Comparison Consulting by Slidesgo</vt:lpstr>
      <vt:lpstr>DEVELOPMENT OF A LARGE LANGUAGE MODEL TO ANSWER ACADEMIC-RELATED QUESTIONS AT UNIVERSITY OF SYIAH KUALA USING FINE-TUNING AND RETRIEVAL-AUGMENTED GENERATION METHODS</vt:lpstr>
      <vt:lpstr>INTRODUCTION</vt:lpstr>
      <vt:lpstr>RESULTS AND DISCUSSION</vt:lpstr>
      <vt:lpstr>INTRODUCTION</vt:lpstr>
      <vt:lpstr>Introduction (1/4)</vt:lpstr>
      <vt:lpstr>Introduction (2/4)</vt:lpstr>
      <vt:lpstr>Introduction (3/4)</vt:lpstr>
      <vt:lpstr>Introduction (4/4)</vt:lpstr>
      <vt:lpstr>RELATED RESEARCH</vt:lpstr>
      <vt:lpstr>Related Research 1/3</vt:lpstr>
      <vt:lpstr>Related Research 2/3</vt:lpstr>
      <vt:lpstr>Related Research 3/3</vt:lpstr>
      <vt:lpstr>LITERATURE REVIEW</vt:lpstr>
      <vt:lpstr>Literature Review (1/4)</vt:lpstr>
      <vt:lpstr>Literature Review  (2/4)</vt:lpstr>
      <vt:lpstr>Literature Review  (3/4)</vt:lpstr>
      <vt:lpstr>Literature Review  (4/4)</vt:lpstr>
      <vt:lpstr>Research Methodology </vt:lpstr>
      <vt:lpstr>Research Methodology  (1/11)</vt:lpstr>
      <vt:lpstr>Research Methodology (2/11)</vt:lpstr>
      <vt:lpstr>Research Methodology (3/11)</vt:lpstr>
      <vt:lpstr>Research Methodology (4/11)</vt:lpstr>
      <vt:lpstr>Research Methodology (5/11)</vt:lpstr>
      <vt:lpstr>Research Methodology (6/11)</vt:lpstr>
      <vt:lpstr>Research Methodology (7/11)</vt:lpstr>
      <vt:lpstr>Research Methodology (8/11)</vt:lpstr>
      <vt:lpstr>Research Methodology (9/11)</vt:lpstr>
      <vt:lpstr>Research Methodology (10/11)</vt:lpstr>
      <vt:lpstr>Research Methodology (11/11)</vt:lpstr>
      <vt:lpstr>Results and Discussion</vt:lpstr>
      <vt:lpstr>Results and Discussion (1/9)</vt:lpstr>
      <vt:lpstr>Results and Discussion (2/9)</vt:lpstr>
      <vt:lpstr>Results and Discussion (3/9)</vt:lpstr>
      <vt:lpstr>Results and Discussion (4/9)</vt:lpstr>
      <vt:lpstr>Results and Discussion (5/9)</vt:lpstr>
      <vt:lpstr>Results and Discussion (6/9)</vt:lpstr>
      <vt:lpstr>Results and Discussion (7/9)</vt:lpstr>
      <vt:lpstr>Results and Discussion (8/9)</vt:lpstr>
      <vt:lpstr>Results and Discussion (9/9)</vt:lpstr>
      <vt:lpstr>Conclusion and Suggestion</vt:lpstr>
      <vt:lpstr>Conclusion (1/3)</vt:lpstr>
      <vt:lpstr>Conclusion (2/3)</vt:lpstr>
      <vt:lpstr>Suggestion (3/3)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Hary Rachmat</cp:lastModifiedBy>
  <cp:revision>293</cp:revision>
  <cp:lastPrinted>2024-08-21T08:07:38Z</cp:lastPrinted>
  <dcterms:modified xsi:type="dcterms:W3CDTF">2024-10-13T08:20:16Z</dcterms:modified>
</cp:coreProperties>
</file>