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46"/>
  </p:notesMasterIdLst>
  <p:sldIdLst>
    <p:sldId id="256" r:id="rId2"/>
    <p:sldId id="258" r:id="rId3"/>
    <p:sldId id="338" r:id="rId4"/>
    <p:sldId id="259" r:id="rId5"/>
    <p:sldId id="299" r:id="rId6"/>
    <p:sldId id="300" r:id="rId7"/>
    <p:sldId id="307" r:id="rId8"/>
    <p:sldId id="302" r:id="rId9"/>
    <p:sldId id="306" r:id="rId10"/>
    <p:sldId id="320" r:id="rId11"/>
    <p:sldId id="308" r:id="rId12"/>
    <p:sldId id="321" r:id="rId13"/>
    <p:sldId id="309" r:id="rId14"/>
    <p:sldId id="310" r:id="rId15"/>
    <p:sldId id="318" r:id="rId16"/>
    <p:sldId id="319" r:id="rId17"/>
    <p:sldId id="311" r:id="rId18"/>
    <p:sldId id="312" r:id="rId19"/>
    <p:sldId id="314" r:id="rId20"/>
    <p:sldId id="315" r:id="rId21"/>
    <p:sldId id="317" r:id="rId22"/>
    <p:sldId id="339" r:id="rId23"/>
    <p:sldId id="344" r:id="rId24"/>
    <p:sldId id="322" r:id="rId25"/>
    <p:sldId id="323" r:id="rId26"/>
    <p:sldId id="324" r:id="rId27"/>
    <p:sldId id="325" r:id="rId28"/>
    <p:sldId id="326" r:id="rId29"/>
    <p:sldId id="327" r:id="rId30"/>
    <p:sldId id="328" r:id="rId31"/>
    <p:sldId id="341" r:id="rId32"/>
    <p:sldId id="342" r:id="rId33"/>
    <p:sldId id="343" r:id="rId34"/>
    <p:sldId id="329" r:id="rId35"/>
    <p:sldId id="330" r:id="rId36"/>
    <p:sldId id="331" r:id="rId37"/>
    <p:sldId id="332" r:id="rId38"/>
    <p:sldId id="333" r:id="rId39"/>
    <p:sldId id="334" r:id="rId40"/>
    <p:sldId id="335" r:id="rId41"/>
    <p:sldId id="336" r:id="rId42"/>
    <p:sldId id="340" r:id="rId43"/>
    <p:sldId id="337" r:id="rId44"/>
    <p:sldId id="275" r:id="rId45"/>
  </p:sldIdLst>
  <p:sldSz cx="9144000" cy="5143500" type="screen16x9"/>
  <p:notesSz cx="10020300" cy="6888163"/>
  <p:embeddedFontLst>
    <p:embeddedFont>
      <p:font typeface="Bahnschrift SemiBold" panose="020B0502040204020203" pitchFamily="34" charset="0"/>
      <p:bold r:id="rId47"/>
    </p:embeddedFont>
    <p:embeddedFont>
      <p:font typeface="Bahnschrift SemiLight" panose="020B0502040204020203" pitchFamily="34" charset="0"/>
      <p:regular r:id="rId48"/>
    </p:embeddedFont>
    <p:embeddedFont>
      <p:font typeface="Berlin Sans FB Demi" panose="020E0802020502020306" pitchFamily="34" charset="0"/>
      <p:bold r:id="rId49"/>
    </p:embeddedFont>
    <p:embeddedFont>
      <p:font typeface="Cambria Math" panose="02040503050406030204" pitchFamily="18" charset="0"/>
      <p:regular r:id="rId50"/>
    </p:embeddedFont>
    <p:embeddedFont>
      <p:font typeface="Google Sans" panose="020B0503030502040204" pitchFamily="34" charset="0"/>
      <p:regular r:id="rId51"/>
    </p:embeddedFont>
    <p:embeddedFont>
      <p:font typeface="Lexend" pitchFamily="2" charset="0"/>
      <p:regular r:id="rId52"/>
      <p:bold r:id="rId53"/>
    </p:embeddedFont>
    <p:embeddedFont>
      <p:font typeface="Lexend Black" pitchFamily="2" charset="0"/>
      <p:bold r:id="rId54"/>
    </p:embeddedFont>
    <p:embeddedFont>
      <p:font typeface="Open Sans" panose="020B0606030504020204" pitchFamily="34" charset="0"/>
      <p:regular r:id="rId55"/>
      <p:bold r:id="rId56"/>
      <p:italic r:id="rId57"/>
      <p:boldItalic r:id="rId58"/>
    </p:embeddedFont>
    <p:embeddedFont>
      <p:font typeface="Roboto Condensed Light" panose="02000000000000000000" pitchFamily="2" charset="0"/>
      <p:regular r:id="rId59"/>
      <p:italic r:id="rId60"/>
    </p:embeddedFont>
    <p:embeddedFont>
      <p:font typeface="Segoe UI" panose="020B0502040204020203" pitchFamily="34" charset="0"/>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3D3D"/>
    <a:srgbClr val="FFCC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21B1EC-78B9-4867-990F-E81BE3442C87}">
  <a:tblStyle styleId="{5521B1EC-78B9-4867-990F-E81BE3442C8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86" autoAdjust="0"/>
    <p:restoredTop sz="95033" autoAdjust="0"/>
  </p:normalViewPr>
  <p:slideViewPr>
    <p:cSldViewPr snapToGrid="0">
      <p:cViewPr varScale="1">
        <p:scale>
          <a:sx n="105" d="100"/>
          <a:sy n="105" d="100"/>
        </p:scale>
        <p:origin x="720"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63" Type="http://schemas.openxmlformats.org/officeDocument/2006/relationships/font" Target="fonts/font17.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font" Target="fonts/font12.fntdata"/><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1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font" Target="fonts/font13.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font" Target="fonts/font14.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002030" y="3271878"/>
            <a:ext cx="8016240" cy="3099673"/>
          </a:xfrm>
          <a:prstGeom prst="rect">
            <a:avLst/>
          </a:prstGeom>
          <a:noFill/>
          <a:ln>
            <a:noFill/>
          </a:ln>
        </p:spPr>
        <p:txBody>
          <a:bodyPr spcFirstLastPara="1" wrap="square" lIns="96645" tIns="96645" rIns="96645" bIns="9664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p: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d-ID" dirty="0"/>
              <a:t>Assalamualaikum Wr. Wb.</a:t>
            </a:r>
            <a:endParaRPr lang="id-ID" dirty="0">
              <a:effectLs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effectLst/>
              </a:rPr>
              <a:t>The </a:t>
            </a:r>
            <a:r>
              <a:rPr lang="en-US" dirty="0" err="1">
                <a:effectLst/>
              </a:rPr>
              <a:t>honourable</a:t>
            </a:r>
            <a:r>
              <a:rPr lang="en-US" dirty="0">
                <a:effectLst/>
              </a:rPr>
              <a:t> </a:t>
            </a:r>
            <a:r>
              <a:rPr lang="id-ID" dirty="0">
                <a:effectLst/>
              </a:rPr>
              <a:t>All </a:t>
            </a:r>
            <a:r>
              <a:rPr lang="en-US" dirty="0">
                <a:effectLst/>
              </a:rPr>
              <a:t>of the Committee and audience who has come in this event. </a:t>
            </a:r>
            <a:r>
              <a:rPr lang="id-ID" dirty="0">
                <a:effectLst/>
              </a:rPr>
              <a:t>F</a:t>
            </a:r>
            <a:r>
              <a:rPr lang="en-US" dirty="0" err="1">
                <a:effectLst/>
              </a:rPr>
              <a:t>irst</a:t>
            </a:r>
            <a:r>
              <a:rPr lang="en-US" dirty="0">
                <a:effectLst/>
              </a:rPr>
              <a:t> of all</a:t>
            </a:r>
            <a:r>
              <a:rPr lang="id-ID" dirty="0">
                <a:effectLst/>
              </a:rPr>
              <a:t>, </a:t>
            </a:r>
            <a:r>
              <a:rPr lang="en-US" dirty="0">
                <a:effectLst/>
              </a:rPr>
              <a:t>let us praise the presence of Allah, who has given His grace and guidance to us. Because of His grace we can gather on this day in the event</a:t>
            </a:r>
            <a:r>
              <a:rPr lang="id-ID" dirty="0">
                <a:effectLst/>
              </a:rPr>
              <a:t>. </a:t>
            </a:r>
            <a:r>
              <a:rPr lang="en-US" dirty="0">
                <a:effectLst/>
              </a:rPr>
              <a:t>And also let</a:t>
            </a:r>
            <a:r>
              <a:rPr lang="id-ID" dirty="0">
                <a:effectLst/>
              </a:rPr>
              <a:t> u</a:t>
            </a:r>
            <a:r>
              <a:rPr lang="en-US" dirty="0">
                <a:effectLst/>
              </a:rPr>
              <a:t>s deliver </a:t>
            </a:r>
            <a:r>
              <a:rPr lang="en-US" dirty="0" err="1">
                <a:effectLst/>
              </a:rPr>
              <a:t>sholawat</a:t>
            </a:r>
            <a:r>
              <a:rPr lang="en-US" dirty="0">
                <a:effectLst/>
              </a:rPr>
              <a:t> and </a:t>
            </a:r>
            <a:r>
              <a:rPr lang="en-US" dirty="0" err="1">
                <a:effectLst/>
              </a:rPr>
              <a:t>salam</a:t>
            </a:r>
            <a:r>
              <a:rPr lang="en-US" dirty="0">
                <a:effectLst/>
              </a:rPr>
              <a:t> to our prophet Muhammad SAW who has brought us from the darkness to the brightness</a:t>
            </a:r>
            <a:r>
              <a:rPr lang="id-ID" dirty="0">
                <a:effectLst/>
              </a:rPr>
              <a:t>. M</a:t>
            </a:r>
            <a:r>
              <a:rPr lang="id-ID" dirty="0"/>
              <a:t>y name is Hary Rachmat </a:t>
            </a:r>
            <a:r>
              <a:rPr lang="en-US" dirty="0"/>
              <a:t>In this presentation, I will talk to you about </a:t>
            </a:r>
            <a:r>
              <a:rPr lang="id-ID" dirty="0"/>
              <a:t>my paper.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d-ID" dirty="0">
                <a:effectLst/>
              </a:rPr>
              <a:t>As you can see on the screen, </a:t>
            </a:r>
            <a:r>
              <a:rPr lang="id-ID" dirty="0"/>
              <a:t>T</a:t>
            </a:r>
            <a:r>
              <a:rPr lang="en-US" dirty="0"/>
              <a:t>he topic of my paper is</a:t>
            </a:r>
            <a:endParaRPr lang="id-ID" dirty="0">
              <a:effectLst/>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incorporate</a:t>
            </a:r>
            <a:endParaRPr lang="id-ID"/>
          </a:p>
        </p:txBody>
      </p:sp>
    </p:spTree>
    <p:extLst>
      <p:ext uri="{BB962C8B-B14F-4D97-AF65-F5344CB8AC3E}">
        <p14:creationId xmlns:p14="http://schemas.microsoft.com/office/powerpoint/2010/main" val="629933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r>
              <a:rPr lang="en-ID"/>
              <a:t>https://www.linkedin.com/pulse/differences-between-rag-fine-tuning-xenonstack/</a:t>
            </a:r>
          </a:p>
        </p:txBody>
      </p:sp>
    </p:spTree>
    <p:extLst>
      <p:ext uri="{BB962C8B-B14F-4D97-AF65-F5344CB8AC3E}">
        <p14:creationId xmlns:p14="http://schemas.microsoft.com/office/powerpoint/2010/main" val="673473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r>
              <a:rPr lang="en-US"/>
              <a:t>RAG Architecture</a:t>
            </a:r>
          </a:p>
          <a:p>
            <a:pPr marL="158750" indent="0">
              <a:buNone/>
            </a:pPr>
            <a:r>
              <a:rPr lang="en-ID"/>
              <a:t>https://www.researchgate.net/figure/Retrieval-Augmented-Generation-Architecture_fig1_378364457</a:t>
            </a:r>
          </a:p>
          <a:p>
            <a:endParaRPr lang="en-ID"/>
          </a:p>
          <a:p>
            <a:r>
              <a:rPr lang="en-ID"/>
              <a:t>Chunks = Pieces or parts</a:t>
            </a:r>
          </a:p>
          <a:p>
            <a:pPr marL="158750" indent="0">
              <a:buNone/>
            </a:pPr>
            <a:r>
              <a:rPr lang="en-ID"/>
              <a:t>https://tr-ex.me/terjemahan/bahasa+inggris-bahasa+indonesia/chunks#gref</a:t>
            </a:r>
          </a:p>
          <a:p>
            <a:endParaRPr lang="en-ID"/>
          </a:p>
          <a:p>
            <a:r>
              <a:rPr lang="en-ID"/>
              <a:t>RAG Chunk Technique</a:t>
            </a:r>
          </a:p>
          <a:p>
            <a:r>
              <a:rPr lang="en-ID"/>
              <a:t>https://www.rungalileo.io/blog/mastering-rag-advanced-chunking-techniques-for-llm-applications</a:t>
            </a:r>
          </a:p>
          <a:p>
            <a:endParaRPr lang="en-ID"/>
          </a:p>
          <a:p>
            <a:r>
              <a:rPr lang="en-US" b="0" i="0">
                <a:solidFill>
                  <a:srgbClr val="E6E6E6"/>
                </a:solidFill>
                <a:effectLst/>
                <a:latin typeface="Segoe UI" panose="020B0502040204020203" pitchFamily="34" charset="0"/>
              </a:rPr>
              <a:t>Chunking involves breaking the text into smaller, more manageable chunks called "chunks." Each piece becomes a unit of information that is extracted and stored in a database, which fundamentally shapes the efficiency and effectiveness of natural language processing tasks.</a:t>
            </a:r>
            <a:endParaRPr lang="en-ID"/>
          </a:p>
        </p:txBody>
      </p:sp>
    </p:spTree>
    <p:extLst>
      <p:ext uri="{BB962C8B-B14F-4D97-AF65-F5344CB8AC3E}">
        <p14:creationId xmlns:p14="http://schemas.microsoft.com/office/powerpoint/2010/main" val="372266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651BD732-7BCD-D238-E8CC-2A9E8507CF37}"/>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53D3D36D-F52D-6216-F20F-30E854042AE4}"/>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D48F7A38-5BB8-CB61-616D-6F598605E7DE}"/>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2261345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pPr marL="483306" indent="-315491" defTabSz="966612">
              <a:defRPr/>
            </a:pPr>
            <a:r>
              <a:rPr lang="en-US" b="1" i="0">
                <a:solidFill>
                  <a:srgbClr val="BCC0C3"/>
                </a:solidFill>
                <a:effectLst/>
                <a:latin typeface="Times New Roman" panose="02020603050405020304" pitchFamily="18" charset="0"/>
                <a:cs typeface="Times New Roman" panose="02020603050405020304" pitchFamily="18" charset="0"/>
              </a:rPr>
              <a:t>Data preprocessing </a:t>
            </a:r>
            <a:r>
              <a:rPr lang="en-US" b="0" i="0">
                <a:solidFill>
                  <a:srgbClr val="BCC0C3"/>
                </a:solidFill>
                <a:effectLst/>
                <a:latin typeface="Times New Roman" panose="02020603050405020304" pitchFamily="18" charset="0"/>
                <a:cs typeface="Times New Roman" panose="02020603050405020304" pitchFamily="18" charset="0"/>
              </a:rPr>
              <a:t>is the process of transforming raw data into a form that is easier to understand. This process is necessary to correct errors in raw data that is often incomplete and has an irregular format.</a:t>
            </a:r>
            <a:endParaRPr lang="en-ID" b="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54057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9CC579-CBAF-ECC3-6CAE-54D8DF856E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B90FCC-4B9F-E1DE-2206-9EB525B743FD}"/>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AA011597-6076-C5C1-990C-66AF3C537832}"/>
              </a:ext>
            </a:extLst>
          </p:cNvPr>
          <p:cNvSpPr>
            <a:spLocks noGrp="1"/>
          </p:cNvSpPr>
          <p:nvPr>
            <p:ph type="body" idx="1"/>
          </p:nvPr>
        </p:nvSpPr>
        <p:spPr/>
        <p:txBody>
          <a:bodyPr/>
          <a:lstStyle/>
          <a:p>
            <a:pPr marL="483306" indent="-315491" defTabSz="966612">
              <a:defRPr/>
            </a:pPr>
            <a:endParaRPr lang="en-ID"/>
          </a:p>
        </p:txBody>
      </p:sp>
    </p:spTree>
    <p:extLst>
      <p:ext uri="{BB962C8B-B14F-4D97-AF65-F5344CB8AC3E}">
        <p14:creationId xmlns:p14="http://schemas.microsoft.com/office/powerpoint/2010/main" val="25382580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89F2C-5CB4-AAFE-A082-8487542DE5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DAFE51-AA76-174F-E4B9-0DB21CB24309}"/>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0B5551AD-E9E1-87ED-1EC2-A0F418AFE67B}"/>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The idea of RAG is to encode the data that the LLM wants to expose into embeddings and index that data into a vector database. 
Cosine similarity is a measure of similarity between two vectors in a deep product space. This measure determines the degree to which two vectors point in the same direction by calculating the cosine of the angle between them.
Nearest Neightbor uses Cosine Similarity which measures the similarity between two texts based on the angle between the words vectors.
The resulting cosine similarity value ranges from -1 to 1, where -1 indicates a completely dissimilar document (meaning), and 1 indicates an identical document (exactly the same). A value of 0 indicates that the two documents are orthogonal and have nothing in common (not related to each other).</a:t>
            </a:r>
            <a:endParaRPr lang="en-ID"/>
          </a:p>
        </p:txBody>
      </p:sp>
    </p:spTree>
    <p:extLst>
      <p:ext uri="{BB962C8B-B14F-4D97-AF65-F5344CB8AC3E}">
        <p14:creationId xmlns:p14="http://schemas.microsoft.com/office/powerpoint/2010/main" val="27891754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59279F-1177-F723-79A1-1A14E8F339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223376-C2BA-63B9-CD86-86F290442DB5}"/>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AD4348E3-7942-A4D4-7C06-37501306FC61}"/>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RAG does not have a training path, only requires an indexing pipeline and a serving pipeline. Indexing pipes are used to convert data into vector representations and index them in the Vector database as can be seen in Figure 4.3 (Benveniste, 2023)</a:t>
            </a:r>
            <a:endParaRPr lang="en-ID"/>
          </a:p>
        </p:txBody>
      </p:sp>
    </p:spTree>
    <p:extLst>
      <p:ext uri="{BB962C8B-B14F-4D97-AF65-F5344CB8AC3E}">
        <p14:creationId xmlns:p14="http://schemas.microsoft.com/office/powerpoint/2010/main" val="34336508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4B26B-FA56-7F09-BB4B-B586F5F126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62196B-20E0-74C6-DB83-C7621DAD8A17}"/>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5609A5C9-CAF6-D707-210F-E82B14BBE0FD}"/>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Rouge-1 measures the accuracy of unigrams (single words) that overlap between the generated text and the reference text (man-made).</a:t>
            </a:r>
            <a:endParaRPr lang="en-ID"/>
          </a:p>
        </p:txBody>
      </p:sp>
    </p:spTree>
    <p:extLst>
      <p:ext uri="{BB962C8B-B14F-4D97-AF65-F5344CB8AC3E}">
        <p14:creationId xmlns:p14="http://schemas.microsoft.com/office/powerpoint/2010/main" val="4738529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33714E-CF7E-7E7E-28EB-382202E4A0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D3941D-4D10-9CBF-204E-E916F38C405D}"/>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973AF7C7-B997-62D6-7382-742761C95383}"/>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Rouge-2 measures the accuracy of overlapping bigrams between the generated text and the reference text (man-made). The rouge-2 formula is the same as rouge-1, but the pair of words used are bigrams, not unigrams. Bigram compensates for the Rouge-1 word position problem to some extent</a:t>
            </a:r>
            <a:endParaRPr lang="en-ID"/>
          </a:p>
        </p:txBody>
      </p:sp>
    </p:spTree>
    <p:extLst>
      <p:ext uri="{BB962C8B-B14F-4D97-AF65-F5344CB8AC3E}">
        <p14:creationId xmlns:p14="http://schemas.microsoft.com/office/powerpoint/2010/main" val="403921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dd0c7d16c6_0_25: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dd0c7d16c6_0_25: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r>
              <a:rPr lang="en-US" dirty="0"/>
              <a:t>Here are some things that will be discussed in this presentation.</a:t>
            </a:r>
            <a:endParaRPr lang="id-ID" dirty="0"/>
          </a:p>
          <a:p>
            <a:pPr marL="0" indent="0">
              <a:buNone/>
            </a:pPr>
            <a:endParaRPr lang="id-ID" dirty="0"/>
          </a:p>
          <a:p>
            <a:pPr marL="228600" indent="-228600">
              <a:buAutoNum type="arabicPeriod"/>
            </a:pPr>
            <a:r>
              <a:rPr lang="id-ID" dirty="0"/>
              <a:t>First will be discussed</a:t>
            </a:r>
          </a:p>
          <a:p>
            <a:pPr marL="228600" indent="-228600">
              <a:buAutoNum type="arabicPeriod"/>
            </a:pPr>
            <a:r>
              <a:rPr lang="en-US" dirty="0"/>
              <a:t>Next we will discuss about</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1BD49-9842-0DE3-8EC4-98C365BF00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8D8A82-2990-40F4-9C04-68AE90B93C6F}"/>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4179DDCE-5488-C344-F3EB-6296CBB10B70}"/>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Unlike rouge-1, and rouge-2, Rouge-L does not look into unigrams or bigrams, but rather conforms to LCS (Longest Common Subsequence) or the longest word sequence in the resulting reference and text.</a:t>
            </a:r>
            <a:endParaRPr lang="en-ID"/>
          </a:p>
        </p:txBody>
      </p:sp>
    </p:spTree>
    <p:extLst>
      <p:ext uri="{BB962C8B-B14F-4D97-AF65-F5344CB8AC3E}">
        <p14:creationId xmlns:p14="http://schemas.microsoft.com/office/powerpoint/2010/main" val="34759368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FA2811B2-7C64-951A-6092-A84E0F6D6007}"/>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1847C7A5-CF51-1944-3DDB-9EC6A6FCB252}"/>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B934A885-CFC9-4B62-7532-541E0F017332}"/>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1380790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C68FE-AF00-D8EF-530B-A3A5FF167B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202B0D-1484-06B5-CC7C-7E093EAD6CB0}"/>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E5E423C1-C032-E109-847A-88BA0BB34B01}"/>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27807748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385231-2E6A-5A01-CF53-A4A9948EC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F0131A-382C-C309-37B3-B8F1958AE4A8}"/>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CCA228C1-E9AF-F76E-0D14-45615F24CEA7}"/>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1576212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AC491-9644-7874-5D8C-248C0E5411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686D0D-C4A6-E80E-7CEF-46C7335DAD05}"/>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6DE46932-E444-83ED-3255-E227EC236A6F}"/>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22769770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pPr>
              <a:spcBef>
                <a:spcPts val="1903"/>
              </a:spcBef>
              <a:spcAft>
                <a:spcPts val="1903"/>
              </a:spcAft>
            </a:pPr>
            <a:r>
              <a:rPr lang="en-US" sz="1900">
                <a:solidFill>
                  <a:srgbClr val="0A0A0A"/>
                </a:solidFill>
                <a:latin typeface="Arial" panose="020B0604020202020204" pitchFamily="34" charset="0"/>
              </a:rPr>
              <a:t>A good ROUGE score varies based on summary tasks and metrics. The ROUGE-1 score is excellent at around 0.5, with a score above 0.5 considered good and 0.4 to 0.5 moderate. For ROUGE-2, a score above 0.4 means good, and 0.2 to 0.4 means moderate.
The ROUGE-L score is good at around 0.4 and low at 0.3 to 0.4. 
While the ROUGE score is useful, it does not take into account semantic or syntactic qualities and should be supplemented with other metrics and human evaluation for a complete assessment.</a:t>
            </a:r>
            <a:endParaRPr lang="en-ID" b="1">
              <a:effectLst/>
            </a:endParaRPr>
          </a:p>
        </p:txBody>
      </p:sp>
    </p:spTree>
    <p:extLst>
      <p:ext uri="{BB962C8B-B14F-4D97-AF65-F5344CB8AC3E}">
        <p14:creationId xmlns:p14="http://schemas.microsoft.com/office/powerpoint/2010/main" val="19374459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r>
              <a:rPr lang="en-ID" b="1"/>
              <a:t>Training Data Problems </a:t>
            </a:r>
            <a:r>
              <a:rPr lang="en-ID" b="0"/>
              <a:t>: </a:t>
            </a:r>
            <a:r>
              <a:rPr lang="en-US"/>
              <a:t>LLMs trained on datasets sourced from the internet can contain biased or incorrect information. This misinformation can spread to the model's output, as the model cannot distinguish between accurate and inaccurate data</a:t>
            </a:r>
          </a:p>
          <a:p>
            <a:r>
              <a:rPr lang="en-US" b="1"/>
              <a:t>IE-Based Metrics </a:t>
            </a:r>
            <a:r>
              <a:rPr lang="en-US" b="0"/>
              <a:t>: Leverages Information Extraction models to simplify knowledge into relational tuples, then compares it to the source.</a:t>
            </a:r>
          </a:p>
          <a:p>
            <a:r>
              <a:rPr lang="en-US" b="1"/>
              <a:t>QA-Based Metrics </a:t>
            </a:r>
            <a:r>
              <a:rPr lang="en-US" b="0"/>
              <a:t>: Assess the overlap between generated and sourced content through a Q&amp;A framework</a:t>
            </a:r>
          </a:p>
          <a:p>
            <a:r>
              <a:rPr lang="en-US" b="1"/>
              <a:t>NLI-Based Metrics </a:t>
            </a:r>
            <a:r>
              <a:rPr lang="en-US" b="0"/>
              <a:t>: Use the Natural Language Reference dataset to evaluate the correctness of the hypothesis generated based on the given premise.</a:t>
            </a:r>
            <a:endParaRPr lang="en-ID" b="0"/>
          </a:p>
        </p:txBody>
      </p:sp>
    </p:spTree>
    <p:extLst>
      <p:ext uri="{BB962C8B-B14F-4D97-AF65-F5344CB8AC3E}">
        <p14:creationId xmlns:p14="http://schemas.microsoft.com/office/powerpoint/2010/main" val="22376668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4754E-D6F5-F338-5CAB-5673D27B46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D19CBB-0162-E9FE-7D63-711974609697}"/>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3D7B7D23-91FB-09B5-9900-B16ECA9F4CF8}"/>
              </a:ext>
            </a:extLst>
          </p:cNvPr>
          <p:cNvSpPr>
            <a:spLocks noGrp="1"/>
          </p:cNvSpPr>
          <p:nvPr>
            <p:ph type="body" idx="1"/>
          </p:nvPr>
        </p:nvSpPr>
        <p:spPr/>
        <p:txBody>
          <a:bodyPr/>
          <a:lstStyle/>
          <a:p>
            <a:r>
              <a:rPr lang="en-ID" b="1" i="0">
                <a:solidFill>
                  <a:srgbClr val="EEF0FF"/>
                </a:solidFill>
                <a:effectLst/>
                <a:latin typeface="Google Sans" panose="020B0503030502040204" pitchFamily="34" charset="0"/>
              </a:rPr>
              <a:t>Chain-of-thought prompting (CoT) </a:t>
            </a:r>
            <a:r>
              <a:rPr lang="en-US" b="0" i="0">
                <a:solidFill>
                  <a:srgbClr val="EEF0FF"/>
                </a:solidFill>
                <a:effectLst/>
                <a:latin typeface="Google Sans" panose="020B0503030502040204" pitchFamily="34" charset="0"/>
              </a:rPr>
              <a:t>is a technique that helps large language models (LLMs) to think step by step, like humans.
Chain of Thought (CoT) instruction is a technique that guides LLMs to follow the reasoning process when faced with difficult problems.</a:t>
            </a:r>
            <a:endParaRPr lang="en-ID"/>
          </a:p>
        </p:txBody>
      </p:sp>
    </p:spTree>
    <p:extLst>
      <p:ext uri="{BB962C8B-B14F-4D97-AF65-F5344CB8AC3E}">
        <p14:creationId xmlns:p14="http://schemas.microsoft.com/office/powerpoint/2010/main" val="31552252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37399-DA97-9933-117E-B3290BC8D7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B82482-61E6-24E7-AE32-2BFF51753384}"/>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B7B26661-CE6F-4E5D-E6F6-11539518B45C}"/>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36463463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BD31AF39-C46D-9F2E-BCFE-37D70BF73768}"/>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FADB0A81-3629-17FE-80A8-719163535989}"/>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B6901E5C-60B2-EA39-8537-85326B500C62}"/>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2254477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a:extLst>
            <a:ext uri="{FF2B5EF4-FFF2-40B4-BE49-F238E27FC236}">
              <a16:creationId xmlns:a16="http://schemas.microsoft.com/office/drawing/2014/main" id="{931A1006-2C20-345D-BB7C-0560D0237772}"/>
            </a:ext>
          </a:extLst>
        </p:cNvPr>
        <p:cNvGrpSpPr/>
        <p:nvPr/>
      </p:nvGrpSpPr>
      <p:grpSpPr>
        <a:xfrm>
          <a:off x="0" y="0"/>
          <a:ext cx="0" cy="0"/>
          <a:chOff x="0" y="0"/>
          <a:chExt cx="0" cy="0"/>
        </a:xfrm>
      </p:grpSpPr>
      <p:sp>
        <p:nvSpPr>
          <p:cNvPr id="277" name="Google Shape;277;gdd0c7d16c6_0_25:notes">
            <a:extLst>
              <a:ext uri="{FF2B5EF4-FFF2-40B4-BE49-F238E27FC236}">
                <a16:creationId xmlns:a16="http://schemas.microsoft.com/office/drawing/2014/main" id="{13DA716F-A2A7-35C5-BF8A-3BB1D1912734}"/>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dd0c7d16c6_0_25:notes">
            <a:extLst>
              <a:ext uri="{FF2B5EF4-FFF2-40B4-BE49-F238E27FC236}">
                <a16:creationId xmlns:a16="http://schemas.microsoft.com/office/drawing/2014/main" id="{C87CFE2C-8454-C535-A3E4-FC39C030F169}"/>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dirty="0"/>
          </a:p>
        </p:txBody>
      </p:sp>
    </p:spTree>
    <p:extLst>
      <p:ext uri="{BB962C8B-B14F-4D97-AF65-F5344CB8AC3E}">
        <p14:creationId xmlns:p14="http://schemas.microsoft.com/office/powerpoint/2010/main" val="10512310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7080C-02FA-3BB5-3380-A963F4E485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00428A-2D73-1AA0-8C1D-BCD2D932C9A9}"/>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378C4A67-1EC0-466D-5971-DD0B07381AEC}"/>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40746640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233E9-9118-EEAA-A475-5E4BE4437E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8B2A26-7DC8-F54B-EECC-2A1D40C71C7D}"/>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816167CB-1BD4-F792-AA5E-1FB5FFC8EE5E}"/>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24133512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A6DC9-18FB-C626-10D7-3C1DAF486D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895240-951E-CA8F-20F6-B87CEF168DFE}"/>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FE35A3C7-1776-641A-E65F-38A3DD486F2D}"/>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37161843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29231c09cdd_0_794: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29231c09cdd_0_794: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r>
              <a:rPr lang="id-ID" dirty="0"/>
              <a:t>So, </a:t>
            </a:r>
            <a:r>
              <a:rPr lang="en-US" dirty="0"/>
              <a:t>This is the end of my presentation</a:t>
            </a:r>
            <a:r>
              <a:rPr lang="id-ID" dirty="0"/>
              <a:t>,</a:t>
            </a:r>
          </a:p>
          <a:p>
            <a:pPr marL="0" indent="0">
              <a:buNone/>
            </a:pPr>
            <a:r>
              <a:rPr lang="en-US" dirty="0"/>
              <a:t>Thank you for your time and</a:t>
            </a:r>
            <a:r>
              <a:rPr lang="id-ID" dirty="0"/>
              <a:t> </a:t>
            </a:r>
            <a:r>
              <a:rPr lang="en-US" dirty="0"/>
              <a:t>attention </a:t>
            </a:r>
            <a:endParaRPr lang="id-ID" dirty="0"/>
          </a:p>
          <a:p>
            <a:pPr marL="0" indent="0">
              <a:buNone/>
            </a:pPr>
            <a:r>
              <a:rPr lang="en-US" dirty="0"/>
              <a:t>If </a:t>
            </a:r>
            <a:r>
              <a:rPr lang="en-US"/>
              <a:t>you have </a:t>
            </a:r>
            <a:r>
              <a:rPr lang="en-US" dirty="0"/>
              <a:t>any question, please feel free to ask.</a:t>
            </a:r>
            <a:endParaRPr lang="id-ID"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dd0c7d16c6_0_62: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endParaRPr lang="en-ID" b="0" dirty="0"/>
          </a:p>
        </p:txBody>
      </p:sp>
    </p:spTree>
    <p:extLst>
      <p:ext uri="{BB962C8B-B14F-4D97-AF65-F5344CB8AC3E}">
        <p14:creationId xmlns:p14="http://schemas.microsoft.com/office/powerpoint/2010/main" val="1284737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0934DC7E-A5C8-DEB8-109E-AF22E33F83B1}"/>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A986BD06-2B48-27DB-E38E-F48D90D45C8B}"/>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29180E50-AF15-668B-2B1D-4B9C00641F9E}"/>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2939468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100" dirty="0">
                <a:latin typeface="Times New Roman" panose="02020603050405020304" pitchFamily="18" charset="0"/>
                <a:ea typeface="Times New Roman" panose="02020603050405020304" pitchFamily="18" charset="0"/>
              </a:rPr>
              <a:t>Aid = membantu</a:t>
            </a:r>
          </a:p>
          <a:p>
            <a:r>
              <a:rPr lang="en-US" sz="1100" dirty="0">
                <a:latin typeface="Times New Roman" panose="02020603050405020304" pitchFamily="18" charset="0"/>
                <a:ea typeface="Times New Roman" panose="02020603050405020304" pitchFamily="18" charset="0"/>
              </a:rPr>
              <a:t>to aid clinical documentation</a:t>
            </a:r>
            <a:r>
              <a:rPr lang="id-ID" sz="1100" dirty="0">
                <a:latin typeface="Times New Roman" panose="02020603050405020304" pitchFamily="18" charset="0"/>
                <a:ea typeface="Times New Roman" panose="02020603050405020304" pitchFamily="18" charset="0"/>
              </a:rPr>
              <a:t> = </a:t>
            </a:r>
            <a:r>
              <a:rPr lang="id-ID" dirty="0"/>
              <a:t>membantu dokumentasi klinis</a:t>
            </a:r>
          </a:p>
          <a:p>
            <a:r>
              <a:rPr lang="en-US" sz="1100" dirty="0">
                <a:latin typeface="Times New Roman" panose="02020603050405020304" pitchFamily="18" charset="0"/>
                <a:ea typeface="Times New Roman" panose="02020603050405020304" pitchFamily="18" charset="0"/>
              </a:rPr>
              <a:t>Violated</a:t>
            </a:r>
            <a:r>
              <a:rPr lang="id-ID" sz="1100" dirty="0">
                <a:latin typeface="Times New Roman" panose="02020603050405020304" pitchFamily="18" charset="0"/>
                <a:ea typeface="Times New Roman" panose="02020603050405020304" pitchFamily="18" charset="0"/>
              </a:rPr>
              <a:t> = dilanggar</a:t>
            </a:r>
            <a:endParaRPr lang="id-ID" dirty="0"/>
          </a:p>
        </p:txBody>
      </p:sp>
    </p:spTree>
    <p:extLst>
      <p:ext uri="{BB962C8B-B14F-4D97-AF65-F5344CB8AC3E}">
        <p14:creationId xmlns:p14="http://schemas.microsoft.com/office/powerpoint/2010/main" val="1747298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latin typeface="Times New Roman" panose="02020603050405020304" pitchFamily="18" charset="0"/>
                <a:ea typeface="Times New Roman" panose="02020603050405020304" pitchFamily="18" charset="0"/>
              </a:rPr>
              <a:t>Efficacy</a:t>
            </a:r>
            <a:r>
              <a:rPr lang="id-ID" sz="1100" dirty="0">
                <a:latin typeface="Times New Roman" panose="02020603050405020304" pitchFamily="18" charset="0"/>
                <a:ea typeface="Times New Roman" panose="02020603050405020304" pitchFamily="18" charset="0"/>
              </a:rPr>
              <a:t> = Kemanjuran</a:t>
            </a:r>
            <a:endParaRPr lang="id-ID" dirty="0"/>
          </a:p>
        </p:txBody>
      </p:sp>
    </p:spTree>
    <p:extLst>
      <p:ext uri="{BB962C8B-B14F-4D97-AF65-F5344CB8AC3E}">
        <p14:creationId xmlns:p14="http://schemas.microsoft.com/office/powerpoint/2010/main" val="1347395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5FF968D1-F279-5929-5F63-7D89EDD2EABA}"/>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B56B8B75-E04B-2B4C-95E0-A3A1A19AB487}"/>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EDD140F2-ACF6-4882-25CF-C753C4148E1A}"/>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527629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618200" y="2164775"/>
            <a:ext cx="5799600" cy="1434300"/>
          </a:xfrm>
          <a:prstGeom prst="rect">
            <a:avLst/>
          </a:prstGeom>
        </p:spPr>
        <p:txBody>
          <a:bodyPr spcFirstLastPara="1" wrap="square" lIns="91425" tIns="91425" rIns="91425" bIns="91425" anchor="b" anchorCtr="0">
            <a:noAutofit/>
          </a:bodyPr>
          <a:lstStyle>
            <a:lvl1pPr lvl="0" rtl="0">
              <a:spcBef>
                <a:spcPts val="0"/>
              </a:spcBef>
              <a:spcAft>
                <a:spcPts val="0"/>
              </a:spcAft>
              <a:buSzPts val="8500"/>
              <a:buNone/>
              <a:defRPr sz="4000" b="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0" name="Google Shape;10;p2"/>
          <p:cNvSpPr txBox="1">
            <a:spLocks noGrp="1"/>
          </p:cNvSpPr>
          <p:nvPr>
            <p:ph type="subTitle" idx="1"/>
          </p:nvPr>
        </p:nvSpPr>
        <p:spPr>
          <a:xfrm>
            <a:off x="2618200" y="3707575"/>
            <a:ext cx="5799600" cy="46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89"/>
        <p:cNvGrpSpPr/>
        <p:nvPr/>
      </p:nvGrpSpPr>
      <p:grpSpPr>
        <a:xfrm>
          <a:off x="0" y="0"/>
          <a:ext cx="0" cy="0"/>
          <a:chOff x="0" y="0"/>
          <a:chExt cx="0" cy="0"/>
        </a:xfrm>
      </p:grpSpPr>
      <p:grpSp>
        <p:nvGrpSpPr>
          <p:cNvPr id="190" name="Google Shape;190;p20"/>
          <p:cNvGrpSpPr/>
          <p:nvPr/>
        </p:nvGrpSpPr>
        <p:grpSpPr>
          <a:xfrm flipH="1">
            <a:off x="8124746" y="-985780"/>
            <a:ext cx="2714279" cy="3625804"/>
            <a:chOff x="-943750" y="-1328860"/>
            <a:chExt cx="3309693" cy="4421173"/>
          </a:xfrm>
        </p:grpSpPr>
        <p:sp>
          <p:nvSpPr>
            <p:cNvPr id="191" name="Google Shape;191;p20"/>
            <p:cNvSpPr/>
            <p:nvPr/>
          </p:nvSpPr>
          <p:spPr>
            <a:xfrm rot="10800000" flipH="1">
              <a:off x="-943750" y="-614316"/>
              <a:ext cx="3095798" cy="3706629"/>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20"/>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3" name="Google Shape;193;p20"/>
          <p:cNvSpPr/>
          <p:nvPr/>
        </p:nvSpPr>
        <p:spPr>
          <a:xfrm flipH="1">
            <a:off x="-1222875" y="4138750"/>
            <a:ext cx="2709600" cy="2709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94" name="Google Shape;194;p20"/>
          <p:cNvGrpSpPr/>
          <p:nvPr/>
        </p:nvGrpSpPr>
        <p:grpSpPr>
          <a:xfrm rot="-5400000" flipH="1">
            <a:off x="7170241" y="46640"/>
            <a:ext cx="591073" cy="881399"/>
            <a:chOff x="9326775" y="2272496"/>
            <a:chExt cx="411124" cy="613062"/>
          </a:xfrm>
        </p:grpSpPr>
        <p:sp>
          <p:nvSpPr>
            <p:cNvPr id="195" name="Google Shape;195;p20"/>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20"/>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20"/>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20"/>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20"/>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20"/>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20"/>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20"/>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20"/>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20"/>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20"/>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20"/>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20"/>
          <p:cNvGrpSpPr/>
          <p:nvPr/>
        </p:nvGrpSpPr>
        <p:grpSpPr>
          <a:xfrm rot="10800000" flipH="1">
            <a:off x="324995" y="103070"/>
            <a:ext cx="1052471" cy="1049743"/>
            <a:chOff x="328257" y="3897070"/>
            <a:chExt cx="1052471" cy="1049743"/>
          </a:xfrm>
        </p:grpSpPr>
        <p:sp>
          <p:nvSpPr>
            <p:cNvPr id="208" name="Google Shape;208;p20"/>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20"/>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210"/>
        <p:cNvGrpSpPr/>
        <p:nvPr/>
      </p:nvGrpSpPr>
      <p:grpSpPr>
        <a:xfrm>
          <a:off x="0" y="0"/>
          <a:ext cx="0" cy="0"/>
          <a:chOff x="0" y="0"/>
          <a:chExt cx="0" cy="0"/>
        </a:xfrm>
      </p:grpSpPr>
      <p:grpSp>
        <p:nvGrpSpPr>
          <p:cNvPr id="211" name="Google Shape;211;p21"/>
          <p:cNvGrpSpPr/>
          <p:nvPr/>
        </p:nvGrpSpPr>
        <p:grpSpPr>
          <a:xfrm>
            <a:off x="-976682" y="-1190789"/>
            <a:ext cx="2783510" cy="3879544"/>
            <a:chOff x="-943750" y="-1328860"/>
            <a:chExt cx="3599521" cy="5016868"/>
          </a:xfrm>
        </p:grpSpPr>
        <p:sp>
          <p:nvSpPr>
            <p:cNvPr id="212" name="Google Shape;212;p21"/>
            <p:cNvSpPr/>
            <p:nvPr/>
          </p:nvSpPr>
          <p:spPr>
            <a:xfrm rot="10800000" flipH="1">
              <a:off x="-943750" y="-621733"/>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21"/>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4" name="Google Shape;214;p21"/>
          <p:cNvSpPr/>
          <p:nvPr/>
        </p:nvSpPr>
        <p:spPr>
          <a:xfrm>
            <a:off x="202404" y="4466661"/>
            <a:ext cx="1048387" cy="523990"/>
          </a:xfrm>
          <a:custGeom>
            <a:avLst/>
            <a:gdLst/>
            <a:ahLst/>
            <a:cxnLst/>
            <a:rect l="l" t="t" r="r" b="b"/>
            <a:pathLst>
              <a:path w="729313" h="364515" extrusionOk="0">
                <a:moveTo>
                  <a:pt x="729314" y="0"/>
                </a:moveTo>
                <a:cubicBezTo>
                  <a:pt x="729314" y="201316"/>
                  <a:pt x="566052" y="364515"/>
                  <a:pt x="364657" y="364515"/>
                </a:cubicBezTo>
                <a:cubicBezTo>
                  <a:pt x="163262" y="364515"/>
                  <a:pt x="0" y="201316"/>
                  <a:pt x="0" y="0"/>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21"/>
          <p:cNvSpPr/>
          <p:nvPr/>
        </p:nvSpPr>
        <p:spPr>
          <a:xfrm rot="10800000">
            <a:off x="7082354" y="3146004"/>
            <a:ext cx="3165300" cy="3165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216" name="Google Shape;216;p21"/>
          <p:cNvGrpSpPr/>
          <p:nvPr/>
        </p:nvGrpSpPr>
        <p:grpSpPr>
          <a:xfrm rot="5400000" flipH="1">
            <a:off x="2039570" y="348840"/>
            <a:ext cx="591073" cy="881399"/>
            <a:chOff x="9326775" y="2272496"/>
            <a:chExt cx="411124" cy="613062"/>
          </a:xfrm>
        </p:grpSpPr>
        <p:sp>
          <p:nvSpPr>
            <p:cNvPr id="217" name="Google Shape;217;p21"/>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21"/>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21"/>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21"/>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21"/>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21"/>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21"/>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21"/>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21"/>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21"/>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21"/>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21"/>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9" name="Google Shape;229;p21"/>
          <p:cNvSpPr/>
          <p:nvPr/>
        </p:nvSpPr>
        <p:spPr>
          <a:xfrm rot="10800000">
            <a:off x="7783542" y="2809617"/>
            <a:ext cx="3776700" cy="6234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p:nvPr/>
        </p:nvSpPr>
        <p:spPr>
          <a:xfrm>
            <a:off x="4416125" y="3982650"/>
            <a:ext cx="3165300" cy="3165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 name="Google Shape;13;p3"/>
          <p:cNvSpPr/>
          <p:nvPr/>
        </p:nvSpPr>
        <p:spPr>
          <a:xfrm>
            <a:off x="5851700" y="0"/>
            <a:ext cx="3292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 name="Google Shape;14;p3"/>
          <p:cNvSpPr txBox="1">
            <a:spLocks noGrp="1"/>
          </p:cNvSpPr>
          <p:nvPr>
            <p:ph type="title"/>
          </p:nvPr>
        </p:nvSpPr>
        <p:spPr>
          <a:xfrm>
            <a:off x="726600" y="2551250"/>
            <a:ext cx="3358200" cy="11085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726600" y="1204076"/>
            <a:ext cx="1223100" cy="930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0000"/>
              <a:buNone/>
              <a:defRPr sz="50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16" name="Google Shape;16;p3"/>
          <p:cNvSpPr txBox="1">
            <a:spLocks noGrp="1"/>
          </p:cNvSpPr>
          <p:nvPr>
            <p:ph type="subTitle" idx="1"/>
          </p:nvPr>
        </p:nvSpPr>
        <p:spPr>
          <a:xfrm>
            <a:off x="726600" y="3659750"/>
            <a:ext cx="3358200" cy="685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7" name="Google Shape;17;p3"/>
          <p:cNvSpPr>
            <a:spLocks noGrp="1"/>
          </p:cNvSpPr>
          <p:nvPr>
            <p:ph type="pic" idx="3"/>
          </p:nvPr>
        </p:nvSpPr>
        <p:spPr>
          <a:xfrm>
            <a:off x="6237200" y="385500"/>
            <a:ext cx="2521200" cy="43725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dirty="0"/>
          </a:p>
        </p:txBody>
      </p:sp>
      <p:sp>
        <p:nvSpPr>
          <p:cNvPr id="20" name="Google Shape;20;p4"/>
          <p:cNvSpPr txBox="1">
            <a:spLocks noGrp="1"/>
          </p:cNvSpPr>
          <p:nvPr>
            <p:ph type="body" idx="1"/>
          </p:nvPr>
        </p:nvSpPr>
        <p:spPr>
          <a:xfrm>
            <a:off x="720000" y="1203200"/>
            <a:ext cx="2666400" cy="863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title" idx="2"/>
          </p:nvPr>
        </p:nvSpPr>
        <p:spPr>
          <a:xfrm>
            <a:off x="720000" y="1801575"/>
            <a:ext cx="3522300" cy="3936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a:endParaRPr/>
          </a:p>
        </p:txBody>
      </p:sp>
      <p:sp>
        <p:nvSpPr>
          <p:cNvPr id="24" name="Google Shape;24;p5"/>
          <p:cNvSpPr txBox="1">
            <a:spLocks noGrp="1"/>
          </p:cNvSpPr>
          <p:nvPr>
            <p:ph type="title" idx="3"/>
          </p:nvPr>
        </p:nvSpPr>
        <p:spPr>
          <a:xfrm>
            <a:off x="4901688" y="1801575"/>
            <a:ext cx="3522300" cy="39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5" name="Google Shape;25;p5"/>
          <p:cNvSpPr txBox="1">
            <a:spLocks noGrp="1"/>
          </p:cNvSpPr>
          <p:nvPr>
            <p:ph type="subTitle" idx="1"/>
          </p:nvPr>
        </p:nvSpPr>
        <p:spPr>
          <a:xfrm>
            <a:off x="720000" y="2195175"/>
            <a:ext cx="3522300" cy="19563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SzPts val="1200"/>
              <a:buFont typeface="Arial"/>
              <a:buChar char="•"/>
              <a:defRPr/>
            </a:lvl1pPr>
            <a:lvl2pPr lvl="1" algn="ctr">
              <a:spcBef>
                <a:spcPts val="0"/>
              </a:spcBef>
              <a:spcAft>
                <a:spcPts val="0"/>
              </a:spcAft>
              <a:buSzPts val="1200"/>
              <a:buFont typeface="Arial"/>
              <a:buChar char="○"/>
              <a:defRPr/>
            </a:lvl2pPr>
            <a:lvl3pPr lvl="2" algn="ctr">
              <a:spcBef>
                <a:spcPts val="0"/>
              </a:spcBef>
              <a:spcAft>
                <a:spcPts val="0"/>
              </a:spcAft>
              <a:buSzPts val="1200"/>
              <a:buFont typeface="Arial"/>
              <a:buChar char="■"/>
              <a:defRPr/>
            </a:lvl3pPr>
            <a:lvl4pPr lvl="3" algn="ctr">
              <a:spcBef>
                <a:spcPts val="0"/>
              </a:spcBef>
              <a:spcAft>
                <a:spcPts val="0"/>
              </a:spcAft>
              <a:buSzPts val="1200"/>
              <a:buFont typeface="Arial"/>
              <a:buChar char="●"/>
              <a:defRPr/>
            </a:lvl4pPr>
            <a:lvl5pPr lvl="4" algn="ctr">
              <a:spcBef>
                <a:spcPts val="0"/>
              </a:spcBef>
              <a:spcAft>
                <a:spcPts val="0"/>
              </a:spcAft>
              <a:buSzPts val="1200"/>
              <a:buFont typeface="Arial"/>
              <a:buChar char="○"/>
              <a:defRPr/>
            </a:lvl5pPr>
            <a:lvl6pPr lvl="5" algn="ctr">
              <a:spcBef>
                <a:spcPts val="0"/>
              </a:spcBef>
              <a:spcAft>
                <a:spcPts val="0"/>
              </a:spcAft>
              <a:buSzPts val="1200"/>
              <a:buFont typeface="Arial"/>
              <a:buChar char="■"/>
              <a:defRPr/>
            </a:lvl6pPr>
            <a:lvl7pPr lvl="6" algn="ctr">
              <a:spcBef>
                <a:spcPts val="0"/>
              </a:spcBef>
              <a:spcAft>
                <a:spcPts val="0"/>
              </a:spcAft>
              <a:buSzPts val="1200"/>
              <a:buFont typeface="Arial"/>
              <a:buChar char="●"/>
              <a:defRPr/>
            </a:lvl7pPr>
            <a:lvl8pPr lvl="7" algn="ctr">
              <a:spcBef>
                <a:spcPts val="0"/>
              </a:spcBef>
              <a:spcAft>
                <a:spcPts val="0"/>
              </a:spcAft>
              <a:buSzPts val="1200"/>
              <a:buFont typeface="Arial"/>
              <a:buChar char="○"/>
              <a:defRPr/>
            </a:lvl8pPr>
            <a:lvl9pPr lvl="8" algn="ctr">
              <a:spcBef>
                <a:spcPts val="0"/>
              </a:spcBef>
              <a:spcAft>
                <a:spcPts val="0"/>
              </a:spcAft>
              <a:buSzPts val="1200"/>
              <a:buFont typeface="Arial"/>
              <a:buChar char="■"/>
              <a:defRPr/>
            </a:lvl9pPr>
          </a:lstStyle>
          <a:p>
            <a:endParaRPr/>
          </a:p>
        </p:txBody>
      </p:sp>
      <p:sp>
        <p:nvSpPr>
          <p:cNvPr id="26" name="Google Shape;26;p5"/>
          <p:cNvSpPr txBox="1">
            <a:spLocks noGrp="1"/>
          </p:cNvSpPr>
          <p:nvPr>
            <p:ph type="subTitle" idx="4"/>
          </p:nvPr>
        </p:nvSpPr>
        <p:spPr>
          <a:xfrm>
            <a:off x="4901700" y="2195175"/>
            <a:ext cx="3522300" cy="19563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Arial"/>
              <a:buChar char="•"/>
              <a:defRPr/>
            </a:lvl1pPr>
            <a:lvl2pPr lvl="1" algn="ctr" rtl="0">
              <a:spcBef>
                <a:spcPts val="0"/>
              </a:spcBef>
              <a:spcAft>
                <a:spcPts val="0"/>
              </a:spcAft>
              <a:buSzPts val="1200"/>
              <a:buFont typeface="Arial"/>
              <a:buChar char="○"/>
              <a:defRPr/>
            </a:lvl2pPr>
            <a:lvl3pPr lvl="2" algn="ctr" rtl="0">
              <a:spcBef>
                <a:spcPts val="0"/>
              </a:spcBef>
              <a:spcAft>
                <a:spcPts val="0"/>
              </a:spcAft>
              <a:buSzPts val="1200"/>
              <a:buFont typeface="Arial"/>
              <a:buChar char="■"/>
              <a:defRPr/>
            </a:lvl3pPr>
            <a:lvl4pPr lvl="3" algn="ctr" rtl="0">
              <a:spcBef>
                <a:spcPts val="0"/>
              </a:spcBef>
              <a:spcAft>
                <a:spcPts val="0"/>
              </a:spcAft>
              <a:buSzPts val="1200"/>
              <a:buFont typeface="Arial"/>
              <a:buChar char="●"/>
              <a:defRPr/>
            </a:lvl4pPr>
            <a:lvl5pPr lvl="4" algn="ctr" rtl="0">
              <a:spcBef>
                <a:spcPts val="0"/>
              </a:spcBef>
              <a:spcAft>
                <a:spcPts val="0"/>
              </a:spcAft>
              <a:buSzPts val="1200"/>
              <a:buFont typeface="Arial"/>
              <a:buChar char="○"/>
              <a:defRPr/>
            </a:lvl5pPr>
            <a:lvl6pPr lvl="5" algn="ctr" rtl="0">
              <a:spcBef>
                <a:spcPts val="0"/>
              </a:spcBef>
              <a:spcAft>
                <a:spcPts val="0"/>
              </a:spcAft>
              <a:buSzPts val="1200"/>
              <a:buFont typeface="Arial"/>
              <a:buChar char="■"/>
              <a:defRPr/>
            </a:lvl6pPr>
            <a:lvl7pPr lvl="6" algn="ctr" rtl="0">
              <a:spcBef>
                <a:spcPts val="0"/>
              </a:spcBef>
              <a:spcAft>
                <a:spcPts val="0"/>
              </a:spcAft>
              <a:buSzPts val="1200"/>
              <a:buFont typeface="Arial"/>
              <a:buChar char="●"/>
              <a:defRPr/>
            </a:lvl7pPr>
            <a:lvl8pPr lvl="7" algn="ctr" rtl="0">
              <a:spcBef>
                <a:spcPts val="0"/>
              </a:spcBef>
              <a:spcAft>
                <a:spcPts val="0"/>
              </a:spcAft>
              <a:buSzPts val="1200"/>
              <a:buFont typeface="Arial"/>
              <a:buChar char="○"/>
              <a:defRPr/>
            </a:lvl8pPr>
            <a:lvl9pPr lvl="8" algn="ctr" rtl="0">
              <a:spcBef>
                <a:spcPts val="0"/>
              </a:spcBef>
              <a:spcAft>
                <a:spcPts val="0"/>
              </a:spcAft>
              <a:buSzPts val="1200"/>
              <a:buFont typeface="Arial"/>
              <a:buChar char="■"/>
              <a:defRPr/>
            </a:lvl9pPr>
          </a:lstStyle>
          <a:p>
            <a:endParaRPr/>
          </a:p>
        </p:txBody>
      </p:sp>
      <p:sp>
        <p:nvSpPr>
          <p:cNvPr id="27" name="Google Shape;27;p5"/>
          <p:cNvSpPr/>
          <p:nvPr/>
        </p:nvSpPr>
        <p:spPr>
          <a:xfrm>
            <a:off x="8799395" y="1338088"/>
            <a:ext cx="1048387" cy="523990"/>
          </a:xfrm>
          <a:custGeom>
            <a:avLst/>
            <a:gdLst/>
            <a:ahLst/>
            <a:cxnLst/>
            <a:rect l="l" t="t" r="r" b="b"/>
            <a:pathLst>
              <a:path w="729313" h="364515" extrusionOk="0">
                <a:moveTo>
                  <a:pt x="729314" y="0"/>
                </a:moveTo>
                <a:cubicBezTo>
                  <a:pt x="729314" y="201316"/>
                  <a:pt x="566052" y="364515"/>
                  <a:pt x="364657" y="364515"/>
                </a:cubicBezTo>
                <a:cubicBezTo>
                  <a:pt x="163262" y="364515"/>
                  <a:pt x="0" y="201316"/>
                  <a:pt x="0" y="0"/>
                </a:cubicBezTo>
                <a:close/>
              </a:path>
            </a:pathLst>
          </a:custGeom>
          <a:noFill/>
          <a:ln w="9525" cap="flat" cmpd="sng">
            <a:solidFill>
              <a:srgbClr val="6D707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5"/>
          <p:cNvSpPr/>
          <p:nvPr/>
        </p:nvSpPr>
        <p:spPr>
          <a:xfrm>
            <a:off x="8174063" y="-732175"/>
            <a:ext cx="1673700" cy="1673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7"/>
        <p:cNvGrpSpPr/>
        <p:nvPr/>
      </p:nvGrpSpPr>
      <p:grpSpPr>
        <a:xfrm>
          <a:off x="0" y="0"/>
          <a:ext cx="0" cy="0"/>
          <a:chOff x="0" y="0"/>
          <a:chExt cx="0" cy="0"/>
        </a:xfrm>
      </p:grpSpPr>
      <p:sp>
        <p:nvSpPr>
          <p:cNvPr id="58" name="Google Shape;58;p9"/>
          <p:cNvSpPr txBox="1">
            <a:spLocks noGrp="1"/>
          </p:cNvSpPr>
          <p:nvPr>
            <p:ph type="body" idx="1"/>
          </p:nvPr>
        </p:nvSpPr>
        <p:spPr>
          <a:xfrm>
            <a:off x="720000" y="1570575"/>
            <a:ext cx="4047000" cy="21861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Clr>
                <a:srgbClr val="999999"/>
              </a:buClr>
              <a:buSzPts val="800"/>
              <a:buFont typeface="Open Sans"/>
              <a:buChar char="-"/>
              <a:defRPr/>
            </a:lvl1pPr>
            <a:lvl2pPr marL="914400" lvl="1" indent="-279400">
              <a:spcBef>
                <a:spcPts val="0"/>
              </a:spcBef>
              <a:spcAft>
                <a:spcPts val="0"/>
              </a:spcAft>
              <a:buClr>
                <a:srgbClr val="999999"/>
              </a:buClr>
              <a:buSzPts val="800"/>
              <a:buFont typeface="Open Sans"/>
              <a:buChar char="○"/>
              <a:defRPr/>
            </a:lvl2pPr>
            <a:lvl3pPr marL="1371600" lvl="2" indent="-279400">
              <a:spcBef>
                <a:spcPts val="0"/>
              </a:spcBef>
              <a:spcAft>
                <a:spcPts val="0"/>
              </a:spcAft>
              <a:buClr>
                <a:srgbClr val="999999"/>
              </a:buClr>
              <a:buSzPts val="800"/>
              <a:buFont typeface="Open Sans"/>
              <a:buChar char="■"/>
              <a:defRPr/>
            </a:lvl3pPr>
            <a:lvl4pPr marL="1828800" lvl="3" indent="-279400">
              <a:spcBef>
                <a:spcPts val="0"/>
              </a:spcBef>
              <a:spcAft>
                <a:spcPts val="0"/>
              </a:spcAft>
              <a:buClr>
                <a:srgbClr val="999999"/>
              </a:buClr>
              <a:buSzPts val="800"/>
              <a:buFont typeface="Open Sans"/>
              <a:buChar char="●"/>
              <a:defRPr/>
            </a:lvl4pPr>
            <a:lvl5pPr marL="2286000" lvl="4" indent="-304800">
              <a:spcBef>
                <a:spcPts val="0"/>
              </a:spcBef>
              <a:spcAft>
                <a:spcPts val="0"/>
              </a:spcAft>
              <a:buClr>
                <a:srgbClr val="999999"/>
              </a:buClr>
              <a:buSzPts val="1200"/>
              <a:buFont typeface="Open Sans"/>
              <a:buChar char="○"/>
              <a:defRPr/>
            </a:lvl5pPr>
            <a:lvl6pPr marL="2743200" lvl="5" indent="-304800">
              <a:spcBef>
                <a:spcPts val="0"/>
              </a:spcBef>
              <a:spcAft>
                <a:spcPts val="0"/>
              </a:spcAft>
              <a:buClr>
                <a:srgbClr val="999999"/>
              </a:buClr>
              <a:buSzPts val="1200"/>
              <a:buFont typeface="Open Sans"/>
              <a:buChar char="■"/>
              <a:defRPr/>
            </a:lvl6pPr>
            <a:lvl7pPr marL="3200400" lvl="6" indent="-273050">
              <a:spcBef>
                <a:spcPts val="0"/>
              </a:spcBef>
              <a:spcAft>
                <a:spcPts val="0"/>
              </a:spcAft>
              <a:buClr>
                <a:srgbClr val="999999"/>
              </a:buClr>
              <a:buSzPts val="700"/>
              <a:buFont typeface="Open Sans"/>
              <a:buChar char="●"/>
              <a:defRPr/>
            </a:lvl7pPr>
            <a:lvl8pPr marL="3657600" lvl="7" indent="-273050">
              <a:spcBef>
                <a:spcPts val="0"/>
              </a:spcBef>
              <a:spcAft>
                <a:spcPts val="0"/>
              </a:spcAft>
              <a:buClr>
                <a:srgbClr val="999999"/>
              </a:buClr>
              <a:buSzPts val="700"/>
              <a:buFont typeface="Open Sans"/>
              <a:buChar char="○"/>
              <a:defRPr/>
            </a:lvl8pPr>
            <a:lvl9pPr marL="4114800" lvl="8" indent="-266700">
              <a:spcBef>
                <a:spcPts val="0"/>
              </a:spcBef>
              <a:spcAft>
                <a:spcPts val="0"/>
              </a:spcAft>
              <a:buClr>
                <a:srgbClr val="999999"/>
              </a:buClr>
              <a:buSzPts val="600"/>
              <a:buFont typeface="Open Sans"/>
              <a:buChar char="■"/>
              <a:defRPr/>
            </a:lvl9pPr>
          </a:lstStyle>
          <a:p>
            <a:endParaRPr/>
          </a:p>
        </p:txBody>
      </p:sp>
      <p:sp>
        <p:nvSpPr>
          <p:cNvPr id="59" name="Google Shape;59;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60" name="Google Shape;60;p9"/>
          <p:cNvGrpSpPr/>
          <p:nvPr/>
        </p:nvGrpSpPr>
        <p:grpSpPr>
          <a:xfrm rot="10800000">
            <a:off x="8471677" y="3662350"/>
            <a:ext cx="1650246" cy="2033274"/>
            <a:chOff x="-1577299" y="-1328860"/>
            <a:chExt cx="3943241" cy="4858481"/>
          </a:xfrm>
        </p:grpSpPr>
        <p:sp>
          <p:nvSpPr>
            <p:cNvPr id="61" name="Google Shape;61;p9"/>
            <p:cNvSpPr/>
            <p:nvPr/>
          </p:nvSpPr>
          <p:spPr>
            <a:xfrm rot="10800000" flipH="1">
              <a:off x="-1577299" y="-780120"/>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9"/>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3" name="Google Shape;63;p9"/>
          <p:cNvGrpSpPr/>
          <p:nvPr/>
        </p:nvGrpSpPr>
        <p:grpSpPr>
          <a:xfrm rot="10800000">
            <a:off x="8500395" y="-182705"/>
            <a:ext cx="1052471" cy="1049743"/>
            <a:chOff x="328257" y="3897070"/>
            <a:chExt cx="1052471" cy="1049743"/>
          </a:xfrm>
        </p:grpSpPr>
        <p:sp>
          <p:nvSpPr>
            <p:cNvPr id="64" name="Google Shape;64;p9"/>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9"/>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a:spLocks noGrp="1"/>
          </p:cNvSpPr>
          <p:nvPr>
            <p:ph type="pic" idx="2"/>
          </p:nvPr>
        </p:nvSpPr>
        <p:spPr>
          <a:xfrm>
            <a:off x="0" y="0"/>
            <a:ext cx="9144000" cy="5143500"/>
          </a:xfrm>
          <a:prstGeom prst="rect">
            <a:avLst/>
          </a:prstGeom>
          <a:noFill/>
          <a:ln>
            <a:noFill/>
          </a:ln>
        </p:spPr>
      </p:sp>
      <p:sp>
        <p:nvSpPr>
          <p:cNvPr id="68" name="Google Shape;68;p10"/>
          <p:cNvSpPr txBox="1">
            <a:spLocks noGrp="1"/>
          </p:cNvSpPr>
          <p:nvPr>
            <p:ph type="body" idx="1"/>
          </p:nvPr>
        </p:nvSpPr>
        <p:spPr>
          <a:xfrm>
            <a:off x="720000" y="4000425"/>
            <a:ext cx="7704000" cy="605100"/>
          </a:xfrm>
          <a:prstGeom prst="rect">
            <a:avLst/>
          </a:prstGeom>
          <a:solidFill>
            <a:schemeClr val="lt1"/>
          </a:solidFill>
          <a:ln>
            <a:noFill/>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3000"/>
              <a:buFont typeface="Lexend Black"/>
              <a:buNone/>
              <a:defRPr sz="3000">
                <a:solidFill>
                  <a:schemeClr val="dk1"/>
                </a:solidFill>
                <a:latin typeface="Lexend Black"/>
                <a:ea typeface="Lexend Black"/>
                <a:cs typeface="Lexend Black"/>
                <a:sym typeface="Lexend Black"/>
              </a:defRPr>
            </a:lvl1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86"/>
        <p:cNvGrpSpPr/>
        <p:nvPr/>
      </p:nvGrpSpPr>
      <p:grpSpPr>
        <a:xfrm>
          <a:off x="0" y="0"/>
          <a:ext cx="0" cy="0"/>
          <a:chOff x="0" y="0"/>
          <a:chExt cx="0" cy="0"/>
        </a:xfrm>
      </p:grpSpPr>
      <p:sp>
        <p:nvSpPr>
          <p:cNvPr id="87" name="Google Shape;87;p13"/>
          <p:cNvSpPr/>
          <p:nvPr/>
        </p:nvSpPr>
        <p:spPr>
          <a:xfrm>
            <a:off x="7715275" y="4242700"/>
            <a:ext cx="1673700" cy="1673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88" name="Google Shape;88;p13"/>
          <p:cNvGrpSpPr/>
          <p:nvPr/>
        </p:nvGrpSpPr>
        <p:grpSpPr>
          <a:xfrm rot="-5400000">
            <a:off x="8446475" y="1345996"/>
            <a:ext cx="842771" cy="87430"/>
            <a:chOff x="10201775" y="5398021"/>
            <a:chExt cx="842771" cy="87430"/>
          </a:xfrm>
        </p:grpSpPr>
        <p:sp>
          <p:nvSpPr>
            <p:cNvPr id="89" name="Google Shape;89;p13"/>
            <p:cNvSpPr/>
            <p:nvPr/>
          </p:nvSpPr>
          <p:spPr>
            <a:xfrm>
              <a:off x="10453568"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3"/>
            <p:cNvSpPr/>
            <p:nvPr/>
          </p:nvSpPr>
          <p:spPr>
            <a:xfrm>
              <a:off x="10453568"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3"/>
            <p:cNvSpPr/>
            <p:nvPr/>
          </p:nvSpPr>
          <p:spPr>
            <a:xfrm>
              <a:off x="10201775"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3"/>
            <p:cNvSpPr/>
            <p:nvPr/>
          </p:nvSpPr>
          <p:spPr>
            <a:xfrm>
              <a:off x="10201775"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3"/>
            <p:cNvSpPr/>
            <p:nvPr/>
          </p:nvSpPr>
          <p:spPr>
            <a:xfrm>
              <a:off x="10705363"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3"/>
            <p:cNvSpPr/>
            <p:nvPr/>
          </p:nvSpPr>
          <p:spPr>
            <a:xfrm>
              <a:off x="10705363"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3"/>
            <p:cNvSpPr/>
            <p:nvPr/>
          </p:nvSpPr>
          <p:spPr>
            <a:xfrm>
              <a:off x="10957081"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3"/>
            <p:cNvSpPr/>
            <p:nvPr/>
          </p:nvSpPr>
          <p:spPr>
            <a:xfrm>
              <a:off x="10957081"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7" name="Google Shape;97;p13"/>
          <p:cNvSpPr/>
          <p:nvPr/>
        </p:nvSpPr>
        <p:spPr>
          <a:xfrm>
            <a:off x="7951467" y="106061"/>
            <a:ext cx="1048387" cy="523990"/>
          </a:xfrm>
          <a:custGeom>
            <a:avLst/>
            <a:gdLst/>
            <a:ahLst/>
            <a:cxnLst/>
            <a:rect l="l" t="t" r="r" b="b"/>
            <a:pathLst>
              <a:path w="729313" h="364515" extrusionOk="0">
                <a:moveTo>
                  <a:pt x="729314" y="0"/>
                </a:moveTo>
                <a:cubicBezTo>
                  <a:pt x="729314" y="201316"/>
                  <a:pt x="566052" y="364515"/>
                  <a:pt x="364657" y="364515"/>
                </a:cubicBezTo>
                <a:cubicBezTo>
                  <a:pt x="163262" y="364515"/>
                  <a:pt x="0" y="201316"/>
                  <a:pt x="0" y="0"/>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9" name="Google Shape;99;p13"/>
          <p:cNvSpPr txBox="1">
            <a:spLocks noGrp="1"/>
          </p:cNvSpPr>
          <p:nvPr>
            <p:ph type="title" idx="2"/>
          </p:nvPr>
        </p:nvSpPr>
        <p:spPr>
          <a:xfrm>
            <a:off x="2100925" y="134616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0" name="Google Shape;100;p13"/>
          <p:cNvSpPr txBox="1">
            <a:spLocks noGrp="1"/>
          </p:cNvSpPr>
          <p:nvPr>
            <p:ph type="subTitle" idx="1"/>
          </p:nvPr>
        </p:nvSpPr>
        <p:spPr>
          <a:xfrm>
            <a:off x="2100925" y="175716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1" name="Google Shape;101;p13"/>
          <p:cNvSpPr txBox="1">
            <a:spLocks noGrp="1"/>
          </p:cNvSpPr>
          <p:nvPr>
            <p:ph type="title" idx="3" hasCustomPrompt="1"/>
          </p:nvPr>
        </p:nvSpPr>
        <p:spPr>
          <a:xfrm>
            <a:off x="944035" y="134616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2" name="Google Shape;102;p13"/>
          <p:cNvSpPr txBox="1">
            <a:spLocks noGrp="1"/>
          </p:cNvSpPr>
          <p:nvPr>
            <p:ph type="title" idx="4"/>
          </p:nvPr>
        </p:nvSpPr>
        <p:spPr>
          <a:xfrm>
            <a:off x="2100925" y="217621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3" name="Google Shape;103;p13"/>
          <p:cNvSpPr txBox="1">
            <a:spLocks noGrp="1"/>
          </p:cNvSpPr>
          <p:nvPr>
            <p:ph type="subTitle" idx="5"/>
          </p:nvPr>
        </p:nvSpPr>
        <p:spPr>
          <a:xfrm>
            <a:off x="2100925" y="258721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4" name="Google Shape;104;p13"/>
          <p:cNvSpPr txBox="1">
            <a:spLocks noGrp="1"/>
          </p:cNvSpPr>
          <p:nvPr>
            <p:ph type="title" idx="6" hasCustomPrompt="1"/>
          </p:nvPr>
        </p:nvSpPr>
        <p:spPr>
          <a:xfrm>
            <a:off x="944035" y="217621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5" name="Google Shape;105;p13"/>
          <p:cNvSpPr txBox="1">
            <a:spLocks noGrp="1"/>
          </p:cNvSpPr>
          <p:nvPr>
            <p:ph type="title" idx="7"/>
          </p:nvPr>
        </p:nvSpPr>
        <p:spPr>
          <a:xfrm>
            <a:off x="2100925" y="300626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6" name="Google Shape;106;p13"/>
          <p:cNvSpPr txBox="1">
            <a:spLocks noGrp="1"/>
          </p:cNvSpPr>
          <p:nvPr>
            <p:ph type="subTitle" idx="8"/>
          </p:nvPr>
        </p:nvSpPr>
        <p:spPr>
          <a:xfrm>
            <a:off x="2100925" y="341726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7" name="Google Shape;107;p13"/>
          <p:cNvSpPr txBox="1">
            <a:spLocks noGrp="1"/>
          </p:cNvSpPr>
          <p:nvPr>
            <p:ph type="title" idx="9" hasCustomPrompt="1"/>
          </p:nvPr>
        </p:nvSpPr>
        <p:spPr>
          <a:xfrm>
            <a:off x="944035" y="300626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8" name="Google Shape;108;p13"/>
          <p:cNvSpPr txBox="1">
            <a:spLocks noGrp="1"/>
          </p:cNvSpPr>
          <p:nvPr>
            <p:ph type="title" idx="13"/>
          </p:nvPr>
        </p:nvSpPr>
        <p:spPr>
          <a:xfrm>
            <a:off x="2100925" y="383631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9" name="Google Shape;109;p13"/>
          <p:cNvSpPr txBox="1">
            <a:spLocks noGrp="1"/>
          </p:cNvSpPr>
          <p:nvPr>
            <p:ph type="subTitle" idx="14"/>
          </p:nvPr>
        </p:nvSpPr>
        <p:spPr>
          <a:xfrm>
            <a:off x="2100925" y="424731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10" name="Google Shape;110;p13"/>
          <p:cNvSpPr txBox="1">
            <a:spLocks noGrp="1"/>
          </p:cNvSpPr>
          <p:nvPr>
            <p:ph type="title" idx="15" hasCustomPrompt="1"/>
          </p:nvPr>
        </p:nvSpPr>
        <p:spPr>
          <a:xfrm>
            <a:off x="944035" y="383631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184"/>
        <p:cNvGrpSpPr/>
        <p:nvPr/>
      </p:nvGrpSpPr>
      <p:grpSpPr>
        <a:xfrm>
          <a:off x="0" y="0"/>
          <a:ext cx="0" cy="0"/>
          <a:chOff x="0" y="0"/>
          <a:chExt cx="0" cy="0"/>
        </a:xfrm>
      </p:grpSpPr>
      <p:sp>
        <p:nvSpPr>
          <p:cNvPr id="185" name="Google Shape;185;p19"/>
          <p:cNvSpPr txBox="1">
            <a:spLocks noGrp="1"/>
          </p:cNvSpPr>
          <p:nvPr>
            <p:ph type="ctrTitle"/>
          </p:nvPr>
        </p:nvSpPr>
        <p:spPr>
          <a:xfrm>
            <a:off x="2803925" y="687300"/>
            <a:ext cx="3536100" cy="82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500"/>
              <a:buNone/>
              <a:defRPr sz="40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86" name="Google Shape;186;p19"/>
          <p:cNvSpPr txBox="1">
            <a:spLocks noGrp="1"/>
          </p:cNvSpPr>
          <p:nvPr>
            <p:ph type="subTitle" idx="1"/>
          </p:nvPr>
        </p:nvSpPr>
        <p:spPr>
          <a:xfrm>
            <a:off x="2803925" y="1505900"/>
            <a:ext cx="3536100" cy="11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87" name="Google Shape;187;p19"/>
          <p:cNvSpPr txBox="1">
            <a:spLocks noGrp="1"/>
          </p:cNvSpPr>
          <p:nvPr>
            <p:ph type="subTitle" idx="2"/>
          </p:nvPr>
        </p:nvSpPr>
        <p:spPr>
          <a:xfrm>
            <a:off x="2803975" y="3502213"/>
            <a:ext cx="3536100" cy="32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0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88" name="Google Shape;188;p19"/>
          <p:cNvSpPr txBox="1"/>
          <p:nvPr/>
        </p:nvSpPr>
        <p:spPr>
          <a:xfrm>
            <a:off x="2803950" y="3902075"/>
            <a:ext cx="35361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Lexend"/>
                <a:ea typeface="Lexend"/>
                <a:cs typeface="Lexend"/>
                <a:sym typeface="Lexend"/>
              </a:rPr>
              <a:t>CREDITS: This presentation template was created by </a:t>
            </a:r>
            <a:r>
              <a:rPr lang="en" sz="1000" b="1" u="sng">
                <a:solidFill>
                  <a:schemeClr val="dk1"/>
                </a:solidFill>
                <a:latin typeface="Lexend"/>
                <a:ea typeface="Lexend"/>
                <a:cs typeface="Lexend"/>
                <a:sym typeface="Lexend"/>
                <a:hlinkClick r:id="rId2">
                  <a:extLst>
                    <a:ext uri="{A12FA001-AC4F-418D-AE19-62706E023703}">
                      <ahyp:hlinkClr xmlns:ahyp="http://schemas.microsoft.com/office/drawing/2018/hyperlinkcolor" val="tx"/>
                    </a:ext>
                  </a:extLst>
                </a:hlinkClick>
              </a:rPr>
              <a:t>Slidesgo</a:t>
            </a:r>
            <a:r>
              <a:rPr lang="en" sz="1000">
                <a:solidFill>
                  <a:schemeClr val="dk1"/>
                </a:solidFill>
                <a:latin typeface="Lexend"/>
                <a:ea typeface="Lexend"/>
                <a:cs typeface="Lexend"/>
                <a:sym typeface="Lexend"/>
              </a:rPr>
              <a:t>, and includes icons by </a:t>
            </a:r>
            <a:r>
              <a:rPr lang="en" sz="1000" b="1" u="sng">
                <a:solidFill>
                  <a:schemeClr val="dk1"/>
                </a:solidFill>
                <a:latin typeface="Lexend"/>
                <a:ea typeface="Lexend"/>
                <a:cs typeface="Lexend"/>
                <a:sym typeface="Lexend"/>
                <a:hlinkClick r:id="rId3">
                  <a:extLst>
                    <a:ext uri="{A12FA001-AC4F-418D-AE19-62706E023703}">
                      <ahyp:hlinkClr xmlns:ahyp="http://schemas.microsoft.com/office/drawing/2018/hyperlinkcolor" val="tx"/>
                    </a:ext>
                  </a:extLst>
                </a:hlinkClick>
              </a:rPr>
              <a:t>Flaticon</a:t>
            </a:r>
            <a:r>
              <a:rPr lang="en" sz="1000">
                <a:solidFill>
                  <a:schemeClr val="dk1"/>
                </a:solidFill>
                <a:latin typeface="Lexend"/>
                <a:ea typeface="Lexend"/>
                <a:cs typeface="Lexend"/>
                <a:sym typeface="Lexend"/>
              </a:rPr>
              <a:t>, and infographics &amp; images by </a:t>
            </a:r>
            <a:r>
              <a:rPr lang="en" sz="1000" b="1" u="sng">
                <a:solidFill>
                  <a:schemeClr val="dk1"/>
                </a:solidFill>
                <a:latin typeface="Lexend"/>
                <a:ea typeface="Lexend"/>
                <a:cs typeface="Lexend"/>
                <a:sym typeface="Lexend"/>
                <a:hlinkClick r:id="rId4">
                  <a:extLst>
                    <a:ext uri="{A12FA001-AC4F-418D-AE19-62706E023703}">
                      <ahyp:hlinkClr xmlns:ahyp="http://schemas.microsoft.com/office/drawing/2018/hyperlinkcolor" val="tx"/>
                    </a:ext>
                  </a:extLst>
                </a:hlinkClick>
              </a:rPr>
              <a:t>Freepik</a:t>
            </a:r>
            <a:endParaRPr sz="1000" b="1" u="sng">
              <a:solidFill>
                <a:schemeClr val="dk1"/>
              </a:solidFill>
              <a:latin typeface="Lexend"/>
              <a:ea typeface="Lexend"/>
              <a:cs typeface="Lexend"/>
              <a:sym typeface="Lexen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Lexend Black"/>
              <a:buNone/>
              <a:defRPr sz="3000">
                <a:solidFill>
                  <a:schemeClr val="dk1"/>
                </a:solidFill>
                <a:latin typeface="Lexend Black"/>
                <a:ea typeface="Lexend Black"/>
                <a:cs typeface="Lexend Black"/>
                <a:sym typeface="Lexend Black"/>
              </a:defRPr>
            </a:lvl1pPr>
            <a:lvl2pPr lvl="1">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1pPr>
            <a:lvl2pPr marL="914400" lvl="1"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2pPr>
            <a:lvl3pPr marL="1371600" lvl="2"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3pPr>
            <a:lvl4pPr marL="1828800" lvl="3"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4pPr>
            <a:lvl5pPr marL="2286000" lvl="4"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5pPr>
            <a:lvl6pPr marL="2743200" lvl="5"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6pPr>
            <a:lvl7pPr marL="3200400" lvl="6"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7pPr>
            <a:lvl8pPr marL="3657600" lvl="7"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8pPr>
            <a:lvl9pPr marL="4114800" lvl="8"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56" r:id="rId6"/>
    <p:sldLayoutId id="2147483658" r:id="rId7"/>
    <p:sldLayoutId id="2147483659" r:id="rId8"/>
    <p:sldLayoutId id="2147483665" r:id="rId9"/>
    <p:sldLayoutId id="2147483666" r:id="rId10"/>
    <p:sldLayoutId id="214748366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0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5"/>
          <p:cNvSpPr txBox="1">
            <a:spLocks noGrp="1"/>
          </p:cNvSpPr>
          <p:nvPr>
            <p:ph type="ctrTitle"/>
          </p:nvPr>
        </p:nvSpPr>
        <p:spPr>
          <a:xfrm>
            <a:off x="1745162" y="1415042"/>
            <a:ext cx="7120046" cy="1620840"/>
          </a:xfrm>
          <a:prstGeom prst="rect">
            <a:avLst/>
          </a:prstGeom>
        </p:spPr>
        <p:txBody>
          <a:bodyPr spcFirstLastPara="1" wrap="square" lIns="91425" tIns="91425" rIns="91425" bIns="91425" anchor="b" anchorCtr="0">
            <a:noAutofit/>
          </a:bodyPr>
          <a:lstStyle/>
          <a:p>
            <a:pPr lvl="0"/>
            <a:r>
              <a:rPr lang="en-US" sz="2200" cap="small">
                <a:latin typeface="Bahnschrift SemiBold" panose="020B0502040204020203" pitchFamily="34" charset="0"/>
              </a:rPr>
              <a:t>FINE-TUNING LARGE LANGUAGE MODEL (LLM) TO ANSWER BASIC QUESTIONS FOR PROSPECTIVE NEW STUDENTS AT SYIAH KUALA UNIVERSITY USING THE RETRIEVAL-AUGMENTED GENERATION (RAG) METHOD</a:t>
            </a:r>
            <a:endParaRPr lang="en-US" sz="2200" cap="small" dirty="0">
              <a:latin typeface="Bahnschrift SemiBold" panose="020B0502040204020203" pitchFamily="34" charset="0"/>
            </a:endParaRPr>
          </a:p>
        </p:txBody>
      </p:sp>
      <p:sp>
        <p:nvSpPr>
          <p:cNvPr id="241" name="Google Shape;241;p25"/>
          <p:cNvSpPr txBox="1">
            <a:spLocks noGrp="1"/>
          </p:cNvSpPr>
          <p:nvPr>
            <p:ph type="subTitle" idx="1"/>
          </p:nvPr>
        </p:nvSpPr>
        <p:spPr>
          <a:xfrm>
            <a:off x="403375" y="3129990"/>
            <a:ext cx="1376643" cy="3098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sz="1200" b="1" err="1">
                <a:latin typeface="Bahnschrift SemiBold" panose="020B0502040204020203" pitchFamily="34" charset="0"/>
              </a:rPr>
              <a:t>Hary</a:t>
            </a:r>
            <a:r>
              <a:rPr lang="en-ID" sz="1200" b="1">
                <a:latin typeface="Bahnschrift SemiBold" panose="020B0502040204020203" pitchFamily="34" charset="0"/>
              </a:rPr>
              <a:t> Rachmat</a:t>
            </a:r>
            <a:endParaRPr lang="en-ID" sz="1200" b="1" dirty="0">
              <a:latin typeface="Bahnschrift SemiBold" panose="020B0502040204020203" pitchFamily="34" charset="0"/>
            </a:endParaRPr>
          </a:p>
        </p:txBody>
      </p:sp>
      <p:grpSp>
        <p:nvGrpSpPr>
          <p:cNvPr id="242" name="Google Shape;242;p25"/>
          <p:cNvGrpSpPr/>
          <p:nvPr/>
        </p:nvGrpSpPr>
        <p:grpSpPr>
          <a:xfrm>
            <a:off x="2325966" y="167533"/>
            <a:ext cx="591073" cy="881399"/>
            <a:chOff x="9326775" y="2272496"/>
            <a:chExt cx="411124" cy="613062"/>
          </a:xfrm>
        </p:grpSpPr>
        <p:sp>
          <p:nvSpPr>
            <p:cNvPr id="243" name="Google Shape;243;p25"/>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25"/>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25"/>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25"/>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25"/>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25"/>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25"/>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25"/>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25"/>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25"/>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25"/>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25"/>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5" name="Google Shape;255;p25"/>
          <p:cNvGrpSpPr/>
          <p:nvPr/>
        </p:nvGrpSpPr>
        <p:grpSpPr>
          <a:xfrm>
            <a:off x="-1176310" y="-1530948"/>
            <a:ext cx="2951967" cy="4114334"/>
            <a:chOff x="-943750" y="-1328860"/>
            <a:chExt cx="3599521" cy="5016868"/>
          </a:xfrm>
          <a:solidFill>
            <a:srgbClr val="FFCC28"/>
          </a:solidFill>
        </p:grpSpPr>
        <p:sp>
          <p:nvSpPr>
            <p:cNvPr id="256" name="Google Shape;256;p25"/>
            <p:cNvSpPr/>
            <p:nvPr/>
          </p:nvSpPr>
          <p:spPr>
            <a:xfrm rot="10800000" flipH="1">
              <a:off x="-943750" y="-621733"/>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25"/>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8" name="Google Shape;258;p25"/>
          <p:cNvGrpSpPr/>
          <p:nvPr/>
        </p:nvGrpSpPr>
        <p:grpSpPr>
          <a:xfrm>
            <a:off x="161327" y="1221473"/>
            <a:ext cx="1480142" cy="889103"/>
            <a:chOff x="3073660" y="2320137"/>
            <a:chExt cx="2320700" cy="1394016"/>
          </a:xfrm>
        </p:grpSpPr>
        <p:sp>
          <p:nvSpPr>
            <p:cNvPr id="259" name="Google Shape;259;p25"/>
            <p:cNvSpPr/>
            <p:nvPr/>
          </p:nvSpPr>
          <p:spPr>
            <a:xfrm>
              <a:off x="3073660"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25"/>
            <p:cNvSpPr/>
            <p:nvPr/>
          </p:nvSpPr>
          <p:spPr>
            <a:xfrm>
              <a:off x="3852115"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25"/>
            <p:cNvSpPr/>
            <p:nvPr/>
          </p:nvSpPr>
          <p:spPr>
            <a:xfrm rot="-4620323">
              <a:off x="4681723" y="3001516"/>
              <a:ext cx="648073" cy="648073"/>
            </a:xfrm>
            <a:custGeom>
              <a:avLst/>
              <a:gdLst/>
              <a:ahLst/>
              <a:cxnLst/>
              <a:rect l="l" t="t" r="r" b="b"/>
              <a:pathLst>
                <a:path w="647668" h="647668" extrusionOk="0">
                  <a:moveTo>
                    <a:pt x="647668" y="323834"/>
                  </a:moveTo>
                  <a:cubicBezTo>
                    <a:pt x="647668" y="502683"/>
                    <a:pt x="502683" y="647668"/>
                    <a:pt x="323834" y="647668"/>
                  </a:cubicBezTo>
                  <a:cubicBezTo>
                    <a:pt x="144985" y="647668"/>
                    <a:pt x="0" y="502683"/>
                    <a:pt x="0" y="323834"/>
                  </a:cubicBezTo>
                  <a:cubicBezTo>
                    <a:pt x="0" y="144985"/>
                    <a:pt x="144985" y="0"/>
                    <a:pt x="323834" y="0"/>
                  </a:cubicBezTo>
                  <a:cubicBezTo>
                    <a:pt x="502683" y="0"/>
                    <a:pt x="647668" y="144985"/>
                    <a:pt x="647668" y="3238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2" name="Google Shape;262;p25"/>
          <p:cNvSpPr/>
          <p:nvPr/>
        </p:nvSpPr>
        <p:spPr>
          <a:xfrm>
            <a:off x="5358550" y="-1651100"/>
            <a:ext cx="3165300" cy="3165300"/>
          </a:xfrm>
          <a:prstGeom prst="ellipse">
            <a:avLst/>
          </a:prstGeom>
          <a:solidFill>
            <a:schemeClr val="tx2">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66" name="Google Shape;266;p25"/>
          <p:cNvSpPr/>
          <p:nvPr/>
        </p:nvSpPr>
        <p:spPr>
          <a:xfrm>
            <a:off x="8158060" y="1048932"/>
            <a:ext cx="3776700" cy="6234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3" name="object 28">
            <a:extLst>
              <a:ext uri="{FF2B5EF4-FFF2-40B4-BE49-F238E27FC236}">
                <a16:creationId xmlns:a16="http://schemas.microsoft.com/office/drawing/2014/main" id="{23116EE5-B392-5FF6-5C57-CD2228E54133}"/>
              </a:ext>
            </a:extLst>
          </p:cNvPr>
          <p:cNvPicPr/>
          <p:nvPr/>
        </p:nvPicPr>
        <p:blipFill>
          <a:blip r:embed="rId3" cstate="print"/>
          <a:stretch>
            <a:fillRect/>
          </a:stretch>
        </p:blipFill>
        <p:spPr>
          <a:xfrm>
            <a:off x="5708764" y="21428"/>
            <a:ext cx="2589160" cy="836935"/>
          </a:xfrm>
          <a:prstGeom prst="rect">
            <a:avLst/>
          </a:prstGeom>
        </p:spPr>
      </p:pic>
      <p:pic>
        <p:nvPicPr>
          <p:cNvPr id="4" name="object 27">
            <a:extLst>
              <a:ext uri="{FF2B5EF4-FFF2-40B4-BE49-F238E27FC236}">
                <a16:creationId xmlns:a16="http://schemas.microsoft.com/office/drawing/2014/main" id="{BE0C7C15-09D8-89C6-CCE9-3598EE78438D}"/>
              </a:ext>
            </a:extLst>
          </p:cNvPr>
          <p:cNvPicPr/>
          <p:nvPr/>
        </p:nvPicPr>
        <p:blipFill>
          <a:blip r:embed="rId4" cstate="print"/>
          <a:stretch>
            <a:fillRect/>
          </a:stretch>
        </p:blipFill>
        <p:spPr>
          <a:xfrm>
            <a:off x="116556" y="4473745"/>
            <a:ext cx="1691639" cy="530352"/>
          </a:xfrm>
          <a:prstGeom prst="rect">
            <a:avLst/>
          </a:prstGeom>
        </p:spPr>
      </p:pic>
      <p:sp>
        <p:nvSpPr>
          <p:cNvPr id="8" name="TextBox 7">
            <a:extLst>
              <a:ext uri="{FF2B5EF4-FFF2-40B4-BE49-F238E27FC236}">
                <a16:creationId xmlns:a16="http://schemas.microsoft.com/office/drawing/2014/main" id="{F9C0E8F8-29EE-3490-D05C-A1E24DCC20CD}"/>
              </a:ext>
            </a:extLst>
          </p:cNvPr>
          <p:cNvSpPr txBox="1"/>
          <p:nvPr/>
        </p:nvSpPr>
        <p:spPr>
          <a:xfrm>
            <a:off x="5897028" y="3153513"/>
            <a:ext cx="3273908" cy="276999"/>
          </a:xfrm>
          <a:prstGeom prst="rect">
            <a:avLst/>
          </a:prstGeom>
          <a:noFill/>
        </p:spPr>
        <p:txBody>
          <a:bodyPr wrap="square">
            <a:spAutoFit/>
          </a:bodyPr>
          <a:lstStyle/>
          <a:p>
            <a:pPr marL="70485">
              <a:lnSpc>
                <a:spcPct val="100000"/>
              </a:lnSpc>
              <a:spcBef>
                <a:spcPts val="685"/>
              </a:spcBef>
            </a:pPr>
            <a:r>
              <a:rPr lang="id-ID" sz="1200" dirty="0">
                <a:solidFill>
                  <a:schemeClr val="dk1"/>
                </a:solidFill>
                <a:latin typeface="Bahnschrift SemiBold" panose="020B0502040204020203" pitchFamily="34" charset="0"/>
              </a:rPr>
              <a:t>Prof. Dr. Taufik Fuadi Abidin, S.Si., M</a:t>
            </a:r>
            <a:r>
              <a:rPr lang="id-ID" sz="1200">
                <a:solidFill>
                  <a:schemeClr val="dk1"/>
                </a:solidFill>
                <a:latin typeface="Bahnschrift SemiBold" panose="020B0502040204020203" pitchFamily="34" charset="0"/>
              </a:rPr>
              <a:t>.Tech</a:t>
            </a:r>
            <a:endParaRPr lang="en-US" sz="1200">
              <a:solidFill>
                <a:schemeClr val="dk1"/>
              </a:solidFill>
              <a:latin typeface="Bahnschrift SemiBold" panose="020B0502040204020203" pitchFamily="34" charset="0"/>
            </a:endParaRPr>
          </a:p>
        </p:txBody>
      </p:sp>
      <p:sp>
        <p:nvSpPr>
          <p:cNvPr id="10" name="TextBox 9">
            <a:extLst>
              <a:ext uri="{FF2B5EF4-FFF2-40B4-BE49-F238E27FC236}">
                <a16:creationId xmlns:a16="http://schemas.microsoft.com/office/drawing/2014/main" id="{11CD4E02-9127-C9CE-A752-2449F54991BB}"/>
              </a:ext>
            </a:extLst>
          </p:cNvPr>
          <p:cNvSpPr txBox="1"/>
          <p:nvPr/>
        </p:nvSpPr>
        <p:spPr>
          <a:xfrm>
            <a:off x="2756758" y="3162572"/>
            <a:ext cx="2989618" cy="276999"/>
          </a:xfrm>
          <a:prstGeom prst="rect">
            <a:avLst/>
          </a:prstGeom>
          <a:noFill/>
        </p:spPr>
        <p:txBody>
          <a:bodyPr wrap="square">
            <a:spAutoFit/>
          </a:bodyPr>
          <a:lstStyle/>
          <a:p>
            <a:pPr marL="70485">
              <a:spcBef>
                <a:spcPts val="685"/>
              </a:spcBef>
            </a:pPr>
            <a:r>
              <a:rPr lang="pt-BR" sz="1200" dirty="0">
                <a:solidFill>
                  <a:schemeClr val="dk1"/>
                </a:solidFill>
                <a:latin typeface="Bahnschrift SemiBold" panose="020B0502040204020203" pitchFamily="34" charset="0"/>
              </a:rPr>
              <a:t>Prof. Dr. Ir. Hammam Riza M.Sc</a:t>
            </a:r>
            <a:r>
              <a:rPr lang="pt-BR" sz="1200">
                <a:solidFill>
                  <a:schemeClr val="dk1"/>
                </a:solidFill>
                <a:latin typeface="Bahnschrift SemiBold" panose="020B0502040204020203" pitchFamily="34" charset="0"/>
              </a:rPr>
              <a:t>. IPU</a:t>
            </a:r>
            <a:endParaRPr lang="pt-BR" sz="1200" dirty="0">
              <a:solidFill>
                <a:schemeClr val="dk1"/>
              </a:solidFill>
              <a:latin typeface="Bahnschrift SemiBold" panose="020B0502040204020203" pitchFamily="34" charset="0"/>
            </a:endParaRPr>
          </a:p>
        </p:txBody>
      </p:sp>
      <p:sp>
        <p:nvSpPr>
          <p:cNvPr id="5" name="TextBox 4">
            <a:extLst>
              <a:ext uri="{FF2B5EF4-FFF2-40B4-BE49-F238E27FC236}">
                <a16:creationId xmlns:a16="http://schemas.microsoft.com/office/drawing/2014/main" id="{F6C381ED-19D9-AFEB-FDA4-4D1DD9C24C6D}"/>
              </a:ext>
            </a:extLst>
          </p:cNvPr>
          <p:cNvSpPr txBox="1"/>
          <p:nvPr/>
        </p:nvSpPr>
        <p:spPr>
          <a:xfrm>
            <a:off x="6000140" y="3357891"/>
            <a:ext cx="2711973" cy="646331"/>
          </a:xfrm>
          <a:prstGeom prst="rect">
            <a:avLst/>
          </a:prstGeom>
          <a:noFill/>
        </p:spPr>
        <p:txBody>
          <a:bodyPr wrap="square">
            <a:spAutoFit/>
          </a:bodyPr>
          <a:lstStyle/>
          <a:p>
            <a:r>
              <a:rPr lang="en-US" sz="1200" b="1">
                <a:solidFill>
                  <a:schemeClr val="dk1"/>
                </a:solidFill>
                <a:latin typeface="Bahnschrift SemiBold" panose="020B0502040204020203" pitchFamily="34" charset="0"/>
              </a:rPr>
              <a:t>Department of Informatics Universitas Syiah Kuala Aceh, Indonesia taufik.abidin@usk.ac.id</a:t>
            </a:r>
            <a:endParaRPr lang="en-ID" sz="1200" b="1">
              <a:solidFill>
                <a:schemeClr val="dk1"/>
              </a:solidFill>
              <a:latin typeface="Bahnschrift SemiBold" panose="020B0502040204020203" pitchFamily="34" charset="0"/>
            </a:endParaRPr>
          </a:p>
        </p:txBody>
      </p:sp>
      <p:sp>
        <p:nvSpPr>
          <p:cNvPr id="9" name="TextBox 8">
            <a:extLst>
              <a:ext uri="{FF2B5EF4-FFF2-40B4-BE49-F238E27FC236}">
                <a16:creationId xmlns:a16="http://schemas.microsoft.com/office/drawing/2014/main" id="{545426E0-C2EA-51ED-2D23-D2E9E3F374E1}"/>
              </a:ext>
            </a:extLst>
          </p:cNvPr>
          <p:cNvSpPr txBox="1"/>
          <p:nvPr/>
        </p:nvSpPr>
        <p:spPr>
          <a:xfrm>
            <a:off x="2827144" y="3382408"/>
            <a:ext cx="2986484" cy="1015663"/>
          </a:xfrm>
          <a:prstGeom prst="rect">
            <a:avLst/>
          </a:prstGeom>
          <a:noFill/>
        </p:spPr>
        <p:txBody>
          <a:bodyPr wrap="square">
            <a:spAutoFit/>
          </a:bodyPr>
          <a:lstStyle/>
          <a:p>
            <a:r>
              <a:rPr lang="en-US" sz="1200" b="1">
                <a:solidFill>
                  <a:schemeClr val="dk1"/>
                </a:solidFill>
                <a:latin typeface="Bahnschrift SemiBold" panose="020B0502040204020203" pitchFamily="34" charset="0"/>
              </a:rPr>
              <a:t>Research Center for Artificial Intelligence and Cyber Security National Research and Innovation Agency (BRIN) Jakarta, Indonesia hammam.riza@brin.go.id</a:t>
            </a:r>
            <a:endParaRPr lang="en-ID" sz="1200" b="1">
              <a:solidFill>
                <a:schemeClr val="dk1"/>
              </a:solidFill>
              <a:latin typeface="Bahnschrift SemiBold" panose="020B0502040204020203" pitchFamily="34" charset="0"/>
            </a:endParaRPr>
          </a:p>
        </p:txBody>
      </p:sp>
      <p:sp>
        <p:nvSpPr>
          <p:cNvPr id="13" name="TextBox 12">
            <a:extLst>
              <a:ext uri="{FF2B5EF4-FFF2-40B4-BE49-F238E27FC236}">
                <a16:creationId xmlns:a16="http://schemas.microsoft.com/office/drawing/2014/main" id="{76E4FD8B-80BD-AB84-0895-668718EDF1E6}"/>
              </a:ext>
            </a:extLst>
          </p:cNvPr>
          <p:cNvSpPr txBox="1"/>
          <p:nvPr/>
        </p:nvSpPr>
        <p:spPr>
          <a:xfrm>
            <a:off x="403375" y="3377507"/>
            <a:ext cx="2026061" cy="830997"/>
          </a:xfrm>
          <a:prstGeom prst="rect">
            <a:avLst/>
          </a:prstGeom>
          <a:noFill/>
        </p:spPr>
        <p:txBody>
          <a:bodyPr wrap="square">
            <a:spAutoFit/>
          </a:bodyPr>
          <a:lstStyle/>
          <a:p>
            <a:pPr marL="0" lvl="0" indent="0" algn="l" rtl="0">
              <a:spcBef>
                <a:spcPts val="0"/>
              </a:spcBef>
              <a:spcAft>
                <a:spcPts val="0"/>
              </a:spcAft>
              <a:buNone/>
            </a:pPr>
            <a:r>
              <a:rPr lang="en-US" sz="1200">
                <a:solidFill>
                  <a:schemeClr val="dk1"/>
                </a:solidFill>
                <a:latin typeface="Bahnschrift SemiBold" panose="020B0502040204020203" pitchFamily="34" charset="0"/>
                <a:sym typeface="Lexend"/>
              </a:rPr>
              <a:t>Department of Informatics Universitas Syiah Kuala Aceh, Indonesia haryrachmat10@gmail.com</a:t>
            </a:r>
            <a:endParaRPr lang="en-ID" sz="1200" dirty="0">
              <a:solidFill>
                <a:schemeClr val="dk1"/>
              </a:solidFill>
              <a:latin typeface="Bahnschrift SemiBold" panose="020B0502040204020203" pitchFamily="34" charset="0"/>
              <a:sym typeface="Lexen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6FC78-1DF1-A2B3-7D02-29F4E4A758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23D835-3014-3B65-0C47-69E5C6C9D8D7}"/>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Related Research 1/3</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D6FC7725-2CF5-EC55-12FE-8634BA8B23DB}"/>
              </a:ext>
            </a:extLst>
          </p:cNvPr>
          <p:cNvSpPr>
            <a:spLocks noGrp="1"/>
          </p:cNvSpPr>
          <p:nvPr>
            <p:ph type="body" idx="1"/>
          </p:nvPr>
        </p:nvSpPr>
        <p:spPr>
          <a:xfrm>
            <a:off x="234177" y="1233540"/>
            <a:ext cx="8679365" cy="3827673"/>
          </a:xfrm>
        </p:spPr>
        <p:txBody>
          <a:bodyPr/>
          <a:lstStyle/>
          <a:p>
            <a:pPr marL="342900" indent="-342900" algn="just">
              <a:spcAft>
                <a:spcPts val="1200"/>
              </a:spcAft>
              <a:buFont typeface="Wingdings" panose="05000000000000000000" pitchFamily="2" charset="2"/>
              <a:buChar char="v"/>
            </a:pPr>
            <a:r>
              <a:rPr lang="en-US" sz="1800" dirty="0">
                <a:latin typeface="Times New Roman" panose="02020603050405020304" pitchFamily="18" charset="0"/>
                <a:ea typeface="Times New Roman" panose="02020603050405020304" pitchFamily="18" charset="0"/>
              </a:rPr>
              <a:t>One of the commonly used and popular chatbot applications today is </a:t>
            </a:r>
            <a:r>
              <a:rPr lang="en-US" sz="1800" dirty="0" err="1">
                <a:latin typeface="Times New Roman" panose="02020603050405020304" pitchFamily="18" charset="0"/>
                <a:ea typeface="Times New Roman" panose="02020603050405020304" pitchFamily="18" charset="0"/>
              </a:rPr>
              <a:t>ChatGPT</a:t>
            </a:r>
            <a:r>
              <a:rPr lang="en-US" sz="1800" dirty="0">
                <a:latin typeface="Times New Roman" panose="02020603050405020304" pitchFamily="18" charset="0"/>
                <a:ea typeface="Times New Roman" panose="02020603050405020304" pitchFamily="18" charset="0"/>
              </a:rPr>
              <a:t>, which was developed by </a:t>
            </a:r>
            <a:r>
              <a:rPr lang="en-US" sz="1800" dirty="0" err="1">
                <a:latin typeface="Times New Roman" panose="02020603050405020304" pitchFamily="18" charset="0"/>
                <a:ea typeface="Times New Roman" panose="02020603050405020304" pitchFamily="18" charset="0"/>
              </a:rPr>
              <a:t>OpenAI</a:t>
            </a:r>
            <a:r>
              <a:rPr lang="en-US" sz="1800" dirty="0">
                <a:latin typeface="Times New Roman" panose="02020603050405020304" pitchFamily="18" charset="0"/>
                <a:ea typeface="Times New Roman" panose="02020603050405020304" pitchFamily="18" charset="0"/>
              </a:rPr>
              <a:t> and released at the end of 2022 (</a:t>
            </a:r>
            <a:r>
              <a:rPr lang="en-US" sz="1800" dirty="0" err="1">
                <a:latin typeface="Times New Roman" panose="02020603050405020304" pitchFamily="18" charset="0"/>
                <a:ea typeface="Times New Roman" panose="02020603050405020304" pitchFamily="18" charset="0"/>
              </a:rPr>
              <a:t>Mohamadi</a:t>
            </a:r>
            <a:r>
              <a:rPr lang="en-US" sz="1800" dirty="0">
                <a:latin typeface="Times New Roman" panose="02020603050405020304" pitchFamily="18" charset="0"/>
                <a:ea typeface="Times New Roman" panose="02020603050405020304" pitchFamily="18" charset="0"/>
              </a:rPr>
              <a:t> et al., 2023). Various studies seek to explore the capabilities of </a:t>
            </a:r>
            <a:r>
              <a:rPr lang="en-US" sz="1800" dirty="0" err="1">
                <a:latin typeface="Times New Roman" panose="02020603050405020304" pitchFamily="18" charset="0"/>
                <a:ea typeface="Times New Roman" panose="02020603050405020304" pitchFamily="18" charset="0"/>
              </a:rPr>
              <a:t>ChatGPT</a:t>
            </a:r>
            <a:r>
              <a:rPr lang="en-US" sz="1800" dirty="0">
                <a:latin typeface="Times New Roman" panose="02020603050405020304" pitchFamily="18" charset="0"/>
                <a:ea typeface="Times New Roman" panose="02020603050405020304" pitchFamily="18" charset="0"/>
              </a:rPr>
              <a:t> such as those conducted by Baker et al. (2024) in the medical field developed to aid clinical documentation.
(Loukas et al., 2023). classify texts in the field of banking.
(</a:t>
            </a:r>
            <a:r>
              <a:rPr lang="en-US" sz="1800" dirty="0" err="1">
                <a:latin typeface="Times New Roman" panose="02020603050405020304" pitchFamily="18" charset="0"/>
                <a:ea typeface="Times New Roman" panose="02020603050405020304" pitchFamily="18" charset="0"/>
              </a:rPr>
              <a:t>Trozze</a:t>
            </a:r>
            <a:r>
              <a:rPr lang="en-US" sz="1800" dirty="0">
                <a:latin typeface="Times New Roman" panose="02020603050405020304" pitchFamily="18" charset="0"/>
                <a:ea typeface="Times New Roman" panose="02020603050405020304" pitchFamily="18" charset="0"/>
              </a:rPr>
              <a:t> et al., 2023). in the field of law to determine which laws have the potential to be violated.</a:t>
            </a:r>
            <a:endParaRPr lang="en-ID"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6B533EE4-109D-E57F-F463-01F0392E51AF}"/>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1E1B1A8E-0EEB-8099-84CE-850E98FA373B}"/>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grpSp>
        <p:nvGrpSpPr>
          <p:cNvPr id="10" name="Google Shape;263;p25">
            <a:extLst>
              <a:ext uri="{FF2B5EF4-FFF2-40B4-BE49-F238E27FC236}">
                <a16:creationId xmlns:a16="http://schemas.microsoft.com/office/drawing/2014/main" id="{D1D718EB-790B-3CAB-79EC-280525A97FEE}"/>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FC822C56-8D2F-B416-7B0F-7B2E2080786B}"/>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D4D2106-B268-744E-D781-69B8F91AC8B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58508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17B87-78D7-5F62-E060-C241A47CB7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692831-2B88-2D2A-17B4-793D40E71202}"/>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Related Research 2/3</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2377546B-AB93-E89E-FC35-B0F73C7C5AF2}"/>
              </a:ext>
            </a:extLst>
          </p:cNvPr>
          <p:cNvSpPr>
            <a:spLocks noGrp="1"/>
          </p:cNvSpPr>
          <p:nvPr>
            <p:ph type="body" idx="1"/>
          </p:nvPr>
        </p:nvSpPr>
        <p:spPr>
          <a:xfrm>
            <a:off x="234177" y="1233541"/>
            <a:ext cx="8679365" cy="3657498"/>
          </a:xfrm>
        </p:spPr>
        <p:txBody>
          <a:bodyPr/>
          <a:lstStyle/>
          <a:p>
            <a:pPr marL="342900" indent="-342900" algn="just">
              <a:spcAft>
                <a:spcPts val="1200"/>
              </a:spcAft>
              <a:buFont typeface="Wingdings" panose="05000000000000000000" pitchFamily="2" charset="2"/>
              <a:buChar char="v"/>
            </a:pPr>
            <a:r>
              <a:rPr lang="en-US" sz="1800">
                <a:latin typeface="Times New Roman" panose="02020603050405020304" pitchFamily="18" charset="0"/>
                <a:ea typeface="Times New Roman" panose="02020603050405020304" pitchFamily="18" charset="0"/>
              </a:rPr>
              <a:t>In addition to closed-source LLMs such as GPT-4, some studies have used open-source LLMs such as those conducted by (Huang et al.) (2023) by adapting Llama's LLM to the legal domain to assist lawyers in making technical reports.
(Bhatti A., et al., 2023). fine-tuning the LLM Llama 70B named "SM70" to address a wide range of complex medical questions as well as clinical decision-making.
(Zhao H., et al., 2023). fine-tuning the LLM Llama 7B named "Ophtha-LLaMA2" to help diagnose eye diseases that will provide decision support for doctors.</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B77AA8D1-5B09-A922-0FE8-A1DA83C353FB}"/>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7A4B674-1249-0784-1D10-7EECF73000F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grpSp>
        <p:nvGrpSpPr>
          <p:cNvPr id="10" name="Google Shape;263;p25">
            <a:extLst>
              <a:ext uri="{FF2B5EF4-FFF2-40B4-BE49-F238E27FC236}">
                <a16:creationId xmlns:a16="http://schemas.microsoft.com/office/drawing/2014/main" id="{0C49D796-B06E-CBA5-675A-FA0D6D12FBD0}"/>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4D6CAF73-D982-BFE2-6DCC-7D325D01AD03}"/>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F55C434A-5E07-1862-9558-2816711D0232}"/>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088973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F892C-953B-C566-BB38-0F817E16A4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CDF776-F2D0-E71C-0C58-FA6DEF57EDFE}"/>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Related Research 3/3</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9B3FF8A3-56DA-5631-CBCE-AB1AEA61D39F}"/>
              </a:ext>
            </a:extLst>
          </p:cNvPr>
          <p:cNvSpPr>
            <a:spLocks noGrp="1"/>
          </p:cNvSpPr>
          <p:nvPr>
            <p:ph type="body" idx="1"/>
          </p:nvPr>
        </p:nvSpPr>
        <p:spPr>
          <a:xfrm>
            <a:off x="234177" y="1233541"/>
            <a:ext cx="8679365" cy="3657498"/>
          </a:xfrm>
        </p:spPr>
        <p:txBody>
          <a:bodyPr/>
          <a:lstStyle/>
          <a:p>
            <a:pPr marL="342900" indent="-342900" algn="just">
              <a:spcAft>
                <a:spcPts val="1200"/>
              </a:spcAft>
              <a:buFont typeface="Wingdings" panose="05000000000000000000" pitchFamily="2" charset="2"/>
              <a:buChar char="v"/>
            </a:pPr>
            <a:r>
              <a:rPr lang="en-US" sz="1800" dirty="0">
                <a:latin typeface="Times New Roman" panose="02020603050405020304" pitchFamily="18" charset="0"/>
                <a:ea typeface="Times New Roman" panose="02020603050405020304" pitchFamily="18" charset="0"/>
              </a:rPr>
              <a:t>(</a:t>
            </a:r>
            <a:r>
              <a:rPr lang="en-US" sz="1800" dirty="0" err="1">
                <a:latin typeface="Times New Roman" panose="02020603050405020304" pitchFamily="18" charset="0"/>
                <a:ea typeface="Times New Roman" panose="02020603050405020304" pitchFamily="18" charset="0"/>
              </a:rPr>
              <a:t>Barandoni</a:t>
            </a:r>
            <a:r>
              <a:rPr lang="en-US" sz="1800" dirty="0">
                <a:latin typeface="Times New Roman" panose="02020603050405020304" pitchFamily="18" charset="0"/>
                <a:ea typeface="Times New Roman" panose="02020603050405020304" pitchFamily="18" charset="0"/>
              </a:rPr>
              <a:t> et al. 2024) conducted a comparative analysis of LLMs to extract travel customer needs from TripAdvisor posts by Leveraging a variety of models, including open-source models such as Mistral 7B and closed-source models such as GPT-4 and Gemini. The results highlight the efficacy of open-source LLMs, especially the Mistral 7B, in achieving comparable performance to closed-source models.
Research on chatbots as virtual assistants has been conducted by Jonatan &amp; Igor (2023) to improve service efficiency to customers. The research that has been presented has shown the potential of LLM to help work in various fields.</a:t>
            </a:r>
            <a:endParaRPr lang="en-ID"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006B949C-748A-A8D7-BA1E-6EE627ED42CC}"/>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9A90E557-42CD-FC2F-901D-B7BE9D907CF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grpSp>
        <p:nvGrpSpPr>
          <p:cNvPr id="10" name="Google Shape;263;p25">
            <a:extLst>
              <a:ext uri="{FF2B5EF4-FFF2-40B4-BE49-F238E27FC236}">
                <a16:creationId xmlns:a16="http://schemas.microsoft.com/office/drawing/2014/main" id="{0C51CB33-5085-68CB-1E0C-6EF9DAF71051}"/>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2B264230-9285-87D6-8508-29BBFA8A6028}"/>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80173FAE-115B-ECAD-C440-073F68A2DF3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665039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62CE9CCA-2493-30B5-9FA3-3FAA3D045233}"/>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F55628F3-8EE3-F8B1-26B2-D72FAFEA5CC3}"/>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25CACC3D-AC99-18E2-88A9-CE207FFEAD55}"/>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lvl="0">
              <a:buSzPts val="1100"/>
            </a:pPr>
            <a:r>
              <a:rPr lang="en-ID" sz="2800" dirty="0">
                <a:latin typeface="Berlin Sans FB Demi" panose="020E0802020502020306" pitchFamily="34" charset="0"/>
              </a:rPr>
              <a:t>LITERATURE REVIEW</a:t>
            </a:r>
          </a:p>
        </p:txBody>
      </p:sp>
      <p:sp>
        <p:nvSpPr>
          <p:cNvPr id="301" name="Google Shape;301;p28">
            <a:extLst>
              <a:ext uri="{FF2B5EF4-FFF2-40B4-BE49-F238E27FC236}">
                <a16:creationId xmlns:a16="http://schemas.microsoft.com/office/drawing/2014/main" id="{9F8B6D0F-EAA8-495E-0ECE-22B3E52F9855}"/>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03</a:t>
            </a:r>
            <a:endParaRPr dirty="0">
              <a:latin typeface="Berlin Sans FB Demi" panose="020E0802020502020306" pitchFamily="34" charset="0"/>
            </a:endParaRPr>
          </a:p>
        </p:txBody>
      </p:sp>
      <p:grpSp>
        <p:nvGrpSpPr>
          <p:cNvPr id="303" name="Google Shape;303;p28">
            <a:extLst>
              <a:ext uri="{FF2B5EF4-FFF2-40B4-BE49-F238E27FC236}">
                <a16:creationId xmlns:a16="http://schemas.microsoft.com/office/drawing/2014/main" id="{60EB03FB-2F04-594E-EB19-3397776F6417}"/>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664C1D0B-812B-D733-2DE9-E797C7D84EF6}"/>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0F06AE61-184E-61C0-5B5D-0ABCF381DDD7}"/>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D483FC2D-5C5C-2D1D-E30B-93BE99CB0567}"/>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5E0363B3-32F0-09A7-4533-36245641DE44}"/>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DE67D974-2117-12FC-EAFF-5642CB43F1F4}"/>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DC764E87-5430-5261-77E4-EBA98D904D60}"/>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6BCB01E8-818F-7721-AD92-6986620A4652}"/>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0CFC4A2F-9387-0462-95CD-6B5E30C70D9C}"/>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74BAE780-B970-0E4D-3616-87CE6CC37298}"/>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0EB1AAFE-1C51-5C95-1128-1A70A887A84B}"/>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CFBC4203-6DED-6297-1937-8778F0EFA12D}"/>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EDDCFD8A-F196-AA39-3F73-C1D71CB2404F}"/>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581A676E-D767-EC88-C759-2936175B6923}"/>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85292626-B825-1C5C-4B62-BA3BD1D8D48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9A9EB046-FFF6-7DBC-4E7B-3FACBA7BE835}"/>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A99F5397-223B-7CF6-60A1-7C7B41A82B69}"/>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8AF7BF52-3F08-2320-4BCB-7737C17FC714}"/>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DC0CF051-D55C-4932-A314-FFA9E48229DF}"/>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1FF41189-87AE-6632-3507-86268AA35D6E}"/>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8E1BE1A9-259A-CE1E-514D-CC22017E22FB}"/>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dirty="0">
                <a:solidFill>
                  <a:schemeClr val="dk1"/>
                </a:solidFill>
                <a:latin typeface="Bahnschrift SemiLight" panose="020B0502040204020203" pitchFamily="34" charset="0"/>
                <a:sym typeface="Lexend"/>
              </a:rPr>
              <a:t>Conference </a:t>
            </a:r>
            <a:r>
              <a:rPr lang="en-ID" sz="1600">
                <a:solidFill>
                  <a:schemeClr val="dk1"/>
                </a:solidFill>
                <a:latin typeface="Bahnschrift SemiLight" panose="020B0502040204020203" pitchFamily="34" charset="0"/>
                <a:sym typeface="Lexend"/>
              </a:rPr>
              <a:t>| 24-25 October 2024</a:t>
            </a:r>
            <a:endParaRPr lang="en-ID" sz="1600" dirty="0">
              <a:solidFill>
                <a:schemeClr val="dk1"/>
              </a:solidFill>
              <a:latin typeface="Bahnschrift SemiLight" panose="020B0502040204020203" pitchFamily="34" charset="0"/>
              <a:sym typeface="Lexend"/>
            </a:endParaRPr>
          </a:p>
        </p:txBody>
      </p:sp>
    </p:spTree>
    <p:extLst>
      <p:ext uri="{BB962C8B-B14F-4D97-AF65-F5344CB8AC3E}">
        <p14:creationId xmlns:p14="http://schemas.microsoft.com/office/powerpoint/2010/main" val="2552712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2E9A26-E5E2-2BFB-B0D4-B06785E5B0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E8E311-27EB-4B87-FB84-96803301F38A}"/>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Literature Review (1/4)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6ED3B0CC-4911-C89A-D26A-4E2BE22DC173}"/>
              </a:ext>
            </a:extLst>
          </p:cNvPr>
          <p:cNvSpPr>
            <a:spLocks noGrp="1"/>
          </p:cNvSpPr>
          <p:nvPr>
            <p:ph type="body" idx="1"/>
          </p:nvPr>
        </p:nvSpPr>
        <p:spPr>
          <a:xfrm>
            <a:off x="234177" y="1216441"/>
            <a:ext cx="8679365" cy="3147403"/>
          </a:xfrm>
        </p:spPr>
        <p:txBody>
          <a:bodyPr/>
          <a:lstStyle/>
          <a:p>
            <a:pPr marL="342900" indent="-342900" algn="just">
              <a:spcAft>
                <a:spcPts val="600"/>
              </a:spcAft>
              <a:buFont typeface="Wingdings" panose="05000000000000000000" pitchFamily="2" charset="2"/>
              <a:buChar char="v"/>
            </a:pPr>
            <a:r>
              <a:rPr lang="en-US" sz="1800" b="1" dirty="0">
                <a:solidFill>
                  <a:srgbClr val="000000"/>
                </a:solidFill>
                <a:latin typeface="Times New Roman" panose="02020603050405020304" pitchFamily="18" charset="0"/>
                <a:ea typeface="Calibri" panose="020F0502020204030204" pitchFamily="34" charset="0"/>
              </a:rPr>
              <a:t>Large Language Models (LLMs) </a:t>
            </a:r>
            <a:r>
              <a:rPr lang="en-US" sz="1800" dirty="0">
                <a:solidFill>
                  <a:srgbClr val="000000"/>
                </a:solidFill>
                <a:latin typeface="Times New Roman" panose="02020603050405020304" pitchFamily="18" charset="0"/>
                <a:ea typeface="Calibri" panose="020F0502020204030204" pitchFamily="34" charset="0"/>
              </a:rPr>
              <a:t>are chatbot models that can help in obtaining information quickly and accurately.</a:t>
            </a:r>
            <a:r>
              <a:rPr lang="en-US" sz="1800" b="1" dirty="0">
                <a:solidFill>
                  <a:srgbClr val="000000"/>
                </a:solidFill>
                <a:latin typeface="Times New Roman" panose="02020603050405020304" pitchFamily="18" charset="0"/>
                <a:ea typeface="Calibri" panose="020F0502020204030204" pitchFamily="34" charset="0"/>
              </a:rPr>
              <a:t>
The Mistral 7B </a:t>
            </a:r>
            <a:r>
              <a:rPr lang="en-US" sz="1800" dirty="0">
                <a:solidFill>
                  <a:srgbClr val="000000"/>
                </a:solidFill>
                <a:latin typeface="Times New Roman" panose="02020603050405020304" pitchFamily="18" charset="0"/>
                <a:ea typeface="Calibri" panose="020F0502020204030204" pitchFamily="34" charset="0"/>
              </a:rPr>
              <a:t>is one of the chatbot models with 7.3B parameters that is easy to adjust to any task and has outperformed the performance of the Llama 2 13B model in all benchmarks.</a:t>
            </a:r>
            <a:r>
              <a:rPr lang="en-US" sz="1800" b="1" dirty="0">
                <a:solidFill>
                  <a:srgbClr val="000000"/>
                </a:solidFill>
                <a:latin typeface="Times New Roman" panose="02020603050405020304" pitchFamily="18" charset="0"/>
                <a:ea typeface="Calibri" panose="020F0502020204030204" pitchFamily="34" charset="0"/>
              </a:rPr>
              <a:t>
Fine-tuning </a:t>
            </a:r>
            <a:r>
              <a:rPr lang="en-US" sz="1800" dirty="0">
                <a:solidFill>
                  <a:srgbClr val="000000"/>
                </a:solidFill>
                <a:latin typeface="Times New Roman" panose="02020603050405020304" pitchFamily="18" charset="0"/>
                <a:ea typeface="Calibri" panose="020F0502020204030204" pitchFamily="34" charset="0"/>
              </a:rPr>
              <a:t>means training a model with a specific task using a model that has been trained with datasets on a specific domain. </a:t>
            </a:r>
            <a:r>
              <a:rPr lang="en-US" sz="1800" b="1" dirty="0">
                <a:solidFill>
                  <a:srgbClr val="000000"/>
                </a:solidFill>
                <a:latin typeface="Times New Roman" panose="02020603050405020304" pitchFamily="18" charset="0"/>
                <a:ea typeface="Calibri" panose="020F0502020204030204" pitchFamily="34" charset="0"/>
              </a:rPr>
              <a:t>
Retrieval augmented generation (RAG) </a:t>
            </a:r>
            <a:r>
              <a:rPr lang="en-US" sz="1800" dirty="0">
                <a:solidFill>
                  <a:srgbClr val="000000"/>
                </a:solidFill>
                <a:latin typeface="Times New Roman" panose="02020603050405020304" pitchFamily="18" charset="0"/>
                <a:ea typeface="Calibri" panose="020F0502020204030204" pitchFamily="34" charset="0"/>
              </a:rPr>
              <a:t>is an approach in creating AI models that can generate text by combining retrieval and generation capabilities.</a:t>
            </a:r>
            <a:endParaRPr lang="en-ID"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A2CAE27F-53D6-1E13-2B05-FB2F14CEA311}"/>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D51053F-D3AF-73FE-C66C-A3A0922445DC}"/>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grpSp>
        <p:nvGrpSpPr>
          <p:cNvPr id="10" name="Google Shape;263;p25">
            <a:extLst>
              <a:ext uri="{FF2B5EF4-FFF2-40B4-BE49-F238E27FC236}">
                <a16:creationId xmlns:a16="http://schemas.microsoft.com/office/drawing/2014/main" id="{6170EAC2-0404-0814-6404-CF66E8179CD7}"/>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CCD37B33-41F8-57B7-9C87-5B1CB49AF73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C7976C2E-3C38-78D5-E482-434276717654}"/>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960409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F8E57-0563-D009-6421-BB9AE61774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67F208-FDD3-3519-EE6C-F5D3AD01BCE8}"/>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Literature Review  (2/4)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68680C9A-DDCC-1677-E7C8-6C7FEEBE0D04}"/>
              </a:ext>
            </a:extLst>
          </p:cNvPr>
          <p:cNvSpPr>
            <a:spLocks noGrp="1"/>
          </p:cNvSpPr>
          <p:nvPr>
            <p:ph type="body" idx="1"/>
          </p:nvPr>
        </p:nvSpPr>
        <p:spPr>
          <a:xfrm>
            <a:off x="139833" y="1375317"/>
            <a:ext cx="8679365" cy="3657498"/>
          </a:xfrm>
        </p:spPr>
        <p:txBody>
          <a:bodyPr/>
          <a:lstStyle/>
          <a:p>
            <a:pPr marL="342900" indent="-342900" algn="just">
              <a:spcAft>
                <a:spcPts val="1200"/>
              </a:spcAft>
              <a:buFont typeface="Wingdings" panose="05000000000000000000" pitchFamily="2" charset="2"/>
              <a:buChar char="v"/>
            </a:pP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RAG </a:t>
            </a: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combines text generation with a retrieval mechanism. That is, the model generates text, but retrieves relevant information from a set of documents. </a:t>
            </a: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RAG </a:t>
            </a: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are useful for tasks that require models to incorporate specific, current, or domain-specific knowledge from a dataset, such as current news articles or medical research papers.</a:t>
            </a:r>
            <a:endParaRPr lang="en-ID"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E31B4FD9-AA6B-518C-7072-C0415A3B4F27}"/>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C96F4387-5D71-9D66-A0DA-460FEBDF2088}"/>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sp>
        <p:nvSpPr>
          <p:cNvPr id="6" name="Google Shape;302;p28">
            <a:extLst>
              <a:ext uri="{FF2B5EF4-FFF2-40B4-BE49-F238E27FC236}">
                <a16:creationId xmlns:a16="http://schemas.microsoft.com/office/drawing/2014/main" id="{00D4F65F-2FCB-4F97-767D-A3244394E40A}"/>
              </a:ext>
            </a:extLst>
          </p:cNvPr>
          <p:cNvSpPr txBox="1">
            <a:spLocks/>
          </p:cNvSpPr>
          <p:nvPr/>
        </p:nvSpPr>
        <p:spPr>
          <a:xfrm>
            <a:off x="259828" y="1096409"/>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US" sz="1400" dirty="0">
                <a:latin typeface="Bahnschrift SemiBold" panose="020B0502040204020203" pitchFamily="34" charset="0"/>
              </a:rPr>
              <a:t>Difference between </a:t>
            </a:r>
            <a:r>
              <a:rPr lang="en-US" sz="1400" b="1" dirty="0">
                <a:latin typeface="Bahnschrift SemiBold" panose="020B0502040204020203" pitchFamily="34" charset="0"/>
              </a:rPr>
              <a:t>RAG</a:t>
            </a:r>
            <a:r>
              <a:rPr lang="en-US" sz="1400" dirty="0">
                <a:latin typeface="Bahnschrift SemiBold" panose="020B0502040204020203" pitchFamily="34" charset="0"/>
              </a:rPr>
              <a:t> and </a:t>
            </a:r>
            <a:r>
              <a:rPr lang="en-US" sz="1400" b="1" dirty="0">
                <a:latin typeface="Bahnschrift SemiBold" panose="020B0502040204020203" pitchFamily="34" charset="0"/>
              </a:rPr>
              <a:t>Fine-tuning</a:t>
            </a:r>
            <a:endParaRPr lang="en-ID" sz="1400" b="1" i="1" dirty="0">
              <a:latin typeface="Bahnschrift SemiBold" panose="020B0502040204020203" pitchFamily="34" charset="0"/>
            </a:endParaRPr>
          </a:p>
        </p:txBody>
      </p:sp>
      <p:grpSp>
        <p:nvGrpSpPr>
          <p:cNvPr id="10" name="Google Shape;263;p25">
            <a:extLst>
              <a:ext uri="{FF2B5EF4-FFF2-40B4-BE49-F238E27FC236}">
                <a16:creationId xmlns:a16="http://schemas.microsoft.com/office/drawing/2014/main" id="{57D842C1-68D7-8B00-3302-FADEB7616F75}"/>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DBBCC770-94D7-8D38-ECB1-1CEB65D5FCCC}"/>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EDBDBA70-0F75-A12A-9CAD-BDF50A47C67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861503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825DD-5AE8-F88A-4FCA-4917848B00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AA3B23-F4A2-FDD5-0591-2706EB8E4095}"/>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Literature Review  (3/4)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8559A8F8-7348-2807-B8F4-11725FA3EE41}"/>
              </a:ext>
            </a:extLst>
          </p:cNvPr>
          <p:cNvSpPr>
            <a:spLocks noGrp="1"/>
          </p:cNvSpPr>
          <p:nvPr>
            <p:ph type="body" idx="1"/>
          </p:nvPr>
        </p:nvSpPr>
        <p:spPr>
          <a:xfrm>
            <a:off x="139833" y="1375317"/>
            <a:ext cx="8679365" cy="3657498"/>
          </a:xfrm>
        </p:spPr>
        <p:txBody>
          <a:bodyPr/>
          <a:lstStyle/>
          <a:p>
            <a:pPr marL="342900" indent="-342900" algn="just">
              <a:spcAft>
                <a:spcPts val="1200"/>
              </a:spcAft>
              <a:buFont typeface="Wingdings" panose="05000000000000000000" pitchFamily="2" charset="2"/>
              <a:buChar char="v"/>
            </a:pP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Fine-tuning </a:t>
            </a: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is a training technique in which a pre-trained model (such as GPT and Mistral 7B) is further trained on a specific dataset associated with a specific task. This model learns the patterns and task-specific information from the dataset provided during Fine-tuning. </a:t>
            </a: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Fine-tuning </a:t>
            </a: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is typically used when it is necessary to apply a trained model to a specific task or domain. This is efficient because the model does not start learning from scratch but refines the existing knowledge for a specific task.</a:t>
            </a:r>
            <a:endParaRPr lang="en-ID"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A18383B9-04D7-2008-D2B3-3CD1D1DDF92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752A43F-0E1A-4C85-79E6-059F23EFC8BC}"/>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sp>
        <p:nvSpPr>
          <p:cNvPr id="6" name="Google Shape;302;p28">
            <a:extLst>
              <a:ext uri="{FF2B5EF4-FFF2-40B4-BE49-F238E27FC236}">
                <a16:creationId xmlns:a16="http://schemas.microsoft.com/office/drawing/2014/main" id="{9C960675-5D86-88FC-6A39-B2F5646B7982}"/>
              </a:ext>
            </a:extLst>
          </p:cNvPr>
          <p:cNvSpPr txBox="1">
            <a:spLocks/>
          </p:cNvSpPr>
          <p:nvPr/>
        </p:nvSpPr>
        <p:spPr>
          <a:xfrm>
            <a:off x="259828" y="1096409"/>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dirty="0">
                <a:latin typeface="Bahnschrift SemiLight" panose="020B0502040204020203" pitchFamily="34" charset="0"/>
              </a:rPr>
              <a:t>Next...</a:t>
            </a:r>
            <a:endParaRPr lang="en-ID" sz="1400" b="1" i="1" dirty="0">
              <a:latin typeface="Bahnschrift SemiLight" panose="020B0502040204020203" pitchFamily="34" charset="0"/>
            </a:endParaRPr>
          </a:p>
        </p:txBody>
      </p:sp>
      <p:grpSp>
        <p:nvGrpSpPr>
          <p:cNvPr id="10" name="Google Shape;263;p25">
            <a:extLst>
              <a:ext uri="{FF2B5EF4-FFF2-40B4-BE49-F238E27FC236}">
                <a16:creationId xmlns:a16="http://schemas.microsoft.com/office/drawing/2014/main" id="{3A65A9C7-A57A-AC43-BCCB-465062A17A71}"/>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7D842853-AE5C-E84D-2B86-05A8CFACEE03}"/>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3C995345-4881-15AA-F0F6-B723BA81B7B2}"/>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434965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509BD-7554-8A23-5486-AECB454D7E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804369-5E63-1F24-914F-8A297A5AF844}"/>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Literature Review  (4/4)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4DA4FFC2-B690-2C85-1568-B63EC0B0411B}"/>
              </a:ext>
            </a:extLst>
          </p:cNvPr>
          <p:cNvSpPr>
            <a:spLocks noGrp="1"/>
          </p:cNvSpPr>
          <p:nvPr>
            <p:ph type="body" idx="1"/>
          </p:nvPr>
        </p:nvSpPr>
        <p:spPr>
          <a:xfrm>
            <a:off x="1391170" y="4424216"/>
            <a:ext cx="6659136" cy="636997"/>
          </a:xfrm>
        </p:spPr>
        <p:txBody>
          <a:bodyPr/>
          <a:lstStyle/>
          <a:p>
            <a:pPr marL="152400" indent="0">
              <a:buNone/>
            </a:pPr>
            <a:r>
              <a:rPr lang="en-US" sz="1600" b="1" dirty="0">
                <a:latin typeface="Bahnschrift SemiBold" panose="020B0502040204020203" pitchFamily="34" charset="0"/>
                <a:ea typeface="Calibri" panose="020F0502020204030204" pitchFamily="34" charset="0"/>
              </a:rPr>
              <a:t>Figure 1 </a:t>
            </a:r>
            <a:r>
              <a:rPr lang="en-US" sz="1600" dirty="0">
                <a:latin typeface="Bahnschrift SemiBold" panose="020B0502040204020203" pitchFamily="34" charset="0"/>
                <a:ea typeface="Calibri" panose="020F0502020204030204" pitchFamily="34" charset="0"/>
              </a:rPr>
              <a:t>Architecture on Retrieval augmented generation (RAG). (Source:</a:t>
            </a:r>
            <a:r>
              <a:rPr lang="en-ID" sz="1600" dirty="0">
                <a:latin typeface="Bahnschrift SemiBold" panose="020B0502040204020203" pitchFamily="34" charset="0"/>
                <a:ea typeface="Calibri" panose="020F0502020204030204" pitchFamily="34" charset="0"/>
              </a:rPr>
              <a:t> </a:t>
            </a:r>
            <a:r>
              <a:rPr lang="en-ID" sz="1600" dirty="0" err="1">
                <a:latin typeface="Bahnschrift SemiBold" panose="020B0502040204020203" pitchFamily="34" charset="0"/>
                <a:ea typeface="Calibri" panose="020F0502020204030204" pitchFamily="34" charset="0"/>
              </a:rPr>
              <a:t>Rakotoson</a:t>
            </a:r>
            <a:r>
              <a:rPr lang="en-ID" sz="1600" dirty="0">
                <a:latin typeface="Bahnschrift SemiBold" panose="020B0502040204020203" pitchFamily="34" charset="0"/>
                <a:ea typeface="Calibri" panose="020F0502020204030204" pitchFamily="34" charset="0"/>
              </a:rPr>
              <a:t>, </a:t>
            </a:r>
            <a:r>
              <a:rPr lang="en-ID" sz="1600" dirty="0" err="1">
                <a:latin typeface="Bahnschrift SemiBold" panose="020B0502040204020203" pitchFamily="34" charset="0"/>
                <a:ea typeface="Calibri" panose="020F0502020204030204" pitchFamily="34" charset="0"/>
              </a:rPr>
              <a:t>Loïc</a:t>
            </a:r>
            <a:r>
              <a:rPr lang="en-ID" sz="1600" dirty="0">
                <a:latin typeface="Bahnschrift SemiBold" panose="020B0502040204020203" pitchFamily="34" charset="0"/>
                <a:ea typeface="Calibri" panose="020F0502020204030204" pitchFamily="34" charset="0"/>
              </a:rPr>
              <a:t> et al., 2024)</a:t>
            </a:r>
          </a:p>
        </p:txBody>
      </p:sp>
      <p:pic>
        <p:nvPicPr>
          <p:cNvPr id="4" name="object 27">
            <a:extLst>
              <a:ext uri="{FF2B5EF4-FFF2-40B4-BE49-F238E27FC236}">
                <a16:creationId xmlns:a16="http://schemas.microsoft.com/office/drawing/2014/main" id="{89603CE8-0D64-B926-0703-30C95498D4DE}"/>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7B420884-06A8-EF15-4707-84C63B9FF2F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mn-lt"/>
                <a:sym typeface="Lexend"/>
              </a:rPr>
              <a:t>Conference | 24-25 October 2024</a:t>
            </a:r>
            <a:endParaRPr lang="en-ID" sz="1200" dirty="0">
              <a:solidFill>
                <a:schemeClr val="dk1"/>
              </a:solidFill>
              <a:latin typeface="+mn-lt"/>
              <a:sym typeface="Lexend"/>
            </a:endParaRPr>
          </a:p>
        </p:txBody>
      </p:sp>
      <p:grpSp>
        <p:nvGrpSpPr>
          <p:cNvPr id="10" name="Google Shape;263;p25">
            <a:extLst>
              <a:ext uri="{FF2B5EF4-FFF2-40B4-BE49-F238E27FC236}">
                <a16:creationId xmlns:a16="http://schemas.microsoft.com/office/drawing/2014/main" id="{8C657B1C-1585-2514-60F9-6FFB3FDA2D49}"/>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C8F156B3-51C2-27DE-F461-170B9D48EEE4}"/>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FB65F72-0837-E1BA-AFFC-42689462FB1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7" name="Picture 6">
            <a:extLst>
              <a:ext uri="{FF2B5EF4-FFF2-40B4-BE49-F238E27FC236}">
                <a16:creationId xmlns:a16="http://schemas.microsoft.com/office/drawing/2014/main" id="{999964C0-4CD9-A343-F501-AB08D1E5A3CA}"/>
              </a:ext>
            </a:extLst>
          </p:cNvPr>
          <p:cNvPicPr>
            <a:picLocks noChangeAspect="1"/>
          </p:cNvPicPr>
          <p:nvPr/>
        </p:nvPicPr>
        <p:blipFill>
          <a:blip r:embed="rId4"/>
          <a:stretch>
            <a:fillRect/>
          </a:stretch>
        </p:blipFill>
        <p:spPr>
          <a:xfrm>
            <a:off x="1564888" y="1432369"/>
            <a:ext cx="5762625" cy="3064361"/>
          </a:xfrm>
          <a:prstGeom prst="rect">
            <a:avLst/>
          </a:prstGeom>
        </p:spPr>
      </p:pic>
    </p:spTree>
    <p:extLst>
      <p:ext uri="{BB962C8B-B14F-4D97-AF65-F5344CB8AC3E}">
        <p14:creationId xmlns:p14="http://schemas.microsoft.com/office/powerpoint/2010/main" val="3753293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957B73B7-F770-137E-1507-4045B012F588}"/>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05F1EABE-57C9-3348-5F16-AB0226428305}"/>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56DE9AC5-8566-52C4-4219-51322B6FC616}"/>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lvl="0">
              <a:buSzPts val="1100"/>
            </a:pPr>
            <a:r>
              <a:rPr lang="en-ID" sz="3200" dirty="0">
                <a:latin typeface="Berlin Sans FB Demi" panose="020E0802020502020306" pitchFamily="34" charset="0"/>
              </a:rPr>
              <a:t>Research Methodology </a:t>
            </a:r>
          </a:p>
        </p:txBody>
      </p:sp>
      <p:sp>
        <p:nvSpPr>
          <p:cNvPr id="301" name="Google Shape;301;p28">
            <a:extLst>
              <a:ext uri="{FF2B5EF4-FFF2-40B4-BE49-F238E27FC236}">
                <a16:creationId xmlns:a16="http://schemas.microsoft.com/office/drawing/2014/main" id="{5A11B8F6-D804-BE45-2B75-412C28E755FE}"/>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04</a:t>
            </a:r>
            <a:endParaRPr dirty="0">
              <a:latin typeface="Berlin Sans FB Demi" panose="020E0802020502020306" pitchFamily="34" charset="0"/>
            </a:endParaRPr>
          </a:p>
        </p:txBody>
      </p:sp>
      <p:grpSp>
        <p:nvGrpSpPr>
          <p:cNvPr id="303" name="Google Shape;303;p28">
            <a:extLst>
              <a:ext uri="{FF2B5EF4-FFF2-40B4-BE49-F238E27FC236}">
                <a16:creationId xmlns:a16="http://schemas.microsoft.com/office/drawing/2014/main" id="{CA7D1D4E-B08F-E5F0-8F9D-4942F53D65CB}"/>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F1118570-E232-FB81-7B2E-E0E009F2CD80}"/>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4C29C8A3-6F02-69B5-9A0B-EFA6F982DCFD}"/>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B713480A-156B-3E61-986F-99D96193C269}"/>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9A2D25B7-2BBC-687A-F143-5951DB95D7F7}"/>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A0FF3074-9C58-36F2-CDC7-BFBB8EEEA077}"/>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B71B45CF-4FF7-FED3-D6F3-77B755DBD047}"/>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C163B44C-15F3-94B4-AC01-752C0DB3447A}"/>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895D403A-2D6B-D44A-297A-DB82E37454F5}"/>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52705BDE-5575-4982-0FAD-D24F64ACF070}"/>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454B4312-5C78-6AB8-2368-6130DFFD3D84}"/>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2F5AB508-BD0D-B5FF-A8D4-679A60E150EF}"/>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33662F27-B16F-DC3E-A1BB-B55FA0D0361C}"/>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1AF2D2E7-6137-C5F9-6C36-E1A966ED7CBF}"/>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F7A16C72-C69C-E8E4-B736-F18318E9318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AB7D7F6F-E120-2789-8CAC-C77AF38FD56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02E80923-BEC5-126D-66F6-FCC2ABBAECFD}"/>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313B949B-E1A4-DE01-8309-485DA37E52AD}"/>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89480963-C127-4E79-7232-8B5662878CED}"/>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76D077B3-2616-7818-7E0A-3E0377FA1D2C}"/>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A00712D5-97A8-9FC4-42CD-9E4EA471DEB0}"/>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dirty="0">
                <a:solidFill>
                  <a:schemeClr val="dk1"/>
                </a:solidFill>
                <a:latin typeface="Bahnschrift SemiLight" panose="020B0502040204020203" pitchFamily="34" charset="0"/>
                <a:sym typeface="Lexend"/>
              </a:rPr>
              <a:t>Conference </a:t>
            </a:r>
            <a:r>
              <a:rPr lang="en-ID" sz="1600">
                <a:solidFill>
                  <a:schemeClr val="dk1"/>
                </a:solidFill>
                <a:latin typeface="Bahnschrift SemiLight" panose="020B0502040204020203" pitchFamily="34" charset="0"/>
                <a:sym typeface="Lexend"/>
              </a:rPr>
              <a:t>| 24-25 October 2024</a:t>
            </a:r>
            <a:endParaRPr lang="en-ID" sz="1600" dirty="0">
              <a:solidFill>
                <a:schemeClr val="dk1"/>
              </a:solidFill>
              <a:latin typeface="Bahnschrift SemiLight" panose="020B0502040204020203" pitchFamily="34" charset="0"/>
              <a:sym typeface="Lexend"/>
            </a:endParaRPr>
          </a:p>
        </p:txBody>
      </p:sp>
    </p:spTree>
    <p:extLst>
      <p:ext uri="{BB962C8B-B14F-4D97-AF65-F5344CB8AC3E}">
        <p14:creationId xmlns:p14="http://schemas.microsoft.com/office/powerpoint/2010/main" val="1131448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BFA448-54DC-937E-53E4-CC60628B37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1C9847-AE15-2E50-3833-1EB499395661}"/>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(1/11)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9CB2F6A1-0E2B-3C34-A96F-C4E2F7D85D2C}"/>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9BA8D846-8296-8D07-0EC5-07AD577BCB07}"/>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grpSp>
        <p:nvGrpSpPr>
          <p:cNvPr id="10" name="Google Shape;263;p25">
            <a:extLst>
              <a:ext uri="{FF2B5EF4-FFF2-40B4-BE49-F238E27FC236}">
                <a16:creationId xmlns:a16="http://schemas.microsoft.com/office/drawing/2014/main" id="{4427C774-8858-D6EB-1062-5DDDC839D6FB}"/>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BF952ACB-A264-BFC1-A41B-AE15FCBDB646}"/>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6F99F373-AEB7-1CDF-CB83-73849746CB9E}"/>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72D0A2CE-25A6-B24A-D591-6D5ACFA4E803}"/>
              </a:ext>
            </a:extLst>
          </p:cNvPr>
          <p:cNvSpPr txBox="1">
            <a:spLocks/>
          </p:cNvSpPr>
          <p:nvPr/>
        </p:nvSpPr>
        <p:spPr>
          <a:xfrm>
            <a:off x="726608" y="1771775"/>
            <a:ext cx="267990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2000" dirty="0">
                <a:latin typeface="Berlin Sans FB Demi" panose="020E0802020502020306" pitchFamily="34" charset="0"/>
              </a:rPr>
              <a:t>Place :</a:t>
            </a:r>
          </a:p>
        </p:txBody>
      </p:sp>
      <p:sp>
        <p:nvSpPr>
          <p:cNvPr id="9" name="Google Shape;397;p32">
            <a:extLst>
              <a:ext uri="{FF2B5EF4-FFF2-40B4-BE49-F238E27FC236}">
                <a16:creationId xmlns:a16="http://schemas.microsoft.com/office/drawing/2014/main" id="{47CE4B36-12D1-0817-54A9-843FB11FF486}"/>
              </a:ext>
            </a:extLst>
          </p:cNvPr>
          <p:cNvSpPr txBox="1">
            <a:spLocks/>
          </p:cNvSpPr>
          <p:nvPr/>
        </p:nvSpPr>
        <p:spPr>
          <a:xfrm>
            <a:off x="726608" y="2063612"/>
            <a:ext cx="3770564" cy="572700"/>
          </a:xfrm>
          <a:prstGeom prst="rect">
            <a:avLst/>
          </a:prstGeom>
          <a:noFill/>
          <a:ln>
            <a:noFill/>
          </a:ln>
        </p:spPr>
        <p:txBody>
          <a:bodyPr spcFirstLastPara="1" wrap="square" lIns="90000"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buClr>
                <a:schemeClr val="dk1"/>
              </a:buClr>
              <a:buSzPts val="1100"/>
              <a:buNone/>
            </a:pPr>
            <a:r>
              <a:rPr lang="en-US" sz="1400" dirty="0">
                <a:latin typeface="Bahnschrift SemiLight" panose="020B0502040204020203" pitchFamily="34" charset="0"/>
              </a:rPr>
              <a:t>Master of Artificial Intelligence Study Program, Department of Informatics, FMIPA USK.</a:t>
            </a:r>
          </a:p>
        </p:txBody>
      </p:sp>
      <p:sp>
        <p:nvSpPr>
          <p:cNvPr id="22" name="Google Shape;395;p32">
            <a:extLst>
              <a:ext uri="{FF2B5EF4-FFF2-40B4-BE49-F238E27FC236}">
                <a16:creationId xmlns:a16="http://schemas.microsoft.com/office/drawing/2014/main" id="{77046D82-A5B6-9CAA-91FE-2FAA88BCD3E0}"/>
              </a:ext>
            </a:extLst>
          </p:cNvPr>
          <p:cNvSpPr txBox="1">
            <a:spLocks/>
          </p:cNvSpPr>
          <p:nvPr/>
        </p:nvSpPr>
        <p:spPr>
          <a:xfrm>
            <a:off x="726608" y="2928149"/>
            <a:ext cx="267990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2000" dirty="0">
                <a:latin typeface="Berlin Sans FB Demi" panose="020E0802020502020306" pitchFamily="34" charset="0"/>
              </a:rPr>
              <a:t>Time :</a:t>
            </a:r>
          </a:p>
        </p:txBody>
      </p:sp>
      <p:sp>
        <p:nvSpPr>
          <p:cNvPr id="23" name="Google Shape;397;p32">
            <a:extLst>
              <a:ext uri="{FF2B5EF4-FFF2-40B4-BE49-F238E27FC236}">
                <a16:creationId xmlns:a16="http://schemas.microsoft.com/office/drawing/2014/main" id="{73A7582B-102B-A50A-400D-81770FF4915D}"/>
              </a:ext>
            </a:extLst>
          </p:cNvPr>
          <p:cNvSpPr txBox="1">
            <a:spLocks/>
          </p:cNvSpPr>
          <p:nvPr/>
        </p:nvSpPr>
        <p:spPr>
          <a:xfrm>
            <a:off x="726608" y="3219986"/>
            <a:ext cx="3770564" cy="572700"/>
          </a:xfrm>
          <a:prstGeom prst="rect">
            <a:avLst/>
          </a:prstGeom>
          <a:noFill/>
          <a:ln>
            <a:noFill/>
          </a:ln>
        </p:spPr>
        <p:txBody>
          <a:bodyPr spcFirstLastPara="1" wrap="square" lIns="90000"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buClr>
                <a:schemeClr val="dk1"/>
              </a:buClr>
              <a:buSzPts val="1100"/>
              <a:buNone/>
            </a:pPr>
            <a:r>
              <a:rPr lang="en-US" sz="1400" dirty="0">
                <a:latin typeface="Bahnschrift SemiLight" panose="020B0502040204020203" pitchFamily="34" charset="0"/>
              </a:rPr>
              <a:t>6 (six) months starting from April to September 2024</a:t>
            </a:r>
          </a:p>
        </p:txBody>
      </p:sp>
    </p:spTree>
    <p:extLst>
      <p:ext uri="{BB962C8B-B14F-4D97-AF65-F5344CB8AC3E}">
        <p14:creationId xmlns:p14="http://schemas.microsoft.com/office/powerpoint/2010/main" val="2316354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7"/>
          <p:cNvSpPr/>
          <p:nvPr/>
        </p:nvSpPr>
        <p:spPr>
          <a:xfrm rot="5400000">
            <a:off x="-1049000" y="3207350"/>
            <a:ext cx="4761900" cy="7860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1" name="Google Shape;281;p27"/>
          <p:cNvSpPr txBox="1">
            <a:spLocks noGrp="1"/>
          </p:cNvSpPr>
          <p:nvPr>
            <p:ph type="title" idx="2"/>
          </p:nvPr>
        </p:nvSpPr>
        <p:spPr>
          <a:xfrm>
            <a:off x="2100925" y="1444783"/>
            <a:ext cx="4509300" cy="449700"/>
          </a:xfrm>
          <a:prstGeom prst="rect">
            <a:avLst/>
          </a:prstGeom>
        </p:spPr>
        <p:txBody>
          <a:bodyPr spcFirstLastPara="1" wrap="square" lIns="91425" tIns="91425" rIns="91425" bIns="91425" anchor="b" anchorCtr="0">
            <a:noAutofit/>
          </a:bodyPr>
          <a:lstStyle/>
          <a:p>
            <a:pPr lvl="0"/>
            <a:r>
              <a:rPr lang="en-ID" dirty="0">
                <a:latin typeface="Berlin Sans FB Demi" panose="020E0802020502020306" pitchFamily="34" charset="0"/>
              </a:rPr>
              <a:t>INTRODUCTION</a:t>
            </a:r>
            <a:endParaRPr dirty="0">
              <a:latin typeface="Berlin Sans FB Demi" panose="020E0802020502020306" pitchFamily="34" charset="0"/>
            </a:endParaRPr>
          </a:p>
        </p:txBody>
      </p:sp>
      <p:sp>
        <p:nvSpPr>
          <p:cNvPr id="282" name="Google Shape;282;p27"/>
          <p:cNvSpPr txBox="1">
            <a:spLocks noGrp="1"/>
          </p:cNvSpPr>
          <p:nvPr>
            <p:ph type="subTitle" idx="1"/>
          </p:nvPr>
        </p:nvSpPr>
        <p:spPr>
          <a:xfrm>
            <a:off x="2100925" y="1795513"/>
            <a:ext cx="4509300" cy="416949"/>
          </a:xfrm>
          <a:prstGeom prst="rect">
            <a:avLst/>
          </a:prstGeom>
        </p:spPr>
        <p:txBody>
          <a:bodyPr spcFirstLastPara="1" wrap="square" lIns="91425" tIns="91425" rIns="91425" bIns="91425" anchor="t" anchorCtr="0">
            <a:noAutofit/>
          </a:bodyPr>
          <a:lstStyle/>
          <a:p>
            <a:pPr marL="12700" marR="5080">
              <a:spcBef>
                <a:spcPts val="550"/>
              </a:spcBef>
            </a:pPr>
            <a:r>
              <a:rPr lang="en-US" dirty="0">
                <a:latin typeface="Bahnschrift SemiLight" panose="020B0502040204020203" pitchFamily="34" charset="0"/>
              </a:rPr>
              <a:t>Discussing the background of the research.</a:t>
            </a:r>
            <a:endParaRPr lang="en-ID" dirty="0">
              <a:latin typeface="Bahnschrift SemiLight" panose="020B0502040204020203" pitchFamily="34" charset="0"/>
            </a:endParaRPr>
          </a:p>
        </p:txBody>
      </p:sp>
      <p:sp>
        <p:nvSpPr>
          <p:cNvPr id="283" name="Google Shape;283;p27"/>
          <p:cNvSpPr txBox="1">
            <a:spLocks noGrp="1"/>
          </p:cNvSpPr>
          <p:nvPr>
            <p:ph type="title"/>
          </p:nvPr>
        </p:nvSpPr>
        <p:spPr>
          <a:xfrm>
            <a:off x="938950" y="644514"/>
            <a:ext cx="7704000" cy="520636"/>
          </a:xfrm>
          <a:prstGeom prst="rect">
            <a:avLst/>
          </a:prstGeom>
        </p:spPr>
        <p:txBody>
          <a:bodyPr spcFirstLastPara="1" wrap="square" lIns="91425" tIns="91425" rIns="91425" bIns="91425" anchor="t" anchorCtr="0">
            <a:noAutofit/>
          </a:bodyPr>
          <a:lstStyle/>
          <a:p>
            <a:pPr lvl="0"/>
            <a:r>
              <a:rPr lang="en-ID" dirty="0">
                <a:latin typeface="Berlin Sans FB Demi" panose="020E0802020502020306" pitchFamily="34" charset="0"/>
              </a:rPr>
              <a:t>DISCUSSION</a:t>
            </a:r>
            <a:endParaRPr dirty="0">
              <a:latin typeface="Berlin Sans FB Demi" panose="020E0802020502020306" pitchFamily="34" charset="0"/>
            </a:endParaRPr>
          </a:p>
        </p:txBody>
      </p:sp>
      <p:sp>
        <p:nvSpPr>
          <p:cNvPr id="284" name="Google Shape;284;p27"/>
          <p:cNvSpPr txBox="1">
            <a:spLocks noGrp="1"/>
          </p:cNvSpPr>
          <p:nvPr>
            <p:ph type="title" idx="3"/>
          </p:nvPr>
        </p:nvSpPr>
        <p:spPr>
          <a:xfrm>
            <a:off x="944035" y="134616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01</a:t>
            </a:r>
            <a:endParaRPr dirty="0">
              <a:latin typeface="Berlin Sans FB Demi" panose="020E0802020502020306" pitchFamily="34" charset="0"/>
            </a:endParaRPr>
          </a:p>
        </p:txBody>
      </p:sp>
      <p:sp>
        <p:nvSpPr>
          <p:cNvPr id="285" name="Google Shape;285;p27"/>
          <p:cNvSpPr txBox="1">
            <a:spLocks noGrp="1"/>
          </p:cNvSpPr>
          <p:nvPr>
            <p:ph type="title" idx="4"/>
          </p:nvPr>
        </p:nvSpPr>
        <p:spPr>
          <a:xfrm>
            <a:off x="2100925" y="2274833"/>
            <a:ext cx="4509300" cy="449700"/>
          </a:xfrm>
          <a:prstGeom prst="rect">
            <a:avLst/>
          </a:prstGeom>
        </p:spPr>
        <p:txBody>
          <a:bodyPr spcFirstLastPara="1" wrap="square" lIns="91425" tIns="91425" rIns="91425" bIns="91425" anchor="b" anchorCtr="0">
            <a:noAutofit/>
          </a:bodyPr>
          <a:lstStyle/>
          <a:p>
            <a:r>
              <a:rPr lang="en-ID" dirty="0">
                <a:latin typeface="Berlin Sans FB Demi" panose="020E0802020502020306" pitchFamily="34" charset="0"/>
              </a:rPr>
              <a:t>RELATED RESEARCH</a:t>
            </a:r>
          </a:p>
        </p:txBody>
      </p:sp>
      <p:sp>
        <p:nvSpPr>
          <p:cNvPr id="286" name="Google Shape;286;p27"/>
          <p:cNvSpPr txBox="1">
            <a:spLocks noGrp="1"/>
          </p:cNvSpPr>
          <p:nvPr>
            <p:ph type="subTitle" idx="5"/>
          </p:nvPr>
        </p:nvSpPr>
        <p:spPr>
          <a:xfrm>
            <a:off x="2100924" y="2587218"/>
            <a:ext cx="5938175" cy="364800"/>
          </a:xfrm>
          <a:prstGeom prst="rect">
            <a:avLst/>
          </a:prstGeom>
        </p:spPr>
        <p:txBody>
          <a:bodyPr spcFirstLastPara="1" wrap="square" lIns="91425" tIns="91425" rIns="91425" bIns="91425" anchor="t" anchorCtr="0">
            <a:noAutofit/>
          </a:bodyPr>
          <a:lstStyle/>
          <a:p>
            <a:pPr marL="12700" marR="5080">
              <a:spcBef>
                <a:spcPts val="550"/>
              </a:spcBef>
            </a:pPr>
            <a:r>
              <a:rPr lang="en-US" dirty="0">
                <a:latin typeface="Bahnschrift SemiLight" panose="020B0502040204020203" pitchFamily="34" charset="0"/>
              </a:rPr>
              <a:t>Discussing research that has been done by researchers before.</a:t>
            </a:r>
            <a:endParaRPr lang="en-ID" sz="1200" dirty="0">
              <a:solidFill>
                <a:schemeClr val="tx1"/>
              </a:solidFill>
              <a:latin typeface="Bahnschrift SemiLight" panose="020B0502040204020203" pitchFamily="34" charset="0"/>
              <a:cs typeface="Gill Sans MT"/>
            </a:endParaRPr>
          </a:p>
        </p:txBody>
      </p:sp>
      <p:sp>
        <p:nvSpPr>
          <p:cNvPr id="287" name="Google Shape;287;p27"/>
          <p:cNvSpPr txBox="1">
            <a:spLocks noGrp="1"/>
          </p:cNvSpPr>
          <p:nvPr>
            <p:ph type="title" idx="6"/>
          </p:nvPr>
        </p:nvSpPr>
        <p:spPr>
          <a:xfrm>
            <a:off x="944035" y="217621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02</a:t>
            </a:r>
            <a:endParaRPr dirty="0">
              <a:latin typeface="Berlin Sans FB Demi" panose="020E0802020502020306" pitchFamily="34" charset="0"/>
            </a:endParaRPr>
          </a:p>
        </p:txBody>
      </p:sp>
      <p:sp>
        <p:nvSpPr>
          <p:cNvPr id="288" name="Google Shape;288;p27"/>
          <p:cNvSpPr txBox="1">
            <a:spLocks noGrp="1"/>
          </p:cNvSpPr>
          <p:nvPr>
            <p:ph type="title" idx="7"/>
          </p:nvPr>
        </p:nvSpPr>
        <p:spPr>
          <a:xfrm>
            <a:off x="2100925" y="3104883"/>
            <a:ext cx="4509300" cy="449700"/>
          </a:xfrm>
          <a:prstGeom prst="rect">
            <a:avLst/>
          </a:prstGeom>
        </p:spPr>
        <p:txBody>
          <a:bodyPr spcFirstLastPara="1" wrap="square" lIns="91425" tIns="91425" rIns="91425" bIns="91425" anchor="b" anchorCtr="0">
            <a:noAutofit/>
          </a:bodyPr>
          <a:lstStyle/>
          <a:p>
            <a:pPr marL="12700">
              <a:spcBef>
                <a:spcPts val="925"/>
              </a:spcBef>
            </a:pPr>
            <a:r>
              <a:rPr lang="en-US" dirty="0">
                <a:latin typeface="Berlin Sans FB Demi" panose="020E0802020502020306" pitchFamily="34" charset="0"/>
              </a:rPr>
              <a:t>LITERATURE REVIEW</a:t>
            </a:r>
          </a:p>
        </p:txBody>
      </p:sp>
      <p:sp>
        <p:nvSpPr>
          <p:cNvPr id="289" name="Google Shape;289;p27"/>
          <p:cNvSpPr txBox="1">
            <a:spLocks noGrp="1"/>
          </p:cNvSpPr>
          <p:nvPr>
            <p:ph type="subTitle" idx="8"/>
          </p:nvPr>
        </p:nvSpPr>
        <p:spPr>
          <a:xfrm>
            <a:off x="2100925" y="3417268"/>
            <a:ext cx="5467036" cy="364800"/>
          </a:xfrm>
          <a:prstGeom prst="rect">
            <a:avLst/>
          </a:prstGeom>
        </p:spPr>
        <p:txBody>
          <a:bodyPr spcFirstLastPara="1" wrap="square" lIns="91425" tIns="91425" rIns="91425" bIns="91425" anchor="t" anchorCtr="0">
            <a:noAutofit/>
          </a:bodyPr>
          <a:lstStyle/>
          <a:p>
            <a:pPr marL="12700" marR="339090">
              <a:spcBef>
                <a:spcPts val="550"/>
              </a:spcBef>
            </a:pPr>
            <a:r>
              <a:rPr lang="en-US" dirty="0">
                <a:latin typeface="Bahnschrift SemiLight" panose="020B0502040204020203" pitchFamily="34" charset="0"/>
              </a:rPr>
              <a:t>Discussing the theoretical foundations related to research.</a:t>
            </a:r>
            <a:endParaRPr lang="en-ID" dirty="0">
              <a:latin typeface="Bahnschrift SemiLight" panose="020B0502040204020203" pitchFamily="34" charset="0"/>
            </a:endParaRPr>
          </a:p>
        </p:txBody>
      </p:sp>
      <p:sp>
        <p:nvSpPr>
          <p:cNvPr id="290" name="Google Shape;290;p27"/>
          <p:cNvSpPr txBox="1">
            <a:spLocks noGrp="1"/>
          </p:cNvSpPr>
          <p:nvPr>
            <p:ph type="title" idx="9"/>
          </p:nvPr>
        </p:nvSpPr>
        <p:spPr>
          <a:xfrm>
            <a:off x="944035" y="300626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03</a:t>
            </a:r>
            <a:endParaRPr dirty="0">
              <a:latin typeface="Berlin Sans FB Demi" panose="020E0802020502020306" pitchFamily="34" charset="0"/>
            </a:endParaRPr>
          </a:p>
        </p:txBody>
      </p:sp>
      <p:sp>
        <p:nvSpPr>
          <p:cNvPr id="291" name="Google Shape;291;p27"/>
          <p:cNvSpPr txBox="1">
            <a:spLocks noGrp="1"/>
          </p:cNvSpPr>
          <p:nvPr>
            <p:ph type="title" idx="13"/>
          </p:nvPr>
        </p:nvSpPr>
        <p:spPr>
          <a:xfrm>
            <a:off x="2100925" y="3934933"/>
            <a:ext cx="4509300" cy="449700"/>
          </a:xfrm>
          <a:prstGeom prst="rect">
            <a:avLst/>
          </a:prstGeom>
        </p:spPr>
        <p:txBody>
          <a:bodyPr spcFirstLastPara="1" wrap="square" lIns="91425" tIns="91425" rIns="91425" bIns="91425" anchor="b" anchorCtr="0">
            <a:noAutofit/>
          </a:bodyPr>
          <a:lstStyle/>
          <a:p>
            <a:pPr marL="12700"/>
            <a:r>
              <a:rPr lang="en-ID" dirty="0">
                <a:latin typeface="Berlin Sans FB Demi" panose="020E0802020502020306" pitchFamily="34" charset="0"/>
              </a:rPr>
              <a:t>RESEARCH METHODS</a:t>
            </a:r>
          </a:p>
        </p:txBody>
      </p:sp>
      <p:sp>
        <p:nvSpPr>
          <p:cNvPr id="292" name="Google Shape;292;p27"/>
          <p:cNvSpPr txBox="1">
            <a:spLocks noGrp="1"/>
          </p:cNvSpPr>
          <p:nvPr>
            <p:ph type="subTitle" idx="14"/>
          </p:nvPr>
        </p:nvSpPr>
        <p:spPr>
          <a:xfrm>
            <a:off x="2100923" y="4247318"/>
            <a:ext cx="6099041" cy="364800"/>
          </a:xfrm>
          <a:prstGeom prst="rect">
            <a:avLst/>
          </a:prstGeom>
        </p:spPr>
        <p:txBody>
          <a:bodyPr spcFirstLastPara="1" wrap="square" lIns="91425" tIns="91425" rIns="91425" bIns="91425" anchor="t" anchorCtr="0">
            <a:noAutofit/>
          </a:bodyPr>
          <a:lstStyle/>
          <a:p>
            <a:pPr marL="12700" marR="347345">
              <a:spcBef>
                <a:spcPts val="550"/>
              </a:spcBef>
            </a:pPr>
            <a:r>
              <a:rPr lang="en-US" dirty="0">
                <a:latin typeface="Bahnschrift SemiLight" panose="020B0502040204020203" pitchFamily="34" charset="0"/>
              </a:rPr>
              <a:t>Discussing the research schedule and the steps to be taken.</a:t>
            </a:r>
            <a:endParaRPr lang="en-ID" dirty="0">
              <a:latin typeface="Bahnschrift SemiLight" panose="020B0502040204020203" pitchFamily="34" charset="0"/>
            </a:endParaRPr>
          </a:p>
        </p:txBody>
      </p:sp>
      <p:sp>
        <p:nvSpPr>
          <p:cNvPr id="293" name="Google Shape;293;p27"/>
          <p:cNvSpPr txBox="1">
            <a:spLocks noGrp="1"/>
          </p:cNvSpPr>
          <p:nvPr>
            <p:ph type="title" idx="15"/>
          </p:nvPr>
        </p:nvSpPr>
        <p:spPr>
          <a:xfrm>
            <a:off x="944035" y="383631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04</a:t>
            </a:r>
            <a:endParaRPr dirty="0">
              <a:latin typeface="Berlin Sans FB Demi" panose="020E0802020502020306" pitchFamily="34" charset="0"/>
            </a:endParaRPr>
          </a:p>
        </p:txBody>
      </p:sp>
      <p:pic>
        <p:nvPicPr>
          <p:cNvPr id="2" name="object 27">
            <a:extLst>
              <a:ext uri="{FF2B5EF4-FFF2-40B4-BE49-F238E27FC236}">
                <a16:creationId xmlns:a16="http://schemas.microsoft.com/office/drawing/2014/main" id="{37C3B772-F53B-21E1-C2B4-ACFB2BE0D9B2}"/>
              </a:ext>
            </a:extLst>
          </p:cNvPr>
          <p:cNvPicPr/>
          <p:nvPr/>
        </p:nvPicPr>
        <p:blipFill>
          <a:blip r:embed="rId3" cstate="print"/>
          <a:stretch>
            <a:fillRect/>
          </a:stretch>
        </p:blipFill>
        <p:spPr>
          <a:xfrm>
            <a:off x="0" y="46946"/>
            <a:ext cx="3129776" cy="661742"/>
          </a:xfrm>
          <a:prstGeom prst="rect">
            <a:avLst/>
          </a:prstGeom>
        </p:spPr>
      </p:pic>
      <p:sp>
        <p:nvSpPr>
          <p:cNvPr id="3" name="Oval 2">
            <a:extLst>
              <a:ext uri="{FF2B5EF4-FFF2-40B4-BE49-F238E27FC236}">
                <a16:creationId xmlns:a16="http://schemas.microsoft.com/office/drawing/2014/main" id="{97F3F373-D404-079D-4545-5B00B416243A}"/>
              </a:ext>
            </a:extLst>
          </p:cNvPr>
          <p:cNvSpPr/>
          <p:nvPr/>
        </p:nvSpPr>
        <p:spPr>
          <a:xfrm>
            <a:off x="7567961" y="4177061"/>
            <a:ext cx="1932878" cy="1932878"/>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4" name="object 28">
            <a:extLst>
              <a:ext uri="{FF2B5EF4-FFF2-40B4-BE49-F238E27FC236}">
                <a16:creationId xmlns:a16="http://schemas.microsoft.com/office/drawing/2014/main" id="{01501921-714F-5077-E7D9-B1099C36BDAD}"/>
              </a:ext>
            </a:extLst>
          </p:cNvPr>
          <p:cNvSpPr txBox="1"/>
          <p:nvPr/>
        </p:nvSpPr>
        <p:spPr>
          <a:xfrm>
            <a:off x="4154853" y="80519"/>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A38E9-0FDA-7696-AB99-189C043DC9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647DAF-7536-7C3A-EBAA-B168B8137226}"/>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(2/11)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4F20AF09-F0CB-CDBF-DD46-26FF1FD9EBA8}"/>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6BCBA3D-3C01-E182-20FE-CCFD7514CD23}"/>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grpSp>
        <p:nvGrpSpPr>
          <p:cNvPr id="10" name="Google Shape;263;p25">
            <a:extLst>
              <a:ext uri="{FF2B5EF4-FFF2-40B4-BE49-F238E27FC236}">
                <a16:creationId xmlns:a16="http://schemas.microsoft.com/office/drawing/2014/main" id="{86061AFB-AC2C-3BB6-358B-8027CE9764E4}"/>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29210931-FF8C-8E89-1148-10DC8D7BE3F0}"/>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FA6E798-AE5C-29D2-FEBA-A46F33EEF07F}"/>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3934461F-A832-D245-BA4B-400DC36C9D63}"/>
              </a:ext>
            </a:extLst>
          </p:cNvPr>
          <p:cNvSpPr txBox="1">
            <a:spLocks/>
          </p:cNvSpPr>
          <p:nvPr/>
        </p:nvSpPr>
        <p:spPr>
          <a:xfrm>
            <a:off x="726608" y="1771775"/>
            <a:ext cx="3632328"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2000" dirty="0">
                <a:latin typeface="Berlin Sans FB Demi" panose="020E0802020502020306" pitchFamily="34" charset="0"/>
              </a:rPr>
              <a:t>Tools and Materials:</a:t>
            </a:r>
          </a:p>
        </p:txBody>
      </p:sp>
      <p:graphicFrame>
        <p:nvGraphicFramePr>
          <p:cNvPr id="3" name="Table 2">
            <a:extLst>
              <a:ext uri="{FF2B5EF4-FFF2-40B4-BE49-F238E27FC236}">
                <a16:creationId xmlns:a16="http://schemas.microsoft.com/office/drawing/2014/main" id="{46779E34-3D65-B795-DFD9-F9ADFE3069B9}"/>
              </a:ext>
            </a:extLst>
          </p:cNvPr>
          <p:cNvGraphicFramePr>
            <a:graphicFrameLocks noGrp="1"/>
          </p:cNvGraphicFramePr>
          <p:nvPr>
            <p:extLst>
              <p:ext uri="{D42A27DB-BD31-4B8C-83A1-F6EECF244321}">
                <p14:modId xmlns:p14="http://schemas.microsoft.com/office/powerpoint/2010/main" val="3624285172"/>
              </p:ext>
            </p:extLst>
          </p:nvPr>
        </p:nvGraphicFramePr>
        <p:xfrm>
          <a:off x="844323" y="2165375"/>
          <a:ext cx="6928077" cy="2304415"/>
        </p:xfrm>
        <a:graphic>
          <a:graphicData uri="http://schemas.openxmlformats.org/drawingml/2006/table">
            <a:tbl>
              <a:tblPr bandRow="1">
                <a:tableStyleId>{5521B1EC-78B9-4867-990F-E81BE3442C87}</a:tableStyleId>
              </a:tblPr>
              <a:tblGrid>
                <a:gridCol w="589270">
                  <a:extLst>
                    <a:ext uri="{9D8B030D-6E8A-4147-A177-3AD203B41FA5}">
                      <a16:colId xmlns:a16="http://schemas.microsoft.com/office/drawing/2014/main" val="3992489402"/>
                    </a:ext>
                  </a:extLst>
                </a:gridCol>
                <a:gridCol w="6338807">
                  <a:extLst>
                    <a:ext uri="{9D8B030D-6E8A-4147-A177-3AD203B41FA5}">
                      <a16:colId xmlns:a16="http://schemas.microsoft.com/office/drawing/2014/main" val="1167611937"/>
                    </a:ext>
                  </a:extLst>
                </a:gridCol>
              </a:tblGrid>
              <a:tr h="320675">
                <a:tc>
                  <a:txBody>
                    <a:bodyPr/>
                    <a:lstStyle/>
                    <a:p>
                      <a:pPr marL="148590" indent="-148590" algn="ctr">
                        <a:lnSpc>
                          <a:spcPct val="150000"/>
                        </a:lnSpc>
                        <a:tabLst>
                          <a:tab pos="148590" algn="l"/>
                        </a:tabLst>
                      </a:pPr>
                      <a:r>
                        <a:rPr lang="en-US" sz="1200" dirty="0">
                          <a:solidFill>
                            <a:schemeClr val="tx1"/>
                          </a:solidFill>
                          <a:effectLst/>
                          <a:latin typeface="Bahnschrift SemiBold" panose="020B0502040204020203" pitchFamily="34" charset="0"/>
                        </a:rPr>
                        <a:t>No</a:t>
                      </a:r>
                      <a:endParaRPr lang="en-ID" sz="1200" dirty="0">
                        <a:solidFill>
                          <a:schemeClr val="tx1"/>
                        </a:solidFill>
                        <a:effectLst/>
                        <a:latin typeface="Bahnschrift SemiBold" panose="020B0502040204020203" pitchFamily="34"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indent="450215" algn="ctr">
                        <a:lnSpc>
                          <a:spcPct val="150000"/>
                        </a:lnSpc>
                      </a:pPr>
                      <a:r>
                        <a:rPr lang="en-US" sz="1200" b="0" i="0" u="none" strike="noStrike" cap="none" dirty="0">
                          <a:solidFill>
                            <a:schemeClr val="dk1"/>
                          </a:solidFill>
                          <a:latin typeface="Bahnschrift SemiBold" panose="020B0502040204020203" pitchFamily="34" charset="0"/>
                          <a:sym typeface="Lexend Black"/>
                        </a:rPr>
                        <a:t>Tools and Materials</a:t>
                      </a:r>
                      <a:endParaRPr lang="en-ID" sz="1200" b="0" i="0" u="none" strike="noStrike" cap="none" dirty="0">
                        <a:solidFill>
                          <a:schemeClr val="dk1"/>
                        </a:solidFill>
                        <a:latin typeface="Bahnschrift SemiBold" panose="020B0502040204020203" pitchFamily="34" charset="0"/>
                        <a:ea typeface="Calibri" panose="020F0502020204030204" pitchFamily="34" charset="0"/>
                        <a:cs typeface="Times New Roman" panose="02020603050405020304" pitchFamily="18" charset="0"/>
                        <a:sym typeface="Lexend Black"/>
                      </a:endParaRPr>
                    </a:p>
                  </a:txBody>
                  <a:tcPr marL="68580" marR="68580" marT="0" marB="0" anchor="ctr">
                    <a:solidFill>
                      <a:schemeClr val="accent1"/>
                    </a:solidFill>
                  </a:tcPr>
                </a:tc>
                <a:extLst>
                  <a:ext uri="{0D108BD9-81ED-4DB2-BD59-A6C34878D82A}">
                    <a16:rowId xmlns:a16="http://schemas.microsoft.com/office/drawing/2014/main" val="3119650467"/>
                  </a:ext>
                </a:extLst>
              </a:tr>
              <a:tr h="495935">
                <a:tc>
                  <a:txBody>
                    <a:bodyPr/>
                    <a:lstStyle/>
                    <a:p>
                      <a:pPr marL="0" indent="0" algn="ctr">
                        <a:lnSpc>
                          <a:spcPct val="150000"/>
                        </a:lnSpc>
                      </a:pPr>
                      <a:r>
                        <a:rPr lang="en-US" sz="1200">
                          <a:effectLst/>
                          <a:latin typeface="Bahnschrift SemiLight" panose="020B0502040204020203" pitchFamily="34" charset="0"/>
                        </a:rPr>
                        <a:t>1.</a:t>
                      </a:r>
                      <a:endParaRPr lang="en-ID" sz="1200">
                        <a:effectLst/>
                        <a:latin typeface="Bahnschrift SemiLight" panose="020B0502040204020203"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US" sz="1200" dirty="0">
                          <a:effectLst/>
                          <a:latin typeface="Bahnschrift SemiLight" panose="020B0502040204020203" pitchFamily="34" charset="0"/>
                        </a:rPr>
                        <a:t>A computer with enough specs to run Google </a:t>
                      </a:r>
                      <a:r>
                        <a:rPr lang="en-US" sz="1200" dirty="0" err="1">
                          <a:effectLst/>
                          <a:latin typeface="Bahnschrift SemiLight" panose="020B0502040204020203" pitchFamily="34" charset="0"/>
                        </a:rPr>
                        <a:t>Colab</a:t>
                      </a:r>
                      <a:endParaRPr lang="en-ID" sz="1200" dirty="0">
                        <a:effectLst/>
                        <a:latin typeface="Bahnschrift SemiLight" panose="020B0502040204020203"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60820943"/>
                  </a:ext>
                </a:extLst>
              </a:tr>
              <a:tr h="495935">
                <a:tc>
                  <a:txBody>
                    <a:bodyPr/>
                    <a:lstStyle/>
                    <a:p>
                      <a:pPr marL="0" indent="0" algn="ctr">
                        <a:lnSpc>
                          <a:spcPct val="150000"/>
                        </a:lnSpc>
                      </a:pPr>
                      <a:r>
                        <a:rPr lang="en-US" sz="1200">
                          <a:effectLst/>
                          <a:latin typeface="Bahnschrift SemiLight" panose="020B0502040204020203" pitchFamily="34" charset="0"/>
                        </a:rPr>
                        <a:t>2.</a:t>
                      </a:r>
                      <a:endParaRPr lang="en-ID" sz="1200">
                        <a:effectLst/>
                        <a:latin typeface="Bahnschrift SemiLight" panose="020B0502040204020203"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GB" sz="1200" b="0" i="0" u="none" strike="noStrike" cap="none" dirty="0">
                          <a:solidFill>
                            <a:srgbClr val="000000"/>
                          </a:solidFill>
                          <a:effectLst/>
                          <a:latin typeface="Bahnschrift SemiLight" panose="020B0502040204020203" pitchFamily="34" charset="0"/>
                          <a:ea typeface="Arial"/>
                          <a:cs typeface="Arial"/>
                          <a:sym typeface="Arial"/>
                        </a:rPr>
                        <a:t>Google </a:t>
                      </a:r>
                      <a:r>
                        <a:rPr lang="en-GB" sz="1200" b="0" i="0" u="none" strike="noStrike" cap="none" dirty="0" err="1">
                          <a:solidFill>
                            <a:srgbClr val="000000"/>
                          </a:solidFill>
                          <a:effectLst/>
                          <a:latin typeface="Bahnschrift SemiLight" panose="020B0502040204020203" pitchFamily="34" charset="0"/>
                          <a:ea typeface="Arial"/>
                          <a:cs typeface="Arial"/>
                          <a:sym typeface="Arial"/>
                        </a:rPr>
                        <a:t>Colab</a:t>
                      </a:r>
                      <a:r>
                        <a:rPr lang="en-GB" sz="1200" b="0" i="0" u="none" strike="noStrike" cap="none" dirty="0">
                          <a:solidFill>
                            <a:srgbClr val="000000"/>
                          </a:solidFill>
                          <a:effectLst/>
                          <a:latin typeface="Bahnschrift SemiLight" panose="020B0502040204020203" pitchFamily="34" charset="0"/>
                          <a:ea typeface="Arial"/>
                          <a:cs typeface="Arial"/>
                          <a:sym typeface="Arial"/>
                        </a:rPr>
                        <a:t> with NVIDIA Tesla T4 GPU</a:t>
                      </a:r>
                      <a:endParaRPr lang="en-ID" sz="1200" b="0" i="0" u="none" strike="noStrike" cap="none" dirty="0">
                        <a:solidFill>
                          <a:srgbClr val="000000"/>
                        </a:solidFill>
                        <a:effectLst/>
                        <a:latin typeface="Bahnschrift SemiLight" panose="020B0502040204020203" pitchFamily="34" charset="0"/>
                        <a:ea typeface="Calibri" panose="020F0502020204030204" pitchFamily="34" charset="0"/>
                        <a:cs typeface="Arial"/>
                        <a:sym typeface="Arial"/>
                      </a:endParaRPr>
                    </a:p>
                  </a:txBody>
                  <a:tcPr marL="68580" marR="68580" marT="0" marB="0" anchor="ctr"/>
                </a:tc>
                <a:extLst>
                  <a:ext uri="{0D108BD9-81ED-4DB2-BD59-A6C34878D82A}">
                    <a16:rowId xmlns:a16="http://schemas.microsoft.com/office/drawing/2014/main" val="4204688344"/>
                  </a:ext>
                </a:extLst>
              </a:tr>
              <a:tr h="495935">
                <a:tc>
                  <a:txBody>
                    <a:bodyPr/>
                    <a:lstStyle/>
                    <a:p>
                      <a:pPr marL="0" indent="0" algn="ctr">
                        <a:lnSpc>
                          <a:spcPct val="150000"/>
                        </a:lnSpc>
                      </a:pPr>
                      <a:r>
                        <a:rPr lang="en-US" sz="1200">
                          <a:effectLst/>
                          <a:latin typeface="Bahnschrift SemiLight" panose="020B0502040204020203" pitchFamily="34" charset="0"/>
                        </a:rPr>
                        <a:t>3.</a:t>
                      </a:r>
                      <a:endParaRPr lang="en-ID" sz="1200">
                        <a:effectLst/>
                        <a:latin typeface="Bahnschrift SemiLight" panose="020B0502040204020203"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US" sz="1200" dirty="0">
                          <a:effectLst/>
                          <a:latin typeface="Bahnschrift SemiLight" panose="020B0502040204020203" pitchFamily="34" charset="0"/>
                        </a:rPr>
                        <a:t>The dataset of academic information</a:t>
                      </a:r>
                      <a:r>
                        <a:rPr lang="id-ID" sz="1200" dirty="0">
                          <a:effectLst/>
                          <a:latin typeface="Bahnschrift SemiLight" panose="020B0502040204020203" pitchFamily="34" charset="0"/>
                        </a:rPr>
                        <a:t> </a:t>
                      </a:r>
                      <a:r>
                        <a:rPr lang="en-US" sz="1200" dirty="0">
                          <a:effectLst/>
                          <a:latin typeface="Bahnschrift SemiLight" panose="020B0502040204020203" pitchFamily="34" charset="0"/>
                        </a:rPr>
                        <a:t>at </a:t>
                      </a:r>
                      <a:r>
                        <a:rPr lang="en-US" sz="1200" dirty="0" err="1">
                          <a:effectLst/>
                          <a:latin typeface="Bahnschrift SemiLight" panose="020B0502040204020203" pitchFamily="34" charset="0"/>
                        </a:rPr>
                        <a:t>Syiah</a:t>
                      </a:r>
                      <a:r>
                        <a:rPr lang="en-US" sz="1200" dirty="0">
                          <a:effectLst/>
                          <a:latin typeface="Bahnschrift SemiLight" panose="020B0502040204020203" pitchFamily="34" charset="0"/>
                        </a:rPr>
                        <a:t> Kuala University consists of 20 fine-tuning and 231 RAG in pdf form</a:t>
                      </a:r>
                      <a:endParaRPr lang="en-ID" sz="1200" dirty="0">
                        <a:effectLst/>
                        <a:latin typeface="Bahnschrift SemiLight" panose="020B0502040204020203"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75632986"/>
                  </a:ext>
                </a:extLst>
              </a:tr>
              <a:tr h="495935">
                <a:tc>
                  <a:txBody>
                    <a:bodyPr/>
                    <a:lstStyle/>
                    <a:p>
                      <a:pPr marL="0" indent="0" algn="ctr">
                        <a:lnSpc>
                          <a:spcPct val="150000"/>
                        </a:lnSpc>
                      </a:pPr>
                      <a:r>
                        <a:rPr lang="en-US" sz="1200">
                          <a:effectLst/>
                          <a:latin typeface="Bahnschrift SemiLight" panose="020B0502040204020203" pitchFamily="34" charset="0"/>
                        </a:rPr>
                        <a:t>4.</a:t>
                      </a:r>
                      <a:endParaRPr lang="en-ID" sz="1200">
                        <a:effectLst/>
                        <a:latin typeface="Bahnschrift SemiLight" panose="020B0502040204020203"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US" sz="1200" dirty="0">
                          <a:effectLst/>
                          <a:latin typeface="Bahnschrift SemiLight" panose="020B0502040204020203" pitchFamily="34" charset="0"/>
                        </a:rPr>
                        <a:t>Model Mistral 7B</a:t>
                      </a:r>
                      <a:endParaRPr lang="en-ID" sz="1200" dirty="0">
                        <a:effectLst/>
                        <a:latin typeface="Bahnschrift SemiLight" panose="020B0502040204020203"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98293230"/>
                  </a:ext>
                </a:extLst>
              </a:tr>
            </a:tbl>
          </a:graphicData>
        </a:graphic>
      </p:graphicFrame>
    </p:spTree>
    <p:extLst>
      <p:ext uri="{BB962C8B-B14F-4D97-AF65-F5344CB8AC3E}">
        <p14:creationId xmlns:p14="http://schemas.microsoft.com/office/powerpoint/2010/main" val="3474504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8A77B5-3EDD-3BDE-5C13-07AEC80E50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61D8AF-0E42-C148-DC62-D0F70CE001BA}"/>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(3/11)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4B52A379-37A8-F2F5-3E7A-D78DEC7969B3}"/>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389C3DFF-8023-3F62-2709-41BE93E4096B}"/>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grpSp>
        <p:nvGrpSpPr>
          <p:cNvPr id="10" name="Google Shape;263;p25">
            <a:extLst>
              <a:ext uri="{FF2B5EF4-FFF2-40B4-BE49-F238E27FC236}">
                <a16:creationId xmlns:a16="http://schemas.microsoft.com/office/drawing/2014/main" id="{A3F81C3F-78E5-726A-5C77-F1ADB6EA8D4F}"/>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83469BDF-2194-BFBE-2859-EEEE6B377160}"/>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84898B87-6734-86F3-77A1-4A25B0E8C296}"/>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90C2B391-3B6C-1593-5225-F7E3506B1048}"/>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1800" dirty="0">
                <a:latin typeface="Berlin Sans FB Demi" panose="020E0802020502020306" pitchFamily="34" charset="0"/>
              </a:rPr>
              <a:t>Research Stages</a:t>
            </a:r>
          </a:p>
        </p:txBody>
      </p:sp>
      <p:sp>
        <p:nvSpPr>
          <p:cNvPr id="3" name="Google Shape;345;p30">
            <a:extLst>
              <a:ext uri="{FF2B5EF4-FFF2-40B4-BE49-F238E27FC236}">
                <a16:creationId xmlns:a16="http://schemas.microsoft.com/office/drawing/2014/main" id="{DA341CA3-C723-BE1F-17A0-702C997EAB1B}"/>
              </a:ext>
            </a:extLst>
          </p:cNvPr>
          <p:cNvSpPr/>
          <p:nvPr/>
        </p:nvSpPr>
        <p:spPr>
          <a:xfrm flipH="1">
            <a:off x="3294374" y="1719975"/>
            <a:ext cx="535737" cy="306198"/>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Clr>
                <a:schemeClr val="hlink"/>
              </a:buClr>
              <a:buSzPts val="1100"/>
              <a:buFont typeface="Arial"/>
              <a:buNone/>
            </a:pPr>
            <a:r>
              <a:rPr lang="en" sz="900" dirty="0">
                <a:solidFill>
                  <a:schemeClr val="dk1"/>
                </a:solidFill>
                <a:latin typeface="Berlin Sans FB Demi" panose="020E0802020502020306" pitchFamily="34" charset="0"/>
                <a:ea typeface="Lexend Black"/>
                <a:cs typeface="Lexend Black"/>
                <a:sym typeface="Lexend Black"/>
              </a:rPr>
              <a:t>Start</a:t>
            </a:r>
            <a:endParaRPr sz="2000" dirty="0">
              <a:solidFill>
                <a:schemeClr val="dk1"/>
              </a:solidFill>
              <a:latin typeface="Berlin Sans FB Demi" panose="020E0802020502020306" pitchFamily="34" charset="0"/>
              <a:ea typeface="Lexend Black"/>
              <a:cs typeface="Lexend Black"/>
              <a:sym typeface="Lexend Black"/>
            </a:endParaRPr>
          </a:p>
        </p:txBody>
      </p:sp>
      <p:sp>
        <p:nvSpPr>
          <p:cNvPr id="6" name="Rectangle: Rounded Corners 5">
            <a:extLst>
              <a:ext uri="{FF2B5EF4-FFF2-40B4-BE49-F238E27FC236}">
                <a16:creationId xmlns:a16="http://schemas.microsoft.com/office/drawing/2014/main" id="{AC74EDE0-2435-6DEE-B7C2-A80EC97F41E9}"/>
              </a:ext>
            </a:extLst>
          </p:cNvPr>
          <p:cNvSpPr/>
          <p:nvPr/>
        </p:nvSpPr>
        <p:spPr>
          <a:xfrm>
            <a:off x="4126396" y="1533683"/>
            <a:ext cx="1665894" cy="67878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Bahnschrift SemiBold" panose="020B0502040204020203" pitchFamily="34" charset="0"/>
              </a:rPr>
              <a:t>Data collection of academic information at USK</a:t>
            </a:r>
            <a:endParaRPr lang="en-ID" sz="900" dirty="0">
              <a:solidFill>
                <a:schemeClr val="tx1"/>
              </a:solidFill>
              <a:latin typeface="Bahnschrift SemiBold" panose="020B0502040204020203" pitchFamily="34" charset="0"/>
            </a:endParaRPr>
          </a:p>
        </p:txBody>
      </p:sp>
      <p:cxnSp>
        <p:nvCxnSpPr>
          <p:cNvPr id="7" name="Straight Arrow Connector 6">
            <a:extLst>
              <a:ext uri="{FF2B5EF4-FFF2-40B4-BE49-F238E27FC236}">
                <a16:creationId xmlns:a16="http://schemas.microsoft.com/office/drawing/2014/main" id="{1838E89F-5F54-617A-7F8F-7303ED638909}"/>
              </a:ext>
            </a:extLst>
          </p:cNvPr>
          <p:cNvCxnSpPr>
            <a:cxnSpLocks/>
            <a:stCxn id="3" idx="1"/>
            <a:endCxn id="6" idx="1"/>
          </p:cNvCxnSpPr>
          <p:nvPr/>
        </p:nvCxnSpPr>
        <p:spPr>
          <a:xfrm>
            <a:off x="3830111" y="1873074"/>
            <a:ext cx="296285"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9" name="Rectangle: Rounded Corners 8">
            <a:extLst>
              <a:ext uri="{FF2B5EF4-FFF2-40B4-BE49-F238E27FC236}">
                <a16:creationId xmlns:a16="http://schemas.microsoft.com/office/drawing/2014/main" id="{6F0D3023-014A-7001-D69C-3DA248E277DB}"/>
              </a:ext>
            </a:extLst>
          </p:cNvPr>
          <p:cNvSpPr/>
          <p:nvPr/>
        </p:nvSpPr>
        <p:spPr>
          <a:xfrm>
            <a:off x="4361922" y="2419840"/>
            <a:ext cx="1194841" cy="60923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D" sz="900" dirty="0" err="1">
                <a:solidFill>
                  <a:schemeClr val="tx1"/>
                </a:solidFill>
                <a:latin typeface="Bahnschrift SemiBold" panose="020B0502040204020203" pitchFamily="34" charset="0"/>
              </a:rPr>
              <a:t>Preprocessing</a:t>
            </a:r>
            <a:r>
              <a:rPr lang="en-ID" sz="900" dirty="0">
                <a:solidFill>
                  <a:schemeClr val="tx1"/>
                </a:solidFill>
                <a:latin typeface="Bahnschrift SemiBold" panose="020B0502040204020203" pitchFamily="34" charset="0"/>
              </a:rPr>
              <a:t> datasets</a:t>
            </a:r>
          </a:p>
        </p:txBody>
      </p:sp>
      <p:cxnSp>
        <p:nvCxnSpPr>
          <p:cNvPr id="13" name="Straight Arrow Connector 12">
            <a:extLst>
              <a:ext uri="{FF2B5EF4-FFF2-40B4-BE49-F238E27FC236}">
                <a16:creationId xmlns:a16="http://schemas.microsoft.com/office/drawing/2014/main" id="{FF726318-C991-95C3-0770-149F882237C7}"/>
              </a:ext>
            </a:extLst>
          </p:cNvPr>
          <p:cNvCxnSpPr>
            <a:cxnSpLocks/>
            <a:stCxn id="6" idx="2"/>
            <a:endCxn id="9" idx="0"/>
          </p:cNvCxnSpPr>
          <p:nvPr/>
        </p:nvCxnSpPr>
        <p:spPr>
          <a:xfrm>
            <a:off x="4959343" y="2212465"/>
            <a:ext cx="0" cy="20737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4" name="Rectangle: Rounded Corners 13">
            <a:extLst>
              <a:ext uri="{FF2B5EF4-FFF2-40B4-BE49-F238E27FC236}">
                <a16:creationId xmlns:a16="http://schemas.microsoft.com/office/drawing/2014/main" id="{31F3CFDF-6A10-E11F-2149-196715A46323}"/>
              </a:ext>
            </a:extLst>
          </p:cNvPr>
          <p:cNvSpPr/>
          <p:nvPr/>
        </p:nvSpPr>
        <p:spPr>
          <a:xfrm>
            <a:off x="4247242" y="3227303"/>
            <a:ext cx="1424202" cy="60923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Bahnschrift SemiBold" panose="020B0502040204020203" pitchFamily="34" charset="0"/>
              </a:rPr>
              <a:t>LLM development with Fine-tuning and RAG methods</a:t>
            </a:r>
            <a:endParaRPr lang="en-ID" sz="900" dirty="0">
              <a:solidFill>
                <a:schemeClr val="tx1"/>
              </a:solidFill>
              <a:latin typeface="Bahnschrift SemiBold" panose="020B0502040204020203" pitchFamily="34" charset="0"/>
            </a:endParaRPr>
          </a:p>
        </p:txBody>
      </p:sp>
      <p:cxnSp>
        <p:nvCxnSpPr>
          <p:cNvPr id="15" name="Straight Arrow Connector 14">
            <a:extLst>
              <a:ext uri="{FF2B5EF4-FFF2-40B4-BE49-F238E27FC236}">
                <a16:creationId xmlns:a16="http://schemas.microsoft.com/office/drawing/2014/main" id="{57759248-6100-5156-E793-244B62C809B6}"/>
              </a:ext>
            </a:extLst>
          </p:cNvPr>
          <p:cNvCxnSpPr>
            <a:cxnSpLocks/>
            <a:stCxn id="9" idx="2"/>
            <a:endCxn id="14" idx="0"/>
          </p:cNvCxnSpPr>
          <p:nvPr/>
        </p:nvCxnSpPr>
        <p:spPr>
          <a:xfrm>
            <a:off x="4959343" y="3029073"/>
            <a:ext cx="0" cy="19823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6" name="Rectangle: Rounded Corners 15">
            <a:extLst>
              <a:ext uri="{FF2B5EF4-FFF2-40B4-BE49-F238E27FC236}">
                <a16:creationId xmlns:a16="http://schemas.microsoft.com/office/drawing/2014/main" id="{4236715D-98FF-1992-E16C-9D91CC5266C1}"/>
              </a:ext>
            </a:extLst>
          </p:cNvPr>
          <p:cNvSpPr/>
          <p:nvPr/>
        </p:nvSpPr>
        <p:spPr>
          <a:xfrm>
            <a:off x="4314129" y="4034766"/>
            <a:ext cx="1290425" cy="60923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Bahnschrift SemiBold" panose="020B0502040204020203" pitchFamily="34" charset="0"/>
              </a:rPr>
              <a:t>Testing and Evaluating Performance on Models</a:t>
            </a:r>
            <a:endParaRPr lang="en-ID" sz="900" dirty="0">
              <a:solidFill>
                <a:schemeClr val="tx1"/>
              </a:solidFill>
              <a:latin typeface="Bahnschrift SemiBold" panose="020B0502040204020203" pitchFamily="34" charset="0"/>
            </a:endParaRPr>
          </a:p>
        </p:txBody>
      </p:sp>
      <p:cxnSp>
        <p:nvCxnSpPr>
          <p:cNvPr id="17" name="Straight Arrow Connector 16">
            <a:extLst>
              <a:ext uri="{FF2B5EF4-FFF2-40B4-BE49-F238E27FC236}">
                <a16:creationId xmlns:a16="http://schemas.microsoft.com/office/drawing/2014/main" id="{7AFA742E-8BF5-0635-38BC-1FE35207BC11}"/>
              </a:ext>
            </a:extLst>
          </p:cNvPr>
          <p:cNvCxnSpPr>
            <a:cxnSpLocks/>
            <a:stCxn id="14" idx="2"/>
            <a:endCxn id="16" idx="0"/>
          </p:cNvCxnSpPr>
          <p:nvPr/>
        </p:nvCxnSpPr>
        <p:spPr>
          <a:xfrm flipH="1">
            <a:off x="4959342" y="3836536"/>
            <a:ext cx="1" cy="19823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8" name="Google Shape;345;p30">
            <a:extLst>
              <a:ext uri="{FF2B5EF4-FFF2-40B4-BE49-F238E27FC236}">
                <a16:creationId xmlns:a16="http://schemas.microsoft.com/office/drawing/2014/main" id="{05E9EA79-9FE1-45B9-A9E9-228FAE2CF081}"/>
              </a:ext>
            </a:extLst>
          </p:cNvPr>
          <p:cNvSpPr/>
          <p:nvPr/>
        </p:nvSpPr>
        <p:spPr>
          <a:xfrm flipH="1">
            <a:off x="5983497" y="4186283"/>
            <a:ext cx="535737" cy="306198"/>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Clr>
                <a:schemeClr val="hlink"/>
              </a:buClr>
              <a:buSzPts val="1100"/>
              <a:buFont typeface="Arial"/>
              <a:buNone/>
            </a:pPr>
            <a:r>
              <a:rPr lang="id-ID" sz="900" dirty="0">
                <a:solidFill>
                  <a:schemeClr val="dk1"/>
                </a:solidFill>
                <a:latin typeface="Berlin Sans FB Demi" panose="020E0802020502020306" pitchFamily="34" charset="0"/>
                <a:ea typeface="Lexend Black"/>
                <a:cs typeface="Lexend Black"/>
                <a:sym typeface="Lexend Black"/>
              </a:rPr>
              <a:t>End</a:t>
            </a:r>
            <a:endParaRPr sz="2000" dirty="0">
              <a:solidFill>
                <a:schemeClr val="dk1"/>
              </a:solidFill>
              <a:latin typeface="Berlin Sans FB Demi" panose="020E0802020502020306" pitchFamily="34" charset="0"/>
              <a:ea typeface="Lexend Black"/>
              <a:cs typeface="Lexend Black"/>
              <a:sym typeface="Lexend Black"/>
            </a:endParaRPr>
          </a:p>
        </p:txBody>
      </p:sp>
      <p:cxnSp>
        <p:nvCxnSpPr>
          <p:cNvPr id="20" name="Straight Arrow Connector 19">
            <a:extLst>
              <a:ext uri="{FF2B5EF4-FFF2-40B4-BE49-F238E27FC236}">
                <a16:creationId xmlns:a16="http://schemas.microsoft.com/office/drawing/2014/main" id="{E687785E-2064-48FC-98A7-1CC6DD1DFB9B}"/>
              </a:ext>
            </a:extLst>
          </p:cNvPr>
          <p:cNvCxnSpPr>
            <a:cxnSpLocks/>
            <a:stCxn id="16" idx="3"/>
            <a:endCxn id="18" idx="3"/>
          </p:cNvCxnSpPr>
          <p:nvPr/>
        </p:nvCxnSpPr>
        <p:spPr>
          <a:xfrm flipV="1">
            <a:off x="5604554" y="4339382"/>
            <a:ext cx="378943"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83466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547265-EF44-4AB5-D91F-66B3577672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0A1227-694D-C647-0358-684F5B56E050}"/>
              </a:ext>
            </a:extLst>
          </p:cNvPr>
          <p:cNvSpPr>
            <a:spLocks noGrp="1"/>
          </p:cNvSpPr>
          <p:nvPr>
            <p:ph type="title"/>
          </p:nvPr>
        </p:nvSpPr>
        <p:spPr>
          <a:xfrm>
            <a:off x="191162" y="604867"/>
            <a:ext cx="7704000" cy="511819"/>
          </a:xfrm>
        </p:spPr>
        <p:txBody>
          <a:bodyPr/>
          <a:lstStyle/>
          <a:p>
            <a:r>
              <a:rPr lang="en-US" dirty="0">
                <a:latin typeface="Berlin Sans FB Demi" panose="020E0802020502020306" pitchFamily="34" charset="0"/>
              </a:rPr>
              <a:t>Research Methodology (4/11)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F71F3251-E356-FD73-57DE-53587130E205}"/>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C82C2A04-CA4A-2220-5551-7B03C152657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Bahnschrift SemiLight" panose="020B0502040204020203" pitchFamily="34" charset="0"/>
                <a:sym typeface="Lexend"/>
              </a:rPr>
              <a:t>Conference | </a:t>
            </a:r>
            <a:r>
              <a:rPr lang="en-ID" sz="1200">
                <a:solidFill>
                  <a:schemeClr val="dk1"/>
                </a:solidFill>
                <a:latin typeface="+mn-lt"/>
                <a:sym typeface="Lexend"/>
              </a:rPr>
              <a:t>24-25 October 2024</a:t>
            </a:r>
            <a:endParaRPr lang="en-ID" sz="1200" dirty="0">
              <a:solidFill>
                <a:schemeClr val="dk1"/>
              </a:solidFill>
              <a:latin typeface="Bahnschrift SemiLight" panose="020B0502040204020203" pitchFamily="34" charset="0"/>
              <a:sym typeface="Lexend"/>
            </a:endParaRPr>
          </a:p>
        </p:txBody>
      </p:sp>
      <p:sp>
        <p:nvSpPr>
          <p:cNvPr id="8" name="Google Shape;395;p32">
            <a:extLst>
              <a:ext uri="{FF2B5EF4-FFF2-40B4-BE49-F238E27FC236}">
                <a16:creationId xmlns:a16="http://schemas.microsoft.com/office/drawing/2014/main" id="{62CCB474-E2C9-4F18-1BC0-EAF5F234CEFB}"/>
              </a:ext>
            </a:extLst>
          </p:cNvPr>
          <p:cNvSpPr txBox="1">
            <a:spLocks/>
          </p:cNvSpPr>
          <p:nvPr/>
        </p:nvSpPr>
        <p:spPr>
          <a:xfrm>
            <a:off x="191161" y="1116686"/>
            <a:ext cx="5179492"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1800" dirty="0">
                <a:latin typeface="Berlin Sans FB Demi" panose="020E0802020502020306" pitchFamily="34" charset="0"/>
              </a:rPr>
              <a:t>Example For Fine-tuning Dataset </a:t>
            </a:r>
            <a:endParaRPr lang="en-ID" sz="1800" i="1" dirty="0">
              <a:latin typeface="Berlin Sans FB Demi" panose="020E0802020502020306" pitchFamily="34" charset="0"/>
            </a:endParaRPr>
          </a:p>
        </p:txBody>
      </p:sp>
      <p:graphicFrame>
        <p:nvGraphicFramePr>
          <p:cNvPr id="3" name="Table 2">
            <a:extLst>
              <a:ext uri="{FF2B5EF4-FFF2-40B4-BE49-F238E27FC236}">
                <a16:creationId xmlns:a16="http://schemas.microsoft.com/office/drawing/2014/main" id="{67716DBC-48D7-309B-2803-C3B68A8E1D3C}"/>
              </a:ext>
            </a:extLst>
          </p:cNvPr>
          <p:cNvGraphicFramePr>
            <a:graphicFrameLocks noGrp="1"/>
          </p:cNvGraphicFramePr>
          <p:nvPr>
            <p:extLst>
              <p:ext uri="{D42A27DB-BD31-4B8C-83A1-F6EECF244321}">
                <p14:modId xmlns:p14="http://schemas.microsoft.com/office/powerpoint/2010/main" val="1085303885"/>
              </p:ext>
            </p:extLst>
          </p:nvPr>
        </p:nvGraphicFramePr>
        <p:xfrm>
          <a:off x="860612" y="1524683"/>
          <a:ext cx="7315200" cy="3085082"/>
        </p:xfrm>
        <a:graphic>
          <a:graphicData uri="http://schemas.openxmlformats.org/drawingml/2006/table">
            <a:tbl>
              <a:tblPr firstRow="1" firstCol="1" bandRow="1">
                <a:tableStyleId>{5521B1EC-78B9-4867-990F-E81BE3442C87}</a:tableStyleId>
              </a:tblPr>
              <a:tblGrid>
                <a:gridCol w="421341">
                  <a:extLst>
                    <a:ext uri="{9D8B030D-6E8A-4147-A177-3AD203B41FA5}">
                      <a16:colId xmlns:a16="http://schemas.microsoft.com/office/drawing/2014/main" val="3540665029"/>
                    </a:ext>
                  </a:extLst>
                </a:gridCol>
                <a:gridCol w="1013012">
                  <a:extLst>
                    <a:ext uri="{9D8B030D-6E8A-4147-A177-3AD203B41FA5}">
                      <a16:colId xmlns:a16="http://schemas.microsoft.com/office/drawing/2014/main" val="806854942"/>
                    </a:ext>
                  </a:extLst>
                </a:gridCol>
                <a:gridCol w="2294964">
                  <a:extLst>
                    <a:ext uri="{9D8B030D-6E8A-4147-A177-3AD203B41FA5}">
                      <a16:colId xmlns:a16="http://schemas.microsoft.com/office/drawing/2014/main" val="104901808"/>
                    </a:ext>
                  </a:extLst>
                </a:gridCol>
                <a:gridCol w="3585883">
                  <a:extLst>
                    <a:ext uri="{9D8B030D-6E8A-4147-A177-3AD203B41FA5}">
                      <a16:colId xmlns:a16="http://schemas.microsoft.com/office/drawing/2014/main" val="2035762783"/>
                    </a:ext>
                  </a:extLst>
                </a:gridCol>
              </a:tblGrid>
              <a:tr h="167523">
                <a:tc>
                  <a:txBody>
                    <a:bodyPr/>
                    <a:lstStyle/>
                    <a:p>
                      <a:pPr algn="ctr">
                        <a:lnSpc>
                          <a:spcPct val="150000"/>
                        </a:lnSpc>
                      </a:pPr>
                      <a:r>
                        <a:rPr lang="en-US" sz="1200" dirty="0">
                          <a:effectLst/>
                          <a:latin typeface="Bahnschrift SemiBold" panose="020B0502040204020203" pitchFamily="34" charset="0"/>
                        </a:rPr>
                        <a:t>No</a:t>
                      </a:r>
                      <a:endParaRPr lang="en-ID" sz="1200" dirty="0">
                        <a:effectLst/>
                        <a:latin typeface="Bahnschrift SemiBold" panose="020B0502040204020203" pitchFamily="34" charset="0"/>
                        <a:ea typeface="Times New Roman" panose="02020603050405020304" pitchFamily="18" charset="0"/>
                      </a:endParaRPr>
                    </a:p>
                  </a:txBody>
                  <a:tcPr marL="39467" marR="39467" marT="0" marB="0" anchor="ctr"/>
                </a:tc>
                <a:tc>
                  <a:txBody>
                    <a:bodyPr/>
                    <a:lstStyle/>
                    <a:p>
                      <a:pPr algn="ctr">
                        <a:lnSpc>
                          <a:spcPct val="150000"/>
                        </a:lnSpc>
                      </a:pPr>
                      <a:r>
                        <a:rPr lang="en-US" sz="1200" dirty="0">
                          <a:effectLst/>
                          <a:latin typeface="Bahnschrift SemiBold" panose="020B0502040204020203" pitchFamily="34" charset="0"/>
                        </a:rPr>
                        <a:t>Class</a:t>
                      </a:r>
                      <a:endParaRPr lang="en-ID" sz="1200" dirty="0">
                        <a:effectLst/>
                        <a:latin typeface="Bahnschrift SemiBold" panose="020B0502040204020203" pitchFamily="34" charset="0"/>
                        <a:ea typeface="Times New Roman" panose="02020603050405020304" pitchFamily="18" charset="0"/>
                      </a:endParaRPr>
                    </a:p>
                  </a:txBody>
                  <a:tcPr marL="39467" marR="39467" marT="0" marB="0"/>
                </a:tc>
                <a:tc>
                  <a:txBody>
                    <a:bodyPr/>
                    <a:lstStyle/>
                    <a:p>
                      <a:pPr algn="ctr">
                        <a:lnSpc>
                          <a:spcPct val="150000"/>
                        </a:lnSpc>
                      </a:pPr>
                      <a:r>
                        <a:rPr lang="en-US" sz="1200" dirty="0">
                          <a:effectLst/>
                          <a:latin typeface="Bahnschrift SemiBold" panose="020B0502040204020203" pitchFamily="34" charset="0"/>
                        </a:rPr>
                        <a:t>Question</a:t>
                      </a:r>
                      <a:endParaRPr lang="en-ID" sz="1200" dirty="0">
                        <a:effectLst/>
                        <a:latin typeface="Bahnschrift SemiBold" panose="020B0502040204020203" pitchFamily="34" charset="0"/>
                        <a:ea typeface="Times New Roman" panose="02020603050405020304" pitchFamily="18" charset="0"/>
                      </a:endParaRPr>
                    </a:p>
                  </a:txBody>
                  <a:tcPr marL="39467" marR="39467" marT="0" marB="0" anchor="ctr"/>
                </a:tc>
                <a:tc>
                  <a:txBody>
                    <a:bodyPr/>
                    <a:lstStyle/>
                    <a:p>
                      <a:pPr algn="ctr">
                        <a:lnSpc>
                          <a:spcPct val="150000"/>
                        </a:lnSpc>
                      </a:pPr>
                      <a:r>
                        <a:rPr lang="en-US" sz="1200" dirty="0">
                          <a:effectLst/>
                          <a:latin typeface="Bahnschrift SemiBold" panose="020B0502040204020203" pitchFamily="34" charset="0"/>
                        </a:rPr>
                        <a:t>Answer</a:t>
                      </a:r>
                      <a:endParaRPr lang="en-ID" sz="1200" dirty="0">
                        <a:effectLst/>
                        <a:latin typeface="Bahnschrift SemiBold" panose="020B0502040204020203" pitchFamily="34" charset="0"/>
                        <a:ea typeface="Times New Roman" panose="02020603050405020304" pitchFamily="18" charset="0"/>
                      </a:endParaRPr>
                    </a:p>
                  </a:txBody>
                  <a:tcPr marL="39467" marR="39467" marT="0" marB="0" anchor="ctr"/>
                </a:tc>
                <a:extLst>
                  <a:ext uri="{0D108BD9-81ED-4DB2-BD59-A6C34878D82A}">
                    <a16:rowId xmlns:a16="http://schemas.microsoft.com/office/drawing/2014/main" val="233434016"/>
                  </a:ext>
                </a:extLst>
              </a:tr>
              <a:tr h="461636">
                <a:tc>
                  <a:txBody>
                    <a:bodyPr/>
                    <a:lstStyle/>
                    <a:p>
                      <a:pPr algn="ctr">
                        <a:lnSpc>
                          <a:spcPct val="150000"/>
                        </a:lnSpc>
                      </a:pPr>
                      <a:r>
                        <a:rPr lang="en-US" sz="1050" dirty="0">
                          <a:effectLst/>
                          <a:latin typeface="Bahnschrift SemiBold" panose="020B0502040204020203" pitchFamily="34" charset="0"/>
                        </a:rPr>
                        <a:t>1</a:t>
                      </a:r>
                      <a:endParaRPr lang="en-ID" sz="1050" dirty="0">
                        <a:effectLst/>
                        <a:latin typeface="Bahnschrift SemiBold" panose="020B0502040204020203" pitchFamily="34" charset="0"/>
                        <a:ea typeface="Times New Roman" panose="02020603050405020304" pitchFamily="18" charset="0"/>
                      </a:endParaRPr>
                    </a:p>
                  </a:txBody>
                  <a:tcPr marL="39467" marR="39467" marT="0" marB="0" anchor="ctr"/>
                </a:tc>
                <a:tc>
                  <a:txBody>
                    <a:bodyPr/>
                    <a:lstStyle/>
                    <a:p>
                      <a:pPr algn="ctr">
                        <a:lnSpc>
                          <a:spcPct val="150000"/>
                        </a:lnSpc>
                      </a:pPr>
                      <a:r>
                        <a:rPr lang="en-GB" sz="1200" dirty="0">
                          <a:effectLst/>
                          <a:latin typeface="Bahnschrift SemiBold" panose="020B0502040204020203" pitchFamily="34" charset="0"/>
                          <a:ea typeface="Times New Roman" panose="02020603050405020304" pitchFamily="18" charset="0"/>
                        </a:rPr>
                        <a:t>Academic</a:t>
                      </a:r>
                      <a:endParaRPr lang="en-ID" sz="1050" dirty="0">
                        <a:effectLst/>
                        <a:latin typeface="Bahnschrift SemiBold" panose="020B0502040204020203" pitchFamily="34" charset="0"/>
                        <a:ea typeface="Times New Roman" panose="02020603050405020304" pitchFamily="18" charset="0"/>
                      </a:endParaRPr>
                    </a:p>
                  </a:txBody>
                  <a:tcPr marL="68580" marR="68580" marT="0" marB="0" anchor="ctr"/>
                </a:tc>
                <a:tc>
                  <a:txBody>
                    <a:bodyPr/>
                    <a:lstStyle/>
                    <a:p>
                      <a:pPr>
                        <a:lnSpc>
                          <a:spcPct val="150000"/>
                        </a:lnSpc>
                      </a:pPr>
                      <a:r>
                        <a:rPr lang="en-GB" sz="1200" dirty="0">
                          <a:effectLst/>
                          <a:latin typeface="Bahnschrift SemiBold" panose="020B0502040204020203" pitchFamily="34" charset="0"/>
                          <a:ea typeface="Times New Roman" panose="02020603050405020304" pitchFamily="18" charset="0"/>
                        </a:rPr>
                        <a:t>How to Print </a:t>
                      </a:r>
                      <a:r>
                        <a:rPr lang="id-ID" sz="1200" dirty="0">
                          <a:effectLst/>
                          <a:latin typeface="Bahnschrift SemiBold" panose="020B0502040204020203" pitchFamily="34" charset="0"/>
                          <a:ea typeface="Times New Roman" panose="02020603050405020304" pitchFamily="18" charset="0"/>
                        </a:rPr>
                        <a:t>S</a:t>
                      </a:r>
                      <a:r>
                        <a:rPr lang="en-GB" sz="1200" dirty="0" err="1">
                          <a:effectLst/>
                          <a:latin typeface="Bahnschrift SemiBold" panose="020B0502040204020203" pitchFamily="34" charset="0"/>
                          <a:ea typeface="Times New Roman" panose="02020603050405020304" pitchFamily="18" charset="0"/>
                        </a:rPr>
                        <a:t>tudent</a:t>
                      </a:r>
                      <a:r>
                        <a:rPr lang="en-GB" sz="1200" dirty="0">
                          <a:effectLst/>
                          <a:latin typeface="Bahnschrift SemiBold" panose="020B0502040204020203" pitchFamily="34" charset="0"/>
                          <a:ea typeface="Times New Roman" panose="02020603050405020304" pitchFamily="18" charset="0"/>
                        </a:rPr>
                        <a:t> ID card?</a:t>
                      </a:r>
                      <a:endParaRPr lang="en-ID" sz="1200" dirty="0">
                        <a:effectLst/>
                        <a:latin typeface="Bahnschrift SemiBold" panose="020B0502040204020203" pitchFamily="34" charset="0"/>
                        <a:ea typeface="Times New Roman" panose="02020603050405020304" pitchFamily="18" charset="0"/>
                      </a:endParaRPr>
                    </a:p>
                  </a:txBody>
                  <a:tcPr marL="68580" marR="68580" marT="0" marB="0" anchor="ctr"/>
                </a:tc>
                <a:tc>
                  <a:txBody>
                    <a:bodyPr/>
                    <a:lstStyle/>
                    <a:p>
                      <a:pPr>
                        <a:lnSpc>
                          <a:spcPct val="150000"/>
                        </a:lnSpc>
                      </a:pPr>
                      <a:r>
                        <a:rPr lang="id-ID" sz="1200" dirty="0">
                          <a:effectLst/>
                          <a:latin typeface="Bahnschrift SemiBold" panose="020B0502040204020203" pitchFamily="34" charset="0"/>
                          <a:ea typeface="Times New Roman" panose="02020603050405020304" pitchFamily="18" charset="0"/>
                        </a:rPr>
                        <a:t>S</a:t>
                      </a:r>
                      <a:r>
                        <a:rPr lang="en-US" sz="1200" dirty="0" err="1">
                          <a:effectLst/>
                          <a:latin typeface="Bahnschrift SemiBold" panose="020B0502040204020203" pitchFamily="34" charset="0"/>
                          <a:ea typeface="Times New Roman" panose="02020603050405020304" pitchFamily="18" charset="0"/>
                        </a:rPr>
                        <a:t>tudent</a:t>
                      </a:r>
                      <a:r>
                        <a:rPr lang="en-US" sz="1200" dirty="0">
                          <a:effectLst/>
                          <a:latin typeface="Bahnschrift SemiBold" panose="020B0502040204020203" pitchFamily="34" charset="0"/>
                          <a:ea typeface="Times New Roman" panose="02020603050405020304" pitchFamily="18" charset="0"/>
                        </a:rPr>
                        <a:t> ID card can be printed on the berkas-akademik.usk.ac.id page</a:t>
                      </a:r>
                      <a:endParaRPr lang="en-ID" sz="1200" dirty="0">
                        <a:effectLst/>
                        <a:latin typeface="Bahnschrift SemiBold" panose="020B0502040204020203"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2963059516"/>
                  </a:ext>
                </a:extLst>
              </a:tr>
              <a:tr h="1168208">
                <a:tc>
                  <a:txBody>
                    <a:bodyPr/>
                    <a:lstStyle/>
                    <a:p>
                      <a:pPr algn="ctr">
                        <a:lnSpc>
                          <a:spcPct val="150000"/>
                        </a:lnSpc>
                      </a:pPr>
                      <a:r>
                        <a:rPr lang="en-US" sz="1050" dirty="0">
                          <a:effectLst/>
                          <a:latin typeface="Bahnschrift SemiBold" panose="020B0502040204020203" pitchFamily="34" charset="0"/>
                        </a:rPr>
                        <a:t>2</a:t>
                      </a:r>
                      <a:endParaRPr lang="en-ID" sz="1050" dirty="0">
                        <a:effectLst/>
                        <a:latin typeface="Bahnschrift SemiBold" panose="020B0502040204020203" pitchFamily="34" charset="0"/>
                        <a:ea typeface="Times New Roman" panose="02020603050405020304" pitchFamily="18" charset="0"/>
                      </a:endParaRPr>
                    </a:p>
                  </a:txBody>
                  <a:tcPr marL="39467" marR="39467" marT="0" marB="0" anchor="ctr"/>
                </a:tc>
                <a:tc>
                  <a:txBody>
                    <a:bodyPr/>
                    <a:lstStyle/>
                    <a:p>
                      <a:pPr algn="ctr">
                        <a:lnSpc>
                          <a:spcPct val="150000"/>
                        </a:lnSpc>
                      </a:pPr>
                      <a:r>
                        <a:rPr lang="en-GB" sz="1200" dirty="0">
                          <a:effectLst/>
                          <a:latin typeface="Bahnschrift SemiBold" panose="020B0502040204020203" pitchFamily="34" charset="0"/>
                          <a:ea typeface="Times New Roman" panose="02020603050405020304" pitchFamily="18" charset="0"/>
                        </a:rPr>
                        <a:t>Academic</a:t>
                      </a:r>
                      <a:endParaRPr lang="en-ID" sz="1200" dirty="0">
                        <a:effectLst/>
                        <a:latin typeface="Bahnschrift SemiBold" panose="020B0502040204020203" pitchFamily="34" charset="0"/>
                        <a:ea typeface="Times New Roman" panose="02020603050405020304" pitchFamily="18" charset="0"/>
                      </a:endParaRPr>
                    </a:p>
                  </a:txBody>
                  <a:tcPr marL="68580" marR="68580" marT="0" marB="0" anchor="ctr"/>
                </a:tc>
                <a:tc>
                  <a:txBody>
                    <a:bodyPr/>
                    <a:lstStyle/>
                    <a:p>
                      <a:pPr>
                        <a:lnSpc>
                          <a:spcPct val="150000"/>
                        </a:lnSpc>
                      </a:pPr>
                      <a:r>
                        <a:rPr lang="en-US" sz="1200" dirty="0">
                          <a:effectLst/>
                          <a:latin typeface="Bahnschrift SemiBold" panose="020B0502040204020203" pitchFamily="34" charset="0"/>
                          <a:ea typeface="Times New Roman" panose="02020603050405020304" pitchFamily="18" charset="0"/>
                        </a:rPr>
                        <a:t>How to make a Certificate of Active Study?</a:t>
                      </a:r>
                      <a:endParaRPr lang="en-ID" sz="1200" dirty="0">
                        <a:effectLst/>
                        <a:latin typeface="Bahnschrift SemiBold" panose="020B0502040204020203" pitchFamily="34" charset="0"/>
                        <a:ea typeface="Times New Roman" panose="02020603050405020304" pitchFamily="18" charset="0"/>
                      </a:endParaRPr>
                    </a:p>
                  </a:txBody>
                  <a:tcPr marL="68580" marR="68580" marT="0" marB="0" anchor="ctr"/>
                </a:tc>
                <a:tc>
                  <a:txBody>
                    <a:bodyPr/>
                    <a:lstStyle/>
                    <a:p>
                      <a:pPr>
                        <a:lnSpc>
                          <a:spcPct val="150000"/>
                        </a:lnSpc>
                      </a:pPr>
                      <a:r>
                        <a:rPr lang="en-US" sz="1200" dirty="0">
                          <a:effectLst/>
                          <a:latin typeface="Bahnschrift SemiBold" panose="020B0502040204020203" pitchFamily="34" charset="0"/>
                          <a:ea typeface="Times New Roman" panose="02020603050405020304" pitchFamily="18" charset="0"/>
                        </a:rPr>
                        <a:t>Regarding the issue of the Certificate of Active Study, please take care of it to the Academic Registration section</a:t>
                      </a:r>
                      <a:endParaRPr lang="en-ID" sz="1200" dirty="0">
                        <a:effectLst/>
                        <a:latin typeface="Bahnschrift SemiBold" panose="020B0502040204020203"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3817086612"/>
                  </a:ext>
                </a:extLst>
              </a:tr>
              <a:tr h="1168208">
                <a:tc>
                  <a:txBody>
                    <a:bodyPr/>
                    <a:lstStyle/>
                    <a:p>
                      <a:pPr algn="ctr">
                        <a:lnSpc>
                          <a:spcPct val="150000"/>
                        </a:lnSpc>
                      </a:pPr>
                      <a:r>
                        <a:rPr lang="en-US" sz="1050" dirty="0">
                          <a:effectLst/>
                          <a:latin typeface="Bahnschrift SemiBold" panose="020B0502040204020203" pitchFamily="34" charset="0"/>
                          <a:ea typeface="Times New Roman" panose="02020603050405020304" pitchFamily="18" charset="0"/>
                        </a:rPr>
                        <a:t>3</a:t>
                      </a:r>
                      <a:endParaRPr lang="en-ID" sz="1050" dirty="0">
                        <a:effectLst/>
                        <a:latin typeface="Bahnschrift SemiBold" panose="020B0502040204020203" pitchFamily="34" charset="0"/>
                        <a:ea typeface="Times New Roman" panose="02020603050405020304" pitchFamily="18" charset="0"/>
                      </a:endParaRPr>
                    </a:p>
                  </a:txBody>
                  <a:tcPr marL="39467" marR="39467" marT="0" marB="0" anchor="ctr"/>
                </a:tc>
                <a:tc>
                  <a:txBody>
                    <a:bodyPr/>
                    <a:lstStyle/>
                    <a:p>
                      <a:pPr algn="ctr">
                        <a:lnSpc>
                          <a:spcPct val="150000"/>
                        </a:lnSpc>
                      </a:pPr>
                      <a:r>
                        <a:rPr lang="en-GB"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rPr>
                        <a:t>general</a:t>
                      </a:r>
                      <a:endParaRPr lang="en-ID"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endParaRPr>
                    </a:p>
                  </a:txBody>
                  <a:tcPr marL="68580" marR="68580" marT="0" marB="0" anchor="ctr"/>
                </a:tc>
                <a:tc>
                  <a:txBody>
                    <a:bodyPr/>
                    <a:lstStyle/>
                    <a:p>
                      <a:pPr>
                        <a:lnSpc>
                          <a:spcPct val="150000"/>
                        </a:lnSpc>
                      </a:pPr>
                      <a:r>
                        <a:rPr lang="en-US"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rPr>
                        <a:t>What if the KRS has not been finalized by the guardian lecturer?</a:t>
                      </a:r>
                      <a:endParaRPr lang="en-ID"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endParaRPr>
                    </a:p>
                  </a:txBody>
                  <a:tcPr marL="68580" marR="68580" marT="0" marB="0" anchor="ctr"/>
                </a:tc>
                <a:tc>
                  <a:txBody>
                    <a:bodyPr/>
                    <a:lstStyle/>
                    <a:p>
                      <a:pPr>
                        <a:lnSpc>
                          <a:spcPct val="150000"/>
                        </a:lnSpc>
                      </a:pPr>
                      <a:r>
                        <a:rPr lang="en-US"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rPr>
                        <a:t>You can report this to your respective study program</a:t>
                      </a:r>
                      <a:endParaRPr lang="en-ID"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259917610"/>
                  </a:ext>
                </a:extLst>
              </a:tr>
            </a:tbl>
          </a:graphicData>
        </a:graphic>
      </p:graphicFrame>
    </p:spTree>
    <p:extLst>
      <p:ext uri="{BB962C8B-B14F-4D97-AF65-F5344CB8AC3E}">
        <p14:creationId xmlns:p14="http://schemas.microsoft.com/office/powerpoint/2010/main" val="2333993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41745-884D-B8F0-E6B9-6532E482C1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E5FEFE-A1D4-7481-4E18-32F4CB250D46}"/>
              </a:ext>
            </a:extLst>
          </p:cNvPr>
          <p:cNvSpPr>
            <a:spLocks noGrp="1"/>
          </p:cNvSpPr>
          <p:nvPr>
            <p:ph type="title"/>
          </p:nvPr>
        </p:nvSpPr>
        <p:spPr>
          <a:xfrm>
            <a:off x="191162" y="604867"/>
            <a:ext cx="7704000" cy="511819"/>
          </a:xfrm>
        </p:spPr>
        <p:txBody>
          <a:bodyPr/>
          <a:lstStyle/>
          <a:p>
            <a:r>
              <a:rPr lang="en-US" dirty="0">
                <a:latin typeface="Berlin Sans FB Demi" panose="020E0802020502020306" pitchFamily="34" charset="0"/>
              </a:rPr>
              <a:t>Research Methodology (5/11)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8BF2D2DC-37F8-EAC2-4860-9F45EB3377CA}"/>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31AE343-31EC-05D3-F977-E4F1CF3A9A11}"/>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mn-lt"/>
                <a:sym typeface="Lexend"/>
              </a:rPr>
              <a:t>Conference | 24-25 October 2024</a:t>
            </a:r>
            <a:endParaRPr lang="en-ID" sz="1200" dirty="0">
              <a:solidFill>
                <a:schemeClr val="dk1"/>
              </a:solidFill>
              <a:latin typeface="+mn-lt"/>
              <a:sym typeface="Lexend"/>
            </a:endParaRPr>
          </a:p>
        </p:txBody>
      </p:sp>
      <p:sp>
        <p:nvSpPr>
          <p:cNvPr id="8" name="Google Shape;395;p32">
            <a:extLst>
              <a:ext uri="{FF2B5EF4-FFF2-40B4-BE49-F238E27FC236}">
                <a16:creationId xmlns:a16="http://schemas.microsoft.com/office/drawing/2014/main" id="{85940DD3-E146-7342-9BBA-BA627450ECAC}"/>
              </a:ext>
            </a:extLst>
          </p:cNvPr>
          <p:cNvSpPr txBox="1">
            <a:spLocks/>
          </p:cNvSpPr>
          <p:nvPr/>
        </p:nvSpPr>
        <p:spPr>
          <a:xfrm>
            <a:off x="191161" y="1116686"/>
            <a:ext cx="5179492"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1800" dirty="0">
                <a:latin typeface="Berlin Sans FB Demi" panose="020E0802020502020306" pitchFamily="34" charset="0"/>
              </a:rPr>
              <a:t>Example For RAG Dataset</a:t>
            </a:r>
          </a:p>
        </p:txBody>
      </p:sp>
      <p:graphicFrame>
        <p:nvGraphicFramePr>
          <p:cNvPr id="6" name="Table 5">
            <a:extLst>
              <a:ext uri="{FF2B5EF4-FFF2-40B4-BE49-F238E27FC236}">
                <a16:creationId xmlns:a16="http://schemas.microsoft.com/office/drawing/2014/main" id="{0758E206-407D-93BA-EA55-F11DF07C17C5}"/>
              </a:ext>
            </a:extLst>
          </p:cNvPr>
          <p:cNvGraphicFramePr>
            <a:graphicFrameLocks noGrp="1"/>
          </p:cNvGraphicFramePr>
          <p:nvPr>
            <p:extLst>
              <p:ext uri="{D42A27DB-BD31-4B8C-83A1-F6EECF244321}">
                <p14:modId xmlns:p14="http://schemas.microsoft.com/office/powerpoint/2010/main" val="3356630967"/>
              </p:ext>
            </p:extLst>
          </p:nvPr>
        </p:nvGraphicFramePr>
        <p:xfrm>
          <a:off x="888682" y="1628504"/>
          <a:ext cx="6892683" cy="3033759"/>
        </p:xfrm>
        <a:graphic>
          <a:graphicData uri="http://schemas.openxmlformats.org/drawingml/2006/table">
            <a:tbl>
              <a:tblPr firstRow="1" firstCol="1" bandRow="1">
                <a:tableStyleId>{5521B1EC-78B9-4867-990F-E81BE3442C87}</a:tableStyleId>
              </a:tblPr>
              <a:tblGrid>
                <a:gridCol w="757950">
                  <a:extLst>
                    <a:ext uri="{9D8B030D-6E8A-4147-A177-3AD203B41FA5}">
                      <a16:colId xmlns:a16="http://schemas.microsoft.com/office/drawing/2014/main" val="4054564206"/>
                    </a:ext>
                  </a:extLst>
                </a:gridCol>
                <a:gridCol w="6134733">
                  <a:extLst>
                    <a:ext uri="{9D8B030D-6E8A-4147-A177-3AD203B41FA5}">
                      <a16:colId xmlns:a16="http://schemas.microsoft.com/office/drawing/2014/main" val="3434341908"/>
                    </a:ext>
                  </a:extLst>
                </a:gridCol>
              </a:tblGrid>
              <a:tr h="462941">
                <a:tc>
                  <a:txBody>
                    <a:bodyPr/>
                    <a:lstStyle/>
                    <a:p>
                      <a:pPr algn="ctr">
                        <a:lnSpc>
                          <a:spcPct val="150000"/>
                        </a:lnSpc>
                      </a:pPr>
                      <a:r>
                        <a:rPr lang="en-GB" sz="1200" b="0" i="0" u="none" strike="noStrike" cap="none" dirty="0">
                          <a:solidFill>
                            <a:srgbClr val="000000"/>
                          </a:solidFill>
                          <a:effectLst/>
                          <a:latin typeface="Bahnschrift SemiBold" panose="020B0502040204020203" pitchFamily="34" charset="0"/>
                          <a:cs typeface="Arial"/>
                          <a:sym typeface="Arial"/>
                        </a:rPr>
                        <a:t>No</a:t>
                      </a:r>
                      <a:endParaRPr lang="en-ID"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endParaRPr>
                    </a:p>
                  </a:txBody>
                  <a:tcPr marL="68580" marR="68580" marT="0" marB="0" anchor="ctr"/>
                </a:tc>
                <a:tc>
                  <a:txBody>
                    <a:bodyPr/>
                    <a:lstStyle/>
                    <a:p>
                      <a:pPr algn="ctr">
                        <a:lnSpc>
                          <a:spcPct val="150000"/>
                        </a:lnSpc>
                      </a:pPr>
                      <a:r>
                        <a:rPr lang="en-GB" sz="1200" b="0" i="0" u="none" strike="noStrike" cap="none" dirty="0">
                          <a:solidFill>
                            <a:srgbClr val="000000"/>
                          </a:solidFill>
                          <a:effectLst/>
                          <a:latin typeface="Bahnschrift SemiBold" panose="020B0502040204020203" pitchFamily="34" charset="0"/>
                          <a:cs typeface="Arial"/>
                          <a:sym typeface="Arial"/>
                        </a:rPr>
                        <a:t>USK Information Data</a:t>
                      </a:r>
                      <a:endParaRPr lang="en-ID"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2853122783"/>
                  </a:ext>
                </a:extLst>
              </a:tr>
              <a:tr h="877496">
                <a:tc>
                  <a:txBody>
                    <a:bodyPr/>
                    <a:lstStyle/>
                    <a:p>
                      <a:pPr algn="ctr">
                        <a:lnSpc>
                          <a:spcPct val="150000"/>
                        </a:lnSpc>
                      </a:pPr>
                      <a:r>
                        <a:rPr lang="en-GB" sz="1200" b="0" i="0" u="none" strike="noStrike" cap="none">
                          <a:solidFill>
                            <a:srgbClr val="000000"/>
                          </a:solidFill>
                          <a:effectLst/>
                          <a:latin typeface="Bahnschrift SemiLight" panose="020B0502040204020203" pitchFamily="34" charset="0"/>
                          <a:cs typeface="Arial"/>
                          <a:sym typeface="Arial"/>
                        </a:rPr>
                        <a:t>1</a:t>
                      </a:r>
                      <a:endParaRPr lang="en-ID" sz="1200" b="0" i="0" u="none" strike="noStrike" cap="none">
                        <a:solidFill>
                          <a:srgbClr val="000000"/>
                        </a:solidFill>
                        <a:effectLst/>
                        <a:latin typeface="Bahnschrift SemiLight" panose="020B0502040204020203" pitchFamily="34" charset="0"/>
                        <a:ea typeface="Times New Roman" panose="02020603050405020304" pitchFamily="18" charset="0"/>
                        <a:cs typeface="Arial"/>
                        <a:sym typeface="Arial"/>
                      </a:endParaRPr>
                    </a:p>
                  </a:txBody>
                  <a:tcPr marL="68580" marR="68580" marT="0" marB="0" anchor="ctr"/>
                </a:tc>
                <a:tc>
                  <a:txBody>
                    <a:bodyPr/>
                    <a:lstStyle/>
                    <a:p>
                      <a:pPr algn="just">
                        <a:lnSpc>
                          <a:spcPct val="150000"/>
                        </a:lnSpc>
                      </a:pPr>
                      <a:r>
                        <a:rPr lang="id-ID" sz="1200" b="0" i="0" u="none" strike="noStrike" cap="none" dirty="0">
                          <a:solidFill>
                            <a:srgbClr val="000000"/>
                          </a:solidFill>
                          <a:effectLst/>
                          <a:latin typeface="Bahnschrift SemiLight" panose="020B0502040204020203" pitchFamily="34" charset="0"/>
                          <a:ea typeface="Times New Roman" panose="02020603050405020304" pitchFamily="18" charset="0"/>
                          <a:cs typeface="Arial"/>
                          <a:sym typeface="Arial"/>
                        </a:rPr>
                        <a:t>S</a:t>
                      </a:r>
                      <a:r>
                        <a:rPr lang="en-US" sz="1200" b="0" i="0" u="none" strike="noStrike" cap="none" dirty="0" err="1">
                          <a:solidFill>
                            <a:srgbClr val="000000"/>
                          </a:solidFill>
                          <a:effectLst/>
                          <a:latin typeface="Bahnschrift SemiLight" panose="020B0502040204020203" pitchFamily="34" charset="0"/>
                          <a:ea typeface="Times New Roman" panose="02020603050405020304" pitchFamily="18" charset="0"/>
                          <a:cs typeface="Arial"/>
                          <a:sym typeface="Arial"/>
                        </a:rPr>
                        <a:t>tudent</a:t>
                      </a:r>
                      <a:r>
                        <a:rPr lang="en-US" sz="1200" b="0" i="0" u="none" strike="noStrike" cap="none" dirty="0">
                          <a:solidFill>
                            <a:srgbClr val="000000"/>
                          </a:solidFill>
                          <a:effectLst/>
                          <a:latin typeface="Bahnschrift SemiLight" panose="020B0502040204020203" pitchFamily="34" charset="0"/>
                          <a:ea typeface="Times New Roman" panose="02020603050405020304" pitchFamily="18" charset="0"/>
                          <a:cs typeface="Arial"/>
                          <a:sym typeface="Arial"/>
                        </a:rPr>
                        <a:t> ID card </a:t>
                      </a:r>
                      <a:r>
                        <a:rPr lang="en-US" sz="1200" b="0" i="0" u="none" strike="noStrike" cap="none" dirty="0">
                          <a:solidFill>
                            <a:srgbClr val="000000"/>
                          </a:solidFill>
                          <a:effectLst/>
                          <a:latin typeface="Bahnschrift SemiLight" panose="020B0502040204020203" pitchFamily="34" charset="0"/>
                          <a:cs typeface="Arial"/>
                          <a:sym typeface="Arial"/>
                        </a:rPr>
                        <a:t> that cannot be printed can be viewed through the https://berkas-akademik.usk.ac.id/ website page to check the suitability of the data or report to the Integrated Service Unit (ULT) Section at the USK Bureau.</a:t>
                      </a:r>
                      <a:endParaRPr lang="en-ID" sz="1200" b="0" i="0" u="none" strike="noStrike" cap="none" dirty="0">
                        <a:solidFill>
                          <a:srgbClr val="000000"/>
                        </a:solidFill>
                        <a:effectLst/>
                        <a:latin typeface="Bahnschrift SemiLight" panose="020B0502040204020203" pitchFamily="34"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1530364401"/>
                  </a:ext>
                </a:extLst>
              </a:tr>
              <a:tr h="1181829">
                <a:tc>
                  <a:txBody>
                    <a:bodyPr/>
                    <a:lstStyle/>
                    <a:p>
                      <a:pPr algn="ctr"/>
                      <a:r>
                        <a:rPr lang="en-GB" sz="1200" b="0" i="0" u="none" strike="noStrike" cap="none">
                          <a:solidFill>
                            <a:srgbClr val="000000"/>
                          </a:solidFill>
                          <a:effectLst/>
                          <a:latin typeface="Bahnschrift SemiLight" panose="020B0502040204020203" pitchFamily="34" charset="0"/>
                          <a:cs typeface="Arial"/>
                          <a:sym typeface="Arial"/>
                        </a:rPr>
                        <a:t>2</a:t>
                      </a:r>
                      <a:endParaRPr lang="en-ID" sz="1200" b="0" i="0" u="none" strike="noStrike" cap="none">
                        <a:solidFill>
                          <a:srgbClr val="000000"/>
                        </a:solidFill>
                        <a:effectLst/>
                        <a:latin typeface="Bahnschrift SemiLight" panose="020B0502040204020203" pitchFamily="34" charset="0"/>
                        <a:ea typeface="Times New Roman" panose="02020603050405020304" pitchFamily="18" charset="0"/>
                        <a:cs typeface="Arial"/>
                        <a:sym typeface="Arial"/>
                      </a:endParaRPr>
                    </a:p>
                  </a:txBody>
                  <a:tcPr marL="68580" marR="68580" marT="0" marB="0" anchor="ctr"/>
                </a:tc>
                <a:tc>
                  <a:txBody>
                    <a:bodyPr/>
                    <a:lstStyle/>
                    <a:p>
                      <a:pPr>
                        <a:lnSpc>
                          <a:spcPct val="150000"/>
                        </a:lnSpc>
                      </a:pPr>
                      <a:r>
                        <a:rPr lang="en-US" sz="1200" b="0" i="0" u="none" strike="noStrike" cap="none" dirty="0">
                          <a:solidFill>
                            <a:srgbClr val="000000"/>
                          </a:solidFill>
                          <a:effectLst/>
                          <a:latin typeface="Bahnschrift SemiLight" panose="020B0502040204020203" pitchFamily="34" charset="0"/>
                          <a:cs typeface="Arial"/>
                          <a:sym typeface="Arial"/>
                        </a:rPr>
                        <a:t>Delays in the payment of Tuition or UKT can request the faculty to make a letter from Vice Dean of Academic Affairs</a:t>
                      </a:r>
                      <a:r>
                        <a:rPr lang="id-ID" sz="1200" b="0" i="0" u="none" strike="noStrike" cap="none" dirty="0">
                          <a:solidFill>
                            <a:srgbClr val="000000"/>
                          </a:solidFill>
                          <a:effectLst/>
                          <a:latin typeface="Bahnschrift SemiLight" panose="020B0502040204020203" pitchFamily="34" charset="0"/>
                          <a:cs typeface="Arial"/>
                          <a:sym typeface="Arial"/>
                        </a:rPr>
                        <a:t> </a:t>
                      </a:r>
                      <a:r>
                        <a:rPr lang="en-US" sz="1200" b="0" i="0" u="none" strike="noStrike" cap="none" dirty="0">
                          <a:solidFill>
                            <a:srgbClr val="000000"/>
                          </a:solidFill>
                          <a:effectLst/>
                          <a:latin typeface="Bahnschrift SemiLight" panose="020B0502040204020203" pitchFamily="34" charset="0"/>
                          <a:cs typeface="Arial"/>
                          <a:sym typeface="Arial"/>
                        </a:rPr>
                        <a:t>addressed to Vice Chancellor for Academic Affairs</a:t>
                      </a:r>
                      <a:r>
                        <a:rPr lang="id-ID" sz="1200" b="0" i="0" u="none" strike="noStrike" cap="none" dirty="0">
                          <a:solidFill>
                            <a:srgbClr val="000000"/>
                          </a:solidFill>
                          <a:effectLst/>
                          <a:latin typeface="Bahnschrift SemiLight" panose="020B0502040204020203" pitchFamily="34" charset="0"/>
                          <a:cs typeface="Arial"/>
                          <a:sym typeface="Arial"/>
                        </a:rPr>
                        <a:t> </a:t>
                      </a:r>
                      <a:r>
                        <a:rPr lang="en-US" sz="1200" b="0" i="0" u="none" strike="noStrike" cap="none" dirty="0">
                          <a:solidFill>
                            <a:srgbClr val="000000"/>
                          </a:solidFill>
                          <a:effectLst/>
                          <a:latin typeface="Bahnschrift SemiLight" panose="020B0502040204020203" pitchFamily="34" charset="0"/>
                          <a:cs typeface="Arial"/>
                          <a:sym typeface="Arial"/>
                        </a:rPr>
                        <a:t>where the content of the letter contains a request to request the reopening of UKT payments then the letter is given to the Administration section at the USK Rector's Bureau.</a:t>
                      </a:r>
                      <a:endParaRPr lang="en-ID" sz="1200" b="0" i="0" u="none" strike="noStrike" cap="none" dirty="0">
                        <a:solidFill>
                          <a:srgbClr val="000000"/>
                        </a:solidFill>
                        <a:effectLst/>
                        <a:latin typeface="Bahnschrift SemiLight" panose="020B0502040204020203" pitchFamily="34"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1989602683"/>
                  </a:ext>
                </a:extLst>
              </a:tr>
              <a:tr h="268828">
                <a:tc>
                  <a:txBody>
                    <a:bodyPr/>
                    <a:lstStyle/>
                    <a:p>
                      <a:pPr algn="ctr"/>
                      <a:r>
                        <a:rPr lang="en-GB" sz="1200" b="0" i="0" u="none" strike="noStrike" cap="none">
                          <a:solidFill>
                            <a:srgbClr val="000000"/>
                          </a:solidFill>
                          <a:effectLst/>
                          <a:latin typeface="Bahnschrift SemiLight" panose="020B0502040204020203" pitchFamily="34" charset="0"/>
                          <a:cs typeface="Arial"/>
                          <a:sym typeface="Arial"/>
                        </a:rPr>
                        <a:t>3</a:t>
                      </a:r>
                      <a:endParaRPr lang="en-ID" sz="1200" b="0" i="0" u="none" strike="noStrike" cap="none">
                        <a:solidFill>
                          <a:srgbClr val="000000"/>
                        </a:solidFill>
                        <a:effectLst/>
                        <a:latin typeface="Bahnschrift SemiLight" panose="020B0502040204020203" pitchFamily="34" charset="0"/>
                        <a:ea typeface="Times New Roman" panose="02020603050405020304" pitchFamily="18" charset="0"/>
                        <a:cs typeface="Arial"/>
                        <a:sym typeface="Arial"/>
                      </a:endParaRPr>
                    </a:p>
                  </a:txBody>
                  <a:tcPr marL="68580" marR="68580" marT="0" marB="0" anchor="ctr"/>
                </a:tc>
                <a:tc>
                  <a:txBody>
                    <a:bodyPr/>
                    <a:lstStyle/>
                    <a:p>
                      <a:pPr>
                        <a:lnSpc>
                          <a:spcPct val="150000"/>
                        </a:lnSpc>
                      </a:pPr>
                      <a:r>
                        <a:rPr lang="en-US" sz="1200" b="0" i="0" u="none" strike="noStrike" cap="none" dirty="0">
                          <a:solidFill>
                            <a:srgbClr val="000000"/>
                          </a:solidFill>
                          <a:effectLst/>
                          <a:latin typeface="Bahnschrift SemiLight" panose="020B0502040204020203" pitchFamily="34" charset="0"/>
                          <a:cs typeface="Arial"/>
                          <a:sym typeface="Arial"/>
                        </a:rPr>
                        <a:t>Submission of a campus recommendation letter can be done in the Student Affairs section.</a:t>
                      </a:r>
                      <a:endParaRPr lang="en-ID" sz="1200" b="0" i="0" u="none" strike="noStrike" cap="none" dirty="0">
                        <a:solidFill>
                          <a:srgbClr val="000000"/>
                        </a:solidFill>
                        <a:effectLst/>
                        <a:latin typeface="Bahnschrift SemiLight" panose="020B0502040204020203" pitchFamily="34"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753565091"/>
                  </a:ext>
                </a:extLst>
              </a:tr>
            </a:tbl>
          </a:graphicData>
        </a:graphic>
      </p:graphicFrame>
    </p:spTree>
    <p:extLst>
      <p:ext uri="{BB962C8B-B14F-4D97-AF65-F5344CB8AC3E}">
        <p14:creationId xmlns:p14="http://schemas.microsoft.com/office/powerpoint/2010/main" val="815570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D7FC4-E57E-92EF-5CE2-9086A29DAD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A0184C-5887-4455-9F78-3469AF7B7EE3}"/>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(6/11)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D4054D40-2B71-F996-A34B-9EF04BEBF86B}"/>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95D298B-8BC2-6865-C504-A0ED05EC8DFD}"/>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grpSp>
        <p:nvGrpSpPr>
          <p:cNvPr id="10" name="Google Shape;263;p25">
            <a:extLst>
              <a:ext uri="{FF2B5EF4-FFF2-40B4-BE49-F238E27FC236}">
                <a16:creationId xmlns:a16="http://schemas.microsoft.com/office/drawing/2014/main" id="{D2078F2E-A15F-B098-F9D6-FC8E5C1A905F}"/>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48D3FB97-B98B-93E2-773F-ECFABE54E3C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01934215-2E4A-2C79-0029-38B36E2A5B15}"/>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8" name="Picture 17">
            <a:extLst>
              <a:ext uri="{FF2B5EF4-FFF2-40B4-BE49-F238E27FC236}">
                <a16:creationId xmlns:a16="http://schemas.microsoft.com/office/drawing/2014/main" id="{06A45C88-CC41-BB3C-378C-7CB381CF20C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49892" y="1551791"/>
            <a:ext cx="5400675" cy="2893060"/>
          </a:xfrm>
          <a:prstGeom prst="rect">
            <a:avLst/>
          </a:prstGeom>
          <a:noFill/>
          <a:ln>
            <a:noFill/>
          </a:ln>
        </p:spPr>
      </p:pic>
      <p:sp>
        <p:nvSpPr>
          <p:cNvPr id="19" name="Text Placeholder 2">
            <a:extLst>
              <a:ext uri="{FF2B5EF4-FFF2-40B4-BE49-F238E27FC236}">
                <a16:creationId xmlns:a16="http://schemas.microsoft.com/office/drawing/2014/main" id="{4B9C7C53-8BD5-7CE8-089E-CF40C1D44537}"/>
              </a:ext>
            </a:extLst>
          </p:cNvPr>
          <p:cNvSpPr>
            <a:spLocks noGrp="1"/>
          </p:cNvSpPr>
          <p:nvPr>
            <p:ph type="body" idx="1"/>
          </p:nvPr>
        </p:nvSpPr>
        <p:spPr>
          <a:xfrm>
            <a:off x="1391170" y="4424216"/>
            <a:ext cx="6659136" cy="636997"/>
          </a:xfrm>
        </p:spPr>
        <p:txBody>
          <a:bodyPr/>
          <a:lstStyle/>
          <a:p>
            <a:pPr marL="152400" indent="0">
              <a:buNone/>
            </a:pPr>
            <a:r>
              <a:rPr lang="en-US" sz="1600" dirty="0">
                <a:latin typeface="Bahnschrift SemiBold" panose="020B0502040204020203" pitchFamily="34" charset="0"/>
                <a:ea typeface="Calibri" panose="020F0502020204030204" pitchFamily="34" charset="0"/>
              </a:rPr>
              <a:t>Figure 4.1 Training Flow in LLMs (Source: </a:t>
            </a:r>
            <a:r>
              <a:rPr lang="en-US" sz="1600" dirty="0" err="1">
                <a:latin typeface="Bahnschrift SemiBold" panose="020B0502040204020203" pitchFamily="34" charset="0"/>
                <a:ea typeface="Calibri" panose="020F0502020204030204" pitchFamily="34" charset="0"/>
              </a:rPr>
              <a:t>Benveniste</a:t>
            </a:r>
            <a:r>
              <a:rPr lang="en-US" sz="1600" dirty="0">
                <a:latin typeface="Bahnschrift SemiBold" panose="020B0502040204020203" pitchFamily="34" charset="0"/>
                <a:ea typeface="Calibri" panose="020F0502020204030204" pitchFamily="34" charset="0"/>
              </a:rPr>
              <a:t>, 2023)</a:t>
            </a:r>
            <a:endParaRPr lang="en-ID" sz="1600" dirty="0">
              <a:latin typeface="Bahnschrift SemiBold" panose="020B0502040204020203" pitchFamily="34" charset="0"/>
              <a:ea typeface="Calibri" panose="020F0502020204030204" pitchFamily="34" charset="0"/>
            </a:endParaRPr>
          </a:p>
        </p:txBody>
      </p:sp>
    </p:spTree>
    <p:extLst>
      <p:ext uri="{BB962C8B-B14F-4D97-AF65-F5344CB8AC3E}">
        <p14:creationId xmlns:p14="http://schemas.microsoft.com/office/powerpoint/2010/main" val="245694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95F9A-A6D8-FCB5-7FCD-61F950D23A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9D3501-D1A2-149B-42FB-ED90F97B26CC}"/>
              </a:ext>
            </a:extLst>
          </p:cNvPr>
          <p:cNvSpPr>
            <a:spLocks noGrp="1"/>
          </p:cNvSpPr>
          <p:nvPr>
            <p:ph type="title"/>
          </p:nvPr>
        </p:nvSpPr>
        <p:spPr>
          <a:xfrm>
            <a:off x="203890" y="874330"/>
            <a:ext cx="7704000" cy="511819"/>
          </a:xfrm>
        </p:spPr>
        <p:txBody>
          <a:bodyPr/>
          <a:lstStyle/>
          <a:p>
            <a:r>
              <a:rPr lang="en-US" sz="3200">
                <a:latin typeface="Berlin Sans FB Demi" panose="020E0802020502020306" pitchFamily="34" charset="0"/>
              </a:rPr>
              <a:t>Research Methodology (7/11)</a:t>
            </a:r>
            <a:endParaRPr lang="en-ID" sz="3200">
              <a:latin typeface="Berlin Sans FB Demi" panose="020E0802020502020306" pitchFamily="34" charset="0"/>
            </a:endParaRPr>
          </a:p>
        </p:txBody>
      </p:sp>
      <p:pic>
        <p:nvPicPr>
          <p:cNvPr id="4" name="object 27">
            <a:extLst>
              <a:ext uri="{FF2B5EF4-FFF2-40B4-BE49-F238E27FC236}">
                <a16:creationId xmlns:a16="http://schemas.microsoft.com/office/drawing/2014/main" id="{315087A1-44F5-D2BA-C351-624688D35CC4}"/>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7407DDD1-1B6D-E767-29ED-0412755780E0}"/>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mn-lt"/>
                <a:sym typeface="Lexend"/>
              </a:rPr>
              <a:t>Conference | 24-25 October 2024</a:t>
            </a:r>
            <a:endParaRPr lang="en-ID" sz="1200" dirty="0">
              <a:solidFill>
                <a:schemeClr val="dk1"/>
              </a:solidFill>
              <a:latin typeface="+mn-lt"/>
              <a:sym typeface="Lexend"/>
            </a:endParaRPr>
          </a:p>
        </p:txBody>
      </p:sp>
      <p:grpSp>
        <p:nvGrpSpPr>
          <p:cNvPr id="10" name="Google Shape;263;p25">
            <a:extLst>
              <a:ext uri="{FF2B5EF4-FFF2-40B4-BE49-F238E27FC236}">
                <a16:creationId xmlns:a16="http://schemas.microsoft.com/office/drawing/2014/main" id="{F0C3A3A4-05FE-03D7-58CD-A09A72B65787}"/>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6E32A7AE-C47D-3BB4-099C-5D0B30D6578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AAF799F4-82FF-5965-0FB2-A6996F998530}"/>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 name="Text Placeholder 2">
            <a:extLst>
              <a:ext uri="{FF2B5EF4-FFF2-40B4-BE49-F238E27FC236}">
                <a16:creationId xmlns:a16="http://schemas.microsoft.com/office/drawing/2014/main" id="{C2A2ED61-419A-476B-43BB-2C217583CD80}"/>
              </a:ext>
            </a:extLst>
          </p:cNvPr>
          <p:cNvSpPr>
            <a:spLocks noGrp="1"/>
          </p:cNvSpPr>
          <p:nvPr>
            <p:ph type="body" idx="1"/>
          </p:nvPr>
        </p:nvSpPr>
        <p:spPr>
          <a:xfrm>
            <a:off x="1391170" y="4549394"/>
            <a:ext cx="6659136" cy="511819"/>
          </a:xfrm>
        </p:spPr>
        <p:txBody>
          <a:bodyPr/>
          <a:lstStyle/>
          <a:p>
            <a:pPr marL="152400" indent="0">
              <a:buNone/>
            </a:pPr>
            <a:r>
              <a:rPr lang="en-US" sz="1600">
                <a:latin typeface="Bahnschrift SemiBold" panose="020B0502040204020203" pitchFamily="34" charset="0"/>
                <a:ea typeface="Calibri" panose="020F0502020204030204" pitchFamily="34" charset="0"/>
              </a:rPr>
              <a:t>Figure 4.2 Grooves on RAG (Source: Benveniste, 2023)</a:t>
            </a:r>
            <a:endParaRPr lang="en-ID" sz="1600">
              <a:latin typeface="Bahnschrift SemiBold" panose="020B0502040204020203" pitchFamily="34" charset="0"/>
              <a:ea typeface="Calibri" panose="020F0502020204030204" pitchFamily="34" charset="0"/>
            </a:endParaRPr>
          </a:p>
        </p:txBody>
      </p:sp>
      <p:pic>
        <p:nvPicPr>
          <p:cNvPr id="3" name="Picture 2">
            <a:extLst>
              <a:ext uri="{FF2B5EF4-FFF2-40B4-BE49-F238E27FC236}">
                <a16:creationId xmlns:a16="http://schemas.microsoft.com/office/drawing/2014/main" id="{4A5DEDA7-E6D1-689A-F4AE-F94C0DE0F18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29498" y="1721021"/>
            <a:ext cx="5400675" cy="2703195"/>
          </a:xfrm>
          <a:prstGeom prst="rect">
            <a:avLst/>
          </a:prstGeom>
          <a:noFill/>
          <a:ln>
            <a:noFill/>
          </a:ln>
        </p:spPr>
      </p:pic>
    </p:spTree>
    <p:extLst>
      <p:ext uri="{BB962C8B-B14F-4D97-AF65-F5344CB8AC3E}">
        <p14:creationId xmlns:p14="http://schemas.microsoft.com/office/powerpoint/2010/main" val="2193341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C59C9-33E3-5669-12C6-6B143C14AA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DD9542-39E8-2033-C337-1C311C3A8A88}"/>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(8/11)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317F980C-B249-6233-0BCA-AB394DB86CA5}"/>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18BF7155-C516-F817-44AD-5DAF594BFC9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grpSp>
        <p:nvGrpSpPr>
          <p:cNvPr id="10" name="Google Shape;263;p25">
            <a:extLst>
              <a:ext uri="{FF2B5EF4-FFF2-40B4-BE49-F238E27FC236}">
                <a16:creationId xmlns:a16="http://schemas.microsoft.com/office/drawing/2014/main" id="{AA6AD2B2-9D4F-92F9-2BE9-0E18A89A9001}"/>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3A226B84-A4E7-131F-1F72-E0DDC06B67B8}"/>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79B7CB7-7E03-843C-7528-AD9BBA79DE0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 name="Text Placeholder 2">
            <a:extLst>
              <a:ext uri="{FF2B5EF4-FFF2-40B4-BE49-F238E27FC236}">
                <a16:creationId xmlns:a16="http://schemas.microsoft.com/office/drawing/2014/main" id="{A4441E30-0A9E-7323-43B8-C24267D90DC1}"/>
              </a:ext>
            </a:extLst>
          </p:cNvPr>
          <p:cNvSpPr>
            <a:spLocks noGrp="1"/>
          </p:cNvSpPr>
          <p:nvPr>
            <p:ph type="body" idx="1"/>
          </p:nvPr>
        </p:nvSpPr>
        <p:spPr>
          <a:xfrm>
            <a:off x="1453922" y="4183208"/>
            <a:ext cx="6954971" cy="511819"/>
          </a:xfrm>
        </p:spPr>
        <p:txBody>
          <a:bodyPr/>
          <a:lstStyle/>
          <a:p>
            <a:pPr marL="152400" indent="0">
              <a:buNone/>
            </a:pPr>
            <a:r>
              <a:rPr lang="fr-FR" sz="1600" dirty="0">
                <a:latin typeface="+mj-lt"/>
                <a:ea typeface="Calibri" panose="020F0502020204030204" pitchFamily="34" charset="0"/>
              </a:rPr>
              <a:t>Figure 4.3 </a:t>
            </a:r>
            <a:r>
              <a:rPr lang="fr-FR" sz="1600" dirty="0" err="1">
                <a:latin typeface="+mj-lt"/>
                <a:ea typeface="Calibri" panose="020F0502020204030204" pitchFamily="34" charset="0"/>
              </a:rPr>
              <a:t>Discharge</a:t>
            </a:r>
            <a:r>
              <a:rPr lang="fr-FR" sz="1600" dirty="0">
                <a:latin typeface="+mj-lt"/>
                <a:ea typeface="Calibri" panose="020F0502020204030204" pitchFamily="34" charset="0"/>
              </a:rPr>
              <a:t> Pipeline on RAG (Source:</a:t>
            </a:r>
            <a:r>
              <a:rPr lang="en-US" sz="1600" dirty="0" err="1">
                <a:latin typeface="+mj-lt"/>
                <a:ea typeface="Calibri" panose="020F0502020204030204" pitchFamily="34" charset="0"/>
              </a:rPr>
              <a:t>Benveniste</a:t>
            </a:r>
            <a:r>
              <a:rPr lang="en-US" sz="1600" dirty="0">
                <a:latin typeface="+mj-lt"/>
                <a:ea typeface="Calibri" panose="020F0502020204030204" pitchFamily="34" charset="0"/>
              </a:rPr>
              <a:t>, 2023)</a:t>
            </a:r>
            <a:endParaRPr lang="en-ID" sz="1600" dirty="0">
              <a:latin typeface="+mj-lt"/>
              <a:ea typeface="Calibri" panose="020F0502020204030204" pitchFamily="34" charset="0"/>
            </a:endParaRPr>
          </a:p>
        </p:txBody>
      </p:sp>
      <p:pic>
        <p:nvPicPr>
          <p:cNvPr id="6" name="Picture 5">
            <a:extLst>
              <a:ext uri="{FF2B5EF4-FFF2-40B4-BE49-F238E27FC236}">
                <a16:creationId xmlns:a16="http://schemas.microsoft.com/office/drawing/2014/main" id="{8CF6375F-07FE-D7F5-FE65-474693944E3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71662" y="2280493"/>
            <a:ext cx="5400675" cy="1520190"/>
          </a:xfrm>
          <a:prstGeom prst="rect">
            <a:avLst/>
          </a:prstGeom>
          <a:noFill/>
          <a:ln>
            <a:noFill/>
          </a:ln>
        </p:spPr>
      </p:pic>
    </p:spTree>
    <p:extLst>
      <p:ext uri="{BB962C8B-B14F-4D97-AF65-F5344CB8AC3E}">
        <p14:creationId xmlns:p14="http://schemas.microsoft.com/office/powerpoint/2010/main" val="3716050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89CC0-60FF-3283-C2CD-8761976B45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70BFD9-30BB-C179-3E3C-77D157B358FE}"/>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(9/11)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235028BC-FBCE-B4F3-BB44-1D281D6CF34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035D004-5163-91E7-4902-FF834950367F}"/>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grpSp>
        <p:nvGrpSpPr>
          <p:cNvPr id="10" name="Google Shape;263;p25">
            <a:extLst>
              <a:ext uri="{FF2B5EF4-FFF2-40B4-BE49-F238E27FC236}">
                <a16:creationId xmlns:a16="http://schemas.microsoft.com/office/drawing/2014/main" id="{85808EF8-8C23-4987-9209-CA448DE98F36}"/>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EEF43BE8-2969-7CF4-F6B4-ECE7C5E9EC8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63528157-11C9-630F-F8C8-62AC1AACBD04}"/>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Google Shape;395;p32">
            <a:extLst>
              <a:ext uri="{FF2B5EF4-FFF2-40B4-BE49-F238E27FC236}">
                <a16:creationId xmlns:a16="http://schemas.microsoft.com/office/drawing/2014/main" id="{E237E6EF-2488-8277-D372-C7A50E78EA03}"/>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dirty="0">
                <a:latin typeface="Bahnschrift SemiLight" panose="020B0502040204020203" pitchFamily="34" charset="0"/>
              </a:rPr>
              <a:t>Rouge-1</a:t>
            </a:r>
            <a:endParaRPr lang="en-ID" sz="1800" dirty="0">
              <a:latin typeface="Bahnschrift SemiLight" panose="020B0502040204020203" pitchFamily="34" charset="0"/>
            </a:endParaRPr>
          </a:p>
        </p:txBody>
      </p:sp>
      <mc:AlternateContent xmlns:mc="http://schemas.openxmlformats.org/markup-compatibility/2006" xmlns:a14="http://schemas.microsoft.com/office/drawing/2010/main">
        <mc:Choice Requires="a14">
          <p:graphicFrame>
            <p:nvGraphicFramePr>
              <p:cNvPr id="20" name="Table 19">
                <a:extLst>
                  <a:ext uri="{FF2B5EF4-FFF2-40B4-BE49-F238E27FC236}">
                    <a16:creationId xmlns:a16="http://schemas.microsoft.com/office/drawing/2014/main" id="{4C8E3BC2-7C95-FF35-539D-3305B35AFA53}"/>
                  </a:ext>
                </a:extLst>
              </p:cNvPr>
              <p:cNvGraphicFramePr>
                <a:graphicFrameLocks noGrp="1"/>
              </p:cNvGraphicFramePr>
              <p:nvPr>
                <p:extLst>
                  <p:ext uri="{D42A27DB-BD31-4B8C-83A1-F6EECF244321}">
                    <p14:modId xmlns:p14="http://schemas.microsoft.com/office/powerpoint/2010/main" val="326679606"/>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pPr indent="635"/>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−1 (</m:t>
                                </m:r>
                                <m:r>
                                  <a:rPr lang="en-US" sz="1200">
                                    <a:effectLst/>
                                    <a:latin typeface="Cambria Math" panose="02040503050406030204" pitchFamily="18" charset="0"/>
                                  </a:rPr>
                                  <m:t>𝑅𝑒𝑐𝑎𝑙𝑙</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𝑟𝑒𝑓𝑒𝑟𝑒𝑛𝑐𝑒</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−1 (</m:t>
                                </m:r>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𝑜𝑢𝑡𝑝𝑢𝑡</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−1 </m:t>
                                </m:r>
                                <m:d>
                                  <m:dPr>
                                    <m:ctrlPr>
                                      <a:rPr lang="en-ID" sz="1200" i="1">
                                        <a:effectLst/>
                                        <a:latin typeface="Cambria Math" panose="02040503050406030204" pitchFamily="18" charset="0"/>
                                      </a:rPr>
                                    </m:ctrlPr>
                                  </m:dPr>
                                  <m:e>
                                    <m:r>
                                      <a:rPr lang="en-US" sz="1200">
                                        <a:effectLst/>
                                        <a:latin typeface="Cambria Math" panose="02040503050406030204" pitchFamily="18" charset="0"/>
                                      </a:rPr>
                                      <m:t>𝐹</m:t>
                                    </m:r>
                                    <m:r>
                                      <a:rPr lang="en-US" sz="1200">
                                        <a:effectLst/>
                                        <a:latin typeface="Cambria Math" panose="02040503050406030204" pitchFamily="18" charset="0"/>
                                      </a:rPr>
                                      <m:t>1</m:t>
                                    </m:r>
                                  </m:e>
                                </m:d>
                                <m:r>
                                  <a:rPr lang="en-US" sz="1200">
                                    <a:effectLst/>
                                    <a:latin typeface="Cambria Math" panose="02040503050406030204" pitchFamily="18" charset="0"/>
                                  </a:rPr>
                                  <m:t>=</m:t>
                                </m:r>
                                <m:r>
                                  <a:rPr lang="en-US" sz="1200" smtClean="0">
                                    <a:effectLst/>
                                    <a:latin typeface="Cambria Math" panose="02040503050406030204" pitchFamily="18" charset="0"/>
                                  </a:rPr>
                                  <m:t>2 </m:t>
                                </m:r>
                                <m:r>
                                  <a:rPr lang="en-US" sz="1200" smtClean="0">
                                    <a:effectLst/>
                                    <a:latin typeface="Cambria Math" panose="02040503050406030204" pitchFamily="18" charset="0"/>
                                  </a:rPr>
                                  <m:t>𝑥</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 </m:t>
                                    </m:r>
                                    <m:r>
                                      <a:rPr lang="en-US" sz="1200">
                                        <a:effectLst/>
                                        <a:latin typeface="Cambria Math" panose="02040503050406030204" pitchFamily="18" charset="0"/>
                                      </a:rPr>
                                      <m:t>𝑥</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num>
                                  <m:den>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r>
                                      <a:rPr lang="en-US" sz="1200">
                                        <a:effectLst/>
                                        <a:latin typeface="Cambria Math" panose="02040503050406030204" pitchFamily="18" charset="0"/>
                                      </a:rPr>
                                      <m:t>𝑅𝑒𝑐𝑎𝑙𝑙</m:t>
                                    </m:r>
                                  </m:den>
                                </m:f>
                              </m:oMath>
                            </m:oMathPara>
                          </a14:m>
                          <a:endParaRPr lang="en-ID" sz="1200">
                            <a:effectLst/>
                          </a:endParaRPr>
                        </a:p>
                      </a:txBody>
                      <a:tcPr marL="68580" marR="68580" marT="0" marB="0" anchor="ct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Choice>
        <mc:Fallback xmlns="">
          <p:graphicFrame>
            <p:nvGraphicFramePr>
              <p:cNvPr id="20" name="Table 19">
                <a:extLst>
                  <a:ext uri="{FF2B5EF4-FFF2-40B4-BE49-F238E27FC236}">
                    <a16:creationId xmlns:a16="http://schemas.microsoft.com/office/drawing/2014/main" id="{4C8E3BC2-7C95-FF35-539D-3305B35AFA53}"/>
                  </a:ext>
                </a:extLst>
              </p:cNvPr>
              <p:cNvGraphicFramePr>
                <a:graphicFrameLocks noGrp="1"/>
              </p:cNvGraphicFramePr>
              <p:nvPr>
                <p:extLst>
                  <p:ext uri="{D42A27DB-BD31-4B8C-83A1-F6EECF244321}">
                    <p14:modId xmlns:p14="http://schemas.microsoft.com/office/powerpoint/2010/main" val="326679606"/>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endParaRPr lang="en-US"/>
                        </a:p>
                      </a:txBody>
                      <a:tcPr marL="68580" marR="68580" marT="0" marB="0" anchor="ctr">
                        <a:blipFill>
                          <a:blip r:embed="rId4"/>
                          <a:stretch>
                            <a:fillRect l="-128" t="-714" r="-14815" b="-172857"/>
                          </a:stretch>
                        </a:blipFill>
                      </a:tcP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endParaRPr lang="en-US"/>
                        </a:p>
                      </a:txBody>
                      <a:tcPr marL="68580" marR="68580" marT="0" marB="0" anchor="ctr">
                        <a:blipFill>
                          <a:blip r:embed="rId4"/>
                          <a:stretch>
                            <a:fillRect l="-128" t="-100714" r="-14815" b="-72857"/>
                          </a:stretch>
                        </a:blipFill>
                      </a:tcP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endParaRPr lang="en-US"/>
                        </a:p>
                      </a:txBody>
                      <a:tcPr marL="68580" marR="68580" marT="0" marB="0" anchor="ctr">
                        <a:blipFill>
                          <a:blip r:embed="rId4"/>
                          <a:stretch>
                            <a:fillRect l="-128" t="-281000" r="-14815" b="-2000"/>
                          </a:stretch>
                        </a:blipFill>
                      </a:tcP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Fallback>
      </mc:AlternateContent>
    </p:spTree>
    <p:extLst>
      <p:ext uri="{BB962C8B-B14F-4D97-AF65-F5344CB8AC3E}">
        <p14:creationId xmlns:p14="http://schemas.microsoft.com/office/powerpoint/2010/main" val="30170628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0522C-C439-DEB7-8F2E-5ED37C9F6B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D4060E-B5EA-428F-44D5-314EDB4CDF91}"/>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(10/11)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D21D9024-1D7D-3893-7F16-F9CC58D5BC59}"/>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63043E2-2FC4-90A4-CB10-F9A36C96F5BE}"/>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grpSp>
        <p:nvGrpSpPr>
          <p:cNvPr id="10" name="Google Shape;263;p25">
            <a:extLst>
              <a:ext uri="{FF2B5EF4-FFF2-40B4-BE49-F238E27FC236}">
                <a16:creationId xmlns:a16="http://schemas.microsoft.com/office/drawing/2014/main" id="{5FD435E4-7131-20A3-3535-37B31010A7F6}"/>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92BDD8D7-2744-FC5F-D6FD-9A93A4249CB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C29AC124-AA7E-47DB-CCEC-3413D46F9A0D}"/>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Google Shape;395;p32">
            <a:extLst>
              <a:ext uri="{FF2B5EF4-FFF2-40B4-BE49-F238E27FC236}">
                <a16:creationId xmlns:a16="http://schemas.microsoft.com/office/drawing/2014/main" id="{582AE88D-5B80-C0C0-E818-6AED23EF9EDA}"/>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dirty="0">
                <a:latin typeface="Bahnschrift SemiLight" panose="020B0502040204020203" pitchFamily="34" charset="0"/>
              </a:rPr>
              <a:t>Rouge-2</a:t>
            </a:r>
            <a:endParaRPr lang="en-ID" sz="1800" dirty="0">
              <a:latin typeface="Bahnschrift SemiLight" panose="020B0502040204020203" pitchFamily="34" charset="0"/>
            </a:endParaRPr>
          </a:p>
        </p:txBody>
      </p:sp>
      <mc:AlternateContent xmlns:mc="http://schemas.openxmlformats.org/markup-compatibility/2006" xmlns:a14="http://schemas.microsoft.com/office/drawing/2010/main">
        <mc:Choice Requires="a14">
          <p:graphicFrame>
            <p:nvGraphicFramePr>
              <p:cNvPr id="20" name="Table 19">
                <a:extLst>
                  <a:ext uri="{FF2B5EF4-FFF2-40B4-BE49-F238E27FC236}">
                    <a16:creationId xmlns:a16="http://schemas.microsoft.com/office/drawing/2014/main" id="{00774EBC-D0EC-9099-C936-2E8F0B978895}"/>
                  </a:ext>
                </a:extLst>
              </p:cNvPr>
              <p:cNvGraphicFramePr>
                <a:graphicFrameLocks noGrp="1"/>
              </p:cNvGraphicFramePr>
              <p:nvPr>
                <p:extLst>
                  <p:ext uri="{D42A27DB-BD31-4B8C-83A1-F6EECF244321}">
                    <p14:modId xmlns:p14="http://schemas.microsoft.com/office/powerpoint/2010/main" val="4102395163"/>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pPr indent="635"/>
                          <a14:m>
                            <m:oMathPara xmlns:m="http://schemas.openxmlformats.org/officeDocument/2006/math">
                              <m:oMathParaPr>
                                <m:jc m:val="centerGroup"/>
                              </m:oMathParaPr>
                              <m:oMath xmlns:m="http://schemas.openxmlformats.org/officeDocument/2006/math">
                                <m:r>
                                  <a:rPr lang="en-US" sz="1200" smtClean="0">
                                    <a:effectLst/>
                                    <a:latin typeface="Cambria Math" panose="02040503050406030204" pitchFamily="18" charset="0"/>
                                  </a:rPr>
                                  <m:t>𝑅𝑜𝑢𝑔𝑒</m:t>
                                </m:r>
                                <m:r>
                                  <a:rPr lang="en-US" sz="1200" smtClean="0">
                                    <a:effectLst/>
                                    <a:latin typeface="Cambria Math" panose="02040503050406030204" pitchFamily="18" charset="0"/>
                                  </a:rPr>
                                  <m:t>−2 (</m:t>
                                </m:r>
                                <m:r>
                                  <a:rPr lang="en-US" sz="1200">
                                    <a:effectLst/>
                                    <a:latin typeface="Cambria Math" panose="02040503050406030204" pitchFamily="18" charset="0"/>
                                  </a:rPr>
                                  <m:t>𝑅𝑒𝑐𝑎𝑙𝑙</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b="0" i="1" smtClean="0">
                                        <a:effectLst/>
                                        <a:latin typeface="Cambria Math" panose="02040503050406030204" pitchFamily="18" charset="0"/>
                                      </a:rPr>
                                      <m:t>𝑏</m:t>
                                    </m:r>
                                    <m:r>
                                      <a:rPr lang="en-US" sz="1200" i="1">
                                        <a:effectLst/>
                                        <a:latin typeface="Cambria Math" panose="02040503050406030204" pitchFamily="18" charset="0"/>
                                      </a:rPr>
                                      <m:t>𝑖𝑔𝑟𝑎𝑚</m:t>
                                    </m:r>
                                    <m:r>
                                      <a:rPr lang="en-US" sz="1200" i="1">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b="0" i="1" smtClean="0">
                                        <a:effectLst/>
                                        <a:latin typeface="Cambria Math" panose="02040503050406030204" pitchFamily="18" charset="0"/>
                                      </a:rPr>
                                      <m:t>𝑏</m:t>
                                    </m:r>
                                    <m:r>
                                      <a:rPr lang="en-US" sz="1200" i="1">
                                        <a:effectLst/>
                                        <a:latin typeface="Cambria Math" panose="02040503050406030204" pitchFamily="18" charset="0"/>
                                      </a:rPr>
                                      <m:t>𝑖𝑔𝑟𝑎𝑚</m:t>
                                    </m:r>
                                    <m:r>
                                      <a:rPr lang="en-US" sz="1200" i="1">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𝑟𝑒𝑓𝑒𝑟𝑒𝑛𝑐𝑒</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pPr/>
                          <a14:m>
                            <m:oMathPara xmlns:m="http://schemas.openxmlformats.org/officeDocument/2006/math">
                              <m:oMathParaPr>
                                <m:jc m:val="centerGroup"/>
                              </m:oMathParaPr>
                              <m:oMath xmlns:m="http://schemas.openxmlformats.org/officeDocument/2006/math">
                                <m:r>
                                  <a:rPr lang="en-US" sz="1200" smtClean="0">
                                    <a:effectLst/>
                                    <a:latin typeface="Cambria Math" panose="02040503050406030204" pitchFamily="18" charset="0"/>
                                  </a:rPr>
                                  <m:t>𝑅𝑜𝑢𝑔𝑒</m:t>
                                </m:r>
                                <m:r>
                                  <a:rPr lang="en-US" sz="1200" smtClean="0">
                                    <a:effectLst/>
                                    <a:latin typeface="Cambria Math" panose="02040503050406030204" pitchFamily="18" charset="0"/>
                                  </a:rPr>
                                  <m:t>−2 (</m:t>
                                </m:r>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b="0" i="1" smtClean="0">
                                        <a:effectLst/>
                                        <a:latin typeface="Cambria Math" panose="02040503050406030204" pitchFamily="18" charset="0"/>
                                      </a:rPr>
                                      <m:t>𝑏</m:t>
                                    </m:r>
                                    <m:r>
                                      <a:rPr lang="en-US" sz="1200">
                                        <a:effectLst/>
                                        <a:latin typeface="Cambria Math" panose="02040503050406030204" pitchFamily="18" charset="0"/>
                                      </a:rPr>
                                      <m:t>𝑖𝑔𝑟𝑎𝑚</m:t>
                                    </m:r>
                                    <m:r>
                                      <a:rPr lang="en-US" sz="1200">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b="0" i="1" smtClean="0">
                                        <a:effectLst/>
                                        <a:latin typeface="Cambria Math" panose="02040503050406030204" pitchFamily="18" charset="0"/>
                                      </a:rPr>
                                      <m:t>𝑏</m:t>
                                    </m:r>
                                    <m:r>
                                      <a:rPr lang="en-US" sz="1200">
                                        <a:effectLst/>
                                        <a:latin typeface="Cambria Math" panose="02040503050406030204" pitchFamily="18" charset="0"/>
                                      </a:rPr>
                                      <m:t>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𝑜𝑢𝑡𝑝𝑢𝑡</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pPr/>
                          <a14:m>
                            <m:oMathPara xmlns:m="http://schemas.openxmlformats.org/officeDocument/2006/math">
                              <m:oMathParaPr>
                                <m:jc m:val="centerGroup"/>
                              </m:oMathParaPr>
                              <m:oMath xmlns:m="http://schemas.openxmlformats.org/officeDocument/2006/math">
                                <m:r>
                                  <a:rPr lang="en-US" sz="1200" smtClean="0">
                                    <a:effectLst/>
                                    <a:latin typeface="Cambria Math" panose="02040503050406030204" pitchFamily="18" charset="0"/>
                                  </a:rPr>
                                  <m:t>𝑅𝑜𝑢𝑔𝑒</m:t>
                                </m:r>
                                <m:r>
                                  <a:rPr lang="en-US" sz="1200" smtClean="0">
                                    <a:effectLst/>
                                    <a:latin typeface="Cambria Math" panose="02040503050406030204" pitchFamily="18" charset="0"/>
                                  </a:rPr>
                                  <m:t>−2 </m:t>
                                </m:r>
                                <m:d>
                                  <m:dPr>
                                    <m:ctrlPr>
                                      <a:rPr lang="en-ID" sz="1200" i="1">
                                        <a:effectLst/>
                                        <a:latin typeface="Cambria Math" panose="02040503050406030204" pitchFamily="18" charset="0"/>
                                      </a:rPr>
                                    </m:ctrlPr>
                                  </m:dPr>
                                  <m:e>
                                    <m:r>
                                      <a:rPr lang="en-US" sz="1200">
                                        <a:effectLst/>
                                        <a:latin typeface="Cambria Math" panose="02040503050406030204" pitchFamily="18" charset="0"/>
                                      </a:rPr>
                                      <m:t>𝐹</m:t>
                                    </m:r>
                                    <m:r>
                                      <a:rPr lang="en-US" sz="1200">
                                        <a:effectLst/>
                                        <a:latin typeface="Cambria Math" panose="02040503050406030204" pitchFamily="18" charset="0"/>
                                      </a:rPr>
                                      <m:t>1</m:t>
                                    </m:r>
                                  </m:e>
                                </m:d>
                                <m:r>
                                  <a:rPr lang="en-US" sz="1200">
                                    <a:effectLst/>
                                    <a:latin typeface="Cambria Math" panose="02040503050406030204" pitchFamily="18" charset="0"/>
                                  </a:rPr>
                                  <m:t>=</m:t>
                                </m:r>
                                <m:r>
                                  <a:rPr lang="en-US" sz="1200" smtClean="0">
                                    <a:effectLst/>
                                    <a:latin typeface="Cambria Math" panose="02040503050406030204" pitchFamily="18" charset="0"/>
                                  </a:rPr>
                                  <m:t>2 </m:t>
                                </m:r>
                                <m:r>
                                  <a:rPr lang="en-US" sz="1200" smtClean="0">
                                    <a:effectLst/>
                                    <a:latin typeface="Cambria Math" panose="02040503050406030204" pitchFamily="18" charset="0"/>
                                  </a:rPr>
                                  <m:t>𝑥</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 </m:t>
                                    </m:r>
                                    <m:r>
                                      <a:rPr lang="en-US" sz="1200">
                                        <a:effectLst/>
                                        <a:latin typeface="Cambria Math" panose="02040503050406030204" pitchFamily="18" charset="0"/>
                                      </a:rPr>
                                      <m:t>𝑥</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num>
                                  <m:den>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r>
                                      <a:rPr lang="en-US" sz="1200">
                                        <a:effectLst/>
                                        <a:latin typeface="Cambria Math" panose="02040503050406030204" pitchFamily="18" charset="0"/>
                                      </a:rPr>
                                      <m:t>𝑅𝑒𝑐𝑎𝑙𝑙</m:t>
                                    </m:r>
                                  </m:den>
                                </m:f>
                              </m:oMath>
                            </m:oMathPara>
                          </a14:m>
                          <a:endParaRPr lang="en-ID" sz="1200">
                            <a:effectLst/>
                          </a:endParaRPr>
                        </a:p>
                      </a:txBody>
                      <a:tcPr marL="68580" marR="68580" marT="0" marB="0" anchor="ct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Choice>
        <mc:Fallback xmlns="">
          <p:graphicFrame>
            <p:nvGraphicFramePr>
              <p:cNvPr id="20" name="Table 19">
                <a:extLst>
                  <a:ext uri="{FF2B5EF4-FFF2-40B4-BE49-F238E27FC236}">
                    <a16:creationId xmlns:a16="http://schemas.microsoft.com/office/drawing/2014/main" id="{00774EBC-D0EC-9099-C936-2E8F0B978895}"/>
                  </a:ext>
                </a:extLst>
              </p:cNvPr>
              <p:cNvGraphicFramePr>
                <a:graphicFrameLocks noGrp="1"/>
              </p:cNvGraphicFramePr>
              <p:nvPr>
                <p:extLst>
                  <p:ext uri="{D42A27DB-BD31-4B8C-83A1-F6EECF244321}">
                    <p14:modId xmlns:p14="http://schemas.microsoft.com/office/powerpoint/2010/main" val="4102395163"/>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endParaRPr lang="en-US"/>
                        </a:p>
                      </a:txBody>
                      <a:tcPr marL="68580" marR="68580" marT="0" marB="0" anchor="ctr">
                        <a:blipFill>
                          <a:blip r:embed="rId4"/>
                          <a:stretch>
                            <a:fillRect l="-128" t="-714" r="-14815" b="-172857"/>
                          </a:stretch>
                        </a:blipFill>
                      </a:tcP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endParaRPr lang="en-US"/>
                        </a:p>
                      </a:txBody>
                      <a:tcPr marL="68580" marR="68580" marT="0" marB="0" anchor="ctr">
                        <a:blipFill>
                          <a:blip r:embed="rId4"/>
                          <a:stretch>
                            <a:fillRect l="-128" t="-100714" r="-14815" b="-72857"/>
                          </a:stretch>
                        </a:blipFill>
                      </a:tcP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endParaRPr lang="en-US"/>
                        </a:p>
                      </a:txBody>
                      <a:tcPr marL="68580" marR="68580" marT="0" marB="0" anchor="ctr">
                        <a:blipFill>
                          <a:blip r:embed="rId4"/>
                          <a:stretch>
                            <a:fillRect l="-128" t="-281000" r="-14815" b="-2000"/>
                          </a:stretch>
                        </a:blipFill>
                      </a:tcP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Fallback>
      </mc:AlternateContent>
    </p:spTree>
    <p:extLst>
      <p:ext uri="{BB962C8B-B14F-4D97-AF65-F5344CB8AC3E}">
        <p14:creationId xmlns:p14="http://schemas.microsoft.com/office/powerpoint/2010/main" val="3844859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DABC1-1035-4C7F-B131-FF1A793B52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AA5B7A-01CE-1A21-746A-13BCCFDF8562}"/>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(11/11)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908C864F-C99D-CD30-5A4B-98D0559BDA99}"/>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649CC2D0-DF18-DEB9-EE64-D765987659DF}"/>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grpSp>
        <p:nvGrpSpPr>
          <p:cNvPr id="10" name="Google Shape;263;p25">
            <a:extLst>
              <a:ext uri="{FF2B5EF4-FFF2-40B4-BE49-F238E27FC236}">
                <a16:creationId xmlns:a16="http://schemas.microsoft.com/office/drawing/2014/main" id="{397A04D0-9569-B77D-D0C3-E05D920B9199}"/>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F4049EAA-9F2E-D9C0-2C88-6E3E13010B42}"/>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21D8D2B-8D23-483D-3BDA-211BF6E57F81}"/>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Google Shape;395;p32">
            <a:extLst>
              <a:ext uri="{FF2B5EF4-FFF2-40B4-BE49-F238E27FC236}">
                <a16:creationId xmlns:a16="http://schemas.microsoft.com/office/drawing/2014/main" id="{47D2DA0D-3DB9-8C09-A996-ADC74677CF61}"/>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dirty="0">
                <a:latin typeface="Bahnschrift SemiLight" panose="020B0502040204020203" pitchFamily="34" charset="0"/>
              </a:rPr>
              <a:t>Rouge-L</a:t>
            </a:r>
            <a:endParaRPr lang="en-ID" sz="1800" dirty="0">
              <a:latin typeface="Bahnschrift SemiLight" panose="020B0502040204020203" pitchFamily="34" charset="0"/>
            </a:endParaRPr>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BDC540B0-C683-9AED-8031-AC476DF10180}"/>
                  </a:ext>
                </a:extLst>
              </p:cNvPr>
              <p:cNvGraphicFramePr>
                <a:graphicFrameLocks noGrp="1"/>
              </p:cNvGraphicFramePr>
              <p:nvPr>
                <p:extLst>
                  <p:ext uri="{D42A27DB-BD31-4B8C-83A1-F6EECF244321}">
                    <p14:modId xmlns:p14="http://schemas.microsoft.com/office/powerpoint/2010/main" val="2270803822"/>
                  </p:ext>
                </p:extLst>
              </p:nvPr>
            </p:nvGraphicFramePr>
            <p:xfrm>
              <a:off x="2142564" y="1848611"/>
              <a:ext cx="5307107" cy="2420559"/>
            </p:xfrm>
            <a:graphic>
              <a:graphicData uri="http://schemas.openxmlformats.org/drawingml/2006/table">
                <a:tbl>
                  <a:tblPr firstRow="1" firstCol="1" bandRow="1">
                    <a:tableStyleId>{5521B1EC-78B9-4867-990F-E81BE3442C87}</a:tableStyleId>
                  </a:tblPr>
                  <a:tblGrid>
                    <a:gridCol w="4629237">
                      <a:extLst>
                        <a:ext uri="{9D8B030D-6E8A-4147-A177-3AD203B41FA5}">
                          <a16:colId xmlns:a16="http://schemas.microsoft.com/office/drawing/2014/main" val="761903423"/>
                        </a:ext>
                      </a:extLst>
                    </a:gridCol>
                    <a:gridCol w="677870">
                      <a:extLst>
                        <a:ext uri="{9D8B030D-6E8A-4147-A177-3AD203B41FA5}">
                          <a16:colId xmlns:a16="http://schemas.microsoft.com/office/drawing/2014/main" val="2638604905"/>
                        </a:ext>
                      </a:extLst>
                    </a:gridCol>
                  </a:tblGrid>
                  <a:tr h="891497">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m:t>
                                </m:r>
                                <m:r>
                                  <a:rPr lang="en-US" sz="1200">
                                    <a:effectLst/>
                                    <a:latin typeface="Cambria Math" panose="02040503050406030204" pitchFamily="18" charset="0"/>
                                  </a:rPr>
                                  <m:t>𝐿</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𝐿𝑒𝑛𝑔</m:t>
                                    </m:r>
                                    <m:r>
                                      <a:rPr lang="en-US" sz="1200">
                                        <a:effectLst/>
                                        <a:latin typeface="Cambria Math" panose="02040503050406030204" pitchFamily="18" charset="0"/>
                                      </a:rPr>
                                      <m:t> </m:t>
                                    </m:r>
                                    <m:r>
                                      <a:rPr lang="en-US" sz="1200">
                                        <a:effectLst/>
                                        <a:latin typeface="Cambria Math" panose="02040503050406030204" pitchFamily="18" charset="0"/>
                                      </a:rPr>
                                      <m:t>𝑜𝑓</m:t>
                                    </m:r>
                                    <m:r>
                                      <a:rPr lang="en-US" sz="1200">
                                        <a:effectLst/>
                                        <a:latin typeface="Cambria Math" panose="02040503050406030204" pitchFamily="18" charset="0"/>
                                      </a:rPr>
                                      <m:t> </m:t>
                                    </m:r>
                                    <m:r>
                                      <a:rPr lang="en-US" sz="1200">
                                        <a:effectLst/>
                                        <a:latin typeface="Cambria Math" panose="02040503050406030204" pitchFamily="18" charset="0"/>
                                      </a:rPr>
                                      <m:t>𝐿𝐶𝑆</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𝑟𝑒𝑓𝑒𝑟𝑒𝑛𝑐𝑒</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(3.4)</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49358527"/>
                      </a:ext>
                    </a:extLst>
                  </a:tr>
                  <a:tr h="891497">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m:t>
                                </m:r>
                                <m:r>
                                  <a:rPr lang="en-US" sz="1200">
                                    <a:effectLst/>
                                    <a:latin typeface="Cambria Math" panose="02040503050406030204" pitchFamily="18" charset="0"/>
                                  </a:rPr>
                                  <m:t>𝐿</m:t>
                                </m:r>
                                <m:r>
                                  <a:rPr lang="en-US" sz="1200">
                                    <a:effectLst/>
                                    <a:latin typeface="Cambria Math" panose="02040503050406030204" pitchFamily="18" charset="0"/>
                                  </a:rPr>
                                  <m:t> (</m:t>
                                </m:r>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𝐿𝑒𝑛𝑔</m:t>
                                    </m:r>
                                    <m:r>
                                      <a:rPr lang="en-US" sz="1200">
                                        <a:effectLst/>
                                        <a:latin typeface="Cambria Math" panose="02040503050406030204" pitchFamily="18" charset="0"/>
                                      </a:rPr>
                                      <m:t> </m:t>
                                    </m:r>
                                    <m:r>
                                      <a:rPr lang="en-US" sz="1200">
                                        <a:effectLst/>
                                        <a:latin typeface="Cambria Math" panose="02040503050406030204" pitchFamily="18" charset="0"/>
                                      </a:rPr>
                                      <m:t>𝑜𝑓</m:t>
                                    </m:r>
                                    <m:r>
                                      <a:rPr lang="en-US" sz="1200">
                                        <a:effectLst/>
                                        <a:latin typeface="Cambria Math" panose="02040503050406030204" pitchFamily="18" charset="0"/>
                                      </a:rPr>
                                      <m:t> </m:t>
                                    </m:r>
                                    <m:r>
                                      <a:rPr lang="en-US" sz="1200">
                                        <a:effectLst/>
                                        <a:latin typeface="Cambria Math" panose="02040503050406030204" pitchFamily="18" charset="0"/>
                                      </a:rPr>
                                      <m:t>𝐿𝐶𝑆</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𝑜𝑢𝑡𝑝𝑢𝑡</m:t>
                                    </m:r>
                                  </m:den>
                                </m:f>
                              </m:oMath>
                            </m:oMathPara>
                          </a14:m>
                          <a:endParaRPr lang="en-ID" sz="1200">
                            <a:effectLst/>
                          </a:endParaRPr>
                        </a:p>
                        <a:p>
                          <a:r>
                            <a:rPr lang="en-US" sz="1200">
                              <a:effectLst/>
                            </a:rPr>
                            <a:t> </a:t>
                          </a:r>
                          <a:endParaRPr lang="en-ID" sz="1200">
                            <a:effectLst/>
                          </a:endParaRPr>
                        </a:p>
                      </a:txBody>
                      <a:tcPr marL="68580" marR="68580" marT="0" marB="0" anchor="ctr"/>
                    </a:tc>
                    <a:tc>
                      <a:txBody>
                        <a:bodyPr/>
                        <a:lstStyle/>
                        <a:p>
                          <a:endParaRPr lang="en-US" sz="1200">
                            <a:effectLst/>
                          </a:endParaRPr>
                        </a:p>
                        <a:p>
                          <a:r>
                            <a:rPr lang="en-US" sz="1200">
                              <a:effectLst/>
                            </a:rPr>
                            <a:t>(3.5)</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460187"/>
                      </a:ext>
                    </a:extLst>
                  </a:tr>
                  <a:tr h="637565">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m:t>
                                </m:r>
                                <m:r>
                                  <a:rPr lang="en-US" sz="1200">
                                    <a:effectLst/>
                                    <a:latin typeface="Cambria Math" panose="02040503050406030204" pitchFamily="18" charset="0"/>
                                  </a:rPr>
                                  <m:t>𝐿</m:t>
                                </m:r>
                                <m:r>
                                  <a:rPr lang="en-US" sz="1200">
                                    <a:effectLst/>
                                    <a:latin typeface="Cambria Math" panose="02040503050406030204" pitchFamily="18" charset="0"/>
                                  </a:rPr>
                                  <m:t> </m:t>
                                </m:r>
                                <m:d>
                                  <m:dPr>
                                    <m:ctrlPr>
                                      <a:rPr lang="en-ID" sz="1200" i="1">
                                        <a:effectLst/>
                                        <a:latin typeface="Cambria Math" panose="02040503050406030204" pitchFamily="18" charset="0"/>
                                      </a:rPr>
                                    </m:ctrlPr>
                                  </m:dPr>
                                  <m:e>
                                    <m:r>
                                      <a:rPr lang="en-US" sz="1200">
                                        <a:effectLst/>
                                        <a:latin typeface="Cambria Math" panose="02040503050406030204" pitchFamily="18" charset="0"/>
                                      </a:rPr>
                                      <m:t>𝐹</m:t>
                                    </m:r>
                                    <m:r>
                                      <a:rPr lang="en-US" sz="1200">
                                        <a:effectLst/>
                                        <a:latin typeface="Cambria Math" panose="02040503050406030204" pitchFamily="18" charset="0"/>
                                      </a:rPr>
                                      <m:t>1</m:t>
                                    </m:r>
                                  </m:e>
                                </m:d>
                                <m:r>
                                  <a:rPr lang="en-US" sz="1200">
                                    <a:effectLst/>
                                    <a:latin typeface="Cambria Math" panose="02040503050406030204" pitchFamily="18" charset="0"/>
                                  </a:rPr>
                                  <m:t>=2 </m:t>
                                </m:r>
                                <m:r>
                                  <a:rPr lang="en-US" sz="1200">
                                    <a:effectLst/>
                                    <a:latin typeface="Cambria Math" panose="02040503050406030204" pitchFamily="18" charset="0"/>
                                  </a:rPr>
                                  <m:t>𝑥</m:t>
                                </m:r>
                                <m:r>
                                  <a:rPr lang="en-US" sz="1200">
                                    <a:effectLst/>
                                    <a:latin typeface="Cambria Math" panose="02040503050406030204" pitchFamily="18" charset="0"/>
                                  </a:rPr>
                                  <m:t> </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 </m:t>
                                    </m:r>
                                    <m:r>
                                      <a:rPr lang="en-US" sz="1200">
                                        <a:effectLst/>
                                        <a:latin typeface="Cambria Math" panose="02040503050406030204" pitchFamily="18" charset="0"/>
                                      </a:rPr>
                                      <m:t>𝑥</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num>
                                  <m:den>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r>
                                      <a:rPr lang="en-US" sz="1200">
                                        <a:effectLst/>
                                        <a:latin typeface="Cambria Math" panose="02040503050406030204" pitchFamily="18" charset="0"/>
                                      </a:rPr>
                                      <m:t>𝑅𝑒𝑐𝑎𝑙𝑙</m:t>
                                    </m:r>
                                  </m:den>
                                </m:f>
                              </m:oMath>
                            </m:oMathPara>
                          </a14:m>
                          <a:endParaRPr lang="en-ID" sz="1200">
                            <a:effectLst/>
                          </a:endParaRPr>
                        </a:p>
                      </a:txBody>
                      <a:tcPr marL="68580" marR="68580" marT="0" marB="0" anchor="ctr"/>
                    </a:tc>
                    <a:tc>
                      <a:txBody>
                        <a:bodyPr/>
                        <a:lstStyle/>
                        <a:p>
                          <a:endParaRPr lang="en-US" sz="1200">
                            <a:effectLst/>
                          </a:endParaRPr>
                        </a:p>
                        <a:p>
                          <a:r>
                            <a:rPr lang="en-US" sz="1200">
                              <a:effectLst/>
                            </a:rPr>
                            <a:t>(3.6)</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54227562"/>
                      </a:ext>
                    </a:extLst>
                  </a:tr>
                </a:tbl>
              </a:graphicData>
            </a:graphic>
          </p:graphicFrame>
        </mc:Choice>
        <mc:Fallback xmlns="">
          <p:graphicFrame>
            <p:nvGraphicFramePr>
              <p:cNvPr id="6" name="Table 5">
                <a:extLst>
                  <a:ext uri="{FF2B5EF4-FFF2-40B4-BE49-F238E27FC236}">
                    <a16:creationId xmlns:a16="http://schemas.microsoft.com/office/drawing/2014/main" id="{BDC540B0-C683-9AED-8031-AC476DF10180}"/>
                  </a:ext>
                </a:extLst>
              </p:cNvPr>
              <p:cNvGraphicFramePr>
                <a:graphicFrameLocks noGrp="1"/>
              </p:cNvGraphicFramePr>
              <p:nvPr>
                <p:extLst>
                  <p:ext uri="{D42A27DB-BD31-4B8C-83A1-F6EECF244321}">
                    <p14:modId xmlns:p14="http://schemas.microsoft.com/office/powerpoint/2010/main" val="2270803822"/>
                  </p:ext>
                </p:extLst>
              </p:nvPr>
            </p:nvGraphicFramePr>
            <p:xfrm>
              <a:off x="2142564" y="1848611"/>
              <a:ext cx="5307107" cy="2420559"/>
            </p:xfrm>
            <a:graphic>
              <a:graphicData uri="http://schemas.openxmlformats.org/drawingml/2006/table">
                <a:tbl>
                  <a:tblPr firstRow="1" firstCol="1" bandRow="1">
                    <a:tableStyleId>{5521B1EC-78B9-4867-990F-E81BE3442C87}</a:tableStyleId>
                  </a:tblPr>
                  <a:tblGrid>
                    <a:gridCol w="4629237">
                      <a:extLst>
                        <a:ext uri="{9D8B030D-6E8A-4147-A177-3AD203B41FA5}">
                          <a16:colId xmlns:a16="http://schemas.microsoft.com/office/drawing/2014/main" val="761903423"/>
                        </a:ext>
                      </a:extLst>
                    </a:gridCol>
                    <a:gridCol w="677870">
                      <a:extLst>
                        <a:ext uri="{9D8B030D-6E8A-4147-A177-3AD203B41FA5}">
                          <a16:colId xmlns:a16="http://schemas.microsoft.com/office/drawing/2014/main" val="2638604905"/>
                        </a:ext>
                      </a:extLst>
                    </a:gridCol>
                  </a:tblGrid>
                  <a:tr h="891497">
                    <a:tc>
                      <a:txBody>
                        <a:bodyPr/>
                        <a:lstStyle/>
                        <a:p>
                          <a:endParaRPr lang="en-US"/>
                        </a:p>
                      </a:txBody>
                      <a:tcPr marL="68580" marR="68580" marT="0" marB="0" anchor="ctr">
                        <a:blipFill>
                          <a:blip r:embed="rId4"/>
                          <a:stretch>
                            <a:fillRect l="-131" t="-680" r="-14717" b="-171429"/>
                          </a:stretch>
                        </a:blipFill>
                      </a:tcPr>
                    </a:tc>
                    <a:tc>
                      <a:txBody>
                        <a:bodyPr/>
                        <a:lstStyle/>
                        <a:p>
                          <a:endParaRPr lang="en-US" sz="1200">
                            <a:effectLst/>
                          </a:endParaRPr>
                        </a:p>
                        <a:p>
                          <a:r>
                            <a:rPr lang="en-US" sz="1200">
                              <a:effectLst/>
                            </a:rPr>
                            <a:t>(3.4)</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49358527"/>
                      </a:ext>
                    </a:extLst>
                  </a:tr>
                  <a:tr h="891497">
                    <a:tc>
                      <a:txBody>
                        <a:bodyPr/>
                        <a:lstStyle/>
                        <a:p>
                          <a:endParaRPr lang="en-US"/>
                        </a:p>
                      </a:txBody>
                      <a:tcPr marL="68580" marR="68580" marT="0" marB="0" anchor="ctr">
                        <a:blipFill>
                          <a:blip r:embed="rId4"/>
                          <a:stretch>
                            <a:fillRect l="-131" t="-101370" r="-14717" b="-72603"/>
                          </a:stretch>
                        </a:blipFill>
                      </a:tcPr>
                    </a:tc>
                    <a:tc>
                      <a:txBody>
                        <a:bodyPr/>
                        <a:lstStyle/>
                        <a:p>
                          <a:endParaRPr lang="en-US" sz="1200">
                            <a:effectLst/>
                          </a:endParaRPr>
                        </a:p>
                        <a:p>
                          <a:r>
                            <a:rPr lang="en-US" sz="1200">
                              <a:effectLst/>
                            </a:rPr>
                            <a:t>(3.5)</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460187"/>
                      </a:ext>
                    </a:extLst>
                  </a:tr>
                  <a:tr h="637565">
                    <a:tc>
                      <a:txBody>
                        <a:bodyPr/>
                        <a:lstStyle/>
                        <a:p>
                          <a:endParaRPr lang="en-US"/>
                        </a:p>
                      </a:txBody>
                      <a:tcPr marL="68580" marR="68580" marT="0" marB="0" anchor="ctr">
                        <a:blipFill>
                          <a:blip r:embed="rId4"/>
                          <a:stretch>
                            <a:fillRect l="-131" t="-280000" r="-14717" b="-952"/>
                          </a:stretch>
                        </a:blipFill>
                      </a:tcPr>
                    </a:tc>
                    <a:tc>
                      <a:txBody>
                        <a:bodyPr/>
                        <a:lstStyle/>
                        <a:p>
                          <a:endParaRPr lang="en-US" sz="1200">
                            <a:effectLst/>
                          </a:endParaRPr>
                        </a:p>
                        <a:p>
                          <a:r>
                            <a:rPr lang="en-US" sz="1200">
                              <a:effectLst/>
                            </a:rPr>
                            <a:t>(3.6)</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54227562"/>
                      </a:ext>
                    </a:extLst>
                  </a:tr>
                </a:tbl>
              </a:graphicData>
            </a:graphic>
          </p:graphicFrame>
        </mc:Fallback>
      </mc:AlternateContent>
    </p:spTree>
    <p:extLst>
      <p:ext uri="{BB962C8B-B14F-4D97-AF65-F5344CB8AC3E}">
        <p14:creationId xmlns:p14="http://schemas.microsoft.com/office/powerpoint/2010/main" val="2311065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9">
          <a:extLst>
            <a:ext uri="{FF2B5EF4-FFF2-40B4-BE49-F238E27FC236}">
              <a16:creationId xmlns:a16="http://schemas.microsoft.com/office/drawing/2014/main" id="{1E88C78F-368C-9A4D-F357-822C86C79C1D}"/>
            </a:ext>
          </a:extLst>
        </p:cNvPr>
        <p:cNvGrpSpPr/>
        <p:nvPr/>
      </p:nvGrpSpPr>
      <p:grpSpPr>
        <a:xfrm>
          <a:off x="0" y="0"/>
          <a:ext cx="0" cy="0"/>
          <a:chOff x="0" y="0"/>
          <a:chExt cx="0" cy="0"/>
        </a:xfrm>
      </p:grpSpPr>
      <p:sp>
        <p:nvSpPr>
          <p:cNvPr id="280" name="Google Shape;280;p27">
            <a:extLst>
              <a:ext uri="{FF2B5EF4-FFF2-40B4-BE49-F238E27FC236}">
                <a16:creationId xmlns:a16="http://schemas.microsoft.com/office/drawing/2014/main" id="{94955852-6787-28F5-6A69-82BF5CB754E2}"/>
              </a:ext>
            </a:extLst>
          </p:cNvPr>
          <p:cNvSpPr/>
          <p:nvPr/>
        </p:nvSpPr>
        <p:spPr>
          <a:xfrm rot="5400000">
            <a:off x="-1049000" y="3207350"/>
            <a:ext cx="4761900" cy="7860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1" name="Google Shape;281;p27">
            <a:extLst>
              <a:ext uri="{FF2B5EF4-FFF2-40B4-BE49-F238E27FC236}">
                <a16:creationId xmlns:a16="http://schemas.microsoft.com/office/drawing/2014/main" id="{2C42E0EE-1E1C-31EC-B1ED-549EBA485A2E}"/>
              </a:ext>
            </a:extLst>
          </p:cNvPr>
          <p:cNvSpPr txBox="1">
            <a:spLocks noGrp="1"/>
          </p:cNvSpPr>
          <p:nvPr>
            <p:ph type="title" idx="2"/>
          </p:nvPr>
        </p:nvSpPr>
        <p:spPr>
          <a:xfrm>
            <a:off x="2100925" y="1444783"/>
            <a:ext cx="4509300" cy="449700"/>
          </a:xfrm>
          <a:prstGeom prst="rect">
            <a:avLst/>
          </a:prstGeom>
        </p:spPr>
        <p:txBody>
          <a:bodyPr spcFirstLastPara="1" wrap="square" lIns="91425" tIns="91425" rIns="91425" bIns="91425" anchor="b" anchorCtr="0">
            <a:noAutofit/>
          </a:bodyPr>
          <a:lstStyle/>
          <a:p>
            <a:pPr lvl="0"/>
            <a:r>
              <a:rPr lang="en-ID" dirty="0">
                <a:latin typeface="Berlin Sans FB Demi" panose="020E0802020502020306" pitchFamily="34" charset="0"/>
              </a:rPr>
              <a:t>RESULTS AND DISCUSSION</a:t>
            </a:r>
            <a:endParaRPr dirty="0">
              <a:latin typeface="Berlin Sans FB Demi" panose="020E0802020502020306" pitchFamily="34" charset="0"/>
            </a:endParaRPr>
          </a:p>
        </p:txBody>
      </p:sp>
      <p:sp>
        <p:nvSpPr>
          <p:cNvPr id="282" name="Google Shape;282;p27">
            <a:extLst>
              <a:ext uri="{FF2B5EF4-FFF2-40B4-BE49-F238E27FC236}">
                <a16:creationId xmlns:a16="http://schemas.microsoft.com/office/drawing/2014/main" id="{47A6854E-F05B-B09D-E01A-285494770185}"/>
              </a:ext>
            </a:extLst>
          </p:cNvPr>
          <p:cNvSpPr txBox="1">
            <a:spLocks noGrp="1"/>
          </p:cNvSpPr>
          <p:nvPr>
            <p:ph type="subTitle" idx="1"/>
          </p:nvPr>
        </p:nvSpPr>
        <p:spPr>
          <a:xfrm>
            <a:off x="2100925" y="1757168"/>
            <a:ext cx="4509300" cy="364800"/>
          </a:xfrm>
          <a:prstGeom prst="rect">
            <a:avLst/>
          </a:prstGeom>
        </p:spPr>
        <p:txBody>
          <a:bodyPr spcFirstLastPara="1" wrap="square" lIns="91425" tIns="91425" rIns="91425" bIns="91425" anchor="t" anchorCtr="0">
            <a:noAutofit/>
          </a:bodyPr>
          <a:lstStyle/>
          <a:p>
            <a:pPr marL="12700" marR="5080">
              <a:spcBef>
                <a:spcPts val="550"/>
              </a:spcBef>
            </a:pPr>
            <a:r>
              <a:rPr lang="en-US" dirty="0">
                <a:latin typeface="Bahnschrift SemiLight" panose="020B0502040204020203" pitchFamily="34" charset="0"/>
              </a:rPr>
              <a:t>Discuss the results of the research.</a:t>
            </a:r>
            <a:endParaRPr lang="en-ID" dirty="0">
              <a:latin typeface="Bahnschrift SemiLight" panose="020B0502040204020203" pitchFamily="34" charset="0"/>
            </a:endParaRPr>
          </a:p>
        </p:txBody>
      </p:sp>
      <p:sp>
        <p:nvSpPr>
          <p:cNvPr id="283" name="Google Shape;283;p27">
            <a:extLst>
              <a:ext uri="{FF2B5EF4-FFF2-40B4-BE49-F238E27FC236}">
                <a16:creationId xmlns:a16="http://schemas.microsoft.com/office/drawing/2014/main" id="{59D3664A-BED2-41D4-4C84-73CDDC8BD2D8}"/>
              </a:ext>
            </a:extLst>
          </p:cNvPr>
          <p:cNvSpPr txBox="1">
            <a:spLocks noGrp="1"/>
          </p:cNvSpPr>
          <p:nvPr>
            <p:ph type="title"/>
          </p:nvPr>
        </p:nvSpPr>
        <p:spPr>
          <a:xfrm>
            <a:off x="938950" y="644514"/>
            <a:ext cx="7704000" cy="520636"/>
          </a:xfrm>
          <a:prstGeom prst="rect">
            <a:avLst/>
          </a:prstGeom>
        </p:spPr>
        <p:txBody>
          <a:bodyPr spcFirstLastPara="1" wrap="square" lIns="91425" tIns="91425" rIns="91425" bIns="91425" anchor="t" anchorCtr="0">
            <a:noAutofit/>
          </a:bodyPr>
          <a:lstStyle/>
          <a:p>
            <a:pPr lvl="0"/>
            <a:r>
              <a:rPr lang="en-ID" dirty="0">
                <a:latin typeface="Berlin Sans FB Demi" panose="020E0802020502020306" pitchFamily="34" charset="0"/>
              </a:rPr>
              <a:t>DISCUSSION</a:t>
            </a:r>
            <a:endParaRPr dirty="0">
              <a:latin typeface="Berlin Sans FB Demi" panose="020E0802020502020306" pitchFamily="34" charset="0"/>
            </a:endParaRPr>
          </a:p>
        </p:txBody>
      </p:sp>
      <p:sp>
        <p:nvSpPr>
          <p:cNvPr id="284" name="Google Shape;284;p27">
            <a:extLst>
              <a:ext uri="{FF2B5EF4-FFF2-40B4-BE49-F238E27FC236}">
                <a16:creationId xmlns:a16="http://schemas.microsoft.com/office/drawing/2014/main" id="{1F281975-6555-4242-C33D-CA3CED401E6A}"/>
              </a:ext>
            </a:extLst>
          </p:cNvPr>
          <p:cNvSpPr txBox="1">
            <a:spLocks noGrp="1"/>
          </p:cNvSpPr>
          <p:nvPr>
            <p:ph type="title" idx="3"/>
          </p:nvPr>
        </p:nvSpPr>
        <p:spPr>
          <a:xfrm>
            <a:off x="944035" y="134616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05</a:t>
            </a:r>
            <a:endParaRPr dirty="0">
              <a:latin typeface="Berlin Sans FB Demi" panose="020E0802020502020306" pitchFamily="34" charset="0"/>
            </a:endParaRPr>
          </a:p>
        </p:txBody>
      </p:sp>
      <p:sp>
        <p:nvSpPr>
          <p:cNvPr id="285" name="Google Shape;285;p27">
            <a:extLst>
              <a:ext uri="{FF2B5EF4-FFF2-40B4-BE49-F238E27FC236}">
                <a16:creationId xmlns:a16="http://schemas.microsoft.com/office/drawing/2014/main" id="{F5AFD397-FACC-BD25-69F1-452DAFC42DFE}"/>
              </a:ext>
            </a:extLst>
          </p:cNvPr>
          <p:cNvSpPr txBox="1">
            <a:spLocks noGrp="1"/>
          </p:cNvSpPr>
          <p:nvPr>
            <p:ph type="title" idx="4"/>
          </p:nvPr>
        </p:nvSpPr>
        <p:spPr>
          <a:xfrm>
            <a:off x="2100924" y="2274833"/>
            <a:ext cx="4942151" cy="449700"/>
          </a:xfrm>
          <a:prstGeom prst="rect">
            <a:avLst/>
          </a:prstGeom>
        </p:spPr>
        <p:txBody>
          <a:bodyPr spcFirstLastPara="1" wrap="square" lIns="91425" tIns="91425" rIns="91425" bIns="91425" anchor="b" anchorCtr="0">
            <a:noAutofit/>
          </a:bodyPr>
          <a:lstStyle/>
          <a:p>
            <a:r>
              <a:rPr lang="en-ID" dirty="0">
                <a:latin typeface="Berlin Sans FB Demi" panose="020E0802020502020306" pitchFamily="34" charset="0"/>
              </a:rPr>
              <a:t>CONCLUSIONS AND SUGGESTIONS</a:t>
            </a:r>
          </a:p>
        </p:txBody>
      </p:sp>
      <p:sp>
        <p:nvSpPr>
          <p:cNvPr id="286" name="Google Shape;286;p27">
            <a:extLst>
              <a:ext uri="{FF2B5EF4-FFF2-40B4-BE49-F238E27FC236}">
                <a16:creationId xmlns:a16="http://schemas.microsoft.com/office/drawing/2014/main" id="{F3BCF8AD-CC90-17E0-11E7-791D2D150E90}"/>
              </a:ext>
            </a:extLst>
          </p:cNvPr>
          <p:cNvSpPr txBox="1">
            <a:spLocks noGrp="1"/>
          </p:cNvSpPr>
          <p:nvPr>
            <p:ph type="subTitle" idx="5"/>
          </p:nvPr>
        </p:nvSpPr>
        <p:spPr>
          <a:xfrm>
            <a:off x="2100924" y="2587218"/>
            <a:ext cx="5938175" cy="364800"/>
          </a:xfrm>
          <a:prstGeom prst="rect">
            <a:avLst/>
          </a:prstGeom>
        </p:spPr>
        <p:txBody>
          <a:bodyPr spcFirstLastPara="1" wrap="square" lIns="91425" tIns="91425" rIns="91425" bIns="91425" anchor="t" anchorCtr="0">
            <a:noAutofit/>
          </a:bodyPr>
          <a:lstStyle/>
          <a:p>
            <a:pPr marL="12700" marR="5080">
              <a:spcBef>
                <a:spcPts val="550"/>
              </a:spcBef>
            </a:pPr>
            <a:r>
              <a:rPr lang="en-ID" dirty="0">
                <a:latin typeface="Bahnschrift SemiLight" panose="020B0502040204020203" pitchFamily="34" charset="0"/>
              </a:rPr>
              <a:t>Research conclusions and suggestions.</a:t>
            </a:r>
            <a:endParaRPr lang="en-ID" sz="1200" dirty="0">
              <a:solidFill>
                <a:schemeClr val="tx1"/>
              </a:solidFill>
              <a:latin typeface="Bahnschrift SemiLight" panose="020B0502040204020203" pitchFamily="34" charset="0"/>
              <a:cs typeface="Gill Sans MT"/>
            </a:endParaRPr>
          </a:p>
        </p:txBody>
      </p:sp>
      <p:sp>
        <p:nvSpPr>
          <p:cNvPr id="287" name="Google Shape;287;p27">
            <a:extLst>
              <a:ext uri="{FF2B5EF4-FFF2-40B4-BE49-F238E27FC236}">
                <a16:creationId xmlns:a16="http://schemas.microsoft.com/office/drawing/2014/main" id="{B87EB689-ED0A-643A-0FD4-3783C1C735C0}"/>
              </a:ext>
            </a:extLst>
          </p:cNvPr>
          <p:cNvSpPr txBox="1">
            <a:spLocks noGrp="1"/>
          </p:cNvSpPr>
          <p:nvPr>
            <p:ph type="title" idx="6"/>
          </p:nvPr>
        </p:nvSpPr>
        <p:spPr>
          <a:xfrm>
            <a:off x="944035" y="217621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06</a:t>
            </a:r>
            <a:endParaRPr dirty="0">
              <a:latin typeface="Berlin Sans FB Demi" panose="020E0802020502020306" pitchFamily="34" charset="0"/>
            </a:endParaRPr>
          </a:p>
        </p:txBody>
      </p:sp>
      <p:pic>
        <p:nvPicPr>
          <p:cNvPr id="2" name="object 27">
            <a:extLst>
              <a:ext uri="{FF2B5EF4-FFF2-40B4-BE49-F238E27FC236}">
                <a16:creationId xmlns:a16="http://schemas.microsoft.com/office/drawing/2014/main" id="{882E2092-B9AB-DD0C-6D5B-8F67CAE78683}"/>
              </a:ext>
            </a:extLst>
          </p:cNvPr>
          <p:cNvPicPr/>
          <p:nvPr/>
        </p:nvPicPr>
        <p:blipFill>
          <a:blip r:embed="rId3" cstate="print"/>
          <a:stretch>
            <a:fillRect/>
          </a:stretch>
        </p:blipFill>
        <p:spPr>
          <a:xfrm>
            <a:off x="0" y="46946"/>
            <a:ext cx="3129776" cy="661742"/>
          </a:xfrm>
          <a:prstGeom prst="rect">
            <a:avLst/>
          </a:prstGeom>
        </p:spPr>
      </p:pic>
      <p:sp>
        <p:nvSpPr>
          <p:cNvPr id="3" name="Oval 2">
            <a:extLst>
              <a:ext uri="{FF2B5EF4-FFF2-40B4-BE49-F238E27FC236}">
                <a16:creationId xmlns:a16="http://schemas.microsoft.com/office/drawing/2014/main" id="{DEF85883-241E-4289-8F0E-219247AA1F3F}"/>
              </a:ext>
            </a:extLst>
          </p:cNvPr>
          <p:cNvSpPr/>
          <p:nvPr/>
        </p:nvSpPr>
        <p:spPr>
          <a:xfrm>
            <a:off x="7567961" y="4177061"/>
            <a:ext cx="1932878" cy="1932878"/>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4" name="object 28">
            <a:extLst>
              <a:ext uri="{FF2B5EF4-FFF2-40B4-BE49-F238E27FC236}">
                <a16:creationId xmlns:a16="http://schemas.microsoft.com/office/drawing/2014/main" id="{B8225417-C45A-9F13-33E8-9ADB4B29D538}"/>
              </a:ext>
            </a:extLst>
          </p:cNvPr>
          <p:cNvSpPr txBox="1"/>
          <p:nvPr/>
        </p:nvSpPr>
        <p:spPr>
          <a:xfrm>
            <a:off x="4154853" y="80519"/>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spTree>
    <p:extLst>
      <p:ext uri="{BB962C8B-B14F-4D97-AF65-F5344CB8AC3E}">
        <p14:creationId xmlns:p14="http://schemas.microsoft.com/office/powerpoint/2010/main" val="41614796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1BD8ABD2-4594-0D7C-2B80-503771310F6D}"/>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C69FE741-76E8-4B3A-7EC5-273CF0A61850}"/>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2C0660E7-B505-EFE0-106F-9F34AE0B4DE7}"/>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lvl="0">
              <a:buSzPts val="1100"/>
            </a:pPr>
            <a:r>
              <a:rPr lang="en-ID" sz="3200" dirty="0">
                <a:latin typeface="Berlin Sans FB Demi" panose="020E0802020502020306" pitchFamily="34" charset="0"/>
              </a:rPr>
              <a:t>Results and Discussion</a:t>
            </a:r>
          </a:p>
        </p:txBody>
      </p:sp>
      <p:sp>
        <p:nvSpPr>
          <p:cNvPr id="301" name="Google Shape;301;p28">
            <a:extLst>
              <a:ext uri="{FF2B5EF4-FFF2-40B4-BE49-F238E27FC236}">
                <a16:creationId xmlns:a16="http://schemas.microsoft.com/office/drawing/2014/main" id="{30A802B2-ED4B-2358-4376-C7137B3ABE88}"/>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05</a:t>
            </a:r>
            <a:endParaRPr dirty="0">
              <a:latin typeface="Berlin Sans FB Demi" panose="020E0802020502020306" pitchFamily="34" charset="0"/>
            </a:endParaRPr>
          </a:p>
        </p:txBody>
      </p:sp>
      <p:grpSp>
        <p:nvGrpSpPr>
          <p:cNvPr id="303" name="Google Shape;303;p28">
            <a:extLst>
              <a:ext uri="{FF2B5EF4-FFF2-40B4-BE49-F238E27FC236}">
                <a16:creationId xmlns:a16="http://schemas.microsoft.com/office/drawing/2014/main" id="{8C0D20BB-E970-493A-AF05-C66C4F7BEF54}"/>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14596B26-D592-DD8E-485C-124C2C8E8393}"/>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C7C57A0A-5B8D-D5CC-2464-DD42A1938D8B}"/>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1A30E993-EE5C-DDAB-024D-949002421AA3}"/>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8DA651EC-AEF4-8E2A-D511-5D07685BD547}"/>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22954CD2-8DDA-84D0-43C1-89697A3C2D9B}"/>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62D78ABA-D06E-6FCD-E92F-788E3E9D186D}"/>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1CA50B5C-670E-DED4-3860-A7FEB8086073}"/>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5B7AD7CE-D8EE-B251-C012-C95C282AC6C1}"/>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C6C2F566-219E-2F3E-C304-C7BD5863E1D7}"/>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00B3D4E0-A10E-3C7D-317E-E34A9582F791}"/>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336AFE4E-D050-A025-06E4-BC2831EEC765}"/>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0751FBCD-4E0C-3654-96E3-3F5483BE40A0}"/>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EA8B135C-AFE0-8D22-33C0-9270A0C0E818}"/>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B2E14A07-7648-0C90-D33C-E47459F5B93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DE32382D-EB06-813F-6861-ED22D88E8B01}"/>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1E4764C5-0274-27A3-0B91-ABFCCBC6D9BB}"/>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EEBFFB48-5DFB-C72B-A858-89F4F3C5C7BE}"/>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34BE0664-F4F0-A215-857E-58E0940134C7}"/>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D82391C0-1DA9-DBC3-D4A6-08244CB8C5CB}"/>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FDF2B599-9C16-9440-89F1-2AC2D3585AC1}"/>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dirty="0">
                <a:solidFill>
                  <a:schemeClr val="dk1"/>
                </a:solidFill>
                <a:latin typeface="Bahnschrift SemiLight" panose="020B0502040204020203" pitchFamily="34" charset="0"/>
                <a:sym typeface="Lexend"/>
              </a:rPr>
              <a:t>Conference </a:t>
            </a:r>
            <a:r>
              <a:rPr lang="en-ID" sz="1600">
                <a:solidFill>
                  <a:schemeClr val="dk1"/>
                </a:solidFill>
                <a:latin typeface="Bahnschrift SemiLight" panose="020B0502040204020203" pitchFamily="34" charset="0"/>
                <a:sym typeface="Lexend"/>
              </a:rPr>
              <a:t>| 24-25 October 2024</a:t>
            </a:r>
            <a:endParaRPr lang="en-ID" sz="1600" dirty="0">
              <a:solidFill>
                <a:schemeClr val="dk1"/>
              </a:solidFill>
              <a:latin typeface="Bahnschrift SemiLight" panose="020B0502040204020203" pitchFamily="34" charset="0"/>
              <a:sym typeface="Lexend"/>
            </a:endParaRPr>
          </a:p>
        </p:txBody>
      </p:sp>
    </p:spTree>
    <p:extLst>
      <p:ext uri="{BB962C8B-B14F-4D97-AF65-F5344CB8AC3E}">
        <p14:creationId xmlns:p14="http://schemas.microsoft.com/office/powerpoint/2010/main" val="1507633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2F11D3-32D6-B034-769C-7401D6C5AA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1737AC-7F3F-071E-1810-CB01EA8BCCDE}"/>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Results and Discussion (1/9)</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F6B33CDD-959D-1890-12D2-B7F3A3EC398B}"/>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600" b="1" dirty="0">
                <a:latin typeface="Berlin Sans FB Demi" panose="020E0802020502020306" pitchFamily="34" charset="0"/>
                <a:ea typeface="Times New Roman" panose="02020603050405020304" pitchFamily="18" charset="0"/>
              </a:rPr>
              <a:t>Question</a:t>
            </a:r>
            <a:endParaRPr lang="en-ID" sz="1600" b="1" dirty="0">
              <a:effectLst/>
              <a:latin typeface="Berlin Sans FB Demi" panose="020E0802020502020306" pitchFamily="34" charset="0"/>
              <a:ea typeface="Times New Roman" panose="02020603050405020304" pitchFamily="18" charset="0"/>
            </a:endParaRPr>
          </a:p>
          <a:p>
            <a:pPr marL="0" indent="358775" algn="just">
              <a:spcAft>
                <a:spcPts val="1200"/>
              </a:spcAft>
              <a:buNone/>
            </a:pPr>
            <a:r>
              <a:rPr lang="en-US" sz="1600" dirty="0">
                <a:latin typeface="Bahnschrift SemiLight" panose="020B0502040204020203" pitchFamily="34" charset="0"/>
              </a:rPr>
              <a:t>How to make a Certificate of Active Study?</a:t>
            </a:r>
            <a:endParaRPr lang="en-ID" sz="1600" dirty="0">
              <a:latin typeface="Bahnschrift SemiLight" panose="020B0502040204020203" pitchFamily="34" charset="0"/>
            </a:endParaRPr>
          </a:p>
          <a:p>
            <a:pPr marL="342900" indent="-342900" algn="just">
              <a:spcAft>
                <a:spcPts val="600"/>
              </a:spcAft>
              <a:buFont typeface="Wingdings" panose="05000000000000000000" pitchFamily="2" charset="2"/>
              <a:buChar char="v"/>
            </a:pPr>
            <a:r>
              <a:rPr lang="en-GB" sz="1600" b="1" dirty="0">
                <a:latin typeface="Berlin Sans FB Demi" panose="020E0802020502020306" pitchFamily="34" charset="0"/>
                <a:ea typeface="Times New Roman" panose="02020603050405020304" pitchFamily="18" charset="0"/>
              </a:rPr>
              <a:t>Reference</a:t>
            </a:r>
          </a:p>
          <a:p>
            <a:pPr marL="358775" indent="0" algn="just">
              <a:spcAft>
                <a:spcPts val="1200"/>
              </a:spcAft>
              <a:buNone/>
            </a:pPr>
            <a:r>
              <a:rPr lang="en-US" sz="1600" dirty="0">
                <a:latin typeface="Bahnschrift SemiLight" panose="020B0502040204020203" pitchFamily="34" charset="0"/>
              </a:rPr>
              <a:t>Regarding the issue of the Certificate of Active Study, please take care of it to the academic registration section</a:t>
            </a:r>
            <a:endParaRPr lang="en-GB" sz="1600" dirty="0">
              <a:latin typeface="Bahnschrift SemiLight" panose="020B0502040204020203" pitchFamily="34" charset="0"/>
            </a:endParaRPr>
          </a:p>
          <a:p>
            <a:pPr marL="342900" indent="-342900" algn="just">
              <a:spcAft>
                <a:spcPts val="600"/>
              </a:spcAft>
              <a:buFont typeface="Wingdings" panose="05000000000000000000" pitchFamily="2" charset="2"/>
              <a:buChar char="v"/>
            </a:pPr>
            <a:r>
              <a:rPr lang="en-GB" sz="1600" b="1" dirty="0">
                <a:latin typeface="Berlin Sans FB Demi" panose="020E0802020502020306" pitchFamily="34" charset="0"/>
              </a:rPr>
              <a:t>Answer</a:t>
            </a:r>
          </a:p>
          <a:p>
            <a:pPr marL="358775" indent="0" algn="just">
              <a:spcAft>
                <a:spcPts val="1200"/>
              </a:spcAft>
              <a:buNone/>
            </a:pPr>
            <a:r>
              <a:rPr lang="en-US" sz="1600" dirty="0">
                <a:latin typeface="Bahnschrift SemiLight" panose="020B0502040204020203" pitchFamily="34" charset="0"/>
              </a:rPr>
              <a:t>Regarding the issue of the Certificate of Active Study, please take care of it to the academic registration section</a:t>
            </a:r>
            <a:endParaRPr lang="en-GB" sz="1600" dirty="0">
              <a:latin typeface="Bahnschrift SemiLight" panose="020B0502040204020203" pitchFamily="34" charset="0"/>
            </a:endParaRPr>
          </a:p>
          <a:p>
            <a:pPr marL="342900" indent="-342900" algn="just">
              <a:spcAft>
                <a:spcPts val="600"/>
              </a:spcAft>
              <a:buFont typeface="Wingdings" panose="05000000000000000000" pitchFamily="2" charset="2"/>
              <a:buChar char="v"/>
            </a:pPr>
            <a:r>
              <a:rPr lang="en-GB" sz="1600" b="1" dirty="0">
                <a:latin typeface="Berlin Sans FB Demi" panose="020E0802020502020306" pitchFamily="34" charset="0"/>
              </a:rPr>
              <a:t>Score ROUGE</a:t>
            </a:r>
          </a:p>
          <a:p>
            <a:pPr marL="358775" indent="0" algn="just">
              <a:spcAft>
                <a:spcPts val="600"/>
              </a:spcAft>
              <a:buNone/>
            </a:pPr>
            <a:r>
              <a:rPr lang="id-ID" sz="1600" dirty="0">
                <a:latin typeface="Bahnschrift SemiLight" panose="020B0502040204020203" pitchFamily="34" charset="0"/>
              </a:rPr>
              <a:t>R</a:t>
            </a:r>
            <a:r>
              <a:rPr lang="en-GB" sz="1600" dirty="0" err="1">
                <a:latin typeface="Bahnschrift SemiLight" panose="020B0502040204020203" pitchFamily="34" charset="0"/>
              </a:rPr>
              <a:t>ouge</a:t>
            </a:r>
            <a:r>
              <a:rPr lang="en-GB" sz="1600" dirty="0">
                <a:latin typeface="Bahnschrift SemiLight" panose="020B0502040204020203" pitchFamily="34" charset="0"/>
              </a:rPr>
              <a:t> 1 : 1.0, </a:t>
            </a:r>
            <a:r>
              <a:rPr lang="id-ID" sz="1600" dirty="0">
                <a:latin typeface="Bahnschrift SemiLight" panose="020B0502040204020203" pitchFamily="34" charset="0"/>
              </a:rPr>
              <a:t>R</a:t>
            </a:r>
            <a:r>
              <a:rPr lang="en-GB" sz="1600" dirty="0" err="1">
                <a:latin typeface="Bahnschrift SemiLight" panose="020B0502040204020203" pitchFamily="34" charset="0"/>
              </a:rPr>
              <a:t>ouge</a:t>
            </a:r>
            <a:r>
              <a:rPr lang="en-GB" sz="1600" dirty="0">
                <a:latin typeface="Bahnschrift SemiLight" panose="020B0502040204020203" pitchFamily="34" charset="0"/>
              </a:rPr>
              <a:t> 2 : 1.0, </a:t>
            </a:r>
            <a:r>
              <a:rPr lang="id-ID" sz="1600" dirty="0">
                <a:latin typeface="Bahnschrift SemiLight" panose="020B0502040204020203" pitchFamily="34" charset="0"/>
              </a:rPr>
              <a:t>R</a:t>
            </a:r>
            <a:r>
              <a:rPr lang="en-GB" sz="1600" dirty="0" err="1">
                <a:latin typeface="Bahnschrift SemiLight" panose="020B0502040204020203" pitchFamily="34" charset="0"/>
              </a:rPr>
              <a:t>ouge</a:t>
            </a:r>
            <a:r>
              <a:rPr lang="en-GB" sz="1600" dirty="0">
                <a:latin typeface="Bahnschrift SemiLight" panose="020B0502040204020203" pitchFamily="34" charset="0"/>
              </a:rPr>
              <a:t> L : 1.0</a:t>
            </a:r>
          </a:p>
          <a:p>
            <a:pPr marL="0" indent="358775" algn="just">
              <a:buNone/>
            </a:pPr>
            <a:endParaRPr lang="en-ID" sz="1600" dirty="0">
              <a:latin typeface="Bahnschrift SemiLight" panose="020B0502040204020203" pitchFamily="34" charset="0"/>
            </a:endParaRPr>
          </a:p>
        </p:txBody>
      </p:sp>
      <p:pic>
        <p:nvPicPr>
          <p:cNvPr id="4" name="object 27">
            <a:extLst>
              <a:ext uri="{FF2B5EF4-FFF2-40B4-BE49-F238E27FC236}">
                <a16:creationId xmlns:a16="http://schemas.microsoft.com/office/drawing/2014/main" id="{A490259B-09CD-DDA9-E9E4-4DD3501379C5}"/>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A1A20105-9D2B-7C6A-531B-63FDE4019C97}"/>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sp>
        <p:nvSpPr>
          <p:cNvPr id="6" name="Google Shape;302;p28">
            <a:extLst>
              <a:ext uri="{FF2B5EF4-FFF2-40B4-BE49-F238E27FC236}">
                <a16:creationId xmlns:a16="http://schemas.microsoft.com/office/drawing/2014/main" id="{27363DC5-F06E-B333-CB6C-673843AD9429}"/>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US" sz="1400" dirty="0">
                <a:latin typeface="Bahnschrift SemiLight" panose="020B0502040204020203" pitchFamily="34" charset="0"/>
              </a:rPr>
              <a:t>Results with the Fine-tuning method</a:t>
            </a:r>
            <a:endParaRPr lang="en-ID" sz="1400" b="1" i="1" dirty="0">
              <a:latin typeface="Bahnschrift SemiLight" panose="020B0502040204020203" pitchFamily="34" charset="0"/>
            </a:endParaRPr>
          </a:p>
        </p:txBody>
      </p:sp>
      <p:grpSp>
        <p:nvGrpSpPr>
          <p:cNvPr id="10" name="Google Shape;263;p25">
            <a:extLst>
              <a:ext uri="{FF2B5EF4-FFF2-40B4-BE49-F238E27FC236}">
                <a16:creationId xmlns:a16="http://schemas.microsoft.com/office/drawing/2014/main" id="{609C6632-CF6B-A509-83A3-E33707820FE7}"/>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AF3E4C78-67D5-90CF-02F7-9914007E241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C4A9DC2-8C81-0D41-3047-F21B6363A11D}"/>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6225512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AC206-F53B-8D04-4B33-C7594BEB4A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C9FA35-3F4F-64F0-6476-78A4EC8AE183}"/>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Results</a:t>
            </a:r>
            <a:r>
              <a:rPr lang="en-US" dirty="0"/>
              <a:t> and Discussion (2/9)</a:t>
            </a:r>
            <a:endParaRPr lang="en-ID" dirty="0"/>
          </a:p>
        </p:txBody>
      </p:sp>
      <p:sp>
        <p:nvSpPr>
          <p:cNvPr id="3" name="Text Placeholder 2">
            <a:extLst>
              <a:ext uri="{FF2B5EF4-FFF2-40B4-BE49-F238E27FC236}">
                <a16:creationId xmlns:a16="http://schemas.microsoft.com/office/drawing/2014/main" id="{689FFBDF-4A63-2C11-CD13-5FB0F8E1DCED}"/>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600" b="1" dirty="0">
                <a:latin typeface="Berlin Sans FB Demi" panose="020E0802020502020306" pitchFamily="34" charset="0"/>
                <a:ea typeface="Times New Roman" panose="02020603050405020304" pitchFamily="18" charset="0"/>
              </a:rPr>
              <a:t>Basic Questions</a:t>
            </a:r>
            <a:endParaRPr lang="en-ID" sz="1600" b="1" dirty="0">
              <a:effectLst/>
              <a:latin typeface="Berlin Sans FB Demi" panose="020E0802020502020306" pitchFamily="34" charset="0"/>
              <a:ea typeface="Times New Roman" panose="02020603050405020304" pitchFamily="18" charset="0"/>
            </a:endParaRPr>
          </a:p>
          <a:p>
            <a:pPr marL="0" indent="358775" algn="just">
              <a:spcAft>
                <a:spcPts val="1200"/>
              </a:spcAft>
              <a:buNone/>
            </a:pPr>
            <a:r>
              <a:rPr lang="en-US" sz="1600" dirty="0">
                <a:latin typeface="Bahnschrift SemiLight" panose="020B0502040204020203" pitchFamily="34" charset="0"/>
              </a:rPr>
              <a:t>How to make a Certificate of Active Study?</a:t>
            </a:r>
            <a:endParaRPr lang="en-ID" sz="1600" dirty="0">
              <a:latin typeface="Bahnschrift SemiLight" panose="020B0502040204020203" pitchFamily="34" charset="0"/>
            </a:endParaRPr>
          </a:p>
          <a:p>
            <a:pPr marL="342900" indent="-342900" algn="just">
              <a:spcAft>
                <a:spcPts val="600"/>
              </a:spcAft>
              <a:buFont typeface="Wingdings" panose="05000000000000000000" pitchFamily="2" charset="2"/>
              <a:buChar char="v"/>
            </a:pPr>
            <a:r>
              <a:rPr lang="en-US" sz="1600" b="1" dirty="0">
                <a:latin typeface="Berlin Sans FB Demi" panose="020E0802020502020306" pitchFamily="34" charset="0"/>
              </a:rPr>
              <a:t>Paraphrase Questions</a:t>
            </a:r>
            <a:endParaRPr lang="en-GB" sz="1600" b="1" dirty="0">
              <a:latin typeface="Berlin Sans FB Demi" panose="020E0802020502020306" pitchFamily="34" charset="0"/>
            </a:endParaRPr>
          </a:p>
          <a:p>
            <a:pPr marL="358775" indent="0" algn="just">
              <a:spcAft>
                <a:spcPts val="1200"/>
              </a:spcAft>
              <a:buNone/>
            </a:pPr>
            <a:r>
              <a:rPr lang="en-US" sz="1600" dirty="0">
                <a:latin typeface="Bahnschrift SemiLight" panose="020B0502040204020203" pitchFamily="34" charset="0"/>
              </a:rPr>
              <a:t>What are the steps to make a Certificate of Active Study?</a:t>
            </a:r>
            <a:endParaRPr lang="en-GB" sz="1600" dirty="0">
              <a:latin typeface="Bahnschrift SemiLight" panose="020B0502040204020203" pitchFamily="34" charset="0"/>
            </a:endParaRPr>
          </a:p>
          <a:p>
            <a:pPr marL="342900" indent="-342900" algn="just">
              <a:spcAft>
                <a:spcPts val="600"/>
              </a:spcAft>
              <a:buFont typeface="Wingdings" panose="05000000000000000000" pitchFamily="2" charset="2"/>
              <a:buChar char="v"/>
            </a:pPr>
            <a:r>
              <a:rPr lang="en-GB" sz="1600" b="1" dirty="0">
                <a:latin typeface="Berlin Sans FB Demi" panose="020E0802020502020306" pitchFamily="34" charset="0"/>
              </a:rPr>
              <a:t>Reference</a:t>
            </a:r>
          </a:p>
          <a:p>
            <a:pPr marL="358775" indent="0" algn="just">
              <a:spcAft>
                <a:spcPts val="1200"/>
              </a:spcAft>
              <a:buNone/>
            </a:pPr>
            <a:r>
              <a:rPr lang="en-US" sz="1600" dirty="0">
                <a:latin typeface="Bahnschrift SemiLight" panose="020B0502040204020203" pitchFamily="34" charset="0"/>
              </a:rPr>
              <a:t>Regarding the issue of the Certificate of Active Study, please take care of it to the Academic Registration section</a:t>
            </a:r>
            <a:r>
              <a:rPr lang="en-GB" sz="1600" dirty="0">
                <a:latin typeface="Bahnschrift SemiLight" panose="020B0502040204020203" pitchFamily="34" charset="0"/>
              </a:rPr>
              <a:t>.</a:t>
            </a:r>
          </a:p>
          <a:p>
            <a:pPr marL="342900" indent="-342900" algn="just">
              <a:spcAft>
                <a:spcPts val="600"/>
              </a:spcAft>
              <a:buFont typeface="Wingdings" panose="05000000000000000000" pitchFamily="2" charset="2"/>
              <a:buChar char="v"/>
            </a:pPr>
            <a:r>
              <a:rPr lang="en-GB" sz="1600" b="1" dirty="0">
                <a:latin typeface="Berlin Sans FB Demi" panose="020E0802020502020306" pitchFamily="34" charset="0"/>
              </a:rPr>
              <a:t>Answer</a:t>
            </a:r>
          </a:p>
          <a:p>
            <a:pPr marL="358775" indent="0" algn="just">
              <a:spcAft>
                <a:spcPts val="600"/>
              </a:spcAft>
              <a:buNone/>
            </a:pPr>
            <a:r>
              <a:rPr lang="en-US" sz="1600" dirty="0">
                <a:latin typeface="Bahnschrift SemiLight" panose="020B0502040204020203" pitchFamily="34" charset="0"/>
              </a:rPr>
              <a:t>To make a Certificate of Active Study, please take care of it to the Academic Registration section</a:t>
            </a:r>
            <a:r>
              <a:rPr lang="en-GB" sz="1600" dirty="0">
                <a:latin typeface="Bahnschrift SemiLight" panose="020B0502040204020203" pitchFamily="34" charset="0"/>
              </a:rPr>
              <a:t>.</a:t>
            </a:r>
          </a:p>
        </p:txBody>
      </p:sp>
      <p:pic>
        <p:nvPicPr>
          <p:cNvPr id="4" name="object 27">
            <a:extLst>
              <a:ext uri="{FF2B5EF4-FFF2-40B4-BE49-F238E27FC236}">
                <a16:creationId xmlns:a16="http://schemas.microsoft.com/office/drawing/2014/main" id="{E550101F-A3C4-AB10-DB5C-8A8091F50274}"/>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E78CD084-428F-93B2-D775-47C67F26AA54}"/>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sp>
        <p:nvSpPr>
          <p:cNvPr id="6" name="Google Shape;302;p28">
            <a:extLst>
              <a:ext uri="{FF2B5EF4-FFF2-40B4-BE49-F238E27FC236}">
                <a16:creationId xmlns:a16="http://schemas.microsoft.com/office/drawing/2014/main" id="{21537B38-F0B3-C18B-3957-D7ECACB6F758}"/>
              </a:ext>
            </a:extLst>
          </p:cNvPr>
          <p:cNvSpPr txBox="1">
            <a:spLocks/>
          </p:cNvSpPr>
          <p:nvPr/>
        </p:nvSpPr>
        <p:spPr>
          <a:xfrm>
            <a:off x="324802" y="1137967"/>
            <a:ext cx="4887646"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US" sz="1400" dirty="0">
                <a:latin typeface="Bahnschrift SemiLight" panose="020B0502040204020203" pitchFamily="34" charset="0"/>
              </a:rPr>
              <a:t>Answer results with Paraphrase on questions</a:t>
            </a:r>
            <a:endParaRPr lang="en-ID" sz="1400" dirty="0">
              <a:latin typeface="Bahnschrift SemiLight" panose="020B0502040204020203" pitchFamily="34" charset="0"/>
            </a:endParaRPr>
          </a:p>
        </p:txBody>
      </p:sp>
      <p:grpSp>
        <p:nvGrpSpPr>
          <p:cNvPr id="10" name="Google Shape;263;p25">
            <a:extLst>
              <a:ext uri="{FF2B5EF4-FFF2-40B4-BE49-F238E27FC236}">
                <a16:creationId xmlns:a16="http://schemas.microsoft.com/office/drawing/2014/main" id="{D7C837E8-A675-9853-8784-1D607B373FEC}"/>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82BC0C7B-591D-9935-F92D-2371FC1E0FF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03F15189-FF67-5677-8976-AC2089F9E94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9639803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920D97-5E95-C296-32F2-CB0E1EBD20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F5FB4D-F9F1-BA68-48B3-3441296458ED}"/>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Results and Discussion (3/9)</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63FEDDEE-3511-7657-9387-92350306B3C9}"/>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800" b="1" dirty="0">
                <a:latin typeface="Berlin Sans FB Demi" panose="020E0802020502020306" pitchFamily="34" charset="0"/>
                <a:ea typeface="Times New Roman" panose="02020603050405020304" pitchFamily="18" charset="0"/>
              </a:rPr>
              <a:t>Question</a:t>
            </a:r>
            <a:endParaRPr lang="en-ID" sz="1800" b="1" dirty="0">
              <a:effectLst/>
              <a:latin typeface="Berlin Sans FB Demi" panose="020E0802020502020306" pitchFamily="34" charset="0"/>
              <a:ea typeface="Times New Roman" panose="02020603050405020304" pitchFamily="18" charset="0"/>
            </a:endParaRPr>
          </a:p>
          <a:p>
            <a:pPr marL="0" indent="358775" algn="just">
              <a:spcAft>
                <a:spcPts val="1200"/>
              </a:spcAft>
              <a:buNone/>
            </a:pPr>
            <a:r>
              <a:rPr lang="en-US" sz="1800" dirty="0">
                <a:latin typeface="Bahnschrift SemiLight" panose="020B0502040204020203" pitchFamily="34" charset="0"/>
              </a:rPr>
              <a:t>How to Manage a Certificate of Active Study?</a:t>
            </a:r>
            <a:r>
              <a:rPr lang="en-ID" sz="1800" dirty="0">
                <a:latin typeface="Bahnschrift SemiLight" panose="020B0502040204020203" pitchFamily="34" charset="0"/>
              </a:rPr>
              <a:t> </a:t>
            </a:r>
          </a:p>
          <a:p>
            <a:pPr marL="342900" indent="-342900" algn="just">
              <a:spcAft>
                <a:spcPts val="600"/>
              </a:spcAft>
              <a:buFont typeface="Wingdings" panose="05000000000000000000" pitchFamily="2" charset="2"/>
              <a:buChar char="v"/>
            </a:pPr>
            <a:r>
              <a:rPr lang="en-GB" sz="1800" b="1" dirty="0">
                <a:latin typeface="Berlin Sans FB Demi" panose="020E0802020502020306" pitchFamily="34" charset="0"/>
              </a:rPr>
              <a:t>Reference</a:t>
            </a:r>
          </a:p>
          <a:p>
            <a:pPr marL="358775" indent="0" algn="just">
              <a:spcAft>
                <a:spcPts val="1200"/>
              </a:spcAft>
              <a:buNone/>
            </a:pPr>
            <a:r>
              <a:rPr lang="en-US" sz="1800" dirty="0">
                <a:latin typeface="Bahnschrift SemiLight" panose="020B0502040204020203" pitchFamily="34" charset="0"/>
              </a:rPr>
              <a:t>Handling of the Certificate of Active Lectures, please go to the registration section</a:t>
            </a:r>
            <a:r>
              <a:rPr lang="en-GB" sz="1800" dirty="0">
                <a:latin typeface="Bahnschrift SemiLight" panose="020B0502040204020203" pitchFamily="34" charset="0"/>
              </a:rPr>
              <a:t>.</a:t>
            </a:r>
          </a:p>
          <a:p>
            <a:pPr marL="342900" indent="-342900" algn="just">
              <a:spcAft>
                <a:spcPts val="600"/>
              </a:spcAft>
              <a:buFont typeface="Wingdings" panose="05000000000000000000" pitchFamily="2" charset="2"/>
              <a:buChar char="v"/>
            </a:pPr>
            <a:r>
              <a:rPr lang="en-GB" sz="1800" b="1" dirty="0">
                <a:latin typeface="Berlin Sans FB Demi" panose="020E0802020502020306" pitchFamily="34" charset="0"/>
              </a:rPr>
              <a:t>Answer</a:t>
            </a:r>
          </a:p>
          <a:p>
            <a:pPr marL="358775" indent="0" algn="just">
              <a:spcAft>
                <a:spcPts val="1200"/>
              </a:spcAft>
              <a:buNone/>
            </a:pPr>
            <a:r>
              <a:rPr lang="en-US" sz="1800" dirty="0">
                <a:latin typeface="Bahnschrift SemiLight" panose="020B0502040204020203" pitchFamily="34" charset="0"/>
              </a:rPr>
              <a:t>Please go to the registration section</a:t>
            </a:r>
            <a:r>
              <a:rPr lang="en-GB" sz="1800" dirty="0">
                <a:latin typeface="Bahnschrift SemiLight" panose="020B0502040204020203" pitchFamily="34" charset="0"/>
              </a:rPr>
              <a:t>.</a:t>
            </a:r>
          </a:p>
          <a:p>
            <a:pPr marL="342900" indent="-342900" algn="just">
              <a:spcAft>
                <a:spcPts val="600"/>
              </a:spcAft>
              <a:buFont typeface="Wingdings" panose="05000000000000000000" pitchFamily="2" charset="2"/>
              <a:buChar char="v"/>
            </a:pPr>
            <a:r>
              <a:rPr lang="en-GB" sz="1800" b="1" dirty="0">
                <a:latin typeface="Berlin Sans FB Demi" panose="020E0802020502020306" pitchFamily="34" charset="0"/>
              </a:rPr>
              <a:t>Score ROUGE</a:t>
            </a:r>
          </a:p>
          <a:p>
            <a:pPr marL="358775" indent="0" algn="just">
              <a:spcAft>
                <a:spcPts val="1200"/>
              </a:spcAft>
              <a:buNone/>
            </a:pPr>
            <a:r>
              <a:rPr lang="en-GB" sz="1800" dirty="0">
                <a:latin typeface="Bahnschrift SemiLight" panose="020B0502040204020203" pitchFamily="34" charset="0"/>
              </a:rPr>
              <a:t>Rouge 1 : 0.6153, Rouge 2 : 0.5454, Rouge L : 0.6153</a:t>
            </a:r>
            <a:endParaRPr lang="en-ID" sz="1800" dirty="0">
              <a:latin typeface="Bahnschrift SemiLight" panose="020B0502040204020203" pitchFamily="34" charset="0"/>
            </a:endParaRPr>
          </a:p>
        </p:txBody>
      </p:sp>
      <p:pic>
        <p:nvPicPr>
          <p:cNvPr id="4" name="object 27">
            <a:extLst>
              <a:ext uri="{FF2B5EF4-FFF2-40B4-BE49-F238E27FC236}">
                <a16:creationId xmlns:a16="http://schemas.microsoft.com/office/drawing/2014/main" id="{08AD9608-18DE-5DBE-D948-F502B5221A38}"/>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C95F341-11AC-DE28-39CB-8ABBD487960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sp>
        <p:nvSpPr>
          <p:cNvPr id="6" name="Google Shape;302;p28">
            <a:extLst>
              <a:ext uri="{FF2B5EF4-FFF2-40B4-BE49-F238E27FC236}">
                <a16:creationId xmlns:a16="http://schemas.microsoft.com/office/drawing/2014/main" id="{FBD854DB-A01D-013A-104E-24873AAB20FA}"/>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US" sz="1400" dirty="0">
                <a:latin typeface="Bahnschrift SemiLight" panose="020B0502040204020203" pitchFamily="34" charset="0"/>
              </a:rPr>
              <a:t>Results with the RAG method</a:t>
            </a:r>
            <a:endParaRPr lang="en-ID" sz="1400" b="1" i="1" dirty="0">
              <a:latin typeface="Bahnschrift SemiLight" panose="020B0502040204020203" pitchFamily="34" charset="0"/>
            </a:endParaRPr>
          </a:p>
        </p:txBody>
      </p:sp>
      <p:grpSp>
        <p:nvGrpSpPr>
          <p:cNvPr id="10" name="Google Shape;263;p25">
            <a:extLst>
              <a:ext uri="{FF2B5EF4-FFF2-40B4-BE49-F238E27FC236}">
                <a16:creationId xmlns:a16="http://schemas.microsoft.com/office/drawing/2014/main" id="{F1125D7A-0602-57FD-04D9-C7B78871B915}"/>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106841F0-A528-3873-3E22-6F1B0E562404}"/>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95C771C7-1A24-66CB-BC7B-01FC83DC8A2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914406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515A0-11F0-9A53-56D4-3630A3E19C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FEA830-C044-3B67-9297-17A00034DC13}"/>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Results and Discussion (4/9)</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556B4C6C-5AA9-F5C5-5D2B-CAF0A9C7E3AA}"/>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4017857E-A827-995B-5B71-3D37B38AD0F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grpSp>
        <p:nvGrpSpPr>
          <p:cNvPr id="10" name="Google Shape;263;p25">
            <a:extLst>
              <a:ext uri="{FF2B5EF4-FFF2-40B4-BE49-F238E27FC236}">
                <a16:creationId xmlns:a16="http://schemas.microsoft.com/office/drawing/2014/main" id="{90C195EB-73E8-BCCA-F994-AC91A8CECC6C}"/>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0D3DBC32-F834-0B5D-6EFB-DAE3610D581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D48FDAA8-D83F-22B2-CF7C-487C67EA0C2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8A5989BF-6C3A-A6E7-7BAE-2A1966D0950E}"/>
              </a:ext>
            </a:extLst>
          </p:cNvPr>
          <p:cNvSpPr txBox="1">
            <a:spLocks/>
          </p:cNvSpPr>
          <p:nvPr/>
        </p:nvSpPr>
        <p:spPr>
          <a:xfrm>
            <a:off x="309934" y="1562778"/>
            <a:ext cx="7193797" cy="3351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dirty="0">
                <a:latin typeface="Bahnschrift SemiLight" panose="020B0502040204020203" pitchFamily="34" charset="0"/>
              </a:rPr>
              <a:t>Results of Testing and Evaluation of Inference Results</a:t>
            </a:r>
            <a:endParaRPr lang="en-ID" sz="1800" dirty="0">
              <a:latin typeface="Bahnschrift SemiLight" panose="020B0502040204020203" pitchFamily="34" charset="0"/>
            </a:endParaRPr>
          </a:p>
        </p:txBody>
      </p:sp>
      <p:graphicFrame>
        <p:nvGraphicFramePr>
          <p:cNvPr id="3" name="Table 2">
            <a:extLst>
              <a:ext uri="{FF2B5EF4-FFF2-40B4-BE49-F238E27FC236}">
                <a16:creationId xmlns:a16="http://schemas.microsoft.com/office/drawing/2014/main" id="{D390ABE8-5904-DDE9-496C-7CECC1FB03EF}"/>
              </a:ext>
            </a:extLst>
          </p:cNvPr>
          <p:cNvGraphicFramePr>
            <a:graphicFrameLocks noGrp="1"/>
          </p:cNvGraphicFramePr>
          <p:nvPr>
            <p:extLst>
              <p:ext uri="{D42A27DB-BD31-4B8C-83A1-F6EECF244321}">
                <p14:modId xmlns:p14="http://schemas.microsoft.com/office/powerpoint/2010/main" val="3778800999"/>
              </p:ext>
            </p:extLst>
          </p:nvPr>
        </p:nvGraphicFramePr>
        <p:xfrm>
          <a:off x="1640268" y="2372001"/>
          <a:ext cx="5863464" cy="1287736"/>
        </p:xfrm>
        <a:graphic>
          <a:graphicData uri="http://schemas.openxmlformats.org/drawingml/2006/table">
            <a:tbl>
              <a:tblPr firstRow="1" firstCol="1" bandRow="1">
                <a:tableStyleId>{5521B1EC-78B9-4867-990F-E81BE3442C87}</a:tableStyleId>
              </a:tblPr>
              <a:tblGrid>
                <a:gridCol w="1195305">
                  <a:extLst>
                    <a:ext uri="{9D8B030D-6E8A-4147-A177-3AD203B41FA5}">
                      <a16:colId xmlns:a16="http://schemas.microsoft.com/office/drawing/2014/main" val="130304968"/>
                    </a:ext>
                  </a:extLst>
                </a:gridCol>
                <a:gridCol w="1489139">
                  <a:extLst>
                    <a:ext uri="{9D8B030D-6E8A-4147-A177-3AD203B41FA5}">
                      <a16:colId xmlns:a16="http://schemas.microsoft.com/office/drawing/2014/main" val="1249681267"/>
                    </a:ext>
                  </a:extLst>
                </a:gridCol>
                <a:gridCol w="1165044">
                  <a:extLst>
                    <a:ext uri="{9D8B030D-6E8A-4147-A177-3AD203B41FA5}">
                      <a16:colId xmlns:a16="http://schemas.microsoft.com/office/drawing/2014/main" val="564874198"/>
                    </a:ext>
                  </a:extLst>
                </a:gridCol>
                <a:gridCol w="1006988">
                  <a:extLst>
                    <a:ext uri="{9D8B030D-6E8A-4147-A177-3AD203B41FA5}">
                      <a16:colId xmlns:a16="http://schemas.microsoft.com/office/drawing/2014/main" val="1280064213"/>
                    </a:ext>
                  </a:extLst>
                </a:gridCol>
                <a:gridCol w="1006988">
                  <a:extLst>
                    <a:ext uri="{9D8B030D-6E8A-4147-A177-3AD203B41FA5}">
                      <a16:colId xmlns:a16="http://schemas.microsoft.com/office/drawing/2014/main" val="3100372075"/>
                    </a:ext>
                  </a:extLst>
                </a:gridCol>
              </a:tblGrid>
              <a:tr h="254532">
                <a:tc rowSpan="2">
                  <a:txBody>
                    <a:bodyPr/>
                    <a:lstStyle/>
                    <a:p>
                      <a:pPr algn="ctr"/>
                      <a:r>
                        <a:rPr lang="en-GB" sz="1400" b="1" dirty="0">
                          <a:effectLst/>
                          <a:latin typeface="Times New Roman" panose="02020603050405020304" pitchFamily="18" charset="0"/>
                          <a:cs typeface="Times New Roman" panose="02020603050405020304" pitchFamily="18" charset="0"/>
                        </a:rPr>
                        <a:t>Method</a:t>
                      </a:r>
                      <a:endParaRPr lang="en-ID"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rowSpan="2">
                  <a:txBody>
                    <a:bodyPr/>
                    <a:lstStyle/>
                    <a:p>
                      <a:pPr algn="ctr"/>
                      <a:r>
                        <a:rPr lang="en-GB" sz="1400" b="1">
                          <a:effectLst/>
                          <a:latin typeface="Times New Roman" panose="02020603050405020304" pitchFamily="18" charset="0"/>
                          <a:cs typeface="Times New Roman" panose="02020603050405020304" pitchFamily="18" charset="0"/>
                        </a:rPr>
                        <a:t>Number of Questions</a:t>
                      </a:r>
                      <a:endParaRPr lang="en-ID"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gridSpan="3">
                  <a:txBody>
                    <a:bodyPr/>
                    <a:lstStyle/>
                    <a:p>
                      <a:pPr algn="ctr"/>
                      <a:r>
                        <a:rPr lang="en-GB" sz="1200" b="1">
                          <a:effectLst/>
                          <a:latin typeface="Lexend" pitchFamily="2" charset="0"/>
                        </a:rPr>
                        <a:t>Score ROUGE</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hMerge="1">
                  <a:txBody>
                    <a:bodyPr/>
                    <a:lstStyle/>
                    <a:p>
                      <a:endParaRPr lang="en-ID"/>
                    </a:p>
                  </a:txBody>
                  <a:tcPr/>
                </a:tc>
                <a:tc hMerge="1">
                  <a:txBody>
                    <a:bodyPr/>
                    <a:lstStyle/>
                    <a:p>
                      <a:endParaRPr lang="en-ID"/>
                    </a:p>
                  </a:txBody>
                  <a:tcPr/>
                </a:tc>
                <a:extLst>
                  <a:ext uri="{0D108BD9-81ED-4DB2-BD59-A6C34878D82A}">
                    <a16:rowId xmlns:a16="http://schemas.microsoft.com/office/drawing/2014/main" val="3038764388"/>
                  </a:ext>
                </a:extLst>
              </a:tr>
              <a:tr h="358688">
                <a:tc vMerge="1">
                  <a:txBody>
                    <a:bodyPr/>
                    <a:lstStyle/>
                    <a:p>
                      <a:endParaRPr lang="en-ID"/>
                    </a:p>
                  </a:txBody>
                  <a:tcPr/>
                </a:tc>
                <a:tc vMerge="1">
                  <a:txBody>
                    <a:bodyPr/>
                    <a:lstStyle/>
                    <a:p>
                      <a:endParaRPr lang="en-ID"/>
                    </a:p>
                  </a:txBody>
                  <a:tcPr/>
                </a:tc>
                <a:tc>
                  <a:txBody>
                    <a:bodyPr/>
                    <a:lstStyle/>
                    <a:p>
                      <a:pPr algn="ctr"/>
                      <a:r>
                        <a:rPr lang="en-GB" sz="1200" b="1">
                          <a:effectLst/>
                          <a:latin typeface="Lexend" pitchFamily="2" charset="0"/>
                        </a:rPr>
                        <a:t>R-1</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Lexend" pitchFamily="2" charset="0"/>
                        </a:rPr>
                        <a:t>R-2</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Lexend" pitchFamily="2" charset="0"/>
                        </a:rPr>
                        <a:t>R-L</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1673609880"/>
                  </a:ext>
                </a:extLst>
              </a:tr>
              <a:tr h="337258">
                <a:tc>
                  <a:txBody>
                    <a:bodyPr/>
                    <a:lstStyle/>
                    <a:p>
                      <a:pPr>
                        <a:lnSpc>
                          <a:spcPct val="150000"/>
                        </a:lnSpc>
                      </a:pPr>
                      <a:r>
                        <a:rPr lang="en-GB" sz="1400">
                          <a:effectLst/>
                          <a:latin typeface="Times New Roman" panose="02020603050405020304" pitchFamily="18" charset="0"/>
                          <a:cs typeface="Times New Roman" panose="02020603050405020304" pitchFamily="18" charset="0"/>
                        </a:rPr>
                        <a:t>Fine-tuning</a:t>
                      </a:r>
                      <a:endParaRPr lang="en-ID"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20/20</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1.0</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1.0</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1.0</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892403286"/>
                  </a:ext>
                </a:extLst>
              </a:tr>
              <a:tr h="337258">
                <a:tc>
                  <a:txBody>
                    <a:bodyPr/>
                    <a:lstStyle/>
                    <a:p>
                      <a:pPr>
                        <a:lnSpc>
                          <a:spcPct val="150000"/>
                        </a:lnSpc>
                      </a:pPr>
                      <a:r>
                        <a:rPr lang="en-GB" sz="1400">
                          <a:effectLst/>
                          <a:latin typeface="Times New Roman" panose="02020603050405020304" pitchFamily="18" charset="0"/>
                          <a:cs typeface="Times New Roman" panose="02020603050405020304" pitchFamily="18" charset="0"/>
                        </a:rPr>
                        <a:t>RAG</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15/56</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dirty="0">
                          <a:effectLst/>
                          <a:latin typeface="Lexend" pitchFamily="2" charset="0"/>
                        </a:rPr>
                        <a:t>&gt;0.5</a:t>
                      </a:r>
                      <a:endParaRPr lang="en-ID" sz="1200" dirty="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1167118715"/>
                  </a:ext>
                </a:extLst>
              </a:tr>
            </a:tbl>
          </a:graphicData>
        </a:graphic>
      </p:graphicFrame>
      <p:sp>
        <p:nvSpPr>
          <p:cNvPr id="6" name="Text Placeholder 2">
            <a:extLst>
              <a:ext uri="{FF2B5EF4-FFF2-40B4-BE49-F238E27FC236}">
                <a16:creationId xmlns:a16="http://schemas.microsoft.com/office/drawing/2014/main" id="{D7EAC188-2CA3-7271-EDF1-5A2F4448A388}"/>
              </a:ext>
            </a:extLst>
          </p:cNvPr>
          <p:cNvSpPr>
            <a:spLocks noGrp="1"/>
          </p:cNvSpPr>
          <p:nvPr>
            <p:ph type="body" idx="1"/>
          </p:nvPr>
        </p:nvSpPr>
        <p:spPr>
          <a:xfrm>
            <a:off x="2929712" y="1897924"/>
            <a:ext cx="3284576" cy="474077"/>
          </a:xfrm>
        </p:spPr>
        <p:txBody>
          <a:bodyPr/>
          <a:lstStyle/>
          <a:p>
            <a:pPr marL="152400" indent="0" algn="ctr">
              <a:buNone/>
            </a:pPr>
            <a:r>
              <a:rPr lang="en-US" sz="1600" dirty="0">
                <a:latin typeface="Bahnschrift SemiLight" panose="020B0502040204020203" pitchFamily="34" charset="0"/>
              </a:rPr>
              <a:t>Table 5.1 ROUGE score value</a:t>
            </a:r>
            <a:endParaRPr lang="en-ID" sz="1600" dirty="0">
              <a:latin typeface="Bahnschrift SemiLight" panose="020B0502040204020203" pitchFamily="34" charset="0"/>
            </a:endParaRPr>
          </a:p>
        </p:txBody>
      </p:sp>
    </p:spTree>
    <p:extLst>
      <p:ext uri="{BB962C8B-B14F-4D97-AF65-F5344CB8AC3E}">
        <p14:creationId xmlns:p14="http://schemas.microsoft.com/office/powerpoint/2010/main" val="3734080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28FC75-EE19-3B57-C0D5-CA12686305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1C532F-13A4-4F90-73E7-20B1272BF4A5}"/>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Results and Discussion (5/9)</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D38844AB-5AC8-B84F-4AF3-A5EB60812F5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AE4F287E-11A7-6BF4-0DA2-4113F705896B}"/>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grpSp>
        <p:nvGrpSpPr>
          <p:cNvPr id="10" name="Google Shape;263;p25">
            <a:extLst>
              <a:ext uri="{FF2B5EF4-FFF2-40B4-BE49-F238E27FC236}">
                <a16:creationId xmlns:a16="http://schemas.microsoft.com/office/drawing/2014/main" id="{1327A99C-4A51-03C3-D4BD-CDFB6F6470E8}"/>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CA9A2AB5-AF9D-62D1-8F9E-2FA6BA8E1BB0}"/>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A0571D5F-6451-A581-5A18-7CF6947883B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27FE5091-9AF6-38E0-3498-EA4A5C21228D}"/>
              </a:ext>
            </a:extLst>
          </p:cNvPr>
          <p:cNvSpPr txBox="1">
            <a:spLocks/>
          </p:cNvSpPr>
          <p:nvPr/>
        </p:nvSpPr>
        <p:spPr>
          <a:xfrm>
            <a:off x="309935" y="1562778"/>
            <a:ext cx="6107454" cy="3351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id-ID" sz="1800" dirty="0">
                <a:latin typeface="Bahnschrift SemiLight" panose="020B0502040204020203" pitchFamily="34" charset="0"/>
              </a:rPr>
              <a:t>ROUGE score categories</a:t>
            </a:r>
            <a:endParaRPr lang="en-ID" sz="1800" dirty="0">
              <a:latin typeface="Bahnschrift SemiLight" panose="020B0502040204020203" pitchFamily="34" charset="0"/>
            </a:endParaRPr>
          </a:p>
        </p:txBody>
      </p:sp>
      <p:sp>
        <p:nvSpPr>
          <p:cNvPr id="6" name="Text Placeholder 2">
            <a:extLst>
              <a:ext uri="{FF2B5EF4-FFF2-40B4-BE49-F238E27FC236}">
                <a16:creationId xmlns:a16="http://schemas.microsoft.com/office/drawing/2014/main" id="{9C472DD8-9E55-C38F-7457-11B0621A3A7D}"/>
              </a:ext>
            </a:extLst>
          </p:cNvPr>
          <p:cNvSpPr>
            <a:spLocks noGrp="1"/>
          </p:cNvSpPr>
          <p:nvPr>
            <p:ph type="body" idx="1"/>
          </p:nvPr>
        </p:nvSpPr>
        <p:spPr>
          <a:xfrm>
            <a:off x="1211299" y="1840727"/>
            <a:ext cx="6721399" cy="395632"/>
          </a:xfrm>
        </p:spPr>
        <p:txBody>
          <a:bodyPr/>
          <a:lstStyle/>
          <a:p>
            <a:pPr marL="152400" indent="0" algn="ctr">
              <a:buNone/>
            </a:pPr>
            <a:r>
              <a:rPr lang="en-US" sz="1600" dirty="0">
                <a:latin typeface="Bahnschrift SemiLight" panose="020B0502040204020203" pitchFamily="34" charset="0"/>
                <a:cs typeface="Times New Roman" panose="02020603050405020304" pitchFamily="18" charset="0"/>
              </a:rPr>
              <a:t>Table 5.2 ROUGE Metric Value Category Table (Walker II, 2024)</a:t>
            </a:r>
            <a:endParaRPr lang="en-ID" sz="1600" dirty="0">
              <a:latin typeface="Bahnschrift SemiLight" panose="020B0502040204020203" pitchFamily="34"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AA77AC46-CD0D-56C8-10DE-44B3992601B8}"/>
              </a:ext>
            </a:extLst>
          </p:cNvPr>
          <p:cNvGraphicFramePr>
            <a:graphicFrameLocks noGrp="1"/>
          </p:cNvGraphicFramePr>
          <p:nvPr>
            <p:extLst>
              <p:ext uri="{D42A27DB-BD31-4B8C-83A1-F6EECF244321}">
                <p14:modId xmlns:p14="http://schemas.microsoft.com/office/powerpoint/2010/main" val="3565631272"/>
              </p:ext>
            </p:extLst>
          </p:nvPr>
        </p:nvGraphicFramePr>
        <p:xfrm>
          <a:off x="1386000" y="2336950"/>
          <a:ext cx="6371999" cy="1944000"/>
        </p:xfrm>
        <a:graphic>
          <a:graphicData uri="http://schemas.openxmlformats.org/drawingml/2006/table">
            <a:tbl>
              <a:tblPr firstRow="1" firstCol="1" bandRow="1">
                <a:tableStyleId>{5521B1EC-78B9-4867-990F-E81BE3442C87}</a:tableStyleId>
              </a:tblPr>
              <a:tblGrid>
                <a:gridCol w="1349063">
                  <a:extLst>
                    <a:ext uri="{9D8B030D-6E8A-4147-A177-3AD203B41FA5}">
                      <a16:colId xmlns:a16="http://schemas.microsoft.com/office/drawing/2014/main" val="71621135"/>
                    </a:ext>
                  </a:extLst>
                </a:gridCol>
                <a:gridCol w="1674312">
                  <a:extLst>
                    <a:ext uri="{9D8B030D-6E8A-4147-A177-3AD203B41FA5}">
                      <a16:colId xmlns:a16="http://schemas.microsoft.com/office/drawing/2014/main" val="3712697952"/>
                    </a:ext>
                  </a:extLst>
                </a:gridCol>
                <a:gridCol w="1674312">
                  <a:extLst>
                    <a:ext uri="{9D8B030D-6E8A-4147-A177-3AD203B41FA5}">
                      <a16:colId xmlns:a16="http://schemas.microsoft.com/office/drawing/2014/main" val="3729974881"/>
                    </a:ext>
                  </a:extLst>
                </a:gridCol>
                <a:gridCol w="1674312">
                  <a:extLst>
                    <a:ext uri="{9D8B030D-6E8A-4147-A177-3AD203B41FA5}">
                      <a16:colId xmlns:a16="http://schemas.microsoft.com/office/drawing/2014/main" val="3788821807"/>
                    </a:ext>
                  </a:extLst>
                </a:gridCol>
              </a:tblGrid>
              <a:tr h="472013">
                <a:tc>
                  <a:txBody>
                    <a:bodyPr/>
                    <a:lstStyle/>
                    <a:p>
                      <a:pPr>
                        <a:lnSpc>
                          <a:spcPct val="150000"/>
                        </a:lnSpc>
                      </a:pPr>
                      <a:r>
                        <a:rPr lang="id-ID" sz="1300" b="1">
                          <a:effectLst/>
                          <a:latin typeface="Times New Roman" panose="02020603050405020304" pitchFamily="18" charset="0"/>
                          <a:cs typeface="Times New Roman" panose="02020603050405020304" pitchFamily="18" charset="0"/>
                        </a:rPr>
                        <a:t>Metrik ROUGE</a:t>
                      </a:r>
                      <a:endParaRPr lang="en-ID" sz="13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a:txBody>
                    <a:bodyPr/>
                    <a:lstStyle/>
                    <a:p>
                      <a:pPr algn="ctr">
                        <a:lnSpc>
                          <a:spcPct val="150000"/>
                        </a:lnSpc>
                      </a:pPr>
                      <a:r>
                        <a:rPr lang="id-ID" sz="1400" b="1">
                          <a:effectLst/>
                          <a:latin typeface="Times New Roman" panose="02020603050405020304" pitchFamily="18" charset="0"/>
                          <a:cs typeface="Times New Roman" panose="02020603050405020304" pitchFamily="18" charset="0"/>
                        </a:rPr>
                        <a:t>Excellent</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a:txBody>
                    <a:bodyPr/>
                    <a:lstStyle/>
                    <a:p>
                      <a:pPr algn="ctr">
                        <a:lnSpc>
                          <a:spcPct val="150000"/>
                        </a:lnSpc>
                      </a:pPr>
                      <a:r>
                        <a:rPr lang="en-US" sz="1400" b="1">
                          <a:effectLst/>
                          <a:latin typeface="Times New Roman" panose="02020603050405020304" pitchFamily="18" charset="0"/>
                          <a:cs typeface="Times New Roman" panose="02020603050405020304" pitchFamily="18" charset="0"/>
                        </a:rPr>
                        <a:t>Good</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a:txBody>
                    <a:bodyPr/>
                    <a:lstStyle/>
                    <a:p>
                      <a:pPr algn="ctr">
                        <a:lnSpc>
                          <a:spcPct val="150000"/>
                        </a:lnSpc>
                      </a:pPr>
                      <a:r>
                        <a:rPr lang="en-GB" sz="1400" b="1">
                          <a:effectLst/>
                          <a:latin typeface="Times New Roman" panose="02020603050405020304" pitchFamily="18" charset="0"/>
                          <a:cs typeface="Times New Roman" panose="02020603050405020304" pitchFamily="18" charset="0"/>
                        </a:rPr>
                        <a:t>Moderate</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4137570582"/>
                  </a:ext>
                </a:extLst>
              </a:tr>
              <a:tr h="532688">
                <a:tc>
                  <a:txBody>
                    <a:bodyPr/>
                    <a:lstStyle/>
                    <a:p>
                      <a:pPr>
                        <a:lnSpc>
                          <a:spcPct val="150000"/>
                        </a:lnSpc>
                      </a:pPr>
                      <a:r>
                        <a:rPr lang="en-GB" sz="1200">
                          <a:effectLst/>
                          <a:latin typeface="Lexend" pitchFamily="2" charset="0"/>
                        </a:rPr>
                        <a:t>ROUGE-1</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0.4-0.5</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1855575124"/>
                  </a:ext>
                </a:extLst>
              </a:tr>
              <a:tr h="483834">
                <a:tc>
                  <a:txBody>
                    <a:bodyPr/>
                    <a:lstStyle/>
                    <a:p>
                      <a:pPr>
                        <a:lnSpc>
                          <a:spcPct val="150000"/>
                        </a:lnSpc>
                      </a:pPr>
                      <a:r>
                        <a:rPr lang="en-GB" sz="1200">
                          <a:effectLst/>
                          <a:latin typeface="Lexend" pitchFamily="2" charset="0"/>
                        </a:rPr>
                        <a:t>ROUGE-</a:t>
                      </a:r>
                      <a:r>
                        <a:rPr lang="id-ID" sz="1200">
                          <a:effectLst/>
                          <a:latin typeface="Lexend" pitchFamily="2" charset="0"/>
                        </a:rPr>
                        <a:t>2</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&gt;0.4</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0.2-0.4</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1949591499"/>
                  </a:ext>
                </a:extLst>
              </a:tr>
              <a:tr h="455465">
                <a:tc>
                  <a:txBody>
                    <a:bodyPr/>
                    <a:lstStyle/>
                    <a:p>
                      <a:pPr>
                        <a:lnSpc>
                          <a:spcPct val="150000"/>
                        </a:lnSpc>
                      </a:pPr>
                      <a:r>
                        <a:rPr lang="en-GB" sz="1200">
                          <a:effectLst/>
                          <a:latin typeface="Lexend" pitchFamily="2" charset="0"/>
                        </a:rPr>
                        <a:t>ROUGE-</a:t>
                      </a:r>
                      <a:r>
                        <a:rPr lang="id-ID" sz="1200">
                          <a:effectLst/>
                          <a:latin typeface="Lexend" pitchFamily="2" charset="0"/>
                        </a:rPr>
                        <a:t>L</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~0.4</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0.3-0.4</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618327783"/>
                  </a:ext>
                </a:extLst>
              </a:tr>
            </a:tbl>
          </a:graphicData>
        </a:graphic>
      </p:graphicFrame>
    </p:spTree>
    <p:extLst>
      <p:ext uri="{BB962C8B-B14F-4D97-AF65-F5344CB8AC3E}">
        <p14:creationId xmlns:p14="http://schemas.microsoft.com/office/powerpoint/2010/main" val="40688822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C2021D-A65A-8016-4C0F-81AF5BC1BF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E7B4F5-1A8F-6E70-3795-151121DB0118}"/>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Results and Discussion (6/9)</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A92BE185-70A4-1908-E714-A24879953EA3}"/>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C3F54C1A-D53A-E149-DD61-8972D05CBE64}"/>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grpSp>
        <p:nvGrpSpPr>
          <p:cNvPr id="10" name="Google Shape;263;p25">
            <a:extLst>
              <a:ext uri="{FF2B5EF4-FFF2-40B4-BE49-F238E27FC236}">
                <a16:creationId xmlns:a16="http://schemas.microsoft.com/office/drawing/2014/main" id="{04AB9C90-01F8-8EBD-613B-8D45FEA8D1C6}"/>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F0449B7C-B8AC-5ECD-8E63-7D53411B524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B89D7AF-E7FE-241C-A7D7-ED3240CA0AF3}"/>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35D1EC52-6EF4-7C87-11BD-EFA1F31D36ED}"/>
              </a:ext>
            </a:extLst>
          </p:cNvPr>
          <p:cNvSpPr txBox="1">
            <a:spLocks/>
          </p:cNvSpPr>
          <p:nvPr/>
        </p:nvSpPr>
        <p:spPr>
          <a:xfrm>
            <a:off x="309935" y="1562778"/>
            <a:ext cx="4477218" cy="3351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GB" sz="1800" dirty="0">
                <a:latin typeface="Bahnschrift SemiLight" panose="020B0502040204020203" pitchFamily="34" charset="0"/>
              </a:rPr>
              <a:t>Calculating Resource Evaluation</a:t>
            </a:r>
            <a:endParaRPr lang="en-ID" sz="1800" dirty="0">
              <a:latin typeface="Bahnschrift SemiLight" panose="020B0502040204020203" pitchFamily="34" charset="0"/>
            </a:endParaRPr>
          </a:p>
        </p:txBody>
      </p:sp>
      <p:sp>
        <p:nvSpPr>
          <p:cNvPr id="6" name="Text Placeholder 2">
            <a:extLst>
              <a:ext uri="{FF2B5EF4-FFF2-40B4-BE49-F238E27FC236}">
                <a16:creationId xmlns:a16="http://schemas.microsoft.com/office/drawing/2014/main" id="{C62B5105-D66E-F8C9-34ED-4053BAAFA6AC}"/>
              </a:ext>
            </a:extLst>
          </p:cNvPr>
          <p:cNvSpPr>
            <a:spLocks noGrp="1"/>
          </p:cNvSpPr>
          <p:nvPr>
            <p:ph type="body" idx="1"/>
          </p:nvPr>
        </p:nvSpPr>
        <p:spPr>
          <a:xfrm>
            <a:off x="416676" y="1942006"/>
            <a:ext cx="8306237" cy="424299"/>
          </a:xfrm>
        </p:spPr>
        <p:txBody>
          <a:bodyPr/>
          <a:lstStyle/>
          <a:p>
            <a:pPr marL="152400" indent="0" algn="ctr">
              <a:buNone/>
            </a:pPr>
            <a:r>
              <a:rPr lang="en-US" sz="1600" dirty="0">
                <a:latin typeface="Bahnschrift SemiLight" panose="020B0502040204020203" pitchFamily="34" charset="0"/>
              </a:rPr>
              <a:t>Table 5.3 Time Counts on Models When Fine-tuning and Running RAG</a:t>
            </a:r>
            <a:endParaRPr lang="en-ID" sz="1600" dirty="0">
              <a:latin typeface="Bahnschrift SemiLight" panose="020B0502040204020203" pitchFamily="34" charset="0"/>
            </a:endParaRPr>
          </a:p>
        </p:txBody>
      </p:sp>
      <p:graphicFrame>
        <p:nvGraphicFramePr>
          <p:cNvPr id="3" name="Table 2">
            <a:extLst>
              <a:ext uri="{FF2B5EF4-FFF2-40B4-BE49-F238E27FC236}">
                <a16:creationId xmlns:a16="http://schemas.microsoft.com/office/drawing/2014/main" id="{5341A00D-7E4B-C2FD-C225-2A6568478794}"/>
              </a:ext>
            </a:extLst>
          </p:cNvPr>
          <p:cNvGraphicFramePr>
            <a:graphicFrameLocks noGrp="1"/>
          </p:cNvGraphicFramePr>
          <p:nvPr>
            <p:extLst>
              <p:ext uri="{D42A27DB-BD31-4B8C-83A1-F6EECF244321}">
                <p14:modId xmlns:p14="http://schemas.microsoft.com/office/powerpoint/2010/main" val="3485699787"/>
              </p:ext>
            </p:extLst>
          </p:nvPr>
        </p:nvGraphicFramePr>
        <p:xfrm>
          <a:off x="2445794" y="2409699"/>
          <a:ext cx="4248000" cy="1080000"/>
        </p:xfrm>
        <a:graphic>
          <a:graphicData uri="http://schemas.openxmlformats.org/drawingml/2006/table">
            <a:tbl>
              <a:tblPr firstRow="1" firstCol="1" bandRow="1">
                <a:tableStyleId>{5521B1EC-78B9-4867-990F-E81BE3442C87}</a:tableStyleId>
              </a:tblPr>
              <a:tblGrid>
                <a:gridCol w="1469581">
                  <a:extLst>
                    <a:ext uri="{9D8B030D-6E8A-4147-A177-3AD203B41FA5}">
                      <a16:colId xmlns:a16="http://schemas.microsoft.com/office/drawing/2014/main" val="3262527682"/>
                    </a:ext>
                  </a:extLst>
                </a:gridCol>
                <a:gridCol w="1687115">
                  <a:extLst>
                    <a:ext uri="{9D8B030D-6E8A-4147-A177-3AD203B41FA5}">
                      <a16:colId xmlns:a16="http://schemas.microsoft.com/office/drawing/2014/main" val="1541821894"/>
                    </a:ext>
                  </a:extLst>
                </a:gridCol>
                <a:gridCol w="1091304">
                  <a:extLst>
                    <a:ext uri="{9D8B030D-6E8A-4147-A177-3AD203B41FA5}">
                      <a16:colId xmlns:a16="http://schemas.microsoft.com/office/drawing/2014/main" val="1341350398"/>
                    </a:ext>
                  </a:extLst>
                </a:gridCol>
              </a:tblGrid>
              <a:tr h="598622">
                <a:tc>
                  <a:txBody>
                    <a:bodyPr/>
                    <a:lstStyle/>
                    <a:p>
                      <a:pPr algn="ctr"/>
                      <a:r>
                        <a:rPr lang="id-ID" sz="1400" b="1">
                          <a:effectLst/>
                          <a:latin typeface="Times New Roman" panose="02020603050405020304" pitchFamily="18" charset="0"/>
                          <a:cs typeface="Times New Roman" panose="02020603050405020304" pitchFamily="18" charset="0"/>
                        </a:rPr>
                        <a:t>Model</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a:txBody>
                    <a:bodyPr/>
                    <a:lstStyle/>
                    <a:p>
                      <a:pPr algn="ctr"/>
                      <a:r>
                        <a:rPr lang="en-GB" sz="1400" b="1">
                          <a:effectLst/>
                          <a:latin typeface="Times New Roman" panose="02020603050405020304" pitchFamily="18" charset="0"/>
                          <a:cs typeface="Times New Roman" panose="02020603050405020304" pitchFamily="18" charset="0"/>
                        </a:rPr>
                        <a:t>Fine-tuning time (hours)</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Times New Roman" panose="02020603050405020304" pitchFamily="18" charset="0"/>
                          <a:cs typeface="Times New Roman" panose="02020603050405020304" pitchFamily="18" charset="0"/>
                        </a:rPr>
                        <a:t>RAG Time (minutes)</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1741036267"/>
                  </a:ext>
                </a:extLst>
              </a:tr>
              <a:tr h="481378">
                <a:tc>
                  <a:txBody>
                    <a:bodyPr/>
                    <a:lstStyle/>
                    <a:p>
                      <a:pPr>
                        <a:lnSpc>
                          <a:spcPct val="150000"/>
                        </a:lnSpc>
                      </a:pPr>
                      <a:r>
                        <a:rPr lang="id-ID" sz="1400">
                          <a:effectLst/>
                          <a:latin typeface="Times New Roman" panose="02020603050405020304" pitchFamily="18" charset="0"/>
                          <a:cs typeface="Times New Roman" panose="02020603050405020304" pitchFamily="18" charset="0"/>
                        </a:rPr>
                        <a:t>USK Mistral 7B</a:t>
                      </a:r>
                      <a:endParaRPr lang="en-ID"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2</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5-6</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3803339993"/>
                  </a:ext>
                </a:extLst>
              </a:tr>
            </a:tbl>
          </a:graphicData>
        </a:graphic>
      </p:graphicFrame>
    </p:spTree>
    <p:extLst>
      <p:ext uri="{BB962C8B-B14F-4D97-AF65-F5344CB8AC3E}">
        <p14:creationId xmlns:p14="http://schemas.microsoft.com/office/powerpoint/2010/main" val="12311431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DECE5C-DEAB-1F1F-855F-FD50F9003F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3AC62C-2C53-6327-D7B7-E79F5E523425}"/>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Results and Discussion (7/9)</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C2FDA0AC-3C98-A401-C6D0-5364F3C1D319}"/>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GB" sz="1800" b="1" dirty="0">
                <a:latin typeface="Berlin Sans FB Demi" panose="020E0802020502020306" pitchFamily="34" charset="0"/>
                <a:ea typeface="Times New Roman" panose="02020603050405020304" pitchFamily="18" charset="0"/>
              </a:rPr>
              <a:t>Training Data Problems</a:t>
            </a:r>
            <a:endParaRPr lang="en-ID" sz="1800" b="1" dirty="0">
              <a:effectLst/>
              <a:latin typeface="Berlin Sans FB Demi" panose="020E0802020502020306" pitchFamily="34" charset="0"/>
              <a:ea typeface="Times New Roman" panose="02020603050405020304" pitchFamily="18" charset="0"/>
            </a:endParaRPr>
          </a:p>
          <a:p>
            <a:pPr marL="0" indent="358775" algn="just">
              <a:spcAft>
                <a:spcPts val="1200"/>
              </a:spcAft>
              <a:buNone/>
            </a:pPr>
            <a:r>
              <a:rPr lang="en-US" sz="1800" dirty="0">
                <a:latin typeface="Bahnschrift SemiLight" panose="020B0502040204020203" pitchFamily="34" charset="0"/>
                <a:ea typeface="Times New Roman" panose="02020603050405020304" pitchFamily="18" charset="0"/>
              </a:rPr>
              <a:t>The factors that affect hallucinations in LLMs are the nature of the training data</a:t>
            </a:r>
            <a:r>
              <a:rPr lang="en-ID" sz="1600" dirty="0">
                <a:solidFill>
                  <a:srgbClr val="000000"/>
                </a:solidFill>
                <a:latin typeface="Bahnschrift SemiLight" panose="020B0502040204020203" pitchFamily="34" charset="0"/>
                <a:ea typeface="Calibri" panose="020F0502020204030204" pitchFamily="34" charset="0"/>
                <a:cs typeface="Times New Roman" panose="02020603050405020304" pitchFamily="18" charset="0"/>
              </a:rPr>
              <a:t>. </a:t>
            </a:r>
          </a:p>
          <a:p>
            <a:pPr marL="342900" indent="-342900" algn="just">
              <a:spcAft>
                <a:spcPts val="600"/>
              </a:spcAft>
              <a:buFont typeface="Wingdings" panose="05000000000000000000" pitchFamily="2" charset="2"/>
              <a:buChar char="v"/>
            </a:pPr>
            <a:r>
              <a:rPr lang="en-GB" sz="1800" b="1" dirty="0">
                <a:latin typeface="Berlin Sans FB Demi" panose="020E0802020502020306" pitchFamily="34" charset="0"/>
              </a:rPr>
              <a:t>Reduces Hallucinations</a:t>
            </a:r>
          </a:p>
          <a:p>
            <a:pPr marL="0" indent="358775" algn="just">
              <a:buNone/>
            </a:pPr>
            <a:r>
              <a:rPr lang="en-US" sz="1800" dirty="0">
                <a:latin typeface="Bahnschrift SemiLight" panose="020B0502040204020203" pitchFamily="34" charset="0"/>
              </a:rPr>
              <a:t>The main method of identifying and mitigating these errors involves a combination of sophisticated metrics and critical human evaluations such as</a:t>
            </a:r>
            <a:r>
              <a:rPr lang="en-GB" sz="1800" dirty="0">
                <a:latin typeface="Bahnschrift SemiLight" panose="020B0502040204020203" pitchFamily="34" charset="0"/>
              </a:rPr>
              <a:t>:</a:t>
            </a:r>
          </a:p>
          <a:p>
            <a:pPr marL="342900" indent="-342900" algn="just">
              <a:buFont typeface="Wingdings" panose="05000000000000000000" pitchFamily="2" charset="2"/>
              <a:buChar char="Ø"/>
            </a:pPr>
            <a:r>
              <a:rPr lang="en-US" sz="1800" dirty="0">
                <a:latin typeface="Bahnschrift SemiLight" panose="020B0502040204020203" pitchFamily="34" charset="0"/>
                <a:ea typeface="Times New Roman" panose="02020603050405020304" pitchFamily="18" charset="0"/>
              </a:rPr>
              <a:t>Linguistic quality metrics such as ROUGE and BLEU</a:t>
            </a:r>
            <a:r>
              <a:rPr lang="en-GB" sz="1800" dirty="0">
                <a:effectLst/>
                <a:latin typeface="Bahnschrift SemiLight" panose="020B0502040204020203" pitchFamily="34" charset="0"/>
                <a:ea typeface="Times New Roman" panose="02020603050405020304" pitchFamily="18" charset="0"/>
              </a:rPr>
              <a:t>, </a:t>
            </a:r>
          </a:p>
          <a:p>
            <a:pPr marL="342900" indent="-342900" algn="just">
              <a:buFont typeface="Wingdings" panose="05000000000000000000" pitchFamily="2" charset="2"/>
              <a:buChar char="Ø"/>
            </a:pPr>
            <a:r>
              <a:rPr lang="en-US" sz="1800" dirty="0">
                <a:latin typeface="Bahnschrift SemiLight" panose="020B0502040204020203" pitchFamily="34" charset="0"/>
                <a:ea typeface="Times New Roman" panose="02020603050405020304" pitchFamily="18" charset="0"/>
              </a:rPr>
              <a:t>Content validity metrics, namely IE-based, QA-based, and NLI-based (</a:t>
            </a:r>
            <a:r>
              <a:rPr lang="en-US" sz="1800" dirty="0" err="1">
                <a:latin typeface="Bahnschrift SemiLight" panose="020B0502040204020203" pitchFamily="34" charset="0"/>
                <a:ea typeface="Times New Roman" panose="02020603050405020304" pitchFamily="18" charset="0"/>
              </a:rPr>
              <a:t>Minaee</a:t>
            </a:r>
            <a:r>
              <a:rPr lang="en-US" sz="1800" dirty="0">
                <a:latin typeface="Bahnschrift SemiLight" panose="020B0502040204020203" pitchFamily="34" charset="0"/>
                <a:ea typeface="Times New Roman" panose="02020603050405020304" pitchFamily="18" charset="0"/>
              </a:rPr>
              <a:t> et al., 2024) and</a:t>
            </a:r>
          </a:p>
          <a:p>
            <a:pPr marL="342900" indent="-342900" algn="just">
              <a:buFont typeface="Wingdings" panose="05000000000000000000" pitchFamily="2" charset="2"/>
              <a:buChar char="Ø"/>
            </a:pPr>
            <a:r>
              <a:rPr lang="en-US" sz="1800" i="1" dirty="0" err="1">
                <a:latin typeface="Bahnschrift SemiLight" panose="020B0502040204020203" pitchFamily="34" charset="0"/>
                <a:ea typeface="Times New Roman" panose="02020603050405020304" pitchFamily="18" charset="0"/>
              </a:rPr>
              <a:t>FactScore</a:t>
            </a:r>
            <a:r>
              <a:rPr lang="en-US" sz="1800" i="1" dirty="0">
                <a:latin typeface="Bahnschrift SemiLight" panose="020B0502040204020203" pitchFamily="34" charset="0"/>
                <a:ea typeface="Times New Roman" panose="02020603050405020304" pitchFamily="18" charset="0"/>
              </a:rPr>
              <a:t> to check the accuracy of individual facts.</a:t>
            </a:r>
            <a:endParaRPr lang="en-ID" sz="1800" dirty="0">
              <a:latin typeface="Bahnschrift SemiLight" panose="020B0502040204020203" pitchFamily="34" charset="0"/>
            </a:endParaRPr>
          </a:p>
        </p:txBody>
      </p:sp>
      <p:pic>
        <p:nvPicPr>
          <p:cNvPr id="4" name="object 27">
            <a:extLst>
              <a:ext uri="{FF2B5EF4-FFF2-40B4-BE49-F238E27FC236}">
                <a16:creationId xmlns:a16="http://schemas.microsoft.com/office/drawing/2014/main" id="{A1910933-A45A-A6C5-ED1F-D955D0006146}"/>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F3C132E8-6B6E-115D-6E4F-0E728A0441E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sp>
        <p:nvSpPr>
          <p:cNvPr id="6" name="Google Shape;302;p28">
            <a:extLst>
              <a:ext uri="{FF2B5EF4-FFF2-40B4-BE49-F238E27FC236}">
                <a16:creationId xmlns:a16="http://schemas.microsoft.com/office/drawing/2014/main" id="{75DC6253-5BCA-0DFF-49C4-77D828FDAB76}"/>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dirty="0">
                <a:latin typeface="Bahnschrift SemiLight" panose="020B0502040204020203" pitchFamily="34" charset="0"/>
              </a:rPr>
              <a:t>Result Analysis</a:t>
            </a:r>
            <a:endParaRPr lang="en-ID" sz="1400" b="1" i="1" dirty="0">
              <a:latin typeface="Bahnschrift SemiLight" panose="020B0502040204020203" pitchFamily="34" charset="0"/>
            </a:endParaRPr>
          </a:p>
        </p:txBody>
      </p:sp>
      <p:grpSp>
        <p:nvGrpSpPr>
          <p:cNvPr id="10" name="Google Shape;263;p25">
            <a:extLst>
              <a:ext uri="{FF2B5EF4-FFF2-40B4-BE49-F238E27FC236}">
                <a16:creationId xmlns:a16="http://schemas.microsoft.com/office/drawing/2014/main" id="{AD38E13D-5B69-FBD8-A67E-F3AE754A73BE}"/>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963B611C-AC36-9208-6011-4CADD5DB696C}"/>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52C9B965-79C8-9623-67DE-569FF9EF40CF}"/>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2542833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3084FE-966C-E834-912E-08CDAA11E8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B91090-CDDC-BF53-C97B-136FFBDC1E4C}"/>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Results and Discussion (8/9)</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8E48E7A7-2F50-063E-2D26-725C681A97DC}"/>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GB" sz="1800" b="1" dirty="0">
                <a:latin typeface="Berlin Sans FB Demi" panose="020E0802020502020306" pitchFamily="34" charset="0"/>
              </a:rPr>
              <a:t>Method of Retrieval-Augmented Generation (RAG)</a:t>
            </a:r>
            <a:endParaRPr lang="en-ID" sz="1800" b="1" dirty="0">
              <a:effectLst/>
              <a:latin typeface="Berlin Sans FB Demi" panose="020E0802020502020306" pitchFamily="34" charset="0"/>
              <a:ea typeface="Times New Roman" panose="02020603050405020304" pitchFamily="18" charset="0"/>
            </a:endParaRPr>
          </a:p>
          <a:p>
            <a:pPr marL="0" indent="358775" algn="just">
              <a:spcAft>
                <a:spcPts val="1200"/>
              </a:spcAft>
              <a:buNone/>
            </a:pPr>
            <a:r>
              <a:rPr lang="en-US" sz="1800" dirty="0">
                <a:latin typeface="Bahnschrift SemiLight" panose="020B0502040204020203" pitchFamily="34" charset="0"/>
              </a:rPr>
              <a:t>Innovative methods such as </a:t>
            </a:r>
            <a:r>
              <a:rPr lang="en-US" sz="1800" dirty="0" err="1">
                <a:latin typeface="Bahnschrift SemiLight" panose="020B0502040204020203" pitchFamily="34" charset="0"/>
              </a:rPr>
              <a:t>SelfCheckGPT</a:t>
            </a:r>
            <a:r>
              <a:rPr lang="en-US" sz="1800" dirty="0">
                <a:latin typeface="Bahnschrift SemiLight" panose="020B0502040204020203" pitchFamily="34" charset="0"/>
              </a:rPr>
              <a:t> detect hallucinations by assessing the consistency of multiple answers generated to the same question. In addition, techniques such as chain-of-thought prompting and Retrieval-Augmented Generation (RAG) are constantly being explored to strengthen the model's ability to provide precise and relevant information.</a:t>
            </a:r>
            <a:endParaRPr lang="en-GB" sz="1800" dirty="0">
              <a:latin typeface="Bahnschrift SemiLight" panose="020B0502040204020203" pitchFamily="34" charset="0"/>
            </a:endParaRPr>
          </a:p>
        </p:txBody>
      </p:sp>
      <p:pic>
        <p:nvPicPr>
          <p:cNvPr id="4" name="object 27">
            <a:extLst>
              <a:ext uri="{FF2B5EF4-FFF2-40B4-BE49-F238E27FC236}">
                <a16:creationId xmlns:a16="http://schemas.microsoft.com/office/drawing/2014/main" id="{71517F5C-E39F-566E-3A56-71241CE40846}"/>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A81B0F7A-ED67-2489-A415-70C5E4B3971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sp>
        <p:nvSpPr>
          <p:cNvPr id="6" name="Google Shape;302;p28">
            <a:extLst>
              <a:ext uri="{FF2B5EF4-FFF2-40B4-BE49-F238E27FC236}">
                <a16:creationId xmlns:a16="http://schemas.microsoft.com/office/drawing/2014/main" id="{14AEA738-2B78-929D-2579-65E00868574D}"/>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dirty="0">
                <a:latin typeface="Bahnschrift SemiLight" panose="020B0502040204020203" pitchFamily="34" charset="0"/>
              </a:rPr>
              <a:t>Result Analysis</a:t>
            </a:r>
            <a:endParaRPr lang="en-ID" sz="1400" b="1" i="1" dirty="0">
              <a:latin typeface="Bahnschrift SemiLight" panose="020B0502040204020203" pitchFamily="34" charset="0"/>
            </a:endParaRPr>
          </a:p>
        </p:txBody>
      </p:sp>
      <p:grpSp>
        <p:nvGrpSpPr>
          <p:cNvPr id="10" name="Google Shape;263;p25">
            <a:extLst>
              <a:ext uri="{FF2B5EF4-FFF2-40B4-BE49-F238E27FC236}">
                <a16:creationId xmlns:a16="http://schemas.microsoft.com/office/drawing/2014/main" id="{0088E2E1-231A-7F15-F2C3-A2A307D80512}"/>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8C462A18-ED53-3411-952F-B372CC82E3EB}"/>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D097EB00-922E-F6E0-F436-E8092AFD5B60}"/>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5783268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767B2A-9E5B-473F-620C-19AAB59A09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4D9D30-284C-4E2B-64F4-C84886DD97CF}"/>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Results and Discussion (9/9)</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6709BD76-9118-408D-791A-2F0BA34DC8E1}"/>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800" b="1" dirty="0">
                <a:latin typeface="Berlin Sans FB Demi" panose="020E0802020502020306" pitchFamily="34" charset="0"/>
              </a:rPr>
              <a:t>The Influence of GPUs in LLM Implementation</a:t>
            </a:r>
            <a:endParaRPr lang="en-ID" sz="1800" b="1" dirty="0">
              <a:effectLst/>
              <a:latin typeface="Berlin Sans FB Demi" panose="020E0802020502020306" pitchFamily="34" charset="0"/>
              <a:ea typeface="Times New Roman" panose="02020603050405020304" pitchFamily="18" charset="0"/>
            </a:endParaRPr>
          </a:p>
          <a:p>
            <a:pPr marL="0" indent="358775" algn="just">
              <a:spcAft>
                <a:spcPts val="1200"/>
              </a:spcAft>
              <a:buNone/>
            </a:pPr>
            <a:r>
              <a:rPr lang="en-US" sz="1800" dirty="0">
                <a:latin typeface="Bahnschrift SemiLight" panose="020B0502040204020203" pitchFamily="34" charset="0"/>
              </a:rPr>
              <a:t>In running LLMs, GPUs play an important role. Dedicated GPUs with high VRAM can significantly accelerate the computation required by the model. In this study, the GPU used is the "NVIDIA Tesla T4 GPU" which is available on Google </a:t>
            </a:r>
            <a:r>
              <a:rPr lang="en-US" sz="1800" dirty="0" err="1">
                <a:latin typeface="Bahnschrift SemiLight" panose="020B0502040204020203" pitchFamily="34" charset="0"/>
              </a:rPr>
              <a:t>Colab</a:t>
            </a:r>
            <a:r>
              <a:rPr lang="en-US" sz="1800" dirty="0">
                <a:latin typeface="Bahnschrift SemiLight" panose="020B0502040204020203" pitchFamily="34" charset="0"/>
              </a:rPr>
              <a:t> for free, the results of testing with this GPU using the RAG method take 4-5 minutes to be able to generate responses to the questions asked</a:t>
            </a:r>
            <a:r>
              <a:rPr lang="en-GB" sz="1800" dirty="0">
                <a:latin typeface="Bahnschrift SemiLight" panose="020B0502040204020203" pitchFamily="34" charset="0"/>
              </a:rPr>
              <a:t>.</a:t>
            </a:r>
          </a:p>
        </p:txBody>
      </p:sp>
      <p:pic>
        <p:nvPicPr>
          <p:cNvPr id="4" name="object 27">
            <a:extLst>
              <a:ext uri="{FF2B5EF4-FFF2-40B4-BE49-F238E27FC236}">
                <a16:creationId xmlns:a16="http://schemas.microsoft.com/office/drawing/2014/main" id="{449ED6EB-B274-693B-5793-A3C53E4047C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EF5F3164-4763-3689-C21B-90A965A5407C}"/>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sp>
        <p:nvSpPr>
          <p:cNvPr id="6" name="Google Shape;302;p28">
            <a:extLst>
              <a:ext uri="{FF2B5EF4-FFF2-40B4-BE49-F238E27FC236}">
                <a16:creationId xmlns:a16="http://schemas.microsoft.com/office/drawing/2014/main" id="{D1D88764-0A8A-F8D5-D53B-890BCA95BA87}"/>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dirty="0">
                <a:latin typeface="Bahnschrift SemiLight" panose="020B0502040204020203" pitchFamily="34" charset="0"/>
              </a:rPr>
              <a:t>Result Analysis</a:t>
            </a:r>
            <a:endParaRPr lang="en-ID" sz="1400" b="1" i="1" dirty="0">
              <a:latin typeface="Bahnschrift SemiLight" panose="020B0502040204020203" pitchFamily="34" charset="0"/>
            </a:endParaRPr>
          </a:p>
        </p:txBody>
      </p:sp>
      <p:grpSp>
        <p:nvGrpSpPr>
          <p:cNvPr id="10" name="Google Shape;263;p25">
            <a:extLst>
              <a:ext uri="{FF2B5EF4-FFF2-40B4-BE49-F238E27FC236}">
                <a16:creationId xmlns:a16="http://schemas.microsoft.com/office/drawing/2014/main" id="{F9D800BD-1DCF-CAB5-1F45-E02C6546B3D5}"/>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5FDB3073-D55A-E64E-CCB6-8798247F7FA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97721746-F4A3-585B-30A0-918948A0D59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643820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8"/>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p:cNvSpPr txBox="1">
            <a:spLocks noGrp="1"/>
          </p:cNvSpPr>
          <p:nvPr>
            <p:ph type="title"/>
          </p:nvPr>
        </p:nvSpPr>
        <p:spPr>
          <a:xfrm>
            <a:off x="726599" y="2551250"/>
            <a:ext cx="4022953" cy="604904"/>
          </a:xfrm>
          <a:prstGeom prst="rect">
            <a:avLst/>
          </a:prstGeom>
        </p:spPr>
        <p:txBody>
          <a:bodyPr spcFirstLastPara="1" wrap="square" lIns="91425" tIns="91425" rIns="91425" bIns="91425" anchor="b" anchorCtr="0">
            <a:noAutofit/>
          </a:bodyPr>
          <a:lstStyle/>
          <a:p>
            <a:pPr lvl="0">
              <a:buSzPts val="1100"/>
            </a:pPr>
            <a:r>
              <a:rPr lang="en-ID" dirty="0">
                <a:latin typeface="Berlin Sans FB Demi" panose="020E0802020502020306" pitchFamily="34" charset="0"/>
              </a:rPr>
              <a:t>INTRODUCTION</a:t>
            </a:r>
          </a:p>
        </p:txBody>
      </p:sp>
      <p:sp>
        <p:nvSpPr>
          <p:cNvPr id="301" name="Google Shape;301;p28"/>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01</a:t>
            </a:r>
            <a:endParaRPr dirty="0">
              <a:latin typeface="Berlin Sans FB Demi" panose="020E0802020502020306" pitchFamily="34" charset="0"/>
            </a:endParaRPr>
          </a:p>
        </p:txBody>
      </p:sp>
      <p:grpSp>
        <p:nvGrpSpPr>
          <p:cNvPr id="303" name="Google Shape;303;p28"/>
          <p:cNvGrpSpPr/>
          <p:nvPr/>
        </p:nvGrpSpPr>
        <p:grpSpPr>
          <a:xfrm rot="5400000">
            <a:off x="2684324" y="1228457"/>
            <a:ext cx="591073" cy="881399"/>
            <a:chOff x="9326775" y="2272496"/>
            <a:chExt cx="411124" cy="613062"/>
          </a:xfrm>
        </p:grpSpPr>
        <p:sp>
          <p:nvSpPr>
            <p:cNvPr id="304" name="Google Shape;304;p28"/>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p:cNvGrpSpPr/>
          <p:nvPr/>
        </p:nvGrpSpPr>
        <p:grpSpPr>
          <a:xfrm rot="10800000">
            <a:off x="4521098" y="1352343"/>
            <a:ext cx="1052471" cy="1049743"/>
            <a:chOff x="328257" y="3897070"/>
            <a:chExt cx="1052471" cy="1049743"/>
          </a:xfrm>
        </p:grpSpPr>
        <p:sp>
          <p:nvSpPr>
            <p:cNvPr id="317" name="Google Shape;317;p28"/>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6622D0ED-EC9A-A0B2-EABC-B15A5294B731}"/>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07EC7278-0893-9482-CF77-A786430C507C}"/>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6E7B39A3-ECBC-F9B5-F5B3-8AF0968DCC53}"/>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B3210C3D-8304-EA3A-0377-07484EC2FC5A}"/>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BAB40191-07E8-28EB-5EB3-EB1889729042}"/>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dirty="0">
                <a:solidFill>
                  <a:schemeClr val="dk1"/>
                </a:solidFill>
                <a:latin typeface="Bahnschrift SemiLight" panose="020B0502040204020203" pitchFamily="34" charset="0"/>
                <a:sym typeface="Lexend"/>
              </a:rPr>
              <a:t>Conference </a:t>
            </a:r>
            <a:r>
              <a:rPr lang="en-ID" sz="1600">
                <a:solidFill>
                  <a:schemeClr val="dk1"/>
                </a:solidFill>
                <a:latin typeface="Bahnschrift SemiLight" panose="020B0502040204020203" pitchFamily="34" charset="0"/>
                <a:sym typeface="Lexend"/>
              </a:rPr>
              <a:t>| 24-25 October 2024</a:t>
            </a:r>
            <a:endParaRPr lang="en-ID" sz="1600" dirty="0">
              <a:solidFill>
                <a:schemeClr val="dk1"/>
              </a:solidFill>
              <a:latin typeface="Bahnschrift SemiLight" panose="020B0502040204020203" pitchFamily="34" charset="0"/>
              <a:sym typeface="Lexen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62D1A3EE-EE75-4DA4-47DA-D6DA4E60C52C}"/>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76A93983-7C88-F191-80A7-CDB43FBDBE33}"/>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1BCC4808-1C98-277C-8FA3-96051D09D1EC}"/>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lvl="0">
              <a:buSzPts val="1100"/>
            </a:pPr>
            <a:r>
              <a:rPr lang="en-ID" sz="3200" b="1" dirty="0">
                <a:latin typeface="Berlin Sans FB Demi" panose="020E0802020502020306" pitchFamily="34" charset="0"/>
                <a:cs typeface="Times New Roman" panose="02020603050405020304" pitchFamily="18" charset="0"/>
              </a:rPr>
              <a:t>Conclusion and Suggestion</a:t>
            </a:r>
          </a:p>
        </p:txBody>
      </p:sp>
      <p:sp>
        <p:nvSpPr>
          <p:cNvPr id="301" name="Google Shape;301;p28">
            <a:extLst>
              <a:ext uri="{FF2B5EF4-FFF2-40B4-BE49-F238E27FC236}">
                <a16:creationId xmlns:a16="http://schemas.microsoft.com/office/drawing/2014/main" id="{16C7B350-7CDD-CC62-600F-4D0333E8A75E}"/>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06</a:t>
            </a:r>
            <a:endParaRPr dirty="0">
              <a:latin typeface="Berlin Sans FB Demi" panose="020E0802020502020306" pitchFamily="34" charset="0"/>
            </a:endParaRPr>
          </a:p>
        </p:txBody>
      </p:sp>
      <p:grpSp>
        <p:nvGrpSpPr>
          <p:cNvPr id="303" name="Google Shape;303;p28">
            <a:extLst>
              <a:ext uri="{FF2B5EF4-FFF2-40B4-BE49-F238E27FC236}">
                <a16:creationId xmlns:a16="http://schemas.microsoft.com/office/drawing/2014/main" id="{A81C5120-B797-9490-93E6-E6B7C7D70F52}"/>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B546656C-A59D-CB39-24AE-B207EE2C735A}"/>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578D9254-BA2D-61A2-A6DD-769A4234F46F}"/>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CBFDE5B4-FFF3-CB96-6F04-2A974C566E8A}"/>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E4EBE895-625B-2443-D7F8-8E1243020DA9}"/>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43EF4E98-4CAD-A1D2-DFD4-289AA37F76CD}"/>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6F7D7A4F-A35C-F15B-DDC7-963FDF2CC75A}"/>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B30CF802-3016-C892-6136-2FCD35267CC5}"/>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AFA1CAA9-DFF7-2980-AE67-AC28A634BE5C}"/>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DE77682B-D48C-779D-AE62-55394933BCA5}"/>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18F61CB5-0277-729F-E117-3A3661D2A1C3}"/>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CF732073-576A-A30A-29B8-947D95B3EAAE}"/>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066B6939-A49F-76CB-813B-05CEEFCC75E1}"/>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A908F273-9457-2312-A595-C787C797B21C}"/>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5EF5425C-39C8-197D-D47A-C90240D46C3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649541D1-8A48-55D4-9AFE-6F33B7B119BE}"/>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5496C2E7-3301-2285-CBF6-CF1ADECFE5B4}"/>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D6EA1B51-59BF-1ABC-B32A-8AE683DA4706}"/>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0C59955F-A896-1608-BA1B-1DE6226704AF}"/>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D493D266-2CD1-1A05-7CFD-CA1F5C7B264C}"/>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77D4BCDC-307E-D558-2F62-CB5245ABD63D}"/>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dirty="0">
                <a:solidFill>
                  <a:schemeClr val="dk1"/>
                </a:solidFill>
                <a:latin typeface="Bahnschrift SemiLight" panose="020B0502040204020203" pitchFamily="34" charset="0"/>
                <a:sym typeface="Lexend"/>
              </a:rPr>
              <a:t>Conference </a:t>
            </a:r>
            <a:r>
              <a:rPr lang="en-ID" sz="1600">
                <a:solidFill>
                  <a:schemeClr val="dk1"/>
                </a:solidFill>
                <a:latin typeface="Bahnschrift SemiLight" panose="020B0502040204020203" pitchFamily="34" charset="0"/>
                <a:sym typeface="Lexend"/>
              </a:rPr>
              <a:t>| 24-25 October 2024</a:t>
            </a:r>
            <a:endParaRPr lang="en-ID" sz="1600" dirty="0">
              <a:solidFill>
                <a:schemeClr val="dk1"/>
              </a:solidFill>
              <a:latin typeface="Bahnschrift SemiLight" panose="020B0502040204020203" pitchFamily="34" charset="0"/>
              <a:sym typeface="Lexend"/>
            </a:endParaRPr>
          </a:p>
        </p:txBody>
      </p:sp>
    </p:spTree>
    <p:extLst>
      <p:ext uri="{BB962C8B-B14F-4D97-AF65-F5344CB8AC3E}">
        <p14:creationId xmlns:p14="http://schemas.microsoft.com/office/powerpoint/2010/main" val="41810607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0A7DA5-5F0B-DECC-9303-844C4EEE02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EF0EC6-B92C-002B-249A-150ADEE9735A}"/>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Conclusion (1/3)</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82E15FF8-AE08-6F96-BB80-FBFC2172437B}"/>
              </a:ext>
            </a:extLst>
          </p:cNvPr>
          <p:cNvSpPr>
            <a:spLocks noGrp="1"/>
          </p:cNvSpPr>
          <p:nvPr>
            <p:ph type="body" idx="1"/>
          </p:nvPr>
        </p:nvSpPr>
        <p:spPr>
          <a:xfrm>
            <a:off x="161172" y="1308512"/>
            <a:ext cx="8679365" cy="3444947"/>
          </a:xfrm>
        </p:spPr>
        <p:txBody>
          <a:bodyPr/>
          <a:lstStyle/>
          <a:p>
            <a:pPr marL="342900" indent="-342900" algn="just">
              <a:spcAft>
                <a:spcPts val="600"/>
              </a:spcAf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The chatbot to obtain academic information has been successfully built with an accuracy of ROUGE score of &gt;0.5. In ROUGE 1, ROUGE 2, and ROUGE L. The ROUGE score was obtained from testing using 56 academic-related questions at USK, a total of 15 questions got a good score, namely with a score of &gt;0.5.</a:t>
            </a:r>
          </a:p>
          <a:p>
            <a:pPr marL="342900" indent="-342900" algn="just">
              <a:spcAft>
                <a:spcPts val="600"/>
              </a:spcAf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The performance comparison between fine-tuning and RAG shows that the scores of ROUGE 1, ROUGE 2, and ROUGE L in fine-tuning get a good score of &gt;0.5. This score is obtained by testing on the model by giving different questions but have the same meaning. Performance using the RAG method resulted in scores on ROUGE 1, ROUGE 2, and ROUGE L with a value of &gt;0.5 tested on 15 out of 56 questions asked.</a:t>
            </a:r>
          </a:p>
        </p:txBody>
      </p:sp>
      <p:pic>
        <p:nvPicPr>
          <p:cNvPr id="4" name="object 27">
            <a:extLst>
              <a:ext uri="{FF2B5EF4-FFF2-40B4-BE49-F238E27FC236}">
                <a16:creationId xmlns:a16="http://schemas.microsoft.com/office/drawing/2014/main" id="{9DEF62D4-7AD4-ECAA-7008-34E6BD938808}"/>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179F3F3-E7EF-CDBA-F7E9-3CD5355C9E8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grpSp>
        <p:nvGrpSpPr>
          <p:cNvPr id="10" name="Google Shape;263;p25">
            <a:extLst>
              <a:ext uri="{FF2B5EF4-FFF2-40B4-BE49-F238E27FC236}">
                <a16:creationId xmlns:a16="http://schemas.microsoft.com/office/drawing/2014/main" id="{5FFC3689-BF8F-77A8-B265-89A0301A84FE}"/>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D156C65F-092A-756E-3153-C1DC3A6AE154}"/>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9A4A79D7-93AB-9DD1-AB83-2E4697D4E0A2}"/>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5063373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D686AB-3934-9BC0-4D35-7753758C9C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078A02-DE1F-6D0D-D4BA-0FFB6F76F08F}"/>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Conclusion (2/3)</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94C4BA4E-CCFE-AA00-620B-8EDE437A4C0B}"/>
              </a:ext>
            </a:extLst>
          </p:cNvPr>
          <p:cNvSpPr>
            <a:spLocks noGrp="1"/>
          </p:cNvSpPr>
          <p:nvPr>
            <p:ph type="body" idx="1"/>
          </p:nvPr>
        </p:nvSpPr>
        <p:spPr>
          <a:xfrm>
            <a:off x="161172" y="1649786"/>
            <a:ext cx="8679365" cy="1912539"/>
          </a:xfrm>
        </p:spPr>
        <p:txBody>
          <a:bodyPr/>
          <a:lstStyle/>
          <a:p>
            <a:pPr marL="342900" indent="-342900" algn="just">
              <a:spcAft>
                <a:spcPts val="600"/>
              </a:spcAft>
              <a:buFont typeface="Wingdings" panose="05000000000000000000" pitchFamily="2" charset="2"/>
              <a:buChar char="v"/>
            </a:pPr>
            <a:r>
              <a:rPr lang="en-US" sz="1800" dirty="0">
                <a:latin typeface="Bahnschrift SemiLight" panose="020B0502040204020203" pitchFamily="34" charset="0"/>
              </a:rPr>
              <a:t>The academic information file in the form of a statement was successfully built with a total of 231 statements of academic information data at USK. This document is used in chatbots using the RAG method. The results give the model an increase in time to generate responses related to topics in the academic field and improve the accuracy of the model.</a:t>
            </a:r>
            <a:endParaRPr lang="en-ID" sz="1800" dirty="0">
              <a:latin typeface="Bahnschrift SemiLight" panose="020B0502040204020203" pitchFamily="34" charset="0"/>
            </a:endParaRPr>
          </a:p>
        </p:txBody>
      </p:sp>
      <p:pic>
        <p:nvPicPr>
          <p:cNvPr id="4" name="object 27">
            <a:extLst>
              <a:ext uri="{FF2B5EF4-FFF2-40B4-BE49-F238E27FC236}">
                <a16:creationId xmlns:a16="http://schemas.microsoft.com/office/drawing/2014/main" id="{3453BB97-A2FC-75F9-BBDF-FF98550A4091}"/>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43E0900A-3E91-AF23-4C3E-10C10F9AFABA}"/>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grpSp>
        <p:nvGrpSpPr>
          <p:cNvPr id="10" name="Google Shape;263;p25">
            <a:extLst>
              <a:ext uri="{FF2B5EF4-FFF2-40B4-BE49-F238E27FC236}">
                <a16:creationId xmlns:a16="http://schemas.microsoft.com/office/drawing/2014/main" id="{523D944D-C182-BD2D-8DD9-A1CB7FB8B7C3}"/>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690FB83A-F3EA-89E6-1825-2A93AD1A044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B9F78FE-964F-B7B1-2643-806CE79AD0B3}"/>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 name="Google Shape;302;p28">
            <a:extLst>
              <a:ext uri="{FF2B5EF4-FFF2-40B4-BE49-F238E27FC236}">
                <a16:creationId xmlns:a16="http://schemas.microsoft.com/office/drawing/2014/main" id="{206EC457-20E8-DEC3-4E0D-541E227D5AE9}"/>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dirty="0">
                <a:latin typeface="Bahnschrift SemiLight" panose="020B0502040204020203" pitchFamily="34" charset="0"/>
              </a:rPr>
              <a:t>Next...</a:t>
            </a:r>
            <a:endParaRPr lang="en-ID" sz="1400" b="1" i="1" dirty="0">
              <a:latin typeface="Bahnschrift SemiLight" panose="020B0502040204020203" pitchFamily="34" charset="0"/>
            </a:endParaRPr>
          </a:p>
        </p:txBody>
      </p:sp>
    </p:spTree>
    <p:extLst>
      <p:ext uri="{BB962C8B-B14F-4D97-AF65-F5344CB8AC3E}">
        <p14:creationId xmlns:p14="http://schemas.microsoft.com/office/powerpoint/2010/main" val="42560744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F7AA6-9D44-145A-67F0-754048E4D3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E29F01-5B2B-AF87-1D55-D83125B10A1E}"/>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Suggestion (3/3)</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7C5C1ECE-D120-F8D9-12BB-501CC4602B90}"/>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800" dirty="0">
                <a:latin typeface="Bahnschrift SemiLight" panose="020B0502040204020203" pitchFamily="34" charset="0"/>
                <a:ea typeface="Times New Roman" panose="02020603050405020304" pitchFamily="18" charset="0"/>
              </a:rPr>
              <a:t>It is recommended for further research in addition to adding datasets so that the model becomes more reliable. Tests can be carried out on other newer models with more advanced features. By exploring this, you can find comparisons on other models so that you can get the best model for the domain of academic administration services</a:t>
            </a:r>
            <a:endParaRPr lang="en-ID" sz="1800" dirty="0">
              <a:latin typeface="Bahnschrift SemiLight" panose="020B0502040204020203" pitchFamily="34" charset="0"/>
            </a:endParaRPr>
          </a:p>
        </p:txBody>
      </p:sp>
      <p:pic>
        <p:nvPicPr>
          <p:cNvPr id="4" name="object 27">
            <a:extLst>
              <a:ext uri="{FF2B5EF4-FFF2-40B4-BE49-F238E27FC236}">
                <a16:creationId xmlns:a16="http://schemas.microsoft.com/office/drawing/2014/main" id="{B34BCF9C-3EE4-A30E-BE68-EE3CBB1BAAC7}"/>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518180FF-97C9-C801-EF48-D8A011FD901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grpSp>
        <p:nvGrpSpPr>
          <p:cNvPr id="10" name="Google Shape;263;p25">
            <a:extLst>
              <a:ext uri="{FF2B5EF4-FFF2-40B4-BE49-F238E27FC236}">
                <a16:creationId xmlns:a16="http://schemas.microsoft.com/office/drawing/2014/main" id="{3DC26EE3-0F3E-0A6F-5445-C6E09FCE3EF9}"/>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9C1FF811-7CBB-4DE7-407E-5A30BF4ED2E2}"/>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061C04EE-A979-E6CA-F6D3-68A393C59245}"/>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9668207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44"/>
          <p:cNvSpPr txBox="1">
            <a:spLocks noGrp="1"/>
          </p:cNvSpPr>
          <p:nvPr>
            <p:ph type="ctrTitle"/>
          </p:nvPr>
        </p:nvSpPr>
        <p:spPr>
          <a:xfrm>
            <a:off x="1894375" y="1828485"/>
            <a:ext cx="4782445" cy="82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sz="4400">
                <a:latin typeface="Berlin Sans FB Demi" panose="020E0802020502020306" pitchFamily="34" charset="0"/>
              </a:rPr>
              <a:t>Thank you</a:t>
            </a:r>
            <a:endParaRPr sz="4400" dirty="0">
              <a:latin typeface="Berlin Sans FB Demi" panose="020E0802020502020306" pitchFamily="34" charset="0"/>
            </a:endParaRPr>
          </a:p>
        </p:txBody>
      </p:sp>
      <p:grpSp>
        <p:nvGrpSpPr>
          <p:cNvPr id="708" name="Google Shape;708;p44"/>
          <p:cNvGrpSpPr/>
          <p:nvPr/>
        </p:nvGrpSpPr>
        <p:grpSpPr>
          <a:xfrm rot="10800000">
            <a:off x="6900575" y="2211920"/>
            <a:ext cx="2951967" cy="4114334"/>
            <a:chOff x="-943750" y="-1328860"/>
            <a:chExt cx="3599521" cy="5016868"/>
          </a:xfrm>
          <a:solidFill>
            <a:srgbClr val="FFCC28"/>
          </a:solidFill>
        </p:grpSpPr>
        <p:sp>
          <p:nvSpPr>
            <p:cNvPr id="709" name="Google Shape;709;p44"/>
            <p:cNvSpPr/>
            <p:nvPr/>
          </p:nvSpPr>
          <p:spPr>
            <a:xfrm rot="10800000" flipH="1">
              <a:off x="-943750" y="-621733"/>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44"/>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1" name="Google Shape;711;p44"/>
          <p:cNvGrpSpPr/>
          <p:nvPr/>
        </p:nvGrpSpPr>
        <p:grpSpPr>
          <a:xfrm>
            <a:off x="7173318" y="2651385"/>
            <a:ext cx="1480142" cy="889103"/>
            <a:chOff x="3073660" y="2320137"/>
            <a:chExt cx="2320700" cy="1394016"/>
          </a:xfrm>
        </p:grpSpPr>
        <p:sp>
          <p:nvSpPr>
            <p:cNvPr id="712" name="Google Shape;712;p44"/>
            <p:cNvSpPr/>
            <p:nvPr/>
          </p:nvSpPr>
          <p:spPr>
            <a:xfrm>
              <a:off x="3073660"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44"/>
            <p:cNvSpPr/>
            <p:nvPr/>
          </p:nvSpPr>
          <p:spPr>
            <a:xfrm>
              <a:off x="3852115"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44"/>
            <p:cNvSpPr/>
            <p:nvPr/>
          </p:nvSpPr>
          <p:spPr>
            <a:xfrm rot="-4620323">
              <a:off x="4681723" y="3001516"/>
              <a:ext cx="648073" cy="648073"/>
            </a:xfrm>
            <a:custGeom>
              <a:avLst/>
              <a:gdLst/>
              <a:ahLst/>
              <a:cxnLst/>
              <a:rect l="l" t="t" r="r" b="b"/>
              <a:pathLst>
                <a:path w="647668" h="647668" extrusionOk="0">
                  <a:moveTo>
                    <a:pt x="647668" y="323834"/>
                  </a:moveTo>
                  <a:cubicBezTo>
                    <a:pt x="647668" y="502683"/>
                    <a:pt x="502683" y="647668"/>
                    <a:pt x="323834" y="647668"/>
                  </a:cubicBezTo>
                  <a:cubicBezTo>
                    <a:pt x="144985" y="647668"/>
                    <a:pt x="0" y="502683"/>
                    <a:pt x="0" y="323834"/>
                  </a:cubicBezTo>
                  <a:cubicBezTo>
                    <a:pt x="0" y="144985"/>
                    <a:pt x="144985" y="0"/>
                    <a:pt x="323834" y="0"/>
                  </a:cubicBezTo>
                  <a:cubicBezTo>
                    <a:pt x="502683" y="0"/>
                    <a:pt x="647668" y="144985"/>
                    <a:pt x="647668" y="3238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15" name="Google Shape;715;p44"/>
          <p:cNvSpPr/>
          <p:nvPr/>
        </p:nvSpPr>
        <p:spPr>
          <a:xfrm>
            <a:off x="-1375800" y="-1083950"/>
            <a:ext cx="3165300" cy="3165300"/>
          </a:xfrm>
          <a:prstGeom prst="ellipse">
            <a:avLst/>
          </a:prstGeom>
          <a:solidFill>
            <a:schemeClr val="tx2">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716" name="Google Shape;716;p44"/>
          <p:cNvGrpSpPr/>
          <p:nvPr/>
        </p:nvGrpSpPr>
        <p:grpSpPr>
          <a:xfrm rot="10800000">
            <a:off x="852386" y="2375640"/>
            <a:ext cx="591073" cy="881399"/>
            <a:chOff x="9326775" y="2272496"/>
            <a:chExt cx="411124" cy="613062"/>
          </a:xfrm>
        </p:grpSpPr>
        <p:sp>
          <p:nvSpPr>
            <p:cNvPr id="717" name="Google Shape;717;p44"/>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44"/>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44"/>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44"/>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44"/>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44"/>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44"/>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44"/>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44"/>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44"/>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44"/>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44"/>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9" name="Google Shape;729;p44"/>
          <p:cNvGrpSpPr/>
          <p:nvPr/>
        </p:nvGrpSpPr>
        <p:grpSpPr>
          <a:xfrm rot="10800000">
            <a:off x="7085307" y="229658"/>
            <a:ext cx="1052471" cy="1049743"/>
            <a:chOff x="328257" y="3897070"/>
            <a:chExt cx="1052471" cy="1049743"/>
          </a:xfrm>
        </p:grpSpPr>
        <p:sp>
          <p:nvSpPr>
            <p:cNvPr id="730" name="Google Shape;730;p44"/>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44"/>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32" name="Google Shape;732;p44"/>
          <p:cNvSpPr/>
          <p:nvPr/>
        </p:nvSpPr>
        <p:spPr>
          <a:xfrm>
            <a:off x="-1987212" y="3982113"/>
            <a:ext cx="3776700" cy="6234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 name="Rectangle: Rounded Corners 3">
            <a:extLst>
              <a:ext uri="{FF2B5EF4-FFF2-40B4-BE49-F238E27FC236}">
                <a16:creationId xmlns:a16="http://schemas.microsoft.com/office/drawing/2014/main" id="{9542A5AB-961D-F457-89B6-6D53EEF23261}"/>
              </a:ext>
            </a:extLst>
          </p:cNvPr>
          <p:cNvSpPr/>
          <p:nvPr/>
        </p:nvSpPr>
        <p:spPr>
          <a:xfrm>
            <a:off x="2618913" y="3675355"/>
            <a:ext cx="3776700" cy="10653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EDB18-F249-4E46-9AD9-88C1F8AB9C9B}"/>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Introduction (1/4)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D442B6B2-1295-8EA0-E74B-F41E50112607}"/>
              </a:ext>
            </a:extLst>
          </p:cNvPr>
          <p:cNvSpPr>
            <a:spLocks noGrp="1"/>
          </p:cNvSpPr>
          <p:nvPr>
            <p:ph type="body" idx="1"/>
          </p:nvPr>
        </p:nvSpPr>
        <p:spPr>
          <a:xfrm>
            <a:off x="234177" y="1308512"/>
            <a:ext cx="8679365" cy="3657498"/>
          </a:xfrm>
        </p:spPr>
        <p:txBody>
          <a:bodyPr/>
          <a:lstStyle/>
          <a:p>
            <a:pPr algn="just">
              <a:buFont typeface="Wingdings" panose="05000000000000000000" pitchFamily="2" charset="2"/>
              <a:buChar char="v"/>
            </a:pPr>
            <a:r>
              <a:rPr lang="en-US" sz="1800" dirty="0">
                <a:latin typeface="Times New Roman" panose="02020603050405020304" pitchFamily="18" charset="0"/>
                <a:ea typeface="Times New Roman" panose="02020603050405020304" pitchFamily="18" charset="0"/>
              </a:rPr>
              <a:t>So far, information related to academics at University </a:t>
            </a:r>
            <a:r>
              <a:rPr lang="id-ID" sz="1800" dirty="0">
                <a:latin typeface="Times New Roman" panose="02020603050405020304" pitchFamily="18" charset="0"/>
                <a:ea typeface="Times New Roman" panose="02020603050405020304" pitchFamily="18" charset="0"/>
              </a:rPr>
              <a:t>of </a:t>
            </a:r>
            <a:r>
              <a:rPr lang="en-US" sz="1800" dirty="0" err="1">
                <a:latin typeface="Times New Roman" panose="02020603050405020304" pitchFamily="18" charset="0"/>
                <a:ea typeface="Times New Roman" panose="02020603050405020304" pitchFamily="18" charset="0"/>
              </a:rPr>
              <a:t>Syiah</a:t>
            </a:r>
            <a:r>
              <a:rPr lang="en-US" sz="1800" dirty="0">
                <a:latin typeface="Times New Roman" panose="02020603050405020304" pitchFamily="18" charset="0"/>
                <a:ea typeface="Times New Roman" panose="02020603050405020304" pitchFamily="18" charset="0"/>
              </a:rPr>
              <a:t> Kuala (USK), in addition to being informed in the form of a website, is also summarized in the form of Frequently Asked Questions (FAQ). The information in the form of websites and FAQs is not interactive so certain information should be searched in the web news or FAQ list. Therefore, an alternative way of delivering information that is more interactive using chatbots is needed. Chatbots can be built using Large Language Models (LLMs) such as Mistral 7B. Mistral 7B is a large language model that can be applied to answer questions such as academic information using data collected from universities.</a:t>
            </a:r>
            <a:endParaRPr lang="en-US" sz="1800" dirty="0">
              <a:latin typeface="Times New Roman" panose="02020603050405020304" pitchFamily="18" charset="0"/>
              <a:ea typeface="Calibri" panose="020F0502020204030204" pitchFamily="34" charset="0"/>
            </a:endParaRPr>
          </a:p>
        </p:txBody>
      </p:sp>
      <p:pic>
        <p:nvPicPr>
          <p:cNvPr id="4" name="object 27">
            <a:extLst>
              <a:ext uri="{FF2B5EF4-FFF2-40B4-BE49-F238E27FC236}">
                <a16:creationId xmlns:a16="http://schemas.microsoft.com/office/drawing/2014/main" id="{6A0D8780-44AF-2F3D-1245-B08995375568}"/>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93D0A51-6871-2F0F-28B8-B105FAF7F80D}"/>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grpSp>
        <p:nvGrpSpPr>
          <p:cNvPr id="6" name="Google Shape;263;p25">
            <a:extLst>
              <a:ext uri="{FF2B5EF4-FFF2-40B4-BE49-F238E27FC236}">
                <a16:creationId xmlns:a16="http://schemas.microsoft.com/office/drawing/2014/main" id="{E3554BAF-440B-B4AC-F807-E7A98E227A41}"/>
              </a:ext>
            </a:extLst>
          </p:cNvPr>
          <p:cNvGrpSpPr/>
          <p:nvPr/>
        </p:nvGrpSpPr>
        <p:grpSpPr>
          <a:xfrm>
            <a:off x="-526236" y="4441138"/>
            <a:ext cx="1052471" cy="1049743"/>
            <a:chOff x="328257" y="3897070"/>
            <a:chExt cx="1052471" cy="1049743"/>
          </a:xfrm>
        </p:grpSpPr>
        <p:sp>
          <p:nvSpPr>
            <p:cNvPr id="7" name="Google Shape;264;p25">
              <a:extLst>
                <a:ext uri="{FF2B5EF4-FFF2-40B4-BE49-F238E27FC236}">
                  <a16:creationId xmlns:a16="http://schemas.microsoft.com/office/drawing/2014/main" id="{403471F9-F2B1-F6DC-E8EB-6C2C2A1AF458}"/>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265;p25">
              <a:extLst>
                <a:ext uri="{FF2B5EF4-FFF2-40B4-BE49-F238E27FC236}">
                  <a16:creationId xmlns:a16="http://schemas.microsoft.com/office/drawing/2014/main" id="{242192B3-EC03-A837-617E-C0D10FFE25CA}"/>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03287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2B68E0-BCA1-92D7-D11A-D3EC105B31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F8CDD1-9624-AFEA-1E10-0241B92A9476}"/>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Introduction (2/4)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4F39700E-4BC6-9037-520A-3294B23DBA93}"/>
              </a:ext>
            </a:extLst>
          </p:cNvPr>
          <p:cNvSpPr>
            <a:spLocks noGrp="1"/>
          </p:cNvSpPr>
          <p:nvPr>
            <p:ph type="body" idx="1"/>
          </p:nvPr>
        </p:nvSpPr>
        <p:spPr>
          <a:xfrm>
            <a:off x="139833" y="1375317"/>
            <a:ext cx="8679365" cy="3657498"/>
          </a:xfrm>
        </p:spPr>
        <p:txBody>
          <a:bodyPr/>
          <a:lstStyle/>
          <a:p>
            <a:pPr marL="342900" lvl="0" indent="-342900" algn="just">
              <a:spcAft>
                <a:spcPts val="1200"/>
              </a:spcAft>
              <a:buFont typeface="Wingdings" panose="05000000000000000000" pitchFamily="2" charset="2"/>
              <a:buChar char="v"/>
            </a:pPr>
            <a:r>
              <a:rPr lang="en-US" sz="1800" dirty="0">
                <a:latin typeface="Times New Roman" panose="02020603050405020304" pitchFamily="18" charset="0"/>
                <a:ea typeface="Times New Roman" panose="02020603050405020304" pitchFamily="18" charset="0"/>
              </a:rPr>
              <a:t>Questions and answers related to academics have been compiled in the form of FAQ. These FAQs are not interactive so answers or information should be searched in the list of FAQs. Therefore, an alternative way of delivering interactive information using chatbots is needed.
The performance of fine-tuning and RAG methods in the development of chatbots for academic information at USK is not yet known.
External documents in the form of statements are not yet available in the form of statements necessary to use RAG in the development of LLMs in the academic field.</a:t>
            </a:r>
            <a:endParaRPr lang="en-ID" sz="1800" u="none" strike="noStrike"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697B60EA-5DF4-306E-3B7A-07609569CC53}"/>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FA13804E-6DE3-DFBC-892A-422D0D056E20}"/>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sp>
        <p:nvSpPr>
          <p:cNvPr id="6" name="Google Shape;302;p28">
            <a:extLst>
              <a:ext uri="{FF2B5EF4-FFF2-40B4-BE49-F238E27FC236}">
                <a16:creationId xmlns:a16="http://schemas.microsoft.com/office/drawing/2014/main" id="{55D03212-BF67-405A-E06C-C4123C0EE6B7}"/>
              </a:ext>
            </a:extLst>
          </p:cNvPr>
          <p:cNvSpPr txBox="1">
            <a:spLocks/>
          </p:cNvSpPr>
          <p:nvPr/>
        </p:nvSpPr>
        <p:spPr>
          <a:xfrm>
            <a:off x="259828" y="1096409"/>
            <a:ext cx="2869948"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ID" sz="1400"/>
              <a:t>Problem Formulation</a:t>
            </a:r>
          </a:p>
        </p:txBody>
      </p:sp>
      <p:grpSp>
        <p:nvGrpSpPr>
          <p:cNvPr id="7" name="Google Shape;316;p28">
            <a:extLst>
              <a:ext uri="{FF2B5EF4-FFF2-40B4-BE49-F238E27FC236}">
                <a16:creationId xmlns:a16="http://schemas.microsoft.com/office/drawing/2014/main" id="{DD9D212A-7022-2943-F940-A98733BDA048}"/>
              </a:ext>
            </a:extLst>
          </p:cNvPr>
          <p:cNvGrpSpPr/>
          <p:nvPr/>
        </p:nvGrpSpPr>
        <p:grpSpPr>
          <a:xfrm rot="10800000">
            <a:off x="8617764" y="-7741"/>
            <a:ext cx="1052471" cy="1049743"/>
            <a:chOff x="328257" y="3897070"/>
            <a:chExt cx="1052471" cy="1049743"/>
          </a:xfrm>
        </p:grpSpPr>
        <p:sp>
          <p:nvSpPr>
            <p:cNvPr id="8" name="Google Shape;317;p28">
              <a:extLst>
                <a:ext uri="{FF2B5EF4-FFF2-40B4-BE49-F238E27FC236}">
                  <a16:creationId xmlns:a16="http://schemas.microsoft.com/office/drawing/2014/main" id="{9522BBCD-73B4-E738-ECDE-29E6B063201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318;p28">
              <a:extLst>
                <a:ext uri="{FF2B5EF4-FFF2-40B4-BE49-F238E27FC236}">
                  <a16:creationId xmlns:a16="http://schemas.microsoft.com/office/drawing/2014/main" id="{DBCD7307-C708-B7A3-7504-C31D7F79C1F1}"/>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135511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D5EED-9E98-4119-5C8E-2983F2BDF0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95C4A3-CF92-9397-11A2-360BD38D9AD2}"/>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Introduction (3/4)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9845930E-7FD6-E563-D3A2-D9ACC6ADF929}"/>
              </a:ext>
            </a:extLst>
          </p:cNvPr>
          <p:cNvSpPr>
            <a:spLocks noGrp="1"/>
          </p:cNvSpPr>
          <p:nvPr>
            <p:ph type="body" idx="1"/>
          </p:nvPr>
        </p:nvSpPr>
        <p:spPr>
          <a:xfrm>
            <a:off x="139833" y="1375317"/>
            <a:ext cx="8744339" cy="3657498"/>
          </a:xfrm>
        </p:spPr>
        <p:txBody>
          <a:bodyPr/>
          <a:lstStyle/>
          <a:p>
            <a:pPr marL="342900" lvl="0" indent="-342900" algn="just">
              <a:spcAft>
                <a:spcPts val="1200"/>
              </a:spcAft>
              <a:buFont typeface="Wingdings" panose="05000000000000000000" pitchFamily="2" charset="2"/>
              <a:buChar char="v"/>
            </a:pPr>
            <a:r>
              <a:rPr lang="en-US" sz="1800" dirty="0">
                <a:solidFill>
                  <a:srgbClr val="000000"/>
                </a:solidFill>
                <a:latin typeface="Times New Roman" panose="02020603050405020304" pitchFamily="18" charset="0"/>
                <a:ea typeface="Times New Roman" panose="02020603050405020304" pitchFamily="18" charset="0"/>
              </a:rPr>
              <a:t>Develop LLMs that can provide academic information at USK. 
Get the best-performing method in chatbot development.
Collect external documents in the form of academic information at USK which will be used in the RAG method in the development of LLM in the academic field.</a:t>
            </a:r>
            <a:endPar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2BBC0CE5-CFEE-84FF-9F9C-E3139399C00D}"/>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8F3C55DA-A79D-2FE0-276E-6A80D7A78FA8}"/>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sp>
        <p:nvSpPr>
          <p:cNvPr id="6" name="Google Shape;302;p28">
            <a:extLst>
              <a:ext uri="{FF2B5EF4-FFF2-40B4-BE49-F238E27FC236}">
                <a16:creationId xmlns:a16="http://schemas.microsoft.com/office/drawing/2014/main" id="{221B066F-A1DE-9AE5-EFB2-B0A09364EC44}"/>
              </a:ext>
            </a:extLst>
          </p:cNvPr>
          <p:cNvSpPr txBox="1">
            <a:spLocks/>
          </p:cNvSpPr>
          <p:nvPr/>
        </p:nvSpPr>
        <p:spPr>
          <a:xfrm>
            <a:off x="259828" y="1096409"/>
            <a:ext cx="2199287"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ID" sz="1400" dirty="0">
                <a:latin typeface="Bahnschrift SemiLight" panose="020B0502040204020203" pitchFamily="34" charset="0"/>
              </a:rPr>
              <a:t>Research Objectives</a:t>
            </a:r>
          </a:p>
        </p:txBody>
      </p:sp>
      <p:grpSp>
        <p:nvGrpSpPr>
          <p:cNvPr id="12" name="Google Shape;263;p25">
            <a:extLst>
              <a:ext uri="{FF2B5EF4-FFF2-40B4-BE49-F238E27FC236}">
                <a16:creationId xmlns:a16="http://schemas.microsoft.com/office/drawing/2014/main" id="{F1C09E42-B513-0CDD-D8A5-323B855DF717}"/>
              </a:ext>
            </a:extLst>
          </p:cNvPr>
          <p:cNvGrpSpPr/>
          <p:nvPr/>
        </p:nvGrpSpPr>
        <p:grpSpPr>
          <a:xfrm>
            <a:off x="-526236" y="4199800"/>
            <a:ext cx="1052471" cy="1049743"/>
            <a:chOff x="328257" y="3897070"/>
            <a:chExt cx="1052471" cy="1049743"/>
          </a:xfrm>
        </p:grpSpPr>
        <p:sp>
          <p:nvSpPr>
            <p:cNvPr id="13" name="Google Shape;264;p25">
              <a:extLst>
                <a:ext uri="{FF2B5EF4-FFF2-40B4-BE49-F238E27FC236}">
                  <a16:creationId xmlns:a16="http://schemas.microsoft.com/office/drawing/2014/main" id="{F693DD5F-E48A-4D54-E5AA-D0F5133F377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265;p25">
              <a:extLst>
                <a:ext uri="{FF2B5EF4-FFF2-40B4-BE49-F238E27FC236}">
                  <a16:creationId xmlns:a16="http://schemas.microsoft.com/office/drawing/2014/main" id="{F7D30703-3A74-2A94-1931-C4549FC300EA}"/>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87579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DAC91-9ED0-800E-8A53-659FB88EBA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1F9B0C-6243-3F07-0F02-29F6028215EE}"/>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Introduction (4/4)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F3B75A6D-5B25-ABB0-61BE-F2915A9F7124}"/>
              </a:ext>
            </a:extLst>
          </p:cNvPr>
          <p:cNvSpPr>
            <a:spLocks noGrp="1"/>
          </p:cNvSpPr>
          <p:nvPr>
            <p:ph type="body" idx="1"/>
          </p:nvPr>
        </p:nvSpPr>
        <p:spPr>
          <a:xfrm>
            <a:off x="139833" y="1375317"/>
            <a:ext cx="8679365" cy="3657498"/>
          </a:xfrm>
        </p:spPr>
        <p:txBody>
          <a:bodyPr/>
          <a:lstStyle/>
          <a:p>
            <a:pPr marL="342900" lvl="0" indent="-342900" algn="just">
              <a:spcAft>
                <a:spcPts val="1200"/>
              </a:spcAft>
              <a:buFont typeface="Wingdings" panose="05000000000000000000" pitchFamily="2" charset="2"/>
              <a:buChar char="v"/>
            </a:pPr>
            <a:r>
              <a:rPr lang="en-US" sz="1800">
                <a:solidFill>
                  <a:srgbClr val="000000"/>
                </a:solidFill>
                <a:latin typeface="Times New Roman" panose="02020603050405020304" pitchFamily="18" charset="0"/>
                <a:ea typeface="Times New Roman" panose="02020603050405020304" pitchFamily="18" charset="0"/>
              </a:rPr>
              <a:t>Academic information at USK that can be accessed interactively by utilizing LLM. 
The best method in the application of LLM in the academic field was obtained.
External documents are available that can be used in the development of LLMs using the RAG method.
Improvement of services and satisfaction provided to students at USK.
It is an initial study with the use of LLM and obtaining new knowledge and information related to domain variations in the application of LLM in the field of academic administration at USK.</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AA9393DB-0CA2-E380-0691-B245CE61D0A1}"/>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AFB477D-35F7-4C59-D3E2-014D7F9AA780}"/>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sp>
        <p:nvSpPr>
          <p:cNvPr id="6" name="Google Shape;302;p28">
            <a:extLst>
              <a:ext uri="{FF2B5EF4-FFF2-40B4-BE49-F238E27FC236}">
                <a16:creationId xmlns:a16="http://schemas.microsoft.com/office/drawing/2014/main" id="{10B5EA87-4D1C-5AA1-8379-9C4A47329507}"/>
              </a:ext>
            </a:extLst>
          </p:cNvPr>
          <p:cNvSpPr txBox="1">
            <a:spLocks/>
          </p:cNvSpPr>
          <p:nvPr/>
        </p:nvSpPr>
        <p:spPr>
          <a:xfrm>
            <a:off x="259828" y="1096409"/>
            <a:ext cx="1891989"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ID" sz="1400" dirty="0">
                <a:latin typeface="Bahnschrift SemiLight" panose="020B0502040204020203" pitchFamily="34" charset="0"/>
              </a:rPr>
              <a:t>Research Benefits</a:t>
            </a:r>
          </a:p>
        </p:txBody>
      </p:sp>
      <p:grpSp>
        <p:nvGrpSpPr>
          <p:cNvPr id="7" name="Google Shape;316;p28">
            <a:extLst>
              <a:ext uri="{FF2B5EF4-FFF2-40B4-BE49-F238E27FC236}">
                <a16:creationId xmlns:a16="http://schemas.microsoft.com/office/drawing/2014/main" id="{DC63CAED-4421-D713-70B5-135FEB20584E}"/>
              </a:ext>
            </a:extLst>
          </p:cNvPr>
          <p:cNvGrpSpPr/>
          <p:nvPr/>
        </p:nvGrpSpPr>
        <p:grpSpPr>
          <a:xfrm rot="15895499">
            <a:off x="8292963" y="4415578"/>
            <a:ext cx="1052471" cy="1049743"/>
            <a:chOff x="328257" y="3897070"/>
            <a:chExt cx="1052471" cy="1049743"/>
          </a:xfrm>
        </p:grpSpPr>
        <p:sp>
          <p:nvSpPr>
            <p:cNvPr id="8" name="Google Shape;317;p28">
              <a:extLst>
                <a:ext uri="{FF2B5EF4-FFF2-40B4-BE49-F238E27FC236}">
                  <a16:creationId xmlns:a16="http://schemas.microsoft.com/office/drawing/2014/main" id="{44A93B6B-C574-018A-54B1-AB2EC39AB78C}"/>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318;p28">
              <a:extLst>
                <a:ext uri="{FF2B5EF4-FFF2-40B4-BE49-F238E27FC236}">
                  <a16:creationId xmlns:a16="http://schemas.microsoft.com/office/drawing/2014/main" id="{370A5DC5-CECE-BF95-3B7A-08409B6794F8}"/>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074333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3F257ECE-A6D2-93E6-0A6A-D3206AF788DD}"/>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4E3A5C0F-0C6B-E30F-3C96-34DE0A5C9ECD}"/>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1C6C382C-9498-B68B-8539-970DD4A8F599}"/>
              </a:ext>
            </a:extLst>
          </p:cNvPr>
          <p:cNvSpPr txBox="1">
            <a:spLocks noGrp="1"/>
          </p:cNvSpPr>
          <p:nvPr>
            <p:ph type="title"/>
          </p:nvPr>
        </p:nvSpPr>
        <p:spPr>
          <a:xfrm>
            <a:off x="726599" y="2551250"/>
            <a:ext cx="4843879" cy="604904"/>
          </a:xfrm>
          <a:prstGeom prst="rect">
            <a:avLst/>
          </a:prstGeom>
        </p:spPr>
        <p:txBody>
          <a:bodyPr spcFirstLastPara="1" wrap="square" lIns="91425" tIns="91425" rIns="91425" bIns="91425" anchor="b" anchorCtr="0">
            <a:noAutofit/>
          </a:bodyPr>
          <a:lstStyle/>
          <a:p>
            <a:pPr lvl="0">
              <a:buSzPts val="1100"/>
            </a:pPr>
            <a:r>
              <a:rPr lang="en-ID" dirty="0">
                <a:latin typeface="Berlin Sans FB Demi" panose="020E0802020502020306" pitchFamily="34" charset="0"/>
              </a:rPr>
              <a:t>RELATED RESEARCH</a:t>
            </a:r>
          </a:p>
        </p:txBody>
      </p:sp>
      <p:sp>
        <p:nvSpPr>
          <p:cNvPr id="301" name="Google Shape;301;p28">
            <a:extLst>
              <a:ext uri="{FF2B5EF4-FFF2-40B4-BE49-F238E27FC236}">
                <a16:creationId xmlns:a16="http://schemas.microsoft.com/office/drawing/2014/main" id="{0E35EA0B-4B7C-1D55-B340-24978E90435B}"/>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02</a:t>
            </a:r>
            <a:endParaRPr dirty="0">
              <a:latin typeface="Berlin Sans FB Demi" panose="020E0802020502020306" pitchFamily="34" charset="0"/>
            </a:endParaRPr>
          </a:p>
        </p:txBody>
      </p:sp>
      <p:grpSp>
        <p:nvGrpSpPr>
          <p:cNvPr id="303" name="Google Shape;303;p28">
            <a:extLst>
              <a:ext uri="{FF2B5EF4-FFF2-40B4-BE49-F238E27FC236}">
                <a16:creationId xmlns:a16="http://schemas.microsoft.com/office/drawing/2014/main" id="{DC3E9326-FF63-7445-9F91-F5BC4A078CA8}"/>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49FA9999-957F-4F05-7D74-CFF711F0F3D7}"/>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DB574DF9-BAF8-722F-FE07-350C28FA1C3C}"/>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A6F34B67-8965-8728-A34C-A7E0EA5E8122}"/>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54035E67-60FA-9857-4615-CDC1173FBFE6}"/>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31D0792D-1A49-2353-C99A-CD59C05D6C88}"/>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682FBEBC-32F6-DDAD-91C6-E4B2047C83AB}"/>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D1C9DC62-52A2-A7A1-7DF1-DFAC52A20D83}"/>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5CD2EBE3-2767-0917-32A4-8F9BB4EF7BC5}"/>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558FEEB1-7711-132B-06FB-991DC1813FE8}"/>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3BFE6DE6-99EB-86D5-C672-4C1F7750C297}"/>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04426A8D-FB73-D5BB-1155-E72837861577}"/>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09CFF63E-519C-28B5-6A12-76EB7D1A7BF8}"/>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A849A044-8131-6FB8-36F1-3C54EEE0DE4F}"/>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81FE6C98-6A42-B5EA-A11E-8CB5CB1C5C1B}"/>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AC00254D-CFAF-E73B-A7D8-E0CA45745E1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5BC1280A-03E6-1EB3-9CE0-C84406814A4F}"/>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01A4A123-F049-6D49-A881-1A2FB675067A}"/>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E79A27E5-6E42-11E8-84A1-37F3A58203E9}"/>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303816C4-663B-62E2-0989-F5083168A05B}"/>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987E72E3-14EF-E82A-7716-D13DC8582570}"/>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dirty="0">
                <a:solidFill>
                  <a:schemeClr val="dk1"/>
                </a:solidFill>
                <a:latin typeface="Bahnschrift SemiLight" panose="020B0502040204020203" pitchFamily="34" charset="0"/>
                <a:sym typeface="Lexend"/>
              </a:rPr>
              <a:t>Conference </a:t>
            </a:r>
            <a:r>
              <a:rPr lang="en-ID" sz="1600">
                <a:solidFill>
                  <a:schemeClr val="dk1"/>
                </a:solidFill>
                <a:latin typeface="Bahnschrift SemiLight" panose="020B0502040204020203" pitchFamily="34" charset="0"/>
                <a:sym typeface="Lexend"/>
              </a:rPr>
              <a:t>| 24-25 October 2024</a:t>
            </a:r>
            <a:endParaRPr lang="en-ID" sz="1600" dirty="0">
              <a:solidFill>
                <a:schemeClr val="dk1"/>
              </a:solidFill>
              <a:latin typeface="Bahnschrift SemiLight" panose="020B0502040204020203" pitchFamily="34" charset="0"/>
              <a:sym typeface="Lexend"/>
            </a:endParaRPr>
          </a:p>
        </p:txBody>
      </p:sp>
    </p:spTree>
    <p:extLst>
      <p:ext uri="{BB962C8B-B14F-4D97-AF65-F5344CB8AC3E}">
        <p14:creationId xmlns:p14="http://schemas.microsoft.com/office/powerpoint/2010/main" val="1871502939"/>
      </p:ext>
    </p:extLst>
  </p:cSld>
  <p:clrMapOvr>
    <a:masterClrMapping/>
  </p:clrMapOvr>
</p:sld>
</file>

<file path=ppt/theme/theme1.xml><?xml version="1.0" encoding="utf-8"?>
<a:theme xmlns:a="http://schemas.openxmlformats.org/drawingml/2006/main" name="Cost Comparison Consulting by Slidesgo">
  <a:themeElements>
    <a:clrScheme name="Simple Light">
      <a:dk1>
        <a:srgbClr val="3D3D3D"/>
      </a:dk1>
      <a:lt1>
        <a:srgbClr val="FFFFFF"/>
      </a:lt1>
      <a:dk2>
        <a:srgbClr val="6D7173"/>
      </a:dk2>
      <a:lt2>
        <a:srgbClr val="BAAA98"/>
      </a:lt2>
      <a:accent1>
        <a:srgbClr val="FFD672"/>
      </a:accent1>
      <a:accent2>
        <a:srgbClr val="FFFFFF"/>
      </a:accent2>
      <a:accent3>
        <a:srgbClr val="FFFFFF"/>
      </a:accent3>
      <a:accent4>
        <a:srgbClr val="FFFFFF"/>
      </a:accent4>
      <a:accent5>
        <a:srgbClr val="FFFFFF"/>
      </a:accent5>
      <a:accent6>
        <a:srgbClr val="FFFFFF"/>
      </a:accent6>
      <a:hlink>
        <a:srgbClr val="3D3D3D"/>
      </a:hlink>
      <a:folHlink>
        <a:srgbClr val="0097A7"/>
      </a:folHlink>
    </a:clrScheme>
    <a:fontScheme name="Custom 1">
      <a:majorFont>
        <a:latin typeface="Bahnschrift SemiBold"/>
        <a:ea typeface=""/>
        <a:cs typeface=""/>
      </a:majorFont>
      <a:minorFont>
        <a:latin typeface="Bahnschrift Semi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1651</TotalTime>
  <Words>3715</Words>
  <Application>Microsoft Office PowerPoint</Application>
  <PresentationFormat>On-screen Show (16:9)</PresentationFormat>
  <Paragraphs>347</Paragraphs>
  <Slides>44</Slides>
  <Notes>33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44</vt:i4>
      </vt:variant>
    </vt:vector>
  </HeadingPairs>
  <TitlesOfParts>
    <vt:vector size="59" baseType="lpstr">
      <vt:lpstr>Open Sans</vt:lpstr>
      <vt:lpstr>Berlin Sans FB Demi</vt:lpstr>
      <vt:lpstr>Calibri</vt:lpstr>
      <vt:lpstr>Google Sans</vt:lpstr>
      <vt:lpstr>Lexend</vt:lpstr>
      <vt:lpstr>Arial</vt:lpstr>
      <vt:lpstr>Segoe UI</vt:lpstr>
      <vt:lpstr>Times New Roman</vt:lpstr>
      <vt:lpstr>Bahnschrift SemiLight</vt:lpstr>
      <vt:lpstr>Bahnschrift SemiBold</vt:lpstr>
      <vt:lpstr>Roboto Condensed Light</vt:lpstr>
      <vt:lpstr>Lexend Black</vt:lpstr>
      <vt:lpstr>Cambria Math</vt:lpstr>
      <vt:lpstr>Wingdings</vt:lpstr>
      <vt:lpstr>Cost Comparison Consulting by Slidesgo</vt:lpstr>
      <vt:lpstr>FINE-TUNING LARGE LANGUAGE MODEL (LLM) TO ANSWER BASIC QUESTIONS FOR PROSPECTIVE NEW STUDENTS AT SYIAH KUALA UNIVERSITY USING THE RETRIEVAL-AUGMENTED GENERATION (RAG) METHOD</vt:lpstr>
      <vt:lpstr>INTRODUCTION</vt:lpstr>
      <vt:lpstr>RESULTS AND DISCUSSION</vt:lpstr>
      <vt:lpstr>INTRODUCTION</vt:lpstr>
      <vt:lpstr>Introduction (1/4)</vt:lpstr>
      <vt:lpstr>Introduction (2/4)</vt:lpstr>
      <vt:lpstr>Introduction (3/4)</vt:lpstr>
      <vt:lpstr>Introduction (4/4)</vt:lpstr>
      <vt:lpstr>RELATED RESEARCH</vt:lpstr>
      <vt:lpstr>Related Research 1/3</vt:lpstr>
      <vt:lpstr>Related Research 2/3</vt:lpstr>
      <vt:lpstr>Related Research 3/3</vt:lpstr>
      <vt:lpstr>LITERATURE REVIEW</vt:lpstr>
      <vt:lpstr>Literature Review (1/4)</vt:lpstr>
      <vt:lpstr>Literature Review  (2/4)</vt:lpstr>
      <vt:lpstr>Literature Review  (3/4)</vt:lpstr>
      <vt:lpstr>Literature Review  (4/4)</vt:lpstr>
      <vt:lpstr>Research Methodology </vt:lpstr>
      <vt:lpstr>Research Methodology  (1/11)</vt:lpstr>
      <vt:lpstr>Research Methodology (2/11)</vt:lpstr>
      <vt:lpstr>Research Methodology (3/11)</vt:lpstr>
      <vt:lpstr>Research Methodology (4/11)</vt:lpstr>
      <vt:lpstr>Research Methodology (5/11)</vt:lpstr>
      <vt:lpstr>Research Methodology (6/11)</vt:lpstr>
      <vt:lpstr>Research Methodology (7/11)</vt:lpstr>
      <vt:lpstr>Research Methodology (8/11)</vt:lpstr>
      <vt:lpstr>Research Methodology (9/11)</vt:lpstr>
      <vt:lpstr>Research Methodology (10/11)</vt:lpstr>
      <vt:lpstr>Research Methodology (11/11)</vt:lpstr>
      <vt:lpstr>Results and Discussion</vt:lpstr>
      <vt:lpstr>Results and Discussion (1/9)</vt:lpstr>
      <vt:lpstr>Results and Discussion (2/9)</vt:lpstr>
      <vt:lpstr>Results and Discussion (3/9)</vt:lpstr>
      <vt:lpstr>Results and Discussion (4/9)</vt:lpstr>
      <vt:lpstr>Results and Discussion (5/9)</vt:lpstr>
      <vt:lpstr>Results and Discussion (6/9)</vt:lpstr>
      <vt:lpstr>Results and Discussion (7/9)</vt:lpstr>
      <vt:lpstr>Results and Discussion (8/9)</vt:lpstr>
      <vt:lpstr>Results and Discussion (9/9)</vt:lpstr>
      <vt:lpstr>Conclusion and Suggestion</vt:lpstr>
      <vt:lpstr>Conclusion (1/3)</vt:lpstr>
      <vt:lpstr>Conclusion (2/3)</vt:lpstr>
      <vt:lpstr>Suggestion (3/3)</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FINE-TUNING LARGE LANGUAGE MODEL (LLM) UNTUK MENJAWAB PERTANYAAN DASAR BAGI CALON MAHASISWA BARU DI UNIVERSITAS SYIAH KUALA DENGAN METODE RETRIEVAL-AUGMENTED GENERATION (RAG)</dc:title>
  <cp:lastModifiedBy>Hary Rachmat</cp:lastModifiedBy>
  <cp:revision>295</cp:revision>
  <cp:lastPrinted>2024-08-21T08:07:38Z</cp:lastPrinted>
  <dcterms:modified xsi:type="dcterms:W3CDTF">2024-10-17T09:16:36Z</dcterms:modified>
</cp:coreProperties>
</file>