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Cambria Math" panose="02040503050406030204" pitchFamily="18" charset="0"/>
      <p:regular r:id="rId47"/>
    </p:embeddedFont>
    <p:embeddedFont>
      <p:font typeface="Gill Sans MT" panose="020B0502020104020203" pitchFamily="34" charset="0"/>
      <p:regular r:id="rId48"/>
      <p:bold r:id="rId49"/>
      <p:italic r:id="rId50"/>
      <p:boldItalic r:id="rId51"/>
    </p:embeddedFont>
    <p:embeddedFont>
      <p:font typeface="Google Sans" panose="020B0503030502040204" pitchFamily="34" charset="0"/>
      <p:regular r:id="rId52"/>
    </p:embeddedFont>
    <p:embeddedFont>
      <p:font typeface="Lexend" pitchFamily="2" charset="0"/>
      <p:regular r:id="rId53"/>
      <p:bold r:id="rId54"/>
    </p:embeddedFont>
    <p:embeddedFont>
      <p:font typeface="Lexend Black" pitchFamily="2" charset="0"/>
      <p:bold r:id="rId55"/>
    </p:embeddedFont>
    <p:embeddedFont>
      <p:font typeface="Open Sans" panose="020B0606030504020204" pitchFamily="34" charset="0"/>
      <p:regular r:id="rId56"/>
      <p:bold r:id="rId57"/>
      <p:italic r:id="rId58"/>
      <p:boldItalic r:id="rId59"/>
    </p:embeddedFont>
    <p:embeddedFont>
      <p:font typeface="Roboto Condensed Light" panose="02000000000000000000" pitchFamily="2" charset="0"/>
      <p:regular r:id="rId60"/>
      <p:italic r:id="rId61"/>
    </p:embeddedFont>
    <p:embeddedFont>
      <p:font typeface="Segoe UI" panose="020B0502040204020203"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6" autoAdjust="0"/>
    <p:restoredTop sz="82614" autoAdjust="0"/>
  </p:normalViewPr>
  <p:slideViewPr>
    <p:cSldViewPr snapToGrid="0">
      <p:cViewPr varScale="1">
        <p:scale>
          <a:sx n="85" d="100"/>
          <a:sy n="85" d="100"/>
        </p:scale>
        <p:origin x="413"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a:t>Judul Tesis disesuaikan menjadi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ID" b="0" i="0">
                <a:solidFill>
                  <a:srgbClr val="EEF0FF"/>
                </a:solidFill>
                <a:effectLst/>
                <a:latin typeface="Google Sans" panose="020B0503030502040204" pitchFamily="34" charset="0"/>
              </a:rPr>
              <a:t>adalah </a:t>
            </a:r>
            <a:r>
              <a:rPr lang="en-ID"/>
              <a:t>teknik yang membantu model bahasa besar (LLM) untuk berpikir selangkah demi selangkah, seperti manusia</a:t>
            </a:r>
            <a:r>
              <a:rPr lang="en-ID" b="0" i="0">
                <a:solidFill>
                  <a:srgbClr val="EEF0FF"/>
                </a:solidFill>
                <a:effectLst/>
                <a:latin typeface="Google Sans" panose="020B0503030502040204" pitchFamily="34" charset="0"/>
              </a:rPr>
              <a:t>.</a:t>
            </a:r>
          </a:p>
          <a:p>
            <a:r>
              <a:rPr lang="en-ID" b="0" i="0">
                <a:solidFill>
                  <a:srgbClr val="E8E8E8"/>
                </a:solidFill>
                <a:effectLst/>
                <a:latin typeface="Google Sans" panose="020B0503030502040204" pitchFamily="34" charset="0"/>
              </a:rPr>
              <a:t>Pemberian petunjuk Rantai Pemikiran (CoT) adalah </a:t>
            </a:r>
            <a:r>
              <a:rPr lang="en-ID" b="0" i="0">
                <a:solidFill>
                  <a:srgbClr val="FFFFFF"/>
                </a:solidFill>
                <a:effectLst/>
                <a:latin typeface="Google Sans" panose="020B0503030502040204" pitchFamily="34" charset="0"/>
              </a:rPr>
              <a:t>teknik yang memandu LLM untuk mengikuti proses penalaran saat menghadapi masalah yang sulit</a:t>
            </a:r>
            <a:r>
              <a:rPr lang="en-ID" b="0" i="0">
                <a:solidFill>
                  <a:srgbClr val="E8E8E8"/>
                </a:solidFill>
                <a:effectLst/>
                <a:latin typeface="Google Sans" panose="020B0503030502040204" pitchFamily="34" charset="0"/>
              </a:rPr>
              <a:t>.</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8" y="1732522"/>
            <a:ext cx="5799600" cy="1868937"/>
          </a:xfrm>
          <a:prstGeom prst="rect">
            <a:avLst/>
          </a:prstGeom>
        </p:spPr>
        <p:txBody>
          <a:bodyPr spcFirstLastPara="1" wrap="square" lIns="91425" tIns="91425" rIns="91425" bIns="91425" anchor="b" anchorCtr="0">
            <a:noAutofit/>
          </a:bodyPr>
          <a:lstStyle/>
          <a:p>
            <a:pPr lvl="0"/>
            <a:r>
              <a:rPr lang="en-US" sz="2000" cap="small"/>
              <a:t>DEVELOPMENT OF A LARGE LANGUAGE MODEL TO ANSWER ACADEMIC-RELATED QUESTIONS AT SYIAH KUALA UNIVERSITY USING FINE-TUNING AND RETRIEVAL-AUGMENTED GENERATION METHODS</a:t>
            </a:r>
            <a:endParaRPr lang="en-US" sz="2000" i="1" cap="small"/>
          </a:p>
        </p:txBody>
      </p:sp>
      <p:sp>
        <p:nvSpPr>
          <p:cNvPr id="241" name="Google Shape;241;p25"/>
          <p:cNvSpPr txBox="1">
            <a:spLocks noGrp="1"/>
          </p:cNvSpPr>
          <p:nvPr>
            <p:ph type="subTitle" idx="1"/>
          </p:nvPr>
        </p:nvSpPr>
        <p:spPr>
          <a:xfrm>
            <a:off x="2209714" y="3492059"/>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err="1"/>
              <a:t>Hary</a:t>
            </a:r>
            <a:r>
              <a:rPr lang="en-ID" sz="1400"/>
              <a:t> </a:t>
            </a:r>
            <a:r>
              <a:rPr lang="en-ID" sz="1400" err="1"/>
              <a:t>Rachmat</a:t>
            </a:r>
            <a:endParaRPr lang="en-ID" sz="1400"/>
          </a:p>
          <a:p>
            <a:pPr marL="0" lvl="0" indent="0" algn="l" rtl="0">
              <a:spcBef>
                <a:spcPts val="0"/>
              </a:spcBef>
              <a:spcAft>
                <a:spcPts val="0"/>
              </a:spcAft>
              <a:buNone/>
            </a:pPr>
            <a:r>
              <a:rPr lang="en-ID" sz="1400"/>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461665"/>
          </a:xfrm>
          <a:prstGeom prst="rect">
            <a:avLst/>
          </a:prstGeom>
          <a:noFill/>
        </p:spPr>
        <p:txBody>
          <a:bodyPr wrap="square">
            <a:spAutoFit/>
          </a:bodyPr>
          <a:lstStyle/>
          <a:p>
            <a:pPr marL="70485">
              <a:lnSpc>
                <a:spcPct val="100000"/>
              </a:lnSpc>
              <a:spcBef>
                <a:spcPts val="685"/>
              </a:spcBef>
            </a:pPr>
            <a:r>
              <a:rPr lang="id-ID" sz="1200" b="1">
                <a:solidFill>
                  <a:schemeClr val="dk1"/>
                </a:solidFill>
                <a:latin typeface="Lexend"/>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186851" y="4497737"/>
            <a:ext cx="3039500" cy="461665"/>
          </a:xfrm>
          <a:prstGeom prst="rect">
            <a:avLst/>
          </a:prstGeom>
          <a:noFill/>
        </p:spPr>
        <p:txBody>
          <a:bodyPr wrap="square">
            <a:spAutoFit/>
          </a:bodyPr>
          <a:lstStyle/>
          <a:p>
            <a:pPr marL="70485">
              <a:spcBef>
                <a:spcPts val="685"/>
              </a:spcBef>
            </a:pPr>
            <a:r>
              <a:rPr lang="pt-BR" sz="1200" b="1">
                <a:solidFill>
                  <a:schemeClr val="dk1"/>
                </a:solidFill>
                <a:latin typeface="Lexend"/>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a:t>Related Research 1/3</a:t>
            </a:r>
            <a:endParaRPr lang="en-ID"/>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One of the commonly used and popular chatbot applications today is ChatGPT, which was developed by OpenAI and released at the end of 2022 (Mohamadi et al., 2023). Various studies seek to explore the capabilities of ChatGPT such as those conducted by Baker et al. (2024) in the medical field developed to aid clinical documentation.
(Loukas et al., 2023). classify texts in the field of banking.
(Trozze et al., 2023). in the field of law to determine which laws have the potential to be violated.</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a:t>Related Research 2/3</a:t>
            </a:r>
            <a:endParaRPr lang="en-ID"/>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a:t>Related Research 3/3</a:t>
            </a:r>
            <a:endParaRPr lang="en-ID"/>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(Barandoni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a:t>Literature Review (1/4)</a:t>
            </a:r>
            <a:endParaRPr lang="en-ID"/>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rPr>
              <a:t>Large Language Models (LLMs) </a:t>
            </a:r>
            <a:r>
              <a:rPr lang="en-US" sz="1800" i="1">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i="1">
                <a:solidFill>
                  <a:srgbClr val="000000"/>
                </a:solidFill>
                <a:latin typeface="Times New Roman" panose="02020603050405020304" pitchFamily="18" charset="0"/>
                <a:ea typeface="Calibri" panose="020F0502020204030204" pitchFamily="34" charset="0"/>
              </a:rPr>
              <a:t>
The Mistral 7B </a:t>
            </a:r>
            <a:r>
              <a:rPr lang="en-US" sz="1800" i="1">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i="1">
                <a:solidFill>
                  <a:srgbClr val="000000"/>
                </a:solidFill>
                <a:latin typeface="Times New Roman" panose="02020603050405020304" pitchFamily="18" charset="0"/>
                <a:ea typeface="Calibri" panose="020F0502020204030204" pitchFamily="34" charset="0"/>
              </a:rPr>
              <a:t>
Fine-tuning </a:t>
            </a:r>
            <a:r>
              <a:rPr lang="en-US" sz="1800" i="1">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i="1">
                <a:solidFill>
                  <a:srgbClr val="000000"/>
                </a:solidFill>
                <a:latin typeface="Times New Roman" panose="02020603050405020304" pitchFamily="18" charset="0"/>
                <a:ea typeface="Calibri" panose="020F0502020204030204" pitchFamily="34" charset="0"/>
              </a:rPr>
              <a:t>
Retrieval augmented generation (RAG) </a:t>
            </a:r>
            <a:r>
              <a:rPr lang="en-US" sz="1800" i="1">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a:t>Literature Review  (2/4)</a:t>
            </a:r>
            <a:endParaRPr lang="en-ID"/>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a:t>Difference between </a:t>
            </a:r>
            <a:r>
              <a:rPr lang="en-US" sz="1400" b="1"/>
              <a:t>RAG</a:t>
            </a:r>
            <a:r>
              <a:rPr lang="en-US" sz="1400"/>
              <a:t> and </a:t>
            </a:r>
            <a:r>
              <a:rPr lang="en-US" sz="1400" b="1"/>
              <a:t>Fine-tuning</a:t>
            </a:r>
            <a:endParaRPr lang="en-ID" sz="1400" b="1" i="1"/>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a:t>Literature Review  (3/4)</a:t>
            </a:r>
            <a:endParaRPr lang="en-ID"/>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Next...</a:t>
            </a:r>
            <a:endParaRPr lang="en-ID" sz="1400" b="1" i="1"/>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a:t>Literature Review  (4/4)</a:t>
            </a:r>
            <a:endParaRPr lang="en-ID"/>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a:latin typeface="Lexend" pitchFamily="2" charset="0"/>
                <a:ea typeface="Calibri" panose="020F0502020204030204" pitchFamily="34" charset="0"/>
              </a:rPr>
              <a:t>Figure 1 </a:t>
            </a:r>
            <a:r>
              <a:rPr lang="en-US" sz="1600">
                <a:latin typeface="Lexend" pitchFamily="2" charset="0"/>
                <a:ea typeface="Calibri" panose="020F0502020204030204" pitchFamily="34" charset="0"/>
              </a:rPr>
              <a:t>Architecture on Retrieval augmented generation (RAG). (Source:</a:t>
            </a:r>
            <a:r>
              <a:rPr lang="en-ID" sz="1600">
                <a:latin typeface="Lexend" pitchFamily="2" charset="0"/>
                <a:ea typeface="Calibri" panose="020F0502020204030204" pitchFamily="34" charset="0"/>
              </a:rPr>
              <a:t> Rakotoson, Loïc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a:t>Research Methodology  (1/11)</a:t>
            </a:r>
            <a:endParaRPr lang="en-ID"/>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a:t>INTRODUCTION</a:t>
            </a:r>
            <a:endParaRPr/>
          </a:p>
        </p:txBody>
      </p:sp>
      <p:sp>
        <p:nvSpPr>
          <p:cNvPr id="282" name="Google Shape;282;p27"/>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a:t>Discussing the background of the research.</a:t>
            </a:r>
            <a:endParaRPr lang="en-ID" dirty="0"/>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a:t>DISCUSSION</a:t>
            </a:r>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RELATED RESEARCH</a:t>
            </a:r>
            <a:endParaRPr lang="en-ID" dirty="0"/>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a:t>Discussing research that has been done by researchers before.</a:t>
            </a:r>
            <a:endParaRPr lang="en-ID" sz="1200" dirty="0">
              <a:solidFill>
                <a:schemeClr val="tx1"/>
              </a:solidFill>
              <a:latin typeface="Gill Sans MT"/>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a:t>LITERATURE REVIEW</a:t>
            </a:r>
            <a:endParaRPr lang="en-US" dirty="0"/>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a:t>Discussing the theoretical foundations related to research.</a:t>
            </a:r>
            <a:endParaRPr lang="en-ID" dirty="0"/>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a:t>RESEARCH METHODS</a:t>
            </a:r>
            <a:endParaRPr lang="en-ID" dirty="0"/>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a:t>Discussing the research schedule and the steps to be taken.</a:t>
            </a:r>
            <a:endParaRPr lang="en-ID" dirty="0"/>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a:t>Research Methodology (2/11)</a:t>
            </a:r>
            <a:endParaRPr lang="en-ID"/>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1001289742"/>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a:solidFill>
                            <a:schemeClr val="tx1"/>
                          </a:solidFill>
                          <a:effectLst/>
                          <a:latin typeface="Lexend Black" panose="020B0604020202020204" charset="0"/>
                        </a:rPr>
                        <a:t>No</a:t>
                      </a:r>
                      <a:endParaRPr lang="en-ID" sz="1200">
                        <a:solidFill>
                          <a:schemeClr val="tx1"/>
                        </a:solidFill>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a:solidFill>
                            <a:schemeClr val="dk1"/>
                          </a:solidFill>
                          <a:latin typeface="Lexend Black"/>
                          <a:sym typeface="Lexend Black"/>
                        </a:rPr>
                        <a:t>Tools and Materials</a:t>
                      </a:r>
                      <a:endParaRPr lang="en-ID" sz="1200" b="0" i="0" u="none" strike="noStrike" cap="none">
                        <a:solidFill>
                          <a:schemeClr val="dk1"/>
                        </a:solidFill>
                        <a:latin typeface="Lexend Black"/>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A computer with enough specs to run Google Colab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a:solidFill>
                            <a:srgbClr val="000000"/>
                          </a:solidFill>
                          <a:effectLst/>
                          <a:latin typeface="Lexend" panose="020B0604020202020204" charset="0"/>
                          <a:ea typeface="Arial"/>
                          <a:cs typeface="Arial"/>
                          <a:sym typeface="Arial"/>
                        </a:rPr>
                        <a:t>Google Colab with NVIDIA Tesla T4 GPU</a:t>
                      </a:r>
                      <a:endParaRPr lang="en-ID" sz="1200" b="0" i="0" u="none" strike="noStrike" cap="none">
                        <a:solidFill>
                          <a:srgbClr val="000000"/>
                        </a:solidFill>
                        <a:effectLst/>
                        <a:latin typeface="Lexend" panose="020B060402020202020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The dataset of new student admission information at Syiah Kuala University consists of 20 fine-tuning and 231 RAG in pdf form</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a:t>Research Methodology (3/11)</a:t>
            </a:r>
            <a:endParaRPr lang="en-ID"/>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800">
                <a:solidFill>
                  <a:schemeClr val="dk1"/>
                </a:solidFill>
                <a:latin typeface="Lexend Black"/>
                <a:ea typeface="Lexend Black"/>
                <a:cs typeface="Lexend Black"/>
                <a:sym typeface="Lexend Black"/>
              </a:rPr>
              <a:t>Start</a:t>
            </a:r>
            <a:endParaRPr sz="1800">
              <a:solidFill>
                <a:schemeClr val="dk1"/>
              </a:solidFill>
              <a:latin typeface="Lexend Black"/>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Lexend Black" panose="020B0604020202020204" charset="0"/>
              </a:rPr>
              <a:t>Data collection of information on the admission and lecture system at USK</a:t>
            </a:r>
            <a:endParaRPr lang="en-ID" sz="900">
              <a:solidFill>
                <a:schemeClr val="tx1"/>
              </a:solidFill>
              <a:latin typeface="Lexend Black" panose="020B060402020202020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a:solidFill>
                  <a:schemeClr val="tx1"/>
                </a:solidFill>
                <a:latin typeface="Lexend Black" panose="020B0604020202020204" charset="0"/>
              </a:rPr>
              <a:t>Preprocessing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Lexend Black" panose="020B0604020202020204" charset="0"/>
              </a:rPr>
              <a:t>LLM development with Fine-tuning and RAG methods</a:t>
            </a:r>
            <a:endParaRPr lang="en-ID" sz="900">
              <a:solidFill>
                <a:schemeClr val="tx1"/>
              </a:solidFill>
              <a:latin typeface="Lexend Black" panose="020B060402020202020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Lexend Black" panose="020B0604020202020204" charset="0"/>
              </a:rPr>
              <a:t>Testing and Evaluating Performance on Models</a:t>
            </a:r>
            <a:endParaRPr lang="en-ID" sz="900">
              <a:solidFill>
                <a:schemeClr val="tx1"/>
              </a:solidFill>
              <a:latin typeface="Lexend Black" panose="020B060402020202020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a:t>Research Methodology (4/11)</a:t>
            </a:r>
            <a:endParaRPr lang="en-ID"/>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Example For Fine-tuning Dataset </a:t>
            </a:r>
            <a:endParaRPr lang="en-ID" sz="1800" i="1"/>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160181256"/>
              </p:ext>
            </p:extLst>
          </p:nvPr>
        </p:nvGraphicFramePr>
        <p:xfrm>
          <a:off x="860612" y="1524683"/>
          <a:ext cx="7315200" cy="3010079"/>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050">
                          <a:effectLst/>
                          <a:latin typeface="Lexend" pitchFamily="2" charset="0"/>
                        </a:rPr>
                        <a:t>No</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Class</a:t>
                      </a:r>
                      <a:endParaRPr lang="en-ID" sz="1050">
                        <a:effectLst/>
                        <a:latin typeface="Lexend" pitchFamily="2" charset="0"/>
                        <a:ea typeface="Times New Roman" panose="02020603050405020304" pitchFamily="18" charset="0"/>
                      </a:endParaRPr>
                    </a:p>
                  </a:txBody>
                  <a:tcPr marL="39467" marR="39467" marT="0" marB="0"/>
                </a:tc>
                <a:tc>
                  <a:txBody>
                    <a:bodyPr/>
                    <a:lstStyle/>
                    <a:p>
                      <a:pPr algn="ctr">
                        <a:lnSpc>
                          <a:spcPct val="150000"/>
                        </a:lnSpc>
                      </a:pPr>
                      <a:r>
                        <a:rPr lang="en-US" sz="1050">
                          <a:effectLst/>
                          <a:latin typeface="Lexend" pitchFamily="2" charset="0"/>
                        </a:rPr>
                        <a:t>Question</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Answer</a:t>
                      </a:r>
                      <a:endParaRPr lang="en-ID" sz="1050">
                        <a:effectLst/>
                        <a:latin typeface="Lexend" pitchFamily="2"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a:effectLst/>
                          <a:latin typeface="Lexend" pitchFamily="2" charset="0"/>
                        </a:rPr>
                        <a:t>1</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Academic</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How to Print KTM?</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US" sz="1050">
                          <a:effectLst/>
                          <a:latin typeface="Lexend" pitchFamily="2" charset="0"/>
                          <a:ea typeface="Times New Roman" panose="02020603050405020304" pitchFamily="18" charset="0"/>
                        </a:rPr>
                        <a:t>KTM can be printed on the berkas-akademik.usk.ac.id page</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a:effectLst/>
                          <a:latin typeface="Lexend" pitchFamily="2" charset="0"/>
                        </a:rPr>
                        <a:t>2</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Academic</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US" sz="1050">
                          <a:effectLst/>
                          <a:latin typeface="Lexend" pitchFamily="2" charset="0"/>
                          <a:ea typeface="Times New Roman" panose="02020603050405020304" pitchFamily="18" charset="0"/>
                        </a:rPr>
                        <a:t>How to make a Certificate of Active Study?</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US" sz="1050">
                          <a:effectLst/>
                          <a:latin typeface="Lexend" pitchFamily="2" charset="0"/>
                          <a:ea typeface="Times New Roman" panose="02020603050405020304" pitchFamily="18" charset="0"/>
                        </a:rPr>
                        <a:t>Regarding the issue of the Certificate of Active Study, please take care of it to the Academic Registration section</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a:effectLst/>
                          <a:latin typeface="Lexend" pitchFamily="2" charset="0"/>
                          <a:ea typeface="Times New Roman" panose="02020603050405020304" pitchFamily="18" charset="0"/>
                        </a:rPr>
                        <a:t>3</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general</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050" b="0" i="0" u="none" strike="noStrike" cap="none">
                          <a:solidFill>
                            <a:srgbClr val="000000"/>
                          </a:solidFill>
                          <a:effectLst/>
                          <a:latin typeface="Lexend" pitchFamily="2" charset="0"/>
                          <a:ea typeface="Times New Roman" panose="02020603050405020304" pitchFamily="18" charset="0"/>
                          <a:cs typeface="Arial"/>
                          <a:sym typeface="Arial"/>
                        </a:rPr>
                        <a:t>What if the KRS has not been finalized by the guardian lecturer?</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050" b="0" i="0" u="none" strike="noStrike" cap="none">
                          <a:solidFill>
                            <a:srgbClr val="000000"/>
                          </a:solidFill>
                          <a:effectLst/>
                          <a:latin typeface="Lexend" pitchFamily="2" charset="0"/>
                          <a:ea typeface="Times New Roman" panose="02020603050405020304" pitchFamily="18" charset="0"/>
                          <a:cs typeface="Arial"/>
                          <a:sym typeface="Arial"/>
                        </a:rPr>
                        <a:t>You can report this to your respective study program</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a:t>Research Methodology (5/11)</a:t>
            </a:r>
            <a:endParaRPr lang="en-ID"/>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1017865243"/>
              </p:ext>
            </p:extLst>
          </p:nvPr>
        </p:nvGraphicFramePr>
        <p:xfrm>
          <a:off x="888682" y="1628504"/>
          <a:ext cx="6892683" cy="2791094"/>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No</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USK Information Data</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1</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en-US" sz="1050" b="0" i="0" u="none" strike="noStrike" cap="none">
                          <a:solidFill>
                            <a:srgbClr val="000000"/>
                          </a:solidFill>
                          <a:effectLst/>
                          <a:latin typeface="Lexend" pitchFamily="2" charset="0"/>
                          <a:cs typeface="Arial"/>
                          <a:sym typeface="Arial"/>
                        </a:rPr>
                        <a:t>KTMs that cannot be printed can be viewed through the https://berkas-akademik.usk.ac.id/ website page to check the suitability of the data or report to the Integrated Service Unit (ULT) Section at the USK Bureau.</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050" b="0" i="0" u="none" strike="noStrike" cap="none">
                          <a:solidFill>
                            <a:srgbClr val="000000"/>
                          </a:solidFill>
                          <a:effectLst/>
                          <a:latin typeface="Lexend" pitchFamily="2" charset="0"/>
                          <a:cs typeface="Arial"/>
                          <a:sym typeface="Arial"/>
                        </a:rPr>
                        <a:t>2</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050" b="0" i="0" u="none" strike="noStrike" cap="none">
                          <a:solidFill>
                            <a:srgbClr val="000000"/>
                          </a:solidFill>
                          <a:effectLst/>
                          <a:latin typeface="Lexend" pitchFamily="2" charset="0"/>
                          <a:cs typeface="Arial"/>
                          <a:sym typeface="Arial"/>
                        </a:rPr>
                        <a:t>Delays in the payment of Tuition or UKT can request the faculty to make a letter from WD 1 addressed to WR 1 where the content of the letter contains a request to request the reopening of UKT payments then the letter is given to the Administration section at the USK Rector's Bureau.</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050" b="0" i="0" u="none" strike="noStrike" cap="none">
                          <a:solidFill>
                            <a:srgbClr val="000000"/>
                          </a:solidFill>
                          <a:effectLst/>
                          <a:latin typeface="Lexend" pitchFamily="2" charset="0"/>
                          <a:cs typeface="Arial"/>
                          <a:sym typeface="Arial"/>
                        </a:rPr>
                        <a:t>3</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050" b="0" i="0" u="none" strike="noStrike" cap="none">
                          <a:solidFill>
                            <a:srgbClr val="000000"/>
                          </a:solidFill>
                          <a:effectLst/>
                          <a:latin typeface="Lexend" pitchFamily="2" charset="0"/>
                          <a:cs typeface="Arial"/>
                          <a:sym typeface="Arial"/>
                        </a:rPr>
                        <a:t>Submission of a campus recommendation letter can be done in the Student Affairs section.</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a:t>Research Methodology (6/11)</a:t>
            </a:r>
            <a:endParaRPr lang="en-ID"/>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a:latin typeface="Lexend" pitchFamily="2" charset="0"/>
                <a:ea typeface="Calibri" panose="020F0502020204030204" pitchFamily="34" charset="0"/>
              </a:rPr>
              <a:t>Figure 4.1 Training Flow in LLMs (Source: Benveniste, 2023)</a:t>
            </a:r>
            <a:endParaRPr lang="en-ID" sz="1600">
              <a:latin typeface="Lexend" pitchFamily="2"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Research Methodology (7/11)</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Lexend" pitchFamily="2" charset="0"/>
                <a:ea typeface="Calibri" panose="020F0502020204030204" pitchFamily="34" charset="0"/>
              </a:rPr>
              <a:t>Figure 4.2 Grooves on RAG (Source: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a:t>Research Methodology (8/11)</a:t>
            </a:r>
            <a:endParaRPr lang="en-ID"/>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a:latin typeface="Lexend" pitchFamily="2" charset="0"/>
                <a:ea typeface="Calibri" panose="020F0502020204030204" pitchFamily="34" charset="0"/>
              </a:rPr>
              <a:t>Figure 4.3 Discharge Pipeline on RAG (Source:</a:t>
            </a:r>
            <a:r>
              <a:rPr lang="en-US" sz="1600">
                <a:latin typeface="Lexend" pitchFamily="2" charset="0"/>
                <a:ea typeface="Calibri" panose="020F0502020204030204" pitchFamily="34" charset="0"/>
              </a:rPr>
              <a:t>Benveniste, 2023)</a:t>
            </a:r>
            <a:endParaRPr lang="en-ID" sz="1600">
              <a:latin typeface="Lexend" pitchFamily="2"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a:t>Research Methodology (9/11)</a:t>
            </a:r>
            <a:endParaRPr lang="en-ID"/>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Rouge-1</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a:t>Research Methodology (10/11)</a:t>
            </a:r>
            <a:endParaRPr lang="en-ID"/>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Rouge-2</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a:t>Research Methodology (11/11)</a:t>
            </a:r>
            <a:endParaRPr lang="en-ID"/>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Rouge-L</a:t>
            </a:r>
            <a:endParaRPr lang="en-ID" sz="180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a:t>RESULTS AND DISCUSSION</a:t>
            </a:r>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a:t>Discuss the results of the research.</a:t>
            </a:r>
            <a:endParaRPr lang="en-ID" dirty="0"/>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a:t>DISCUSSION</a:t>
            </a:r>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a:t>CONCLUSIONS AND SUGGESTIONS</a:t>
            </a:r>
            <a:endParaRPr lang="en-ID" dirty="0"/>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a:t>Research conclusions and suggestions.</a:t>
            </a:r>
            <a:endParaRPr lang="en-ID" sz="1200" dirty="0">
              <a:solidFill>
                <a:schemeClr val="tx1"/>
              </a:solidFill>
              <a:latin typeface="Gill Sans MT"/>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a:t>Results and Discussion (1/9)</a:t>
            </a:r>
            <a:endParaRPr lang="en-ID"/>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latin typeface="Lexend" pitchFamily="2" charset="0"/>
                <a:ea typeface="Times New Roman" panose="02020603050405020304" pitchFamily="18" charset="0"/>
              </a:rPr>
              <a:t>Question</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US" sz="1600">
                <a:latin typeface="Lexend" pitchFamily="2" charset="0"/>
              </a:rPr>
              <a:t>How to make a Certificate of Active Study?</a:t>
            </a:r>
            <a:endParaRPr lang="en-ID" sz="1600">
              <a:latin typeface="Lexend" pitchFamily="2" charset="0"/>
            </a:endParaRP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Reference</a:t>
            </a:r>
          </a:p>
          <a:p>
            <a:pPr marL="358775" indent="0" algn="just">
              <a:spcAft>
                <a:spcPts val="1200"/>
              </a:spcAft>
              <a:buNone/>
            </a:pPr>
            <a:r>
              <a:rPr lang="en-US" sz="1600">
                <a:latin typeface="Lexend" pitchFamily="2" charset="0"/>
              </a:rPr>
              <a:t>Regarding the issue of the Certificate of Active Study, please take care of it to the academic registration section</a:t>
            </a:r>
            <a:endParaRPr lang="en-GB" sz="1600">
              <a:latin typeface="Lexend" pitchFamily="2" charset="0"/>
            </a:endParaRP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Answer</a:t>
            </a:r>
          </a:p>
          <a:p>
            <a:pPr marL="358775" indent="0" algn="just">
              <a:spcAft>
                <a:spcPts val="1200"/>
              </a:spcAft>
              <a:buNone/>
            </a:pPr>
            <a:r>
              <a:rPr lang="en-US" sz="1600">
                <a:latin typeface="Lexend" pitchFamily="2" charset="0"/>
              </a:rPr>
              <a:t>Regarding the issue of the Certificate of Active Study, please take care of it to the academic registration section</a:t>
            </a:r>
            <a:endParaRPr lang="en-GB" sz="1600">
              <a:latin typeface="Lexend" pitchFamily="2" charset="0"/>
            </a:endParaRP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Score ROUGE</a:t>
            </a:r>
          </a:p>
          <a:p>
            <a:pPr marL="358775" indent="0" algn="just">
              <a:spcAft>
                <a:spcPts val="600"/>
              </a:spcAft>
              <a:buNone/>
            </a:pPr>
            <a:r>
              <a:rPr lang="id-ID" sz="1600">
                <a:latin typeface="Lexend" pitchFamily="2" charset="0"/>
              </a:rPr>
              <a:t>R</a:t>
            </a:r>
            <a:r>
              <a:rPr lang="en-GB" sz="1600">
                <a:latin typeface="Lexend" pitchFamily="2" charset="0"/>
              </a:rPr>
              <a:t>ouge 1 : 1.0, </a:t>
            </a:r>
            <a:r>
              <a:rPr lang="id-ID" sz="1600">
                <a:latin typeface="Lexend" pitchFamily="2" charset="0"/>
              </a:rPr>
              <a:t>R</a:t>
            </a:r>
            <a:r>
              <a:rPr lang="en-GB" sz="1600">
                <a:latin typeface="Lexend" pitchFamily="2" charset="0"/>
              </a:rPr>
              <a:t>ouge 2 : 1.0, </a:t>
            </a:r>
            <a:r>
              <a:rPr lang="id-ID" sz="1600">
                <a:latin typeface="Lexend" pitchFamily="2" charset="0"/>
              </a:rPr>
              <a:t>R</a:t>
            </a:r>
            <a:r>
              <a:rPr lang="en-GB" sz="1600">
                <a:latin typeface="Lexend" pitchFamily="2" charset="0"/>
              </a:rPr>
              <a:t>ouge L : 1.0</a:t>
            </a:r>
          </a:p>
          <a:p>
            <a:pPr marL="0" indent="358775" algn="just">
              <a:buNone/>
            </a:pPr>
            <a:endParaRPr lang="en-ID" sz="1600">
              <a:latin typeface="Lexend" pitchFamily="2"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a:t>Results with the Fine-tuning method</a:t>
            </a:r>
            <a:endParaRPr lang="en-ID" sz="1400" b="1" i="1"/>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a:t>Results and Discussion (2/9)</a:t>
            </a:r>
            <a:endParaRPr lang="en-ID"/>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latin typeface="Lexend" pitchFamily="2" charset="0"/>
                <a:ea typeface="Times New Roman" panose="02020603050405020304" pitchFamily="18" charset="0"/>
              </a:rPr>
              <a:t>Basic Questions</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US" sz="1600">
                <a:latin typeface="Lexend" pitchFamily="2" charset="0"/>
              </a:rPr>
              <a:t>How to make a Certificate of Active Study?</a:t>
            </a:r>
            <a:endParaRPr lang="en-ID" sz="1600">
              <a:latin typeface="Lexend" pitchFamily="2" charset="0"/>
            </a:endParaRPr>
          </a:p>
          <a:p>
            <a:pPr marL="342900" indent="-342900" algn="just">
              <a:spcAft>
                <a:spcPts val="600"/>
              </a:spcAft>
              <a:buFont typeface="Wingdings" panose="05000000000000000000" pitchFamily="2" charset="2"/>
              <a:buChar char="v"/>
            </a:pPr>
            <a:r>
              <a:rPr lang="en-US" sz="1600" b="1">
                <a:latin typeface="Lexend" pitchFamily="2" charset="0"/>
                <a:ea typeface="Times New Roman" panose="02020603050405020304" pitchFamily="18" charset="0"/>
              </a:rPr>
              <a:t>Paraphrase Questions</a:t>
            </a:r>
            <a:endParaRPr lang="en-GB" sz="1600" b="1">
              <a:effectLst/>
              <a:latin typeface="Lexend" pitchFamily="2" charset="0"/>
              <a:ea typeface="Times New Roman" panose="02020603050405020304" pitchFamily="18" charset="0"/>
            </a:endParaRPr>
          </a:p>
          <a:p>
            <a:pPr marL="358775" indent="0" algn="just">
              <a:spcAft>
                <a:spcPts val="1200"/>
              </a:spcAft>
              <a:buNone/>
            </a:pPr>
            <a:r>
              <a:rPr lang="en-US" sz="1600">
                <a:latin typeface="Lexend" pitchFamily="2" charset="0"/>
              </a:rPr>
              <a:t>What are the steps to make a Certificate of Active Study?</a:t>
            </a:r>
            <a:endParaRPr lang="en-GB" sz="1600">
              <a:latin typeface="Lexend" pitchFamily="2" charset="0"/>
            </a:endParaRP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Reference</a:t>
            </a:r>
          </a:p>
          <a:p>
            <a:pPr marL="358775" indent="0" algn="just">
              <a:spcAft>
                <a:spcPts val="1200"/>
              </a:spcAft>
              <a:buNone/>
            </a:pPr>
            <a:r>
              <a:rPr lang="en-US" sz="1600">
                <a:latin typeface="Lexend" pitchFamily="2" charset="0"/>
              </a:rPr>
              <a:t>Regarding the issue of the Certificate of Active Study, please take care of it to the Academic Registration section</a:t>
            </a:r>
            <a:r>
              <a:rPr lang="en-GB" sz="1600">
                <a:latin typeface="Lexend" pitchFamily="2" charset="0"/>
              </a:rPr>
              <a:t>.</a:t>
            </a: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Answer</a:t>
            </a:r>
            <a:endParaRPr lang="en-GB" sz="1600" b="1">
              <a:effectLst/>
              <a:latin typeface="Lexend" pitchFamily="2" charset="0"/>
              <a:ea typeface="Times New Roman" panose="02020603050405020304" pitchFamily="18" charset="0"/>
            </a:endParaRPr>
          </a:p>
          <a:p>
            <a:pPr marL="358775" indent="0" algn="just">
              <a:spcAft>
                <a:spcPts val="600"/>
              </a:spcAft>
              <a:buNone/>
            </a:pPr>
            <a:r>
              <a:rPr lang="en-US" sz="1600">
                <a:latin typeface="Lexend" pitchFamily="2" charset="0"/>
              </a:rPr>
              <a:t>To make a Certificate of Active Study, please take care of it to the Academic Registration section</a:t>
            </a:r>
            <a:r>
              <a:rPr lang="en-GB" sz="1600">
                <a:latin typeface="Lexend" pitchFamily="2"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a:t>Answer results with Paraphrase on questions</a:t>
            </a:r>
            <a:endParaRPr lang="en-ID" sz="1400"/>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a:t>Results and Discussion (3/9)</a:t>
            </a:r>
            <a:endParaRPr lang="en-ID"/>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a:latin typeface="Lexend" pitchFamily="2" charset="0"/>
                <a:ea typeface="Times New Roman" panose="02020603050405020304" pitchFamily="18" charset="0"/>
              </a:rPr>
              <a:t>Question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rPr>
              <a:t>How to Manage a Certificate of Active Study?</a:t>
            </a:r>
            <a:r>
              <a:rPr lang="en-ID" sz="1800">
                <a:latin typeface="Lexend" pitchFamily="2" charset="0"/>
              </a:rPr>
              <a:t> </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Reference</a:t>
            </a:r>
            <a:endParaRPr lang="en-GB" sz="1800" b="1">
              <a:effectLst/>
              <a:latin typeface="Lexend" pitchFamily="2" charset="0"/>
              <a:ea typeface="Times New Roman" panose="02020603050405020304" pitchFamily="18" charset="0"/>
            </a:endParaRPr>
          </a:p>
          <a:p>
            <a:pPr marL="358775" indent="0" algn="just">
              <a:spcAft>
                <a:spcPts val="1200"/>
              </a:spcAft>
              <a:buNone/>
            </a:pPr>
            <a:r>
              <a:rPr lang="en-US" sz="1800">
                <a:latin typeface="Lexend" pitchFamily="2" charset="0"/>
              </a:rPr>
              <a:t>Handling of the Certificate of Active Lectures, please go to the registration section</a:t>
            </a:r>
            <a:r>
              <a:rPr lang="en-GB" sz="1800">
                <a:latin typeface="Lexend" pitchFamily="2" charset="0"/>
              </a:rPr>
              <a:t>.</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Answer</a:t>
            </a:r>
          </a:p>
          <a:p>
            <a:pPr marL="358775" indent="0" algn="just">
              <a:spcAft>
                <a:spcPts val="1200"/>
              </a:spcAft>
              <a:buNone/>
            </a:pPr>
            <a:r>
              <a:rPr lang="en-US" sz="1800">
                <a:latin typeface="Lexend" pitchFamily="2" charset="0"/>
              </a:rPr>
              <a:t>Please go to the registration section</a:t>
            </a:r>
            <a:r>
              <a:rPr lang="en-GB" sz="1800">
                <a:latin typeface="Lexend" pitchFamily="2" charset="0"/>
              </a:rPr>
              <a:t>.</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Score ROUGE</a:t>
            </a:r>
            <a:endParaRPr lang="en-GB" sz="1800" b="1">
              <a:effectLst/>
              <a:latin typeface="Lexend" pitchFamily="2" charset="0"/>
              <a:ea typeface="Times New Roman" panose="02020603050405020304" pitchFamily="18" charset="0"/>
            </a:endParaRPr>
          </a:p>
          <a:p>
            <a:pPr marL="358775" indent="0" algn="just">
              <a:spcAft>
                <a:spcPts val="1200"/>
              </a:spcAft>
              <a:buNone/>
            </a:pPr>
            <a:r>
              <a:rPr lang="en-GB" sz="1800">
                <a:latin typeface="Lexend" pitchFamily="2" charset="0"/>
              </a:rPr>
              <a:t>Rouge 1 : 0.6153, Rouge 2 : 0.5454, Rouge L : 0.6153</a:t>
            </a:r>
            <a:endParaRPr lang="en-ID" sz="1800">
              <a:latin typeface="Lexend" pitchFamily="2"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a:t>Results with the RAG method</a:t>
            </a:r>
            <a:endParaRPr lang="en-ID" sz="1400" b="1" i="1"/>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a:t>Results and Discussion (4/9)</a:t>
            </a:r>
            <a:endParaRPr lang="en-ID"/>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Results of Testing and Evaluation of Inference Results</a:t>
            </a:r>
            <a:endParaRPr lang="en-ID" sz="1800"/>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a:effectLst/>
                          <a:latin typeface="Times New Roman" panose="02020603050405020304" pitchFamily="18" charset="0"/>
                          <a:cs typeface="Times New Roman" panose="02020603050405020304" pitchFamily="18" charset="0"/>
                        </a:rPr>
                        <a:t>Method</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a:t>Table 5.1 ROUGE score value</a:t>
            </a:r>
            <a:endParaRPr lang="en-ID" sz="1600"/>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a:t>Results and Discussion (5/9)</a:t>
            </a:r>
            <a:endParaRPr lang="en-ID"/>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a:t>ROUGE score categories</a:t>
            </a:r>
            <a:endParaRPr lang="en-ID" sz="1800"/>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a:latin typeface="Times New Roman" panose="02020603050405020304" pitchFamily="18" charset="0"/>
                <a:cs typeface="Times New Roman" panose="02020603050405020304" pitchFamily="18" charset="0"/>
              </a:rPr>
              <a:t>Table 5.2 ROUGE Metric Value Category Table (Walker II, 2024)</a:t>
            </a:r>
            <a:endParaRPr lang="en-ID" sz="160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a:t>Results and Discussion (6/9)</a:t>
            </a:r>
            <a:endParaRPr lang="en-ID"/>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a:t>Calculating Resource Evaluation</a:t>
            </a:r>
            <a:endParaRPr lang="en-ID" sz="1800"/>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a:t>Table 5.3 Time Counts on Models When Fine-tuning and Running RAG</a:t>
            </a:r>
            <a:endParaRPr lang="en-ID" sz="1600"/>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a:t>Results and Discussion (7/9)</a:t>
            </a:r>
            <a:endParaRPr lang="en-ID"/>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Training Data Problems</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ea typeface="Times New Roman" panose="02020603050405020304" pitchFamily="18" charset="0"/>
              </a:rPr>
              <a:t>The factors that affect hallucinations in LLMs are the nature of the training data</a:t>
            </a:r>
            <a:r>
              <a:rPr lang="en-ID" sz="1600">
                <a:solidFill>
                  <a:srgbClr val="000000"/>
                </a:solidFill>
                <a:latin typeface="Lexend" pitchFamily="2"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Reduces Hallucinations</a:t>
            </a:r>
            <a:endParaRPr lang="en-GB" sz="1800" b="1">
              <a:effectLst/>
              <a:latin typeface="Lexend" pitchFamily="2" charset="0"/>
              <a:ea typeface="Times New Roman" panose="02020603050405020304" pitchFamily="18" charset="0"/>
            </a:endParaRPr>
          </a:p>
          <a:p>
            <a:pPr marL="0" indent="358775" algn="just">
              <a:buNone/>
            </a:pPr>
            <a:r>
              <a:rPr lang="en-US" sz="1800">
                <a:latin typeface="Lexend" pitchFamily="2" charset="0"/>
              </a:rPr>
              <a:t>The main method of identifying and mitigating these errors involves a combination of sophisticated metrics and critical human evaluations such as</a:t>
            </a:r>
            <a:r>
              <a:rPr lang="en-GB" sz="1800">
                <a:latin typeface="Lexend" pitchFamily="2" charset="0"/>
              </a:rPr>
              <a:t>:</a:t>
            </a:r>
          </a:p>
          <a:p>
            <a:pPr marL="342900" indent="-342900" algn="just">
              <a:buFont typeface="Wingdings" panose="05000000000000000000" pitchFamily="2" charset="2"/>
              <a:buChar char="Ø"/>
            </a:pPr>
            <a:r>
              <a:rPr lang="en-US" sz="1800">
                <a:latin typeface="Lexend" pitchFamily="2" charset="0"/>
                <a:ea typeface="Times New Roman" panose="02020603050405020304" pitchFamily="18" charset="0"/>
              </a:rPr>
              <a:t>Linguistic quality metrics such as ROUGE and BLEU</a:t>
            </a:r>
            <a:r>
              <a:rPr lang="en-GB" sz="1800">
                <a:effectLst/>
                <a:latin typeface="Lexend" pitchFamily="2" charset="0"/>
                <a:ea typeface="Times New Roman" panose="02020603050405020304" pitchFamily="18" charset="0"/>
              </a:rPr>
              <a:t>, </a:t>
            </a:r>
          </a:p>
          <a:p>
            <a:pPr marL="342900" indent="-342900" algn="just">
              <a:buFont typeface="Wingdings" panose="05000000000000000000" pitchFamily="2" charset="2"/>
              <a:buChar char="Ø"/>
            </a:pPr>
            <a:r>
              <a:rPr lang="en-US" sz="1800">
                <a:latin typeface="Lexend" pitchFamily="2" charset="0"/>
                <a:ea typeface="Times New Roman" panose="02020603050405020304" pitchFamily="18" charset="0"/>
              </a:rPr>
              <a:t>Content validity metrics, namely IE-based, QA-based, and NLI-based (Minaee et al., 2024) and</a:t>
            </a:r>
          </a:p>
          <a:p>
            <a:pPr marL="342900" indent="-342900" algn="just">
              <a:buFont typeface="Wingdings" panose="05000000000000000000" pitchFamily="2" charset="2"/>
              <a:buChar char="Ø"/>
            </a:pPr>
            <a:r>
              <a:rPr lang="en-US" sz="1800" i="1">
                <a:latin typeface="Lexend" pitchFamily="2" charset="0"/>
                <a:ea typeface="Times New Roman" panose="02020603050405020304" pitchFamily="18" charset="0"/>
              </a:rPr>
              <a:t>FactScore to check the accuracy of individual facts.</a:t>
            </a:r>
            <a:endParaRPr lang="en-ID" sz="1800">
              <a:latin typeface="Lexend" pitchFamily="2"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Result Analysis</a:t>
            </a:r>
            <a:endParaRPr lang="en-ID" sz="1400" b="1" i="1"/>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a:t>Results and Discussion (8/9)</a:t>
            </a:r>
            <a:endParaRPr lang="en-ID"/>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Method of Retrieval-Augmented Generation (RAG)</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rPr>
              <a:t>Innovative methods such as SelfCheckGPT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a:latin typeface="Lexend" pitchFamily="2"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Result Analysis</a:t>
            </a:r>
            <a:endParaRPr lang="en-ID" sz="1400" b="1" i="1"/>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a:t>Results and Discussion (9/9)</a:t>
            </a:r>
            <a:endParaRPr lang="en-ID"/>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a:latin typeface="Lexend" pitchFamily="2" charset="0"/>
              </a:rPr>
              <a:t>The Influence of GPUs in LLM Implementation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rPr>
              <a:t>In running LLMs, GPUs play an important role. Dedicated GPUs with high VRAM can significantly accelerate the computation required by the model. In this study, the GPU used is the "NVIDIA Tesla T4 GPU" which is available on Google Colab for free, the results of testing with this GPU using the RAG method take 4-5 minutes to be able to generate responses to the questions asked</a:t>
            </a:r>
            <a:r>
              <a:rPr lang="en-GB" sz="1800">
                <a:latin typeface="Lexend" pitchFamily="2"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Result Analysis</a:t>
            </a:r>
            <a:endParaRPr lang="en-ID" sz="1400" b="1" i="1"/>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a:latin typeface="Times New Roman" panose="02020603050405020304" pitchFamily="18"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a:t>Conclusion (1/3)</a:t>
            </a:r>
            <a:endParaRPr lang="en-ID"/>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a:t>Conclusion (2/3)</a:t>
            </a:r>
            <a:endParaRPr lang="en-ID"/>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a:latin typeface="Lexend" pitchFamily="2"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a:latin typeface="Lexend" pitchFamily="2"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Next...</a:t>
            </a:r>
            <a:endParaRPr lang="en-ID" sz="1400" b="1" i="1"/>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a:t>Suggestion (3/3)</a:t>
            </a:r>
            <a:endParaRPr lang="en-ID"/>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a:latin typeface="Lexend" pitchFamily="2"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a:t>Introduction (1/4)</a:t>
            </a:r>
            <a:endParaRPr lang="en-ID"/>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So far, information related to academics at Syiah Kuala University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a:t>Introduction (2/4)</a:t>
            </a:r>
            <a:endParaRPr lang="en-ID"/>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Questions and answers related to academics have been compiled in the form of Frequently Asked Questions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a:t>Introduction (3/4)</a:t>
            </a:r>
            <a:endParaRPr lang="en-ID"/>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a:t>Introduction (4/4)</a:t>
            </a:r>
            <a:endParaRPr lang="en-ID"/>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3427</Words>
  <Application>Microsoft Office PowerPoint</Application>
  <PresentationFormat>On-screen Show (16:9)</PresentationFormat>
  <Paragraphs>333</Paragraphs>
  <Slides>44</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Lexend</vt:lpstr>
      <vt:lpstr>Calibri</vt:lpstr>
      <vt:lpstr>Lexend Black</vt:lpstr>
      <vt:lpstr>Roboto Condensed Light</vt:lpstr>
      <vt:lpstr>Arial</vt:lpstr>
      <vt:lpstr>Segoe UI</vt:lpstr>
      <vt:lpstr>Times New Roman</vt:lpstr>
      <vt:lpstr>Gill Sans MT</vt:lpstr>
      <vt:lpstr>Cambria Math</vt:lpstr>
      <vt:lpstr>Wingdings</vt:lpstr>
      <vt:lpstr>Google Sans</vt:lpstr>
      <vt:lpstr>Open Sans</vt:lpstr>
      <vt:lpstr>Cost Comparison Consulting by Slidesgo</vt:lpstr>
      <vt:lpstr>DEVELOPMENT OF A LARGE LANGUAGE MODEL TO ANSWER ACADEMIC-RELATED QUESTIONS AT SYIAH KUALA UNIVERSITY USING FINE-TUNING AND RETRIEVAL-AUGMENTED GENERATION METHODS</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 Rachmat</cp:lastModifiedBy>
  <cp:revision>226</cp:revision>
  <cp:lastPrinted>2024-08-21T08:07:38Z</cp:lastPrinted>
  <dcterms:modified xsi:type="dcterms:W3CDTF">2024-09-24T11:17:11Z</dcterms:modified>
</cp:coreProperties>
</file>