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libri" panose="020F0502020204030204" pitchFamily="34" charset="0"/>
      <p:regular r:id="rId50"/>
      <p:bold r:id="rId51"/>
      <p:italic r:id="rId52"/>
      <p:boldItalic r:id="rId53"/>
    </p:embeddedFont>
    <p:embeddedFont>
      <p:font typeface="Cambria Math" panose="02040503050406030204" pitchFamily="18" charset="0"/>
      <p:regular r:id="rId54"/>
    </p:embeddedFont>
    <p:embeddedFont>
      <p:font typeface="Google Sans" panose="020B0604020202020204" charset="0"/>
      <p:regular r:id="rId55"/>
    </p:embeddedFont>
    <p:embeddedFont>
      <p:font typeface="Lexend" panose="020B0604020202020204" charset="0"/>
      <p:regular r:id="rId56"/>
      <p:bold r:id="rId57"/>
    </p:embeddedFont>
    <p:embeddedFont>
      <p:font typeface="Lexend Black" panose="020B0604020202020204" charset="0"/>
      <p:bold r:id="rId58"/>
    </p:embeddedFont>
    <p:embeddedFont>
      <p:font typeface="Open Sans" panose="020B0606030504020204" pitchFamily="34" charset="0"/>
      <p:regular r:id="rId59"/>
      <p:bold r:id="rId60"/>
      <p:italic r:id="rId61"/>
      <p:boldItalic r:id="rId62"/>
    </p:embeddedFont>
    <p:embeddedFont>
      <p:font typeface="Raleway" pitchFamily="2" charset="0"/>
      <p:regular r:id="rId63"/>
      <p:bold r:id="rId64"/>
      <p:italic r:id="rId65"/>
      <p:boldItalic r:id="rId66"/>
    </p:embeddedFont>
    <p:embeddedFont>
      <p:font typeface="Roboto Condensed Light" panose="02000000000000000000" pitchFamily="2" charset="0"/>
      <p:regular r:id="rId67"/>
      <p:italic r:id="rId68"/>
    </p:embeddedFont>
    <p:embeddedFont>
      <p:font typeface="Segoe UI" panose="020B0502040204020203"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6" autoAdjust="0"/>
    <p:restoredTop sz="82614" autoAdjust="0"/>
  </p:normalViewPr>
  <p:slideViewPr>
    <p:cSldViewPr snapToGrid="0">
      <p:cViewPr varScale="1">
        <p:scale>
          <a:sx n="97" d="100"/>
          <a:sy n="97" d="100"/>
        </p:scale>
        <p:origin x="118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a:t>
            </a:r>
            <a:r>
              <a:rPr lang="id-ID" dirty="0">
                <a:effectLst/>
              </a:rPr>
              <a:t>All </a:t>
            </a:r>
            <a:r>
              <a:rPr lang="en-US" dirty="0">
                <a:effectLst/>
              </a:rPr>
              <a:t>of the Committee and audience who has come in this event. </a:t>
            </a:r>
            <a:r>
              <a:rPr lang="id-ID" dirty="0">
                <a:effectLst/>
              </a:rPr>
              <a:t>F</a:t>
            </a:r>
            <a:r>
              <a:rPr lang="en-US" dirty="0" err="1">
                <a:effectLst/>
              </a:rPr>
              <a:t>irst</a:t>
            </a:r>
            <a:r>
              <a:rPr lang="en-US" dirty="0">
                <a:effectLst/>
              </a:rPr>
              <a:t> of all</a:t>
            </a:r>
            <a:r>
              <a:rPr lang="id-ID" dirty="0">
                <a:effectLst/>
              </a:rPr>
              <a:t>, </a:t>
            </a:r>
            <a:r>
              <a:rPr lang="en-US" dirty="0">
                <a:effectLst/>
              </a:rPr>
              <a:t>let us praise the presence of Allah, who has given His grace and guidance to us. Because of His grace we can gather on this day in the event</a:t>
            </a:r>
            <a:r>
              <a:rPr lang="id-ID" dirty="0">
                <a:effectLst/>
              </a:rPr>
              <a:t>. </a:t>
            </a:r>
            <a:r>
              <a:rPr lang="en-US" dirty="0">
                <a:effectLst/>
              </a:rPr>
              <a:t>And also let</a:t>
            </a:r>
            <a:r>
              <a:rPr lang="id-ID" dirty="0">
                <a:effectLst/>
              </a:rPr>
              <a:t> u</a:t>
            </a:r>
            <a:r>
              <a:rPr lang="en-US" dirty="0">
                <a:effectLst/>
              </a:rPr>
              <a:t>s deliver </a:t>
            </a:r>
            <a:r>
              <a:rPr lang="en-US" dirty="0" err="1">
                <a:effectLst/>
              </a:rPr>
              <a:t>sholawat</a:t>
            </a:r>
            <a:r>
              <a:rPr lang="en-US" dirty="0">
                <a:effectLst/>
              </a:rPr>
              <a:t> and </a:t>
            </a:r>
            <a:r>
              <a:rPr lang="en-US" dirty="0" err="1">
                <a:effectLst/>
              </a:rPr>
              <a:t>salam</a:t>
            </a:r>
            <a:r>
              <a:rPr lang="en-US" dirty="0">
                <a:effectLst/>
              </a:rPr>
              <a:t> to our prophet Muhammad SAW who has brought us from the darkness to the brightness</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incorporate</a:t>
            </a:r>
            <a:endParaRPr lang="id-ID"/>
          </a:p>
        </p:txBody>
      </p:sp>
    </p:spTree>
    <p:extLst>
      <p:ext uri="{BB962C8B-B14F-4D97-AF65-F5344CB8AC3E}">
        <p14:creationId xmlns:p14="http://schemas.microsoft.com/office/powerpoint/2010/main" val="62993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id-ID" dirty="0"/>
              <a:t>So, </a:t>
            </a:r>
            <a:r>
              <a:rPr lang="en-US" dirty="0"/>
              <a:t>This is the end of my presentation</a:t>
            </a:r>
            <a:r>
              <a:rPr lang="id-ID" dirty="0"/>
              <a:t>,</a:t>
            </a:r>
          </a:p>
          <a:p>
            <a:pPr marL="0" indent="0">
              <a:buNone/>
            </a:pPr>
            <a:r>
              <a:rPr lang="en-US" dirty="0"/>
              <a:t>Thank you for your time and</a:t>
            </a:r>
            <a:r>
              <a:rPr lang="id-ID" dirty="0"/>
              <a:t> </a:t>
            </a:r>
            <a:r>
              <a:rPr lang="en-US" dirty="0"/>
              <a:t>attention </a:t>
            </a:r>
            <a:endParaRPr lang="id-ID" dirty="0"/>
          </a:p>
          <a:p>
            <a:pPr marL="0" indent="0">
              <a:buNone/>
            </a:pPr>
            <a:r>
              <a:rPr lang="en-US" dirty="0"/>
              <a:t>If </a:t>
            </a:r>
            <a:r>
              <a:rPr lang="en-US"/>
              <a:t>you have </a:t>
            </a:r>
            <a:r>
              <a:rPr lang="en-US" dirty="0"/>
              <a:t>any question, please feel free to ask.</a:t>
            </a:r>
            <a:endParaRPr lang="id-ID"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dirty="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latin typeface="Times New Roman" panose="02020603050405020304" pitchFamily="18" charset="0"/>
                <a:ea typeface="Times New Roman" panose="02020603050405020304" pitchFamily="18" charset="0"/>
              </a:rPr>
              <a:t>Aid = membantu</a:t>
            </a:r>
          </a:p>
          <a:p>
            <a:r>
              <a:rPr lang="en-US" sz="1100" dirty="0">
                <a:latin typeface="Times New Roman" panose="02020603050405020304" pitchFamily="18" charset="0"/>
                <a:ea typeface="Times New Roman" panose="02020603050405020304" pitchFamily="18" charset="0"/>
              </a:rPr>
              <a:t>to aid clinical documentation</a:t>
            </a:r>
            <a:r>
              <a:rPr lang="id-ID" sz="1100" dirty="0">
                <a:latin typeface="Times New Roman" panose="02020603050405020304" pitchFamily="18" charset="0"/>
                <a:ea typeface="Times New Roman" panose="02020603050405020304" pitchFamily="18" charset="0"/>
              </a:rPr>
              <a:t> = </a:t>
            </a:r>
            <a:r>
              <a:rPr lang="id-ID" dirty="0"/>
              <a:t>membantu dokumentasi klinis</a:t>
            </a:r>
          </a:p>
          <a:p>
            <a:r>
              <a:rPr lang="en-US" sz="1100" dirty="0">
                <a:latin typeface="Times New Roman" panose="02020603050405020304" pitchFamily="18" charset="0"/>
                <a:ea typeface="Times New Roman" panose="02020603050405020304" pitchFamily="18" charset="0"/>
              </a:rPr>
              <a:t>Violated</a:t>
            </a:r>
            <a:r>
              <a:rPr lang="id-ID" sz="1100" dirty="0">
                <a:latin typeface="Times New Roman" panose="02020603050405020304" pitchFamily="18" charset="0"/>
                <a:ea typeface="Times New Roman" panose="02020603050405020304" pitchFamily="18" charset="0"/>
              </a:rPr>
              <a:t> = dilanggar</a:t>
            </a:r>
            <a:endParaRPr lang="id-ID" dirty="0"/>
          </a:p>
        </p:txBody>
      </p:sp>
    </p:spTree>
    <p:extLst>
      <p:ext uri="{BB962C8B-B14F-4D97-AF65-F5344CB8AC3E}">
        <p14:creationId xmlns:p14="http://schemas.microsoft.com/office/powerpoint/2010/main" val="174729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Times New Roman" panose="02020603050405020304" pitchFamily="18" charset="0"/>
                <a:ea typeface="Times New Roman" panose="02020603050405020304" pitchFamily="18" charset="0"/>
              </a:rPr>
              <a:t>Efficacy</a:t>
            </a:r>
            <a:r>
              <a:rPr lang="id-ID" sz="1100" dirty="0">
                <a:latin typeface="Times New Roman" panose="02020603050405020304" pitchFamily="18" charset="0"/>
                <a:ea typeface="Times New Roman" panose="02020603050405020304" pitchFamily="18" charset="0"/>
              </a:rPr>
              <a:t> = Kemanjuran</a:t>
            </a:r>
            <a:endParaRPr lang="id-ID" dirty="0"/>
          </a:p>
        </p:txBody>
      </p:sp>
    </p:spTree>
    <p:extLst>
      <p:ext uri="{BB962C8B-B14F-4D97-AF65-F5344CB8AC3E}">
        <p14:creationId xmlns:p14="http://schemas.microsoft.com/office/powerpoint/2010/main" val="134739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1745162" y="1647387"/>
            <a:ext cx="7120046" cy="1620840"/>
          </a:xfrm>
          <a:prstGeom prst="rect">
            <a:avLst/>
          </a:prstGeom>
        </p:spPr>
        <p:txBody>
          <a:bodyPr spcFirstLastPara="1" wrap="square" lIns="91425" tIns="91425" rIns="91425" bIns="91425" anchor="b" anchorCtr="0">
            <a:noAutofit/>
          </a:bodyPr>
          <a:lstStyle/>
          <a:p>
            <a:pPr lvl="0"/>
            <a:r>
              <a:rPr lang="en-US" sz="2200" cap="small" dirty="0">
                <a:latin typeface="Bahnschrift SemiBold" panose="020B0502040204020203" pitchFamily="34" charset="0"/>
              </a:rPr>
              <a:t>DEVELOPMENT OF A LARGE LANGUAGE MODEL TO ANSWER ACADEMIC-RELATED QUESTIONS AT UNIVERSITY </a:t>
            </a:r>
            <a:r>
              <a:rPr lang="id-ID" sz="2200" cap="small" dirty="0">
                <a:latin typeface="Bahnschrift SemiBold" panose="020B0502040204020203" pitchFamily="34" charset="0"/>
              </a:rPr>
              <a:t>OF </a:t>
            </a:r>
            <a:r>
              <a:rPr lang="en-US" sz="2200" cap="small" dirty="0">
                <a:latin typeface="Bahnschrift SemiBold" panose="020B0502040204020203" pitchFamily="34" charset="0"/>
              </a:rPr>
              <a:t>SYIAH KUALA USING FINE-TUNING AND RETRIEVAL-AUGMENTED GENERATION METHODS</a:t>
            </a:r>
            <a:endParaRPr lang="en-US" sz="2200" i="1" cap="small" dirty="0">
              <a:latin typeface="Bahnschrift SemiBold" panose="020B0502040204020203" pitchFamily="34" charset="0"/>
            </a:endParaRPr>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dirty="0" err="1">
                <a:latin typeface="Bahnschrift SemiBold" panose="020B0502040204020203" pitchFamily="34" charset="0"/>
              </a:rPr>
              <a:t>Hary</a:t>
            </a:r>
            <a:r>
              <a:rPr lang="en-ID" sz="1200" dirty="0">
                <a:latin typeface="Bahnschrift SemiBold" panose="020B0502040204020203" pitchFamily="34" charset="0"/>
              </a:rPr>
              <a:t> </a:t>
            </a:r>
            <a:r>
              <a:rPr lang="en-ID" sz="1200" dirty="0" err="1">
                <a:latin typeface="Bahnschrift SemiBold" panose="020B0502040204020203" pitchFamily="34" charset="0"/>
              </a:rPr>
              <a:t>Rachmat</a:t>
            </a:r>
            <a:endParaRPr lang="en-ID" sz="1200" dirty="0">
              <a:latin typeface="Bahnschrift SemiBold" panose="020B0502040204020203" pitchFamily="34" charset="0"/>
            </a:endParaRPr>
          </a:p>
          <a:p>
            <a:pPr marL="0" lvl="0" indent="0" algn="l" rtl="0">
              <a:spcBef>
                <a:spcPts val="0"/>
              </a:spcBef>
              <a:spcAft>
                <a:spcPts val="0"/>
              </a:spcAft>
              <a:buNone/>
            </a:pPr>
            <a:r>
              <a:rPr lang="en-ID" sz="1200" dirty="0">
                <a:latin typeface="Bahnschrift SemiBold" panose="020B0502040204020203" pitchFamily="34" charset="0"/>
              </a:rPr>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276999"/>
          </a:xfrm>
          <a:prstGeom prst="rect">
            <a:avLst/>
          </a:prstGeom>
          <a:noFill/>
        </p:spPr>
        <p:txBody>
          <a:bodyPr wrap="square">
            <a:spAutoFit/>
          </a:bodyPr>
          <a:lstStyle/>
          <a:p>
            <a:pPr marL="70485">
              <a:lnSpc>
                <a:spcPct val="100000"/>
              </a:lnSpc>
              <a:spcBef>
                <a:spcPts val="685"/>
              </a:spcBef>
            </a:pPr>
            <a:r>
              <a:rPr lang="id-ID" sz="1200" b="1" dirty="0">
                <a:solidFill>
                  <a:schemeClr val="dk1"/>
                </a:solidFill>
                <a:latin typeface="Bahnschrift SemiBold" panose="020B0502040204020203" pitchFamily="34" charset="0"/>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276999"/>
          </a:xfrm>
          <a:prstGeom prst="rect">
            <a:avLst/>
          </a:prstGeom>
          <a:noFill/>
        </p:spPr>
        <p:txBody>
          <a:bodyPr wrap="square">
            <a:spAutoFit/>
          </a:bodyPr>
          <a:lstStyle/>
          <a:p>
            <a:pPr marL="70485">
              <a:spcBef>
                <a:spcPts val="685"/>
              </a:spcBef>
            </a:pPr>
            <a:r>
              <a:rPr lang="pt-BR" sz="1200" b="1" dirty="0">
                <a:solidFill>
                  <a:schemeClr val="dk1"/>
                </a:solidFill>
                <a:latin typeface="Bahnschrift SemiBold" panose="020B0502040204020203" pitchFamily="34" charset="0"/>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One of the commonly used and popular chatbot applications today is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which was developed by </a:t>
            </a:r>
            <a:r>
              <a:rPr lang="en-US" sz="1800" dirty="0" err="1">
                <a:latin typeface="Times New Roman" panose="02020603050405020304" pitchFamily="18" charset="0"/>
                <a:ea typeface="Times New Roman" panose="02020603050405020304" pitchFamily="18" charset="0"/>
              </a:rPr>
              <a:t>OpenAI</a:t>
            </a:r>
            <a:r>
              <a:rPr lang="en-US" sz="1800" dirty="0">
                <a:latin typeface="Times New Roman" panose="02020603050405020304" pitchFamily="18" charset="0"/>
                <a:ea typeface="Times New Roman" panose="02020603050405020304" pitchFamily="18" charset="0"/>
              </a:rPr>
              <a:t> and released at the end of 2022 (</a:t>
            </a:r>
            <a:r>
              <a:rPr lang="en-US" sz="1800" dirty="0" err="1">
                <a:latin typeface="Times New Roman" panose="02020603050405020304" pitchFamily="18" charset="0"/>
                <a:ea typeface="Times New Roman" panose="02020603050405020304" pitchFamily="18" charset="0"/>
              </a:rPr>
              <a:t>Mohamadi</a:t>
            </a:r>
            <a:r>
              <a:rPr lang="en-US" sz="1800" dirty="0">
                <a:latin typeface="Times New Roman" panose="02020603050405020304" pitchFamily="18" charset="0"/>
                <a:ea typeface="Times New Roman" panose="02020603050405020304" pitchFamily="18" charset="0"/>
              </a:rPr>
              <a:t> et al., 2023). Various studies seek to explore the capabilities of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such as those conducted by Baker et al. (2024) in the medical field developed to aid clinical documentation.
(Loukas et al., 2023). classify texts in the field of banking.
(</a:t>
            </a:r>
            <a:r>
              <a:rPr lang="en-US" sz="1800" dirty="0" err="1">
                <a:latin typeface="Times New Roman" panose="02020603050405020304" pitchFamily="18" charset="0"/>
                <a:ea typeface="Times New Roman" panose="02020603050405020304" pitchFamily="18" charset="0"/>
              </a:rPr>
              <a:t>Trozze</a:t>
            </a:r>
            <a:r>
              <a:rPr lang="en-US" sz="1800" dirty="0">
                <a:latin typeface="Times New Roman" panose="02020603050405020304" pitchFamily="18" charset="0"/>
                <a:ea typeface="Times New Roman" panose="02020603050405020304" pitchFamily="18" charset="0"/>
              </a:rPr>
              <a:t> et al., 2023). in the field of law to determine which laws have the potential to be violated.</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362428517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academic information</a:t>
                      </a:r>
                      <a:r>
                        <a:rPr lang="id-ID" sz="1200" dirty="0">
                          <a:effectLst/>
                          <a:latin typeface="Bahnschrift SemiLight" panose="020B0502040204020203" pitchFamily="34" charset="0"/>
                        </a:rPr>
                        <a:t> </a:t>
                      </a:r>
                      <a:r>
                        <a:rPr lang="en-US" sz="1200" dirty="0">
                          <a:effectLst/>
                          <a:latin typeface="Bahnschrift SemiLight" panose="020B0502040204020203" pitchFamily="34" charset="0"/>
                        </a:rPr>
                        <a:t>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academic information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October</a:t>
            </a:r>
            <a:r>
              <a:rPr lang="en-ID" sz="1200">
                <a:solidFill>
                  <a:schemeClr val="dk1"/>
                </a:solidFill>
                <a:latin typeface="Bahnschrift SemiLight" panose="020B0502040204020203" pitchFamily="34" charset="0"/>
                <a:sym typeface="Lexend"/>
              </a:rPr>
              <a:t>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3356630967"/>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Vice Dean of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addressed to Vice Chancellor for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University </a:t>
            </a:r>
            <a:r>
              <a:rPr lang="id-ID" sz="1800" dirty="0">
                <a:latin typeface="Times New Roman" panose="02020603050405020304" pitchFamily="18" charset="0"/>
                <a:ea typeface="Times New Roman" panose="02020603050405020304" pitchFamily="18" charset="0"/>
              </a:rPr>
              <a:t>of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3616</Words>
  <Application>Microsoft Office PowerPoint</Application>
  <PresentationFormat>On-screen Show (16:9)</PresentationFormat>
  <Paragraphs>347</Paragraphs>
  <Slides>44</Slides>
  <Notes>33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vt:i4>
      </vt:variant>
    </vt:vector>
  </HeadingPairs>
  <TitlesOfParts>
    <vt:vector size="60" baseType="lpstr">
      <vt:lpstr>Berlin Sans FB Demi</vt:lpstr>
      <vt:lpstr>Open Sans</vt:lpstr>
      <vt:lpstr>Wingdings</vt:lpstr>
      <vt:lpstr>Segoe UI</vt:lpstr>
      <vt:lpstr>Calibri</vt:lpstr>
      <vt:lpstr>Lexend</vt:lpstr>
      <vt:lpstr>Arial</vt:lpstr>
      <vt:lpstr>Google Sans</vt:lpstr>
      <vt:lpstr>Cambria Math</vt:lpstr>
      <vt:lpstr>Times New Roman</vt:lpstr>
      <vt:lpstr>Roboto Condensed Light</vt:lpstr>
      <vt:lpstr>Lexend Black</vt:lpstr>
      <vt:lpstr>Raleway</vt:lpstr>
      <vt:lpstr>Bahnschrift SemiBold</vt:lpstr>
      <vt:lpstr>Bahnschrift SemiLight</vt:lpstr>
      <vt:lpstr>Cost Comparison Consulting by Slidesgo</vt:lpstr>
      <vt:lpstr>DEVELOPMENT OF A LARGE LANGUAGE MODEL TO ANSWER ACADEMIC-RELATED QUESTIONS AT UNIVERSITY OF SYIAH KUALA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IdeaCentre 300 20ISH</cp:lastModifiedBy>
  <cp:revision>290</cp:revision>
  <cp:lastPrinted>2024-08-21T08:07:38Z</cp:lastPrinted>
  <dcterms:modified xsi:type="dcterms:W3CDTF">2024-10-10T04:24:44Z</dcterms:modified>
</cp:coreProperties>
</file>