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cb03ea3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cb03ea3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af5e0949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af5e0949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Copy/paste</a:t>
            </a:r>
            <a:endParaRPr/>
          </a:p>
          <a:p>
            <a:pPr indent="-298450" lvl="0" marL="457200" rtl="0" algn="l">
              <a:spcBef>
                <a:spcPts val="0"/>
              </a:spcBef>
              <a:spcAft>
                <a:spcPts val="0"/>
              </a:spcAft>
              <a:buSzPts val="1100"/>
              <a:buAutoNum type="arabicPeriod"/>
            </a:pPr>
            <a:r>
              <a:rPr lang="en"/>
              <a:t>Finding blocks of code from solutions on the internet</a:t>
            </a:r>
            <a:endParaRPr/>
          </a:p>
          <a:p>
            <a:pPr indent="-298450" lvl="0" marL="457200" rtl="0" algn="l">
              <a:spcBef>
                <a:spcPts val="0"/>
              </a:spcBef>
              <a:spcAft>
                <a:spcPts val="0"/>
              </a:spcAft>
              <a:buSzPts val="1100"/>
              <a:buAutoNum type="arabicPeriod"/>
            </a:pPr>
            <a:r>
              <a:rPr lang="en"/>
              <a:t>Using standard solutions for problems such as sorting algorithms</a:t>
            </a:r>
            <a:endParaRPr/>
          </a:p>
          <a:p>
            <a:pPr indent="-298450" lvl="0" marL="457200" rtl="0" algn="l">
              <a:spcBef>
                <a:spcPts val="0"/>
              </a:spcBef>
              <a:spcAft>
                <a:spcPts val="0"/>
              </a:spcAft>
              <a:buSzPts val="1100"/>
              <a:buAutoNum type="arabicPeriod"/>
            </a:pPr>
            <a:r>
              <a:rPr lang="en"/>
              <a:t>Imported libraries that contain methods or functions that can be used for solutions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af52879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af52879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Availability - easy to access or find, was it found on the internet vs from a previous project // Fault tolerance - has to have been thoroughly tested to the point where no bugs should occur from implementing the reuse // Recoverability - should the reuse fail, how hard is it to recover from the failure that has occured</a:t>
            </a:r>
            <a:endParaRPr/>
          </a:p>
          <a:p>
            <a:pPr indent="-298450" lvl="0" marL="457200" rtl="0" algn="l">
              <a:spcBef>
                <a:spcPts val="0"/>
              </a:spcBef>
              <a:spcAft>
                <a:spcPts val="0"/>
              </a:spcAft>
              <a:buSzPts val="1100"/>
              <a:buAutoNum type="arabicPeriod"/>
            </a:pPr>
            <a:r>
              <a:rPr lang="en"/>
              <a:t>For reused library code, you must always make sure that the code you are using is something that is current or at least being looked after. If it is a library that the author has completely left or given up on, then it will surely break in the future.</a:t>
            </a:r>
            <a:endParaRPr/>
          </a:p>
          <a:p>
            <a:pPr indent="-298450" lvl="0" marL="457200" rtl="0" algn="l">
              <a:spcBef>
                <a:spcPts val="0"/>
              </a:spcBef>
              <a:spcAft>
                <a:spcPts val="0"/>
              </a:spcAft>
              <a:buSzPts val="1100"/>
              <a:buAutoNum type="arabicPeriod"/>
            </a:pPr>
            <a:r>
              <a:rPr lang="en"/>
              <a:t>When using a piece of existing code, the main idea is for it be relatively tolerant to bugs already so that you don’t need to do too much testing on it. Whenever that piece of code is implemented into your new software, it could have the potential to create new bugs which would decrease its reliability.</a:t>
            </a:r>
            <a:endParaRPr/>
          </a:p>
          <a:p>
            <a:pPr indent="-298450" lvl="0" marL="457200" rtl="0" algn="l">
              <a:spcBef>
                <a:spcPts val="0"/>
              </a:spcBef>
              <a:spcAft>
                <a:spcPts val="0"/>
              </a:spcAft>
              <a:buClr>
                <a:schemeClr val="dk1"/>
              </a:buClr>
              <a:buSzPts val="1100"/>
              <a:buAutoNum type="arabicPeriod"/>
            </a:pPr>
            <a:r>
              <a:rPr lang="en">
                <a:solidFill>
                  <a:schemeClr val="dk1"/>
                </a:solidFill>
              </a:rPr>
              <a:t>For a piece of reused code to be reliable, it must last the full life cycle of the program it is implemented in. If it breaks due to an updated component then it wouldn’t be very reliable</a:t>
            </a:r>
            <a:endParaRPr>
              <a:solidFill>
                <a:schemeClr val="dk1"/>
              </a:solidFill>
            </a:endParaRPr>
          </a:p>
          <a:p>
            <a:pPr indent="-298450" lvl="0" marL="457200" rtl="0" algn="l">
              <a:spcBef>
                <a:spcPts val="0"/>
              </a:spcBef>
              <a:spcAft>
                <a:spcPts val="0"/>
              </a:spcAft>
              <a:buSzPts val="1100"/>
              <a:buAutoNum type="arabicPeriod"/>
            </a:pPr>
            <a:r>
              <a:rPr lang="en"/>
              <a:t>As a program goes through its life cycle, it will have to grow and be updated often in order to maintain functionality. So for a piece of reused code to be reliable, it must be able to grow along with the rest of the program.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af5e0949d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af5e0949d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af5e0949d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af5e0949d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cdd260ce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cdd260ce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of the high level programming languages use compiler generators so they don’t have to rewrite all of the machine language. Makes things a lot less complicated. So in other words you can almost use a </a:t>
            </a:r>
            <a:r>
              <a:rPr lang="en"/>
              <a:t>compiler</a:t>
            </a:r>
            <a:r>
              <a:rPr lang="en"/>
              <a:t> template and just change and tweak certain areas to make it work for your situation. Also, libraries are constantly evolving so many of the new ones take the older versions and tweak it.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af52879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af52879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cdd260ce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cdd260ce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perforce.com/blog/qac/challenge-code-reuse-and-how-reuse-code-effectively" TargetMode="External"/><Relationship Id="rId4" Type="http://schemas.openxmlformats.org/officeDocument/2006/relationships/hyperlink" Target="https://www.infoq.com/articles/vijay-narayanan-software-reuse/" TargetMode="External"/><Relationship Id="rId5" Type="http://schemas.openxmlformats.org/officeDocument/2006/relationships/hyperlink" Target="https://www.sciencedirect.com/topics/computer-science/software-reuse" TargetMode="External"/><Relationship Id="rId6" Type="http://schemas.openxmlformats.org/officeDocument/2006/relationships/hyperlink" Target="https://accendoreliability.com/software-reuse-consideration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4200" y="810150"/>
            <a:ext cx="8115600" cy="176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Software Reuse for Quality Assurance</a:t>
            </a:r>
            <a:endParaRPr/>
          </a:p>
        </p:txBody>
      </p:sp>
      <p:sp>
        <p:nvSpPr>
          <p:cNvPr id="60" name="Google Shape;60;p13"/>
          <p:cNvSpPr txBox="1"/>
          <p:nvPr>
            <p:ph idx="1" type="subTitle"/>
          </p:nvPr>
        </p:nvSpPr>
        <p:spPr>
          <a:xfrm>
            <a:off x="2423400" y="3328375"/>
            <a:ext cx="4297200" cy="68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Ravyn Lewis, Davis Platt, Haden Stuart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What is software reuse?</a:t>
            </a:r>
            <a:endParaRPr sz="3200"/>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The practice of using existing code for a new function or software program</a:t>
            </a:r>
            <a:endParaRPr sz="2200"/>
          </a:p>
          <a:p>
            <a:pPr indent="-368300" lvl="0" marL="457200" rtl="0" algn="l">
              <a:spcBef>
                <a:spcPts val="0"/>
              </a:spcBef>
              <a:spcAft>
                <a:spcPts val="0"/>
              </a:spcAft>
              <a:buSzPts val="2200"/>
              <a:buChar char="●"/>
            </a:pPr>
            <a:r>
              <a:rPr lang="en" sz="2200"/>
              <a:t>Generally most projects have some sort of code reuse that has been implemented </a:t>
            </a:r>
            <a:endParaRPr sz="2200"/>
          </a:p>
          <a:p>
            <a:pPr indent="-368300" lvl="0" marL="457200" rtl="0" algn="l">
              <a:spcBef>
                <a:spcPts val="0"/>
              </a:spcBef>
              <a:spcAft>
                <a:spcPts val="0"/>
              </a:spcAft>
              <a:buSzPts val="2200"/>
              <a:buChar char="●"/>
            </a:pPr>
            <a:r>
              <a:rPr lang="en" sz="2200"/>
              <a:t>As software grows with time, the challenge with software reuse is finding the right ways to reuse software effectively where it will not degrade over the software life cycle.</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Methods of reuse</a:t>
            </a:r>
            <a:endParaRPr sz="3200"/>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Copying blocks of code from other projects</a:t>
            </a:r>
            <a:endParaRPr sz="2200"/>
          </a:p>
          <a:p>
            <a:pPr indent="-368300" lvl="0" marL="457200" rtl="0" algn="l">
              <a:spcBef>
                <a:spcPts val="0"/>
              </a:spcBef>
              <a:spcAft>
                <a:spcPts val="0"/>
              </a:spcAft>
              <a:buSzPts val="2200"/>
              <a:buChar char="●"/>
            </a:pPr>
            <a:r>
              <a:rPr lang="en" sz="2200"/>
              <a:t>Getting things from the internet</a:t>
            </a:r>
            <a:endParaRPr sz="2200"/>
          </a:p>
          <a:p>
            <a:pPr indent="-368300" lvl="0" marL="457200" rtl="0" algn="l">
              <a:spcBef>
                <a:spcPts val="0"/>
              </a:spcBef>
              <a:spcAft>
                <a:spcPts val="0"/>
              </a:spcAft>
              <a:buSzPts val="2200"/>
              <a:buChar char="●"/>
            </a:pPr>
            <a:r>
              <a:rPr lang="en" sz="2200"/>
              <a:t>Quick copying of </a:t>
            </a:r>
            <a:r>
              <a:rPr lang="en" sz="2200"/>
              <a:t>recurring</a:t>
            </a:r>
            <a:r>
              <a:rPr lang="en" sz="2200"/>
              <a:t> solutions</a:t>
            </a:r>
            <a:endParaRPr sz="2200"/>
          </a:p>
          <a:p>
            <a:pPr indent="-368300" lvl="0" marL="457200" rtl="0" algn="l">
              <a:spcBef>
                <a:spcPts val="0"/>
              </a:spcBef>
              <a:spcAft>
                <a:spcPts val="0"/>
              </a:spcAft>
              <a:buSzPts val="2200"/>
              <a:buChar char="●"/>
            </a:pPr>
            <a:r>
              <a:rPr lang="en" sz="2200"/>
              <a:t>Imported resources and libraries</a:t>
            </a:r>
            <a:endParaRPr sz="2200"/>
          </a:p>
          <a:p>
            <a:pPr indent="0" lvl="0" marL="457200" rtl="0" algn="l">
              <a:spcBef>
                <a:spcPts val="1600"/>
              </a:spcBef>
              <a:spcAft>
                <a:spcPts val="1600"/>
              </a:spcAft>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Is reusing software </a:t>
            </a:r>
            <a:r>
              <a:rPr lang="en" sz="3200"/>
              <a:t>r</a:t>
            </a:r>
            <a:r>
              <a:rPr lang="en" sz="3200"/>
              <a:t>eliable?</a:t>
            </a:r>
            <a:endParaRPr sz="3200"/>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It must ensure availability, fault tolerance, and recoverability.</a:t>
            </a:r>
            <a:endParaRPr sz="2200"/>
          </a:p>
          <a:p>
            <a:pPr indent="-368300" lvl="0" marL="457200" rtl="0" algn="l">
              <a:spcBef>
                <a:spcPts val="0"/>
              </a:spcBef>
              <a:spcAft>
                <a:spcPts val="0"/>
              </a:spcAft>
              <a:buSzPts val="2200"/>
              <a:buChar char="●"/>
            </a:pPr>
            <a:r>
              <a:rPr lang="en" sz="2200"/>
              <a:t>If you are using a library, how often is it being updated/modified?</a:t>
            </a:r>
            <a:endParaRPr sz="2200"/>
          </a:p>
          <a:p>
            <a:pPr indent="-368300" lvl="0" marL="457200" rtl="0" algn="l">
              <a:spcBef>
                <a:spcPts val="0"/>
              </a:spcBef>
              <a:spcAft>
                <a:spcPts val="0"/>
              </a:spcAft>
              <a:buSzPts val="2200"/>
              <a:buChar char="●"/>
            </a:pPr>
            <a:r>
              <a:rPr lang="en" sz="2200"/>
              <a:t>Can the reused code be adapted to fit your needs without introducing new bugs?</a:t>
            </a:r>
            <a:endParaRPr sz="2200"/>
          </a:p>
          <a:p>
            <a:pPr indent="-368300" lvl="0" marL="457200" rtl="0" algn="l">
              <a:spcBef>
                <a:spcPts val="0"/>
              </a:spcBef>
              <a:spcAft>
                <a:spcPts val="0"/>
              </a:spcAft>
              <a:buSzPts val="2200"/>
              <a:buChar char="●"/>
            </a:pPr>
            <a:r>
              <a:rPr lang="en" sz="2200"/>
              <a:t>Will the reused software expire during the program’s life cycle?</a:t>
            </a:r>
            <a:endParaRPr sz="2200"/>
          </a:p>
          <a:p>
            <a:pPr indent="-368300" lvl="0" marL="457200" rtl="0" algn="l">
              <a:spcBef>
                <a:spcPts val="0"/>
              </a:spcBef>
              <a:spcAft>
                <a:spcPts val="0"/>
              </a:spcAft>
              <a:buSzPts val="2200"/>
              <a:buChar char="●"/>
            </a:pPr>
            <a:r>
              <a:rPr lang="en" sz="2200"/>
              <a:t>Can the reused software grow with the rest of the program?</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Pros for reusing software</a:t>
            </a:r>
            <a:endParaRPr sz="3200"/>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Reduced software development</a:t>
            </a:r>
            <a:endParaRPr sz="2200"/>
          </a:p>
          <a:p>
            <a:pPr indent="-368300" lvl="0" marL="457200" rtl="0" algn="l">
              <a:spcBef>
                <a:spcPts val="0"/>
              </a:spcBef>
              <a:spcAft>
                <a:spcPts val="0"/>
              </a:spcAft>
              <a:buSzPts val="2200"/>
              <a:buChar char="●"/>
            </a:pPr>
            <a:r>
              <a:rPr lang="en" sz="2200"/>
              <a:t>Less development time</a:t>
            </a:r>
            <a:endParaRPr sz="2200"/>
          </a:p>
          <a:p>
            <a:pPr indent="-368300" lvl="0" marL="457200" rtl="0" algn="l">
              <a:spcBef>
                <a:spcPts val="0"/>
              </a:spcBef>
              <a:spcAft>
                <a:spcPts val="0"/>
              </a:spcAft>
              <a:buSzPts val="2200"/>
              <a:buChar char="●"/>
            </a:pPr>
            <a:r>
              <a:rPr lang="en" sz="2200"/>
              <a:t>Less maintenance costs</a:t>
            </a:r>
            <a:endParaRPr sz="2200"/>
          </a:p>
          <a:p>
            <a:pPr indent="-368300" lvl="0" marL="457200" rtl="0" algn="l">
              <a:spcBef>
                <a:spcPts val="0"/>
              </a:spcBef>
              <a:spcAft>
                <a:spcPts val="0"/>
              </a:spcAft>
              <a:buSzPts val="2200"/>
              <a:buChar char="●"/>
            </a:pPr>
            <a:r>
              <a:rPr lang="en" sz="2200"/>
              <a:t>Increase in the software product</a:t>
            </a:r>
            <a:endParaRPr sz="2200"/>
          </a:p>
          <a:p>
            <a:pPr indent="-368300" lvl="0" marL="457200" rtl="0" algn="l">
              <a:spcBef>
                <a:spcPts val="0"/>
              </a:spcBef>
              <a:spcAft>
                <a:spcPts val="0"/>
              </a:spcAft>
              <a:buSzPts val="2200"/>
              <a:buChar char="●"/>
            </a:pPr>
            <a:r>
              <a:rPr lang="en" sz="2200"/>
              <a:t>Improvement in testing</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Cons for reusing software</a:t>
            </a:r>
            <a:endParaRPr sz="3200"/>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Searching</a:t>
            </a:r>
            <a:endParaRPr sz="2200"/>
          </a:p>
          <a:p>
            <a:pPr indent="-368300" lvl="0" marL="457200" rtl="0" algn="l">
              <a:spcBef>
                <a:spcPts val="0"/>
              </a:spcBef>
              <a:spcAft>
                <a:spcPts val="0"/>
              </a:spcAft>
              <a:buSzPts val="2200"/>
              <a:buChar char="●"/>
            </a:pPr>
            <a:r>
              <a:rPr lang="en" sz="2200"/>
              <a:t>Understanding</a:t>
            </a:r>
            <a:endParaRPr sz="2200"/>
          </a:p>
          <a:p>
            <a:pPr indent="-368300" lvl="0" marL="457200" rtl="0" algn="l">
              <a:spcBef>
                <a:spcPts val="0"/>
              </a:spcBef>
              <a:spcAft>
                <a:spcPts val="0"/>
              </a:spcAft>
              <a:buSzPts val="2200"/>
              <a:buChar char="●"/>
            </a:pPr>
            <a:r>
              <a:rPr lang="en" sz="2200"/>
              <a:t>Not having the appropriate tools</a:t>
            </a:r>
            <a:endParaRPr sz="2200"/>
          </a:p>
          <a:p>
            <a:pPr indent="-368300" lvl="0" marL="457200" rtl="0" algn="l">
              <a:spcBef>
                <a:spcPts val="0"/>
              </a:spcBef>
              <a:spcAft>
                <a:spcPts val="0"/>
              </a:spcAft>
              <a:buSzPts val="2200"/>
              <a:buChar char="●"/>
            </a:pPr>
            <a:r>
              <a:rPr lang="en" sz="2200"/>
              <a:t>Environment costs</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reuse in the modern day</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 themes and plugins</a:t>
            </a:r>
            <a:endParaRPr/>
          </a:p>
          <a:p>
            <a:pPr indent="0" lvl="0" marL="0" rtl="0" algn="l">
              <a:spcBef>
                <a:spcPts val="1600"/>
              </a:spcBef>
              <a:spcAft>
                <a:spcPts val="0"/>
              </a:spcAft>
              <a:buNone/>
            </a:pPr>
            <a:r>
              <a:rPr lang="en"/>
              <a:t>-Libraries such as Math</a:t>
            </a:r>
            <a:endParaRPr/>
          </a:p>
          <a:p>
            <a:pPr indent="0" lvl="0" marL="0" rtl="0" algn="l">
              <a:spcBef>
                <a:spcPts val="1600"/>
              </a:spcBef>
              <a:spcAft>
                <a:spcPts val="0"/>
              </a:spcAft>
              <a:buNone/>
            </a:pPr>
            <a:r>
              <a:rPr lang="en"/>
              <a:t>-High level programming languages like java</a:t>
            </a:r>
            <a:endParaRPr/>
          </a:p>
          <a:p>
            <a:pPr indent="0" lvl="0" marL="0" rtl="0" algn="l">
              <a:spcBef>
                <a:spcPts val="1600"/>
              </a:spcBef>
              <a:spcAft>
                <a:spcPts val="0"/>
              </a:spcAft>
              <a:buNone/>
            </a:pPr>
            <a:r>
              <a:rPr lang="en"/>
              <a:t>-Documentation Generation like Javadoc</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Sources:</a:t>
            </a:r>
            <a:endParaRPr sz="3200"/>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u="sng">
                <a:solidFill>
                  <a:schemeClr val="hlink"/>
                </a:solidFill>
                <a:hlinkClick r:id="rId3"/>
              </a:rPr>
              <a:t>What Is Code Reuse? How to Reuse Code Effectively</a:t>
            </a:r>
            <a:endParaRPr sz="2200"/>
          </a:p>
          <a:p>
            <a:pPr indent="-368300" lvl="0" marL="457200" rtl="0" algn="l">
              <a:spcBef>
                <a:spcPts val="0"/>
              </a:spcBef>
              <a:spcAft>
                <a:spcPts val="0"/>
              </a:spcAft>
              <a:buSzPts val="2200"/>
              <a:buChar char="●"/>
            </a:pPr>
            <a:r>
              <a:rPr lang="en" sz="2200" u="sng">
                <a:solidFill>
                  <a:schemeClr val="hlink"/>
                </a:solidFill>
                <a:hlinkClick r:id="rId4"/>
              </a:rPr>
              <a:t>Tips for Effective Software Reuse</a:t>
            </a:r>
            <a:endParaRPr sz="2200"/>
          </a:p>
          <a:p>
            <a:pPr indent="-368300" lvl="0" marL="457200" rtl="0" algn="l">
              <a:spcBef>
                <a:spcPts val="0"/>
              </a:spcBef>
              <a:spcAft>
                <a:spcPts val="0"/>
              </a:spcAft>
              <a:buSzPts val="2200"/>
              <a:buChar char="●"/>
            </a:pPr>
            <a:r>
              <a:rPr lang="en" sz="2200" u="sng">
                <a:solidFill>
                  <a:schemeClr val="hlink"/>
                </a:solidFill>
                <a:hlinkClick r:id="rId5"/>
              </a:rPr>
              <a:t>Software Reuse - an overview</a:t>
            </a:r>
            <a:endParaRPr sz="2200"/>
          </a:p>
          <a:p>
            <a:pPr indent="-368300" lvl="0" marL="457200" rtl="0" algn="l">
              <a:spcBef>
                <a:spcPts val="0"/>
              </a:spcBef>
              <a:spcAft>
                <a:spcPts val="0"/>
              </a:spcAft>
              <a:buSzPts val="2200"/>
              <a:buChar char="●"/>
            </a:pPr>
            <a:r>
              <a:rPr lang="en" sz="2200" u="sng">
                <a:solidFill>
                  <a:schemeClr val="hlink"/>
                </a:solidFill>
                <a:hlinkClick r:id="rId6"/>
              </a:rPr>
              <a:t>Software Reuse Considerations</a:t>
            </a:r>
            <a:endParaRPr sz="2200"/>
          </a:p>
          <a:p>
            <a:pPr indent="0" lvl="0" marL="457200" rtl="0" algn="l">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675550" y="104437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200"/>
              <a:t>Questions</a:t>
            </a:r>
            <a:endParaRPr sz="55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