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664" r:id="rId10"/>
    <p:sldId id="665" r:id="rId11"/>
    <p:sldId id="261" r:id="rId12"/>
    <p:sldId id="262" r:id="rId13"/>
    <p:sldId id="263" r:id="rId14"/>
    <p:sldId id="666" r:id="rId15"/>
    <p:sldId id="667" r:id="rId16"/>
    <p:sldId id="265" r:id="rId17"/>
    <p:sldId id="264" r:id="rId18"/>
    <p:sldId id="671" r:id="rId19"/>
    <p:sldId id="672" r:id="rId20"/>
    <p:sldId id="668" r:id="rId21"/>
    <p:sldId id="669" r:id="rId22"/>
    <p:sldId id="670" r:id="rId23"/>
    <p:sldId id="659" r:id="rId24"/>
    <p:sldId id="674" r:id="rId25"/>
    <p:sldId id="673" r:id="rId26"/>
    <p:sldId id="676" r:id="rId27"/>
    <p:sldId id="675" r:id="rId28"/>
    <p:sldId id="660" r:id="rId29"/>
    <p:sldId id="677" r:id="rId30"/>
    <p:sldId id="678" r:id="rId31"/>
    <p:sldId id="661" r:id="rId32"/>
    <p:sldId id="662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6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u Karmaker" initials="SK" lastIdx="1" clrIdx="0">
    <p:extLst>
      <p:ext uri="{19B8F6BF-5375-455C-9EA6-DF929625EA0E}">
        <p15:presenceInfo xmlns:p15="http://schemas.microsoft.com/office/powerpoint/2012/main" userId="S::santu@mit.edu::e1b72640-6802-49fc-99fb-a83cf4973a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422"/>
  </p:normalViewPr>
  <p:slideViewPr>
    <p:cSldViewPr>
      <p:cViewPr varScale="1">
        <p:scale>
          <a:sx n="121" d="100"/>
          <a:sy n="121" d="100"/>
        </p:scale>
        <p:origin x="19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1/17/20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9878" y="170868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4724400" y="4032422"/>
            <a:ext cx="3879056" cy="1234575"/>
          </a:xfrm>
          <a:noFill/>
        </p:spPr>
        <p:txBody>
          <a:bodyPr/>
          <a:lstStyle>
            <a:lvl1pPr marL="0" marR="36576" indent="0" algn="ctr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b="1" dirty="0"/>
              <a:t>Introduction to Information Retrieval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084FDEC-26C6-FD46-805B-AA6B5D51D96F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4618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dirty="0"/>
              <a:t>COMP 5970/6970/6976 SPECIAL TOPICS</a:t>
            </a:r>
          </a:p>
          <a:p>
            <a:r>
              <a:rPr lang="en-US" b="1" dirty="0"/>
              <a:t>Introduction to Information Retrieval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8229600" cy="799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0600" y="6172200"/>
            <a:ext cx="3200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5970/6970/6976 SPECIAL TOPICS</a:t>
            </a:r>
          </a:p>
          <a:p>
            <a:r>
              <a:rPr lang="en-US" b="1" dirty="0"/>
              <a:t>Introduction to Information Retrieval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AD6AE-EBF2-C146-8F08-217D8250CFD1}"/>
              </a:ext>
            </a:extLst>
          </p:cNvPr>
          <p:cNvSpPr txBox="1"/>
          <p:nvPr userDrawn="1"/>
        </p:nvSpPr>
        <p:spPr>
          <a:xfrm>
            <a:off x="6838122" y="854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24300"/>
            <a:ext cx="41529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AC6A5-3EFF-3442-859A-D8C24C0D6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42032-6E7B-E946-8914-063B7D7074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E72734-F63E-1B44-B8D0-90AFBB9F1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77169-8849-DF45-BE95-37EBBE89D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81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A4D042D-D0EE-BE41-8F3C-94E5B3E96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06B8B9-4FE6-3045-97CB-5521AAB872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5C8DFE-6411-CC4E-8928-DFD3AD0A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3D38F-E94E-1B41-83D4-3DE94970D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08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4" y="381198"/>
            <a:ext cx="8220075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24400" y="6174853"/>
            <a:ext cx="3355182" cy="640458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COMP 5970/6970/6976 SPECIAL TOPICS</a:t>
            </a:r>
          </a:p>
          <a:p>
            <a:r>
              <a:rPr lang="en-US" b="1" dirty="0"/>
              <a:t>Introduction to Information Retrieval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95360" y="210130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54E731-60F5-0C4E-8CE8-34DCE5F15E6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29599" y="6046146"/>
            <a:ext cx="914400" cy="805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C5BEE7-20BF-624C-A88B-B54E7AD139EF}"/>
              </a:ext>
            </a:extLst>
          </p:cNvPr>
          <p:cNvSpPr txBox="1"/>
          <p:nvPr userDrawn="1"/>
        </p:nvSpPr>
        <p:spPr>
          <a:xfrm>
            <a:off x="1150985" y="6353646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@Shubhra </a:t>
            </a:r>
            <a:r>
              <a:rPr lang="en-US" sz="1200" b="1" dirty="0" err="1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Kanti</a:t>
            </a:r>
            <a:r>
              <a:rPr lang="en-US" sz="1200" b="1" dirty="0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Karmaker</a:t>
            </a:r>
            <a:r>
              <a:rPr lang="en-US" sz="1200" b="1" dirty="0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1200" b="1" dirty="0" err="1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Santu</a:t>
            </a:r>
            <a:r>
              <a:rPr lang="en-US" sz="1200" b="1" dirty="0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93FA"/>
                </a:solidFill>
                <a:latin typeface="+mn-lt"/>
                <a:cs typeface="Times New Roman" panose="02020603050405020304" pitchFamily="18" charset="0"/>
              </a:rPr>
              <a:t>https://karmake2.github.io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  <p:sldLayoutId id="2147483658" r:id="rId6"/>
    <p:sldLayoutId id="2147483659" r:id="rId7"/>
  </p:sldLayoutIdLst>
  <p:hf hdr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pPr lvl="0"/>
            <a:r>
              <a:rPr lang="en-US" dirty="0"/>
              <a:t>Basic Concepts of Information Theory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267200" y="4731905"/>
            <a:ext cx="4488656" cy="746625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>
                <a:solidFill>
                  <a:srgbClr val="0093FA"/>
                </a:solidFill>
              </a:rPr>
              <a:t>Shubhra </a:t>
            </a:r>
            <a:r>
              <a:rPr lang="en-US" sz="1800" b="1" dirty="0" err="1">
                <a:solidFill>
                  <a:srgbClr val="0093FA"/>
                </a:solidFill>
              </a:rPr>
              <a:t>Kanti</a:t>
            </a:r>
            <a:r>
              <a:rPr lang="en-US" sz="1800" b="1" dirty="0">
                <a:solidFill>
                  <a:srgbClr val="0093FA"/>
                </a:solidFill>
              </a:rPr>
              <a:t> </a:t>
            </a:r>
            <a:r>
              <a:rPr lang="en-US" sz="1800" b="1" dirty="0" err="1">
                <a:solidFill>
                  <a:srgbClr val="0093FA"/>
                </a:solidFill>
              </a:rPr>
              <a:t>Karmaker</a:t>
            </a:r>
            <a:r>
              <a:rPr lang="en-US" sz="1800" b="1" dirty="0">
                <a:solidFill>
                  <a:srgbClr val="0093FA"/>
                </a:solidFill>
              </a:rPr>
              <a:t> (</a:t>
            </a:r>
            <a:r>
              <a:rPr lang="en-US" sz="1800" b="1" dirty="0" err="1">
                <a:solidFill>
                  <a:srgbClr val="0093FA"/>
                </a:solidFill>
              </a:rPr>
              <a:t>Santu</a:t>
            </a:r>
            <a:r>
              <a:rPr lang="en-US" sz="1800" b="1" dirty="0">
                <a:solidFill>
                  <a:srgbClr val="0093FA"/>
                </a:solidFill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FECB-8F77-354E-ACA6-9E8C05CE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64656" y="6009322"/>
            <a:ext cx="5791200" cy="365125"/>
          </a:xfrm>
        </p:spPr>
        <p:txBody>
          <a:bodyPr/>
          <a:lstStyle/>
          <a:p>
            <a:fld id="{0171932B-DE94-3D4D-A08D-0D394A4ED0EF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B02B7-CB5F-EE4E-9BCD-70751B94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661260"/>
            <a:ext cx="5791200" cy="365125"/>
          </a:xfrm>
        </p:spPr>
        <p:txBody>
          <a:bodyPr/>
          <a:lstStyle/>
          <a:p>
            <a:r>
              <a:rPr lang="en-US" dirty="0"/>
              <a:t>COMP 5970/6970/6976 SPECIAL TOPICS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F03985-6313-AE4B-BE98-9BA95531BDB3}"/>
              </a:ext>
            </a:extLst>
          </p:cNvPr>
          <p:cNvSpPr txBox="1">
            <a:spLocks/>
          </p:cNvSpPr>
          <p:nvPr/>
        </p:nvSpPr>
        <p:spPr>
          <a:xfrm>
            <a:off x="3810000" y="4274705"/>
            <a:ext cx="4945856" cy="457200"/>
          </a:xfrm>
          <a:prstGeom prst="rect">
            <a:avLst/>
          </a:prstGeom>
          <a:noFill/>
        </p:spPr>
        <p:txBody>
          <a:bodyPr vert="horz" anchor="t">
            <a:normAutofit/>
          </a:bodyPr>
          <a:lstStyle>
            <a:lvl1pPr marL="0" marR="36576" indent="0" algn="ctr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/>
              <a:t>Introduction to Information Retrieval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1470F-655A-B742-8C94-DF8993504D8B}"/>
              </a:ext>
            </a:extLst>
          </p:cNvPr>
          <p:cNvSpPr txBox="1"/>
          <p:nvPr/>
        </p:nvSpPr>
        <p:spPr>
          <a:xfrm>
            <a:off x="311944" y="6170782"/>
            <a:ext cx="8832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</a:rPr>
              <a:t>Many of the slides have been indirectly/ directly adopted from Prof. </a:t>
            </a:r>
            <a:r>
              <a:rPr lang="en-US" sz="1100" dirty="0" err="1">
                <a:solidFill>
                  <a:schemeClr val="bg1"/>
                </a:solidFill>
              </a:rPr>
              <a:t>ChengXiang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Zhai’s</a:t>
            </a:r>
            <a:r>
              <a:rPr lang="en-US" sz="1100" dirty="0">
                <a:solidFill>
                  <a:schemeClr val="bg1"/>
                </a:solidFill>
              </a:rPr>
              <a:t> “Advanced Topics in Information Retrieval” Course at UIUC.  http://</a:t>
            </a:r>
            <a:r>
              <a:rPr lang="en-US" sz="1100" dirty="0" err="1">
                <a:solidFill>
                  <a:schemeClr val="bg1"/>
                </a:solidFill>
              </a:rPr>
              <a:t>times.cs.uiuc.edu</a:t>
            </a:r>
            <a:r>
              <a:rPr lang="en-US" sz="1100" dirty="0">
                <a:solidFill>
                  <a:schemeClr val="bg1"/>
                </a:solidFill>
              </a:rPr>
              <a:t>/course/510f17/ and the textbook “Text Data Management and Analysis: A Practical Introduction to Information Retrieval and Text Mining” by Cheng Xiang </a:t>
            </a:r>
            <a:r>
              <a:rPr lang="en-US" sz="1100" dirty="0" err="1">
                <a:solidFill>
                  <a:schemeClr val="bg1"/>
                </a:solidFill>
              </a:rPr>
              <a:t>Zhai</a:t>
            </a:r>
            <a:r>
              <a:rPr lang="en-US" sz="1100" dirty="0">
                <a:solidFill>
                  <a:schemeClr val="bg1"/>
                </a:solidFill>
              </a:rPr>
              <a:t> and Sean </a:t>
            </a:r>
            <a:r>
              <a:rPr lang="en-US" sz="1100" dirty="0" err="1">
                <a:solidFill>
                  <a:schemeClr val="bg1"/>
                </a:solidFill>
              </a:rPr>
              <a:t>Massung</a:t>
            </a:r>
            <a:r>
              <a:rPr lang="en-US" sz="1100" dirty="0">
                <a:solidFill>
                  <a:schemeClr val="bg1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40C9-B65F-9946-AEB6-B06155EA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–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FB7F-59C8-1F45-82A2-8311EFE5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Minimum value of H(X): 0</a:t>
            </a:r>
          </a:p>
          <a:p>
            <a:pPr lvl="1"/>
            <a:r>
              <a:rPr lang="en-US" altLang="en-US" dirty="0"/>
              <a:t>Fully Biased Coin</a:t>
            </a:r>
          </a:p>
          <a:p>
            <a:r>
              <a:rPr lang="en-US" altLang="en-US" dirty="0"/>
              <a:t>Maximum value of H(X): log M, where M is the number of possible values for X</a:t>
            </a:r>
          </a:p>
          <a:p>
            <a:pPr lvl="1"/>
            <a:r>
              <a:rPr lang="en-US" altLang="en-US" dirty="0"/>
              <a:t>Fair Dice</a:t>
            </a:r>
          </a:p>
          <a:p>
            <a:r>
              <a:rPr lang="en-US" altLang="en-US" dirty="0"/>
              <a:t>Related to coding of information</a:t>
            </a:r>
          </a:p>
          <a:p>
            <a:pPr lvl="1"/>
            <a:r>
              <a:rPr lang="en-US" altLang="en-US" dirty="0"/>
              <a:t>Information of x =“# bits to code x”</a:t>
            </a:r>
          </a:p>
          <a:p>
            <a:pPr lvl="1"/>
            <a:r>
              <a:rPr lang="en-US" altLang="en-US" dirty="0"/>
              <a:t>= - log </a:t>
            </a:r>
            <a:r>
              <a:rPr lang="en-US" altLang="en-US" i="1" dirty="0"/>
              <a:t>p(x)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AF70-E34D-4D40-9156-0969BF22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2AFB6-F44D-2A4F-B9D6-1EADE2BA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95B6CC0-EB2C-F24B-9F29-35ED57B9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65361"/>
              </p:ext>
            </p:extLst>
          </p:nvPr>
        </p:nvGraphicFramePr>
        <p:xfrm>
          <a:off x="5715000" y="4138061"/>
          <a:ext cx="2552700" cy="205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Equation" r:id="rId3" imgW="35991800" imgH="28968700" progId="Equation.3">
                  <p:embed/>
                </p:oleObj>
              </mc:Choice>
              <mc:Fallback>
                <p:oleObj name="Equation" r:id="rId3" imgW="35991800" imgH="28968700" progId="Equation.3">
                  <p:embed/>
                  <p:pic>
                    <p:nvPicPr>
                      <p:cNvPr id="7173" name="Object 8">
                        <a:extLst>
                          <a:ext uri="{FF2B5EF4-FFF2-40B4-BE49-F238E27FC236}">
                            <a16:creationId xmlns:a16="http://schemas.microsoft.com/office/drawing/2014/main" id="{EF496366-7DC7-AE4F-BF76-22CD386BB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38061"/>
                        <a:ext cx="2552700" cy="2055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3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A761-468C-E747-93F3-27AE1653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10DE-2D69-794D-923B-21EF68D7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pick a random document</a:t>
            </a:r>
          </a:p>
          <a:p>
            <a:r>
              <a:rPr lang="en-US" dirty="0"/>
              <a:t>W = 1 if the word occurs and W = 0 otherwise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the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computer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a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auburn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cndknd</a:t>
            </a:r>
            <a:r>
              <a:rPr lang="en-US" dirty="0"/>
              <a:t>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77E9F-91CC-E043-8CEB-B824819E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FCF1E-0057-2C4B-BFF2-DBDCDD6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A761-468C-E747-93F3-27AE1653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10DE-2D69-794D-923B-21EF68D7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pick a random document</a:t>
            </a:r>
          </a:p>
          <a:p>
            <a:r>
              <a:rPr lang="en-US" dirty="0"/>
              <a:t>W = 1 if the word occurs and W = 0 otherwise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the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computer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a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auburn</a:t>
            </a:r>
            <a:r>
              <a:rPr lang="en-US" dirty="0"/>
              <a:t>)?</a:t>
            </a:r>
          </a:p>
          <a:p>
            <a:r>
              <a:rPr lang="en-US" dirty="0"/>
              <a:t>H(</a:t>
            </a:r>
            <a:r>
              <a:rPr lang="en-US" dirty="0" err="1"/>
              <a:t>W</a:t>
            </a:r>
            <a:r>
              <a:rPr lang="en-US" baseline="-25000" dirty="0" err="1"/>
              <a:t>cndknd</a:t>
            </a:r>
            <a:r>
              <a:rPr lang="en-US" dirty="0"/>
              <a:t>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77E9F-91CC-E043-8CEB-B824819E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FCF1E-0057-2C4B-BFF2-DBDCDD6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15413-DB8F-E647-B7BB-60A0B7DF72C8}"/>
              </a:ext>
            </a:extLst>
          </p:cNvPr>
          <p:cNvSpPr txBox="1"/>
          <p:nvPr/>
        </p:nvSpPr>
        <p:spPr>
          <a:xfrm>
            <a:off x="4267200" y="3387749"/>
            <a:ext cx="4461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H(“the”) vs H(“computer”)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H(“the”) vs H(“a”)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H(“the”) vs H(“</a:t>
            </a:r>
            <a:r>
              <a:rPr lang="en-US" sz="2400" dirty="0" err="1">
                <a:solidFill>
                  <a:srgbClr val="FF0000"/>
                </a:solidFill>
              </a:rPr>
              <a:t>cndknd</a:t>
            </a:r>
            <a:r>
              <a:rPr lang="en-US" sz="2400" dirty="0">
                <a:solidFill>
                  <a:srgbClr val="FF0000"/>
                </a:solidFill>
              </a:rPr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H(“auburn”) vs H(“computer”)</a:t>
            </a:r>
          </a:p>
        </p:txBody>
      </p:sp>
    </p:spTree>
    <p:extLst>
      <p:ext uri="{BB962C8B-B14F-4D97-AF65-F5344CB8AC3E}">
        <p14:creationId xmlns:p14="http://schemas.microsoft.com/office/powerpoint/2010/main" val="165606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41F0-2D7B-4F45-AEB1-33A08853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 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F095-2D4F-8D48-B85C-CE624423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altLang="en-US" dirty="0"/>
              <a:t>The conditional entropy of a random variable Y given another X, expresses how much extra information one still needs to supply on average to communicate Y given that the other party knows X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3DC76-7EB5-8647-87CF-66E1933C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CAB36-0457-5444-9414-72007197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A262F12-51D7-544F-8940-B231D356A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53297"/>
              </p:ext>
            </p:extLst>
          </p:nvPr>
        </p:nvGraphicFramePr>
        <p:xfrm>
          <a:off x="1116012" y="3349101"/>
          <a:ext cx="73691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" name="Equation" r:id="rId3" imgW="68757800" imgH="25742900" progId="Equation.3">
                  <p:embed/>
                </p:oleObj>
              </mc:Choice>
              <mc:Fallback>
                <p:oleObj name="Equation" r:id="rId3" imgW="68757800" imgH="25742900" progId="Equation.3">
                  <p:embed/>
                  <p:pic>
                    <p:nvPicPr>
                      <p:cNvPr id="9221" name="Object 4">
                        <a:extLst>
                          <a:ext uri="{FF2B5EF4-FFF2-40B4-BE49-F238E27FC236}">
                            <a16:creationId xmlns:a16="http://schemas.microsoft.com/office/drawing/2014/main" id="{E502631D-A54A-2A44-BA44-12D499F2E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2" y="3349101"/>
                        <a:ext cx="7369175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35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A761-468C-E747-93F3-27AE1653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 for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10DE-2D69-794D-923B-21EF68D7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/>
              <a:t>Feature selection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If we use only a few words to classify docs, what kind of words should we use?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P(Topic| “computer”=1) vs P(Topic | “the”=1): which is more random? 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Text compression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Some documents (less random) can be compressed more than others (more random)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Can we quantify the “compressibility”?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77E9F-91CC-E043-8CEB-B824819E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FCF1E-0057-2C4B-BFF2-DBDCDD6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3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27FF-74D2-C949-BB23-C6C51429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6B72-EA50-9E49-83E5-53124F91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H(Topic=TV | “</a:t>
            </a:r>
            <a:r>
              <a:rPr lang="en-US" altLang="en-US" dirty="0" err="1"/>
              <a:t>samsung</a:t>
            </a:r>
            <a:r>
              <a:rPr lang="en-US" altLang="en-US" dirty="0"/>
              <a:t>”=1)?</a:t>
            </a:r>
          </a:p>
          <a:p>
            <a:r>
              <a:rPr lang="en-US" altLang="en-US" dirty="0"/>
              <a:t>H(Topic=TV| “the”=1)?</a:t>
            </a:r>
          </a:p>
          <a:p>
            <a:r>
              <a:rPr lang="en-US" altLang="en-US" dirty="0"/>
              <a:t>H(Topic= Tornedo | “</a:t>
            </a:r>
            <a:r>
              <a:rPr lang="en-US" altLang="en-US" dirty="0" err="1"/>
              <a:t>samsung</a:t>
            </a:r>
            <a:r>
              <a:rPr lang="en-US" altLang="en-US" dirty="0"/>
              <a:t>”=1)?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50FC-3E0D-174C-8035-F120F23C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7B542-411B-EB47-BA13-201381C7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8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27FF-74D2-C949-BB23-C6C51429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6B72-EA50-9E49-83E5-53124F91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H(Topic=TV | “</a:t>
            </a:r>
            <a:r>
              <a:rPr lang="en-US" altLang="en-US" dirty="0" err="1"/>
              <a:t>samsung</a:t>
            </a:r>
            <a:r>
              <a:rPr lang="en-US" altLang="en-US" dirty="0"/>
              <a:t>”=1)?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Lower</a:t>
            </a:r>
          </a:p>
          <a:p>
            <a:r>
              <a:rPr lang="en-US" altLang="en-US" dirty="0"/>
              <a:t>H(Topic=TV| “the”=1)?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Same</a:t>
            </a:r>
            <a:endParaRPr lang="en-US" altLang="en-US" dirty="0"/>
          </a:p>
          <a:p>
            <a:r>
              <a:rPr lang="en-US" altLang="en-US" dirty="0"/>
              <a:t>H(Topic=Tornedo | “</a:t>
            </a:r>
            <a:r>
              <a:rPr lang="en-US" altLang="en-US" dirty="0" err="1"/>
              <a:t>samsung</a:t>
            </a:r>
            <a:r>
              <a:rPr lang="en-US" altLang="en-US" dirty="0"/>
              <a:t>”=1)?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Lower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50FC-3E0D-174C-8035-F120F23C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7B542-411B-EB47-BA13-201381C7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8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F8D9-0D8D-D443-BE1A-B9B47993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DC6-D88B-8C49-A177-4C5F8587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Reduction in Entropy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H(Topic) - H(Topic| X)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H(Topic=TV) - H(Topic=TV| “</a:t>
            </a:r>
            <a:r>
              <a:rPr lang="en-US" altLang="en-US" dirty="0" err="1"/>
              <a:t>samsung</a:t>
            </a:r>
            <a:r>
              <a:rPr lang="en-US" altLang="en-US" dirty="0"/>
              <a:t>”=1)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H(Topic=TV) - H(Topic=TV| “the”=1)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D981-D424-524A-98A5-B1B294C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02E5F-65EB-8F48-AC36-B900067D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F8D9-0D8D-D443-BE1A-B9B47993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DC6-D88B-8C49-A177-4C5F8587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H(Topic=Search Engine) - H(Topic= Search Engine | “google”=0)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H(Topic= Search Engine) - H(Topic= Search Engine | “human”=0)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D981-D424-524A-98A5-B1B294C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02E5F-65EB-8F48-AC36-B900067D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2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F8D9-0D8D-D443-BE1A-B9B47993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DC6-D88B-8C49-A177-4C5F8587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H(“trump”=1) - H(“trump”=1| Topic= US Election)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H(“trump”= 1) - H(trump = 1 | Topic != US Election)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D981-D424-524A-98A5-B1B294C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02E5F-65EB-8F48-AC36-B900067D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2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AC82-C0B3-4F41-A437-8F65586C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Information Theory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8358-D4EF-294A-A331-40F2E38A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Random Variable</a:t>
            </a:r>
          </a:p>
          <a:p>
            <a:pPr lvl="1"/>
            <a:r>
              <a:rPr lang="en-US" dirty="0"/>
              <a:t>Outcome of a statistical experiment</a:t>
            </a:r>
          </a:p>
          <a:p>
            <a:r>
              <a:rPr lang="en-US" altLang="en-US" dirty="0"/>
              <a:t>Entropy</a:t>
            </a:r>
          </a:p>
          <a:p>
            <a:pPr lvl="1"/>
            <a:r>
              <a:rPr lang="en-US" altLang="en-US" dirty="0"/>
              <a:t>Measuring uncertainty of a random variable</a:t>
            </a:r>
          </a:p>
          <a:p>
            <a:r>
              <a:rPr lang="en-US" altLang="en-US" dirty="0" err="1"/>
              <a:t>Kullback-Leibler</a:t>
            </a:r>
            <a:r>
              <a:rPr lang="en-US" altLang="en-US" dirty="0"/>
              <a:t> divergence</a:t>
            </a:r>
          </a:p>
          <a:p>
            <a:pPr lvl="1"/>
            <a:r>
              <a:rPr lang="en-US" altLang="en-US" dirty="0"/>
              <a:t>Comparing two distributions</a:t>
            </a:r>
          </a:p>
          <a:p>
            <a:r>
              <a:rPr lang="en-US" altLang="en-US" dirty="0"/>
              <a:t>Mutual Information</a:t>
            </a:r>
          </a:p>
          <a:p>
            <a:pPr lvl="1"/>
            <a:r>
              <a:rPr lang="en-US" altLang="en-US" dirty="0"/>
              <a:t>Measuring the correlation of two random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FFD7E-3593-7649-9983-B25C93DB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5970/6970/6976 SPECIAL TOPICS</a:t>
            </a:r>
          </a:p>
          <a:p>
            <a:r>
              <a:rPr lang="en-US" b="1" dirty="0"/>
              <a:t>Introduction to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8260C-E09A-9840-8500-F879DD42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69293BA8-D662-F140-B0C4-2B806B72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4AFBE6-6512-F24F-BE8F-D07F3EAC683E}" type="slidenum">
              <a:rPr lang="en-US" altLang="en-US" sz="1400" i="0">
                <a:cs typeface="Times New Roman" panose="02020603050405020304" pitchFamily="18" charset="0"/>
              </a:rPr>
              <a:pPr/>
              <a:t>20</a:t>
            </a:fld>
            <a:endParaRPr lang="en-US" altLang="en-US" sz="1400" i="0">
              <a:cs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2B76D19-AE64-F847-AC20-D25925097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 Entropy H(</a:t>
            </a:r>
            <a:r>
              <a:rPr lang="en-US" altLang="en-US" dirty="0" err="1"/>
              <a:t>p,q</a:t>
            </a:r>
            <a:r>
              <a:rPr lang="en-US" altLang="en-US" dirty="0"/>
              <a:t>)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B6A06DBA-166F-AB4F-9A6B-9BC0DF155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290625"/>
              </p:ext>
            </p:extLst>
          </p:nvPr>
        </p:nvGraphicFramePr>
        <p:xfrm>
          <a:off x="2971800" y="2150122"/>
          <a:ext cx="5087584" cy="63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6" name="Equation" r:id="rId3" imgW="63195200" imgH="7899400" progId="Equation.DSMT4">
                  <p:embed/>
                </p:oleObj>
              </mc:Choice>
              <mc:Fallback>
                <p:oleObj name="Equation" r:id="rId3" imgW="63195200" imgH="789940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B6A06DBA-166F-AB4F-9A6B-9BC0DF155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50122"/>
                        <a:ext cx="5087584" cy="6359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BA47C8B6-240F-284A-BE3B-9B1F32318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5104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Intuitively, H(</a:t>
            </a:r>
            <a:r>
              <a:rPr lang="en-US" altLang="en-US" sz="2000" i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p,q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) 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H(p), and  mathematically, 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A0E8E0C6-68E0-AD4B-9E36-5E1D73E16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68475"/>
              </p:ext>
            </p:extLst>
          </p:nvPr>
        </p:nvGraphicFramePr>
        <p:xfrm>
          <a:off x="2286000" y="3623920"/>
          <a:ext cx="42973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7" name="Equation" r:id="rId5" imgW="61734700" imgH="19900900" progId="Equation.DSMT4">
                  <p:embed/>
                </p:oleObj>
              </mc:Choice>
              <mc:Fallback>
                <p:oleObj name="Equation" r:id="rId5" imgW="61734700" imgH="19900900" progId="Equation.DSMT4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A0E8E0C6-68E0-AD4B-9E36-5E1D73E16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23920"/>
                        <a:ext cx="4297362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E3F7AA3F-91ED-454E-B8A5-64A285E41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99213"/>
              </p:ext>
            </p:extLst>
          </p:nvPr>
        </p:nvGraphicFramePr>
        <p:xfrm>
          <a:off x="1234281" y="5289495"/>
          <a:ext cx="64008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8" name="Equation" r:id="rId7" imgW="99187000" imgH="15798800" progId="Equation.DSMT4">
                  <p:embed/>
                </p:oleObj>
              </mc:Choice>
              <mc:Fallback>
                <p:oleObj name="Equation" r:id="rId7" imgW="99187000" imgH="15798800" progId="Equation.DSMT4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E3F7AA3F-91ED-454E-B8A5-64A285E41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281" y="5289495"/>
                        <a:ext cx="64008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F8F3E483-54E0-9D49-9107-DE621B0B3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28" y="1568505"/>
            <a:ext cx="75039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What if we encode X with a code optimized for a wrong distribution q?</a:t>
            </a:r>
          </a:p>
          <a:p>
            <a:pPr algn="l"/>
            <a:endParaRPr lang="en-US" altLang="en-US" sz="2000" i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Expected # of bits=? </a:t>
            </a:r>
          </a:p>
        </p:txBody>
      </p:sp>
    </p:spTree>
    <p:extLst>
      <p:ext uri="{BB962C8B-B14F-4D97-AF65-F5344CB8AC3E}">
        <p14:creationId xmlns:p14="http://schemas.microsoft.com/office/powerpoint/2010/main" val="140792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0540-396D-A14F-8B0C-D22A9C63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Vs Concave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8E9CE-9F15-C24A-B3BD-8F62C168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4370F-5859-F146-8F5B-51D73CFD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B8E2404F-B65B-E647-8A43-BEE079A76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7363203" cy="3600240"/>
          </a:xfrm>
        </p:spPr>
      </p:pic>
    </p:spTree>
    <p:extLst>
      <p:ext uri="{BB962C8B-B14F-4D97-AF65-F5344CB8AC3E}">
        <p14:creationId xmlns:p14="http://schemas.microsoft.com/office/powerpoint/2010/main" val="423216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1AE3-ED20-9A4F-A9AE-C60DFDBC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Logarithm?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141A37-D969-404D-8F27-CFCC2658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83" y="2144450"/>
            <a:ext cx="7847567" cy="304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2176B-E8AC-C24F-B1E0-65B1C866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41F56-DBDA-AE44-B5B6-6A1A5E37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9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A1BC-EBD8-714E-B77C-0E03E26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Negative of Logarithm?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E0BD5-85FA-9348-A312-9256964A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764" y="1587062"/>
            <a:ext cx="5809672" cy="4572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5BC70-DB89-534F-BE98-D39D1CD0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84294-A4AB-F94E-94E5-BB7EB3A7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41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69293BA8-D662-F140-B0C4-2B806B72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4AFBE6-6512-F24F-BE8F-D07F3EAC683E}" type="slidenum">
              <a:rPr lang="en-US" altLang="en-US" sz="1400" i="0">
                <a:cs typeface="Times New Roman" panose="02020603050405020304" pitchFamily="18" charset="0"/>
              </a:rPr>
              <a:pPr/>
              <a:t>24</a:t>
            </a:fld>
            <a:endParaRPr lang="en-US" altLang="en-US" sz="1400" i="0">
              <a:cs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2B76D19-AE64-F847-AC20-D25925097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 Entropy H(</a:t>
            </a:r>
            <a:r>
              <a:rPr lang="en-US" altLang="en-US" dirty="0" err="1"/>
              <a:t>p,q</a:t>
            </a:r>
            <a:r>
              <a:rPr lang="en-US" altLang="en-US" dirty="0"/>
              <a:t>)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B6A06DBA-166F-AB4F-9A6B-9BC0DF155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150122"/>
          <a:ext cx="5087584" cy="63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1" name="Equation" r:id="rId3" imgW="63195200" imgH="7899400" progId="Equation.DSMT4">
                  <p:embed/>
                </p:oleObj>
              </mc:Choice>
              <mc:Fallback>
                <p:oleObj name="Equation" r:id="rId3" imgW="63195200" imgH="789940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B6A06DBA-166F-AB4F-9A6B-9BC0DF155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50122"/>
                        <a:ext cx="5087584" cy="63594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BA47C8B6-240F-284A-BE3B-9B1F32318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5104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Intuitively, H(</a:t>
            </a:r>
            <a:r>
              <a:rPr lang="en-US" altLang="en-US" sz="2000" i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p,q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) 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H(p), and  mathematically, 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A0E8E0C6-68E0-AD4B-9E36-5E1D73E16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623920"/>
          <a:ext cx="42973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2" name="Equation" r:id="rId5" imgW="61734700" imgH="19900900" progId="Equation.DSMT4">
                  <p:embed/>
                </p:oleObj>
              </mc:Choice>
              <mc:Fallback>
                <p:oleObj name="Equation" r:id="rId5" imgW="61734700" imgH="19900900" progId="Equation.DSMT4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A0E8E0C6-68E0-AD4B-9E36-5E1D73E16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23920"/>
                        <a:ext cx="4297362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E3F7AA3F-91ED-454E-B8A5-64A285E41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4281" y="5289495"/>
          <a:ext cx="64008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3" name="Equation" r:id="rId7" imgW="99187000" imgH="15798800" progId="Equation.DSMT4">
                  <p:embed/>
                </p:oleObj>
              </mc:Choice>
              <mc:Fallback>
                <p:oleObj name="Equation" r:id="rId7" imgW="99187000" imgH="15798800" progId="Equation.DSMT4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E3F7AA3F-91ED-454E-B8A5-64A285E41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281" y="5289495"/>
                        <a:ext cx="64008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F8F3E483-54E0-9D49-9107-DE621B0B3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28" y="1568505"/>
            <a:ext cx="75039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What if we encode X with a code optimized for a wrong distribution q?</a:t>
            </a:r>
          </a:p>
          <a:p>
            <a:pPr algn="l"/>
            <a:endParaRPr lang="en-US" altLang="en-US" sz="2000" i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Expected # of bits=? </a:t>
            </a:r>
          </a:p>
        </p:txBody>
      </p:sp>
    </p:spTree>
    <p:extLst>
      <p:ext uri="{BB962C8B-B14F-4D97-AF65-F5344CB8AC3E}">
        <p14:creationId xmlns:p14="http://schemas.microsoft.com/office/powerpoint/2010/main" val="162124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670D838A-3C21-8748-80D0-AC7F9F59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292471-52A0-754F-9217-CFAB9C091DFE}" type="slidenum">
              <a:rPr lang="en-US" altLang="en-US" sz="1400" i="0">
                <a:cs typeface="Times New Roman" panose="02020603050405020304" pitchFamily="18" charset="0"/>
              </a:rPr>
              <a:pPr/>
              <a:t>25</a:t>
            </a:fld>
            <a:endParaRPr lang="en-US" altLang="en-US" sz="1400" i="0">
              <a:cs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1256EFF-713B-FD4B-B4FC-C0D4EA7FA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Kullback-Leibler Divergence D(p||q)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7B24414C-6625-E847-BA0F-F5BC47FC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75039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What if we encode X with a code optimized for a wrong distribution q?</a:t>
            </a:r>
          </a:p>
          <a:p>
            <a:pPr algn="l"/>
            <a:endParaRPr lang="en-US" altLang="en-US" sz="2000" i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How many bits would we waste? </a:t>
            </a:r>
          </a:p>
        </p:txBody>
      </p:sp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0B80C290-1FE4-2E49-9BA7-4F79552D1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59525"/>
              </p:ext>
            </p:extLst>
          </p:nvPr>
        </p:nvGraphicFramePr>
        <p:xfrm>
          <a:off x="3969424" y="2187087"/>
          <a:ext cx="44243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" name="Equation" r:id="rId3" imgW="65532000" imgH="9652000" progId="Equation.DSMT4">
                  <p:embed/>
                </p:oleObj>
              </mc:Choice>
              <mc:Fallback>
                <p:oleObj name="Equation" r:id="rId3" imgW="65532000" imgH="9652000" progId="Equation.DSMT4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0B80C290-1FE4-2E49-9BA7-4F79552D1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424" y="2187087"/>
                        <a:ext cx="4424363" cy="652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">
            <a:extLst>
              <a:ext uri="{FF2B5EF4-FFF2-40B4-BE49-F238E27FC236}">
                <a16:creationId xmlns:a16="http://schemas.microsoft.com/office/drawing/2014/main" id="{E8A8A228-411A-7E40-ABB5-DE37E15B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735" y="2895600"/>
            <a:ext cx="281519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Properties:  (</a:t>
            </a:r>
            <a:r>
              <a:rPr lang="en-US" altLang="en-US" sz="2000" b="1" i="0" dirty="0">
                <a:solidFill>
                  <a:schemeClr val="bg1"/>
                </a:solidFill>
                <a:cs typeface="Times New Roman" panose="02020603050405020304" pitchFamily="18" charset="0"/>
              </a:rPr>
              <a:t>Homework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altLang="en-US" sz="2000" i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- D(p||q)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0</a:t>
            </a: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 - D(p||q)D(q||p)</a:t>
            </a: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 - D(p||q)=0  </a:t>
            </a:r>
            <a:r>
              <a:rPr lang="en-US" altLang="en-US" sz="2000" i="0" dirty="0" err="1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iff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   p=q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71" name="AutoShape 8">
            <a:extLst>
              <a:ext uri="{FF2B5EF4-FFF2-40B4-BE49-F238E27FC236}">
                <a16:creationId xmlns:a16="http://schemas.microsoft.com/office/drawing/2014/main" id="{6B273765-260C-5543-A4B6-EDEDD27B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497" y="3575049"/>
            <a:ext cx="838200" cy="257175"/>
          </a:xfrm>
          <a:prstGeom prst="rightArrow">
            <a:avLst>
              <a:gd name="adj1" fmla="val 50000"/>
              <a:gd name="adj2" fmla="val 81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DFB8CF2D-AE48-7147-83E8-D8CB3DEF8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442" y="3462338"/>
            <a:ext cx="4023345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 dirty="0">
                <a:solidFill>
                  <a:schemeClr val="bg1"/>
                </a:solidFill>
                <a:cs typeface="Times New Roman" panose="02020603050405020304" pitchFamily="18" charset="0"/>
              </a:rPr>
              <a:t>KL-divergence is often used to measure the </a:t>
            </a:r>
          </a:p>
          <a:p>
            <a:r>
              <a:rPr lang="en-US" altLang="en-US" b="1" i="0" dirty="0">
                <a:solidFill>
                  <a:schemeClr val="bg1"/>
                </a:solidFill>
                <a:cs typeface="Times New Roman" panose="02020603050405020304" pitchFamily="18" charset="0"/>
              </a:rPr>
              <a:t>distance between two distributions</a:t>
            </a: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03F3CE48-7540-4544-94FA-438E0130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19" y="4716845"/>
            <a:ext cx="7467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Interpretation: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Fix p, D(p||q) and H(</a:t>
            </a:r>
            <a:r>
              <a:rPr lang="en-US" altLang="en-US" sz="2000" i="0" dirty="0" err="1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p,q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) vary in the same way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If p is an empirical distribution, minimize D(p||q) or H(</a:t>
            </a:r>
            <a:r>
              <a:rPr lang="en-US" altLang="en-US" sz="2000" i="0" dirty="0" err="1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p,q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) is equivalent to maximizing likelihood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74" name="Text Box 11">
            <a:extLst>
              <a:ext uri="{FF2B5EF4-FFF2-40B4-BE49-F238E27FC236}">
                <a16:creationId xmlns:a16="http://schemas.microsoft.com/office/drawing/2014/main" id="{D5683C87-1F0D-DD4C-A826-F2FE5DB87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95600"/>
            <a:ext cx="18838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>
                <a:cs typeface="Times New Roman" panose="02020603050405020304" pitchFamily="18" charset="0"/>
              </a:rPr>
              <a:t>Relative entropy</a:t>
            </a:r>
          </a:p>
        </p:txBody>
      </p:sp>
    </p:spTree>
    <p:extLst>
      <p:ext uri="{BB962C8B-B14F-4D97-AF65-F5344CB8AC3E}">
        <p14:creationId xmlns:p14="http://schemas.microsoft.com/office/powerpoint/2010/main" val="144396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1C56-1021-374B-8F1F-ED692D66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the Observed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85E8-A47A-0749-A3A9-6539504D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it is that a single event /series of events will happen?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probability that Color = red and Size = circle?</a:t>
            </a:r>
          </a:p>
          <a:p>
            <a:r>
              <a:rPr lang="en-US" dirty="0"/>
              <a:t>What is the probability that Color = green and Size = circle?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C32E7-C2FC-9E4A-BF71-35FE5437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215CD-2D8A-5240-B4EF-64C2F5B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08CE42-CCB7-334F-92F3-3DE2D2D4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26" y="2632490"/>
            <a:ext cx="5751348" cy="8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8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1C56-1021-374B-8F1F-ED692D66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the Observed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85E8-A47A-0749-A3A9-6539504D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r>
              <a:rPr lang="en-US" dirty="0"/>
              <a:t>How likely it is that a single event /series of events will happen?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probability that Color = green and Size = circle?</a:t>
            </a:r>
          </a:p>
          <a:p>
            <a:r>
              <a:rPr lang="en-US" dirty="0"/>
              <a:t>What is the probability that we will see a square followed by a circle?</a:t>
            </a:r>
          </a:p>
          <a:p>
            <a:r>
              <a:rPr lang="en-US" dirty="0"/>
              <a:t>What is the probability that we will see a square followed by a </a:t>
            </a:r>
            <a:r>
              <a:rPr lang="en-US" b="1" dirty="0"/>
              <a:t>green</a:t>
            </a:r>
            <a:r>
              <a:rPr lang="en-US" dirty="0"/>
              <a:t> circle?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C32E7-C2FC-9E4A-BF71-35FE5437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215CD-2D8A-5240-B4EF-64C2F5B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4DD768-2E47-B243-BD50-44A5B19F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2626308"/>
            <a:ext cx="5727700" cy="8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0">
            <a:extLst>
              <a:ext uri="{FF2B5EF4-FFF2-40B4-BE49-F238E27FC236}">
                <a16:creationId xmlns:a16="http://schemas.microsoft.com/office/drawing/2014/main" id="{21007B10-7069-1E47-A629-16355C0B121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36128936"/>
              </p:ext>
            </p:extLst>
          </p:nvPr>
        </p:nvGraphicFramePr>
        <p:xfrm>
          <a:off x="389978" y="1411288"/>
          <a:ext cx="8632825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0" name="Equation" r:id="rId3" imgW="136042400" imgH="42125900" progId="Equation.3">
                  <p:embed/>
                </p:oleObj>
              </mc:Choice>
              <mc:Fallback>
                <p:oleObj name="Equation" r:id="rId3" imgW="136042400" imgH="42125900" progId="Equation.3">
                  <p:embed/>
                  <p:pic>
                    <p:nvPicPr>
                      <p:cNvPr id="12290" name="Object 40">
                        <a:extLst>
                          <a:ext uri="{FF2B5EF4-FFF2-40B4-BE49-F238E27FC236}">
                            <a16:creationId xmlns:a16="http://schemas.microsoft.com/office/drawing/2014/main" id="{21007B10-7069-1E47-A629-16355C0B1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78" y="1411288"/>
                        <a:ext cx="8632825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Slide Number Placeholder 7">
            <a:extLst>
              <a:ext uri="{FF2B5EF4-FFF2-40B4-BE49-F238E27FC236}">
                <a16:creationId xmlns:a16="http://schemas.microsoft.com/office/drawing/2014/main" id="{7427AE1D-A7C2-104D-8A83-7D2DFDA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6E24F8-8080-A744-9B0A-A58C78156EAD}" type="slidenum">
              <a:rPr lang="en-US" altLang="en-US" sz="1400" i="0"/>
              <a:pPr/>
              <a:t>28</a:t>
            </a:fld>
            <a:endParaRPr lang="en-US" altLang="en-US" sz="1400" i="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3406D30-06CF-8345-AD4E-ACB1AF68C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32825" cy="1066800"/>
          </a:xfrm>
        </p:spPr>
        <p:txBody>
          <a:bodyPr/>
          <a:lstStyle/>
          <a:p>
            <a:r>
              <a:rPr lang="en-US" altLang="en-US" sz="3600" dirty="0"/>
              <a:t>Cross Entropy, KL-</a:t>
            </a:r>
            <a:r>
              <a:rPr lang="en-US" altLang="en-US" sz="3600" dirty="0" err="1"/>
              <a:t>Div</a:t>
            </a:r>
            <a:r>
              <a:rPr lang="en-US" altLang="en-US" sz="3600" dirty="0"/>
              <a:t>, and Likelihood</a:t>
            </a:r>
          </a:p>
        </p:txBody>
      </p:sp>
      <p:sp>
        <p:nvSpPr>
          <p:cNvPr id="12294" name="Line 12">
            <a:extLst>
              <a:ext uri="{FF2B5EF4-FFF2-40B4-BE49-F238E27FC236}">
                <a16:creationId xmlns:a16="http://schemas.microsoft.com/office/drawing/2014/main" id="{0602C1B0-C2F1-CA4F-8D5A-0D41C00F1C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5" name="Object 45">
            <a:extLst>
              <a:ext uri="{FF2B5EF4-FFF2-40B4-BE49-F238E27FC236}">
                <a16:creationId xmlns:a16="http://schemas.microsoft.com/office/drawing/2014/main" id="{AEDB7B19-21B6-874E-AD4B-B2C63E7CA02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0409904"/>
              </p:ext>
            </p:extLst>
          </p:nvPr>
        </p:nvGraphicFramePr>
        <p:xfrm>
          <a:off x="838200" y="3949700"/>
          <a:ext cx="7467600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1" name="Equation" r:id="rId5" imgW="122593100" imgH="24574500" progId="Equation.3">
                  <p:embed/>
                </p:oleObj>
              </mc:Choice>
              <mc:Fallback>
                <p:oleObj name="Equation" r:id="rId5" imgW="122593100" imgH="24574500" progId="Equation.3">
                  <p:embed/>
                  <p:pic>
                    <p:nvPicPr>
                      <p:cNvPr id="12295" name="Object 45">
                        <a:extLst>
                          <a:ext uri="{FF2B5EF4-FFF2-40B4-BE49-F238E27FC236}">
                            <a16:creationId xmlns:a16="http://schemas.microsoft.com/office/drawing/2014/main" id="{AEDB7B19-21B6-874E-AD4B-B2C63E7CA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49700"/>
                        <a:ext cx="7467600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47">
            <a:extLst>
              <a:ext uri="{FF2B5EF4-FFF2-40B4-BE49-F238E27FC236}">
                <a16:creationId xmlns:a16="http://schemas.microsoft.com/office/drawing/2014/main" id="{833578FC-BC44-8343-98D9-F555D2AF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1341438"/>
            <a:ext cx="23955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>
                <a:latin typeface="Arial" panose="020B0604020202020204" pitchFamily="34" charset="0"/>
              </a:rPr>
              <a:t>Example: X </a:t>
            </a:r>
            <a:r>
              <a:rPr lang="en-US" altLang="en-US" b="1" i="0">
                <a:latin typeface="Arial" panose="020B0604020202020204" pitchFamily="34" charset="0"/>
                <a:sym typeface="Symbol" pitchFamily="2" charset="2"/>
              </a:rPr>
              <a:t>{</a:t>
            </a:r>
            <a:r>
              <a:rPr lang="en-US" altLang="en-US" b="1" i="0">
                <a:latin typeface="Arial" panose="020B0604020202020204" pitchFamily="34" charset="0"/>
              </a:rPr>
              <a:t>“H”,“T”}</a:t>
            </a:r>
          </a:p>
          <a:p>
            <a:r>
              <a:rPr lang="en-US" altLang="en-US" b="1" i="0">
                <a:latin typeface="Arial" panose="020B0604020202020204" pitchFamily="34" charset="0"/>
              </a:rPr>
              <a:t>Y=(HHTTH)</a:t>
            </a:r>
          </a:p>
        </p:txBody>
      </p:sp>
      <p:graphicFrame>
        <p:nvGraphicFramePr>
          <p:cNvPr id="12297" name="Object 2">
            <a:extLst>
              <a:ext uri="{FF2B5EF4-FFF2-40B4-BE49-F238E27FC236}">
                <a16:creationId xmlns:a16="http://schemas.microsoft.com/office/drawing/2014/main" id="{1E0C6330-5FF4-1941-866F-CF68657FA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0188" y="1927225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2" name="Equation" r:id="rId7" imgW="45059600" imgH="9067800" progId="Equation.3">
                  <p:embed/>
                </p:oleObj>
              </mc:Choice>
              <mc:Fallback>
                <p:oleObj name="Equation" r:id="rId7" imgW="45059600" imgH="9067800" progId="Equation.3">
                  <p:embed/>
                  <p:pic>
                    <p:nvPicPr>
                      <p:cNvPr id="12297" name="Object 2">
                        <a:extLst>
                          <a:ext uri="{FF2B5EF4-FFF2-40B4-BE49-F238E27FC236}">
                            <a16:creationId xmlns:a16="http://schemas.microsoft.com/office/drawing/2014/main" id="{1E0C6330-5FF4-1941-866F-CF68657FA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1927225"/>
                        <a:ext cx="1955800" cy="393700"/>
                      </a:xfrm>
                      <a:prstGeom prst="rect">
                        <a:avLst/>
                      </a:prstGeom>
                      <a:solidFill>
                        <a:srgbClr val="D9D9D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37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FF48588A-B897-1946-AE23-E3FFA73B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FC906E-F13F-034A-B1E6-42C1E28D85DF}" type="slidenum">
              <a:rPr lang="en-US" altLang="en-US" sz="1400" i="0">
                <a:cs typeface="Times New Roman" panose="02020603050405020304" pitchFamily="18" charset="0"/>
              </a:rPr>
              <a:pPr/>
              <a:t>29</a:t>
            </a:fld>
            <a:endParaRPr lang="en-US" altLang="en-US" sz="1400" i="0">
              <a:cs typeface="Times New Roman" panose="02020603050405020304" pitchFamily="18" charset="0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1048F050-ED79-EA45-A516-3BB7361C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Mutual Information I(X;Y)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50400029-968C-F74D-A36B-5121F4EC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58" y="1088584"/>
            <a:ext cx="533400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Comparing two distributions:  p(</a:t>
            </a:r>
            <a:r>
              <a:rPr lang="en-US" altLang="en-US" sz="2000" i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x,y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) vs p(x) p(y)</a:t>
            </a:r>
          </a:p>
        </p:txBody>
      </p:sp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id="{F1B587CB-D297-3843-9C02-FC1D40BC6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23150"/>
              </p:ext>
            </p:extLst>
          </p:nvPr>
        </p:nvGraphicFramePr>
        <p:xfrm>
          <a:off x="899911" y="1589834"/>
          <a:ext cx="7344177" cy="65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" name="Equation" r:id="rId3" imgW="103860600" imgH="9944100" progId="Equation.DSMT4">
                  <p:embed/>
                </p:oleObj>
              </mc:Choice>
              <mc:Fallback>
                <p:oleObj name="Equation" r:id="rId3" imgW="103860600" imgH="9944100" progId="Equation.DSMT4">
                  <p:embed/>
                  <p:pic>
                    <p:nvPicPr>
                      <p:cNvPr id="13317" name="Object 6">
                        <a:extLst>
                          <a:ext uri="{FF2B5EF4-FFF2-40B4-BE49-F238E27FC236}">
                            <a16:creationId xmlns:a16="http://schemas.microsoft.com/office/drawing/2014/main" id="{F1B587CB-D297-3843-9C02-FC1D40BC6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11" y="1589834"/>
                        <a:ext cx="7344177" cy="65982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9">
            <a:extLst>
              <a:ext uri="{FF2B5EF4-FFF2-40B4-BE49-F238E27FC236}">
                <a16:creationId xmlns:a16="http://schemas.microsoft.com/office/drawing/2014/main" id="{F1502A82-3A34-474B-B7C5-B6C986B43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98" y="2269427"/>
            <a:ext cx="79248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Properties: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I(X;Y)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0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I(X;Y)=I(Y;X)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I(X;Y)=0  </a:t>
            </a:r>
            <a:r>
              <a:rPr lang="en-US" altLang="en-US" sz="2000" i="0" dirty="0" err="1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iff</a:t>
            </a:r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  <a:sym typeface="Symbol" pitchFamily="2" charset="2"/>
              </a:rPr>
              <a:t> X &amp; Y are independent</a:t>
            </a:r>
          </a:p>
        </p:txBody>
      </p:sp>
      <p:sp>
        <p:nvSpPr>
          <p:cNvPr id="13319" name="Text Box 10">
            <a:extLst>
              <a:ext uri="{FF2B5EF4-FFF2-40B4-BE49-F238E27FC236}">
                <a16:creationId xmlns:a16="http://schemas.microsoft.com/office/drawing/2014/main" id="{304678D9-F31C-8C47-BFB9-BEE412A44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8" y="3733800"/>
            <a:ext cx="8229601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Interpretations:</a:t>
            </a: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     - Measures how much reduction in uncertainty of X given info. about Y</a:t>
            </a: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     - Measures correlation between X and Y</a:t>
            </a: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     - Related to the “channel capacity” in information theory</a:t>
            </a:r>
          </a:p>
          <a:p>
            <a:pPr algn="l"/>
            <a:endParaRPr lang="en-US" altLang="en-US" sz="2000" i="0" dirty="0">
              <a:solidFill>
                <a:schemeClr val="bg1"/>
              </a:solidFill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3320" name="Text Box 11">
            <a:extLst>
              <a:ext uri="{FF2B5EF4-FFF2-40B4-BE49-F238E27FC236}">
                <a16:creationId xmlns:a16="http://schemas.microsoft.com/office/drawing/2014/main" id="{F0853C12-42C0-404E-A399-A54F123DD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89525"/>
            <a:ext cx="8153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Examples: </a:t>
            </a: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  I(Topic; “computer”) vs. I(Topic; “the”)? </a:t>
            </a:r>
          </a:p>
          <a:p>
            <a:pPr algn="l"/>
            <a:r>
              <a:rPr lang="en-US" altLang="en-US" sz="2000" i="0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  I(“computer”, “program”) vs I(“computer”, “baseball”)?</a:t>
            </a:r>
            <a:endParaRPr lang="en-US" altLang="en-US" sz="2000" i="0" dirty="0">
              <a:solidFill>
                <a:schemeClr val="bg1"/>
              </a:solidFill>
              <a:cs typeface="Times New Roman" panose="02020603050405020304" pitchFamily="18" charset="0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3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9A5C8E-E929-BD4F-A90E-6018352C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2" y="3200400"/>
            <a:ext cx="2184400" cy="218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DB7D3-1D19-5742-BFBD-7FBC97E5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186F-D1A9-3942-9178-DDE5CDCF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of a statistical experiment</a:t>
            </a:r>
          </a:p>
          <a:p>
            <a:r>
              <a:rPr lang="en-US" dirty="0"/>
              <a:t>Probabilistic in nature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F59A5-0A5C-5048-A97B-7D7F213E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5970/6970/6976 SPECIAL TOPICS</a:t>
            </a:r>
          </a:p>
          <a:p>
            <a:r>
              <a:rPr lang="en-US" b="1" dirty="0"/>
              <a:t>Introduction to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0D827-9ACF-4F43-8207-F890B23F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D61C0E-381A-544F-8FC4-3F26B84E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97" y="3429000"/>
            <a:ext cx="2764754" cy="2078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19F782-2E1F-824E-B987-1D53FF917AB7}"/>
                  </a:ext>
                </a:extLst>
              </p:cNvPr>
              <p:cNvSpPr txBox="1"/>
              <p:nvPr/>
            </p:nvSpPr>
            <p:spPr>
              <a:xfrm>
                <a:off x="6805351" y="2895600"/>
                <a:ext cx="823559" cy="1732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19F782-2E1F-824E-B987-1D53FF917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351" y="2895600"/>
                <a:ext cx="823559" cy="1732718"/>
              </a:xfrm>
              <a:prstGeom prst="rect">
                <a:avLst/>
              </a:prstGeom>
              <a:blipFill>
                <a:blip r:embed="rId4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A1F541-CAE6-5D4E-B02F-1D7885A3D1DD}"/>
                  </a:ext>
                </a:extLst>
              </p:cNvPr>
              <p:cNvSpPr txBox="1"/>
              <p:nvPr/>
            </p:nvSpPr>
            <p:spPr>
              <a:xfrm>
                <a:off x="2115732" y="3197027"/>
                <a:ext cx="116294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𝑡𝑎𝑖𝑙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A1F541-CAE6-5D4E-B02F-1D7885A3D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732" y="3197027"/>
                <a:ext cx="1162947" cy="710194"/>
              </a:xfrm>
              <a:prstGeom prst="rect">
                <a:avLst/>
              </a:prstGeom>
              <a:blipFill>
                <a:blip r:embed="rId5"/>
                <a:stretch>
                  <a:fillRect l="-63043" t="-194643" r="-38043" b="-28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76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CA59-E08C-B443-9BCE-0A75922C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Mutual Information I(X;Y)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4BE7-9BB0-554C-B06A-643C378B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F835-4142-C54B-B3A5-E2744FDB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D38F-E94E-1B41-83D4-3DE94970DF3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25F34-AD6E-274F-B7ED-1D006E49A0B5}"/>
              </a:ext>
            </a:extLst>
          </p:cNvPr>
          <p:cNvSpPr txBox="1"/>
          <p:nvPr/>
        </p:nvSpPr>
        <p:spPr>
          <a:xfrm>
            <a:off x="479862" y="1447800"/>
            <a:ext cx="822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Whenever </a:t>
            </a:r>
            <a:r>
              <a:rPr lang="en-US" sz="2000" dirty="0">
                <a:solidFill>
                  <a:srgbClr val="FF0000"/>
                </a:solidFill>
              </a:rPr>
              <a:t>eats</a:t>
            </a:r>
            <a:r>
              <a:rPr lang="en-US" sz="2000" dirty="0">
                <a:solidFill>
                  <a:schemeClr val="bg1"/>
                </a:solidFill>
              </a:rPr>
              <a:t> occurs, what other words also tend to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1D4D61-DC60-6C47-8810-C3AA6E92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5" y="2355826"/>
            <a:ext cx="8310488" cy="2146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B1566-75CB-CB44-88ED-F5E4278B98C9}"/>
              </a:ext>
            </a:extLst>
          </p:cNvPr>
          <p:cNvSpPr txBox="1"/>
          <p:nvPr/>
        </p:nvSpPr>
        <p:spPr>
          <a:xfrm>
            <a:off x="986679" y="47244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Mutual information between a word and itself is the largest,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which is equal to the entropy of the word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93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B33-AF36-5F45-87CB-0D0D3F32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Mutual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B1B5F-305B-5E47-A35B-5A53F3AE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9297A-882B-B945-ACB1-173B017A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D38F-E94E-1B41-83D4-3DE94970DF3F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DC7FC9BA-8518-214A-A96F-6A2311FE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0220"/>
            <a:ext cx="7772400" cy="1401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DC284-7F21-E14B-AF7A-B774DDA579DF}"/>
              </a:ext>
            </a:extLst>
          </p:cNvPr>
          <p:cNvSpPr txBox="1"/>
          <p:nvPr/>
        </p:nvSpPr>
        <p:spPr>
          <a:xfrm>
            <a:off x="562830" y="3431628"/>
            <a:ext cx="800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Any connection with KL Divergence?</a:t>
            </a:r>
          </a:p>
        </p:txBody>
      </p:sp>
    </p:spTree>
    <p:extLst>
      <p:ext uri="{BB962C8B-B14F-4D97-AF65-F5344CB8AC3E}">
        <p14:creationId xmlns:p14="http://schemas.microsoft.com/office/powerpoint/2010/main" val="123021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B33-AF36-5F45-87CB-0D0D3F32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381198"/>
            <a:ext cx="8372476" cy="675926"/>
          </a:xfrm>
        </p:spPr>
        <p:txBody>
          <a:bodyPr/>
          <a:lstStyle/>
          <a:p>
            <a:r>
              <a:rPr lang="en-US" dirty="0"/>
              <a:t>Mutual Information and KL Divergence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B1B5F-305B-5E47-A35B-5A53F3AE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9297A-882B-B945-ACB1-173B017A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D38F-E94E-1B41-83D4-3DE94970DF3F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DC7FC9BA-8518-214A-A96F-6A2311FE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8044"/>
            <a:ext cx="7772400" cy="1401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DC284-7F21-E14B-AF7A-B774DDA579DF}"/>
              </a:ext>
            </a:extLst>
          </p:cNvPr>
          <p:cNvSpPr txBox="1"/>
          <p:nvPr/>
        </p:nvSpPr>
        <p:spPr>
          <a:xfrm>
            <a:off x="322142" y="2921168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Numerator of the fraction is the observed joint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Denominator is the Expected joint distribution if they are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KL-divergence quantifies the difference between these two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5281-97AC-D842-AAAA-9D3E349ADCCA}"/>
              </a:ext>
            </a:extLst>
          </p:cNvPr>
          <p:cNvSpPr txBox="1"/>
          <p:nvPr/>
        </p:nvSpPr>
        <p:spPr>
          <a:xfrm>
            <a:off x="670034" y="43434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KL-divergence measures the divergence of the actual joint distribution from the expected distribution under an independence assumption. The larger the divergence is, the higher the mutual information would be.</a:t>
            </a:r>
          </a:p>
        </p:txBody>
      </p:sp>
    </p:spTree>
    <p:extLst>
      <p:ext uri="{BB962C8B-B14F-4D97-AF65-F5344CB8AC3E}">
        <p14:creationId xmlns:p14="http://schemas.microsoft.com/office/powerpoint/2010/main" val="3686920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B0A2-CEFB-114F-B9ED-E7AC21DB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Mutual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6D166-DDA1-8345-AC81-54B296A6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85BB8-518A-9548-9121-8EAEC950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D38F-E94E-1B41-83D4-3DE94970DF3F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2A19C-38B7-9A4A-9BE8-0CB6E1AA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9" y="2057400"/>
            <a:ext cx="8270833" cy="3237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B0575-7B43-E843-B3DD-8206FFF68731}"/>
              </a:ext>
            </a:extLst>
          </p:cNvPr>
          <p:cNvSpPr txBox="1"/>
          <p:nvPr/>
        </p:nvSpPr>
        <p:spPr>
          <a:xfrm>
            <a:off x="914400" y="153938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Associated Probabilities:</a:t>
            </a:r>
          </a:p>
        </p:txBody>
      </p:sp>
    </p:spTree>
    <p:extLst>
      <p:ext uri="{BB962C8B-B14F-4D97-AF65-F5344CB8AC3E}">
        <p14:creationId xmlns:p14="http://schemas.microsoft.com/office/powerpoint/2010/main" val="1863359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B0A2-CEFB-114F-B9ED-E7AC21DB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Mutual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6D166-DDA1-8345-AC81-54B296A6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85BB8-518A-9548-9121-8EAEC950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D38F-E94E-1B41-83D4-3DE94970DF3F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A767F0-DECB-3A48-B9D8-FBCB3098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057400"/>
            <a:ext cx="818984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6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FFF7-3692-8544-995F-3F06076D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Mutual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52439-514A-7A49-99F8-FED4873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B0F4A-24F4-DA47-8872-504CE987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D38F-E94E-1B41-83D4-3DE94970DF3F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3F3C0A-460D-4A4B-B365-F3B7812A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3" y="1479006"/>
            <a:ext cx="8067676" cy="4632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704384-E7A9-6F41-9826-8C57801D80A4}"/>
              </a:ext>
            </a:extLst>
          </p:cNvPr>
          <p:cNvSpPr txBox="1"/>
          <p:nvPr/>
        </p:nvSpPr>
        <p:spPr>
          <a:xfrm>
            <a:off x="609600" y="111492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724033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FFF7-3692-8544-995F-3F06076D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Mutual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52439-514A-7A49-99F8-FED48736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B0F4A-24F4-DA47-8872-504CE987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D38F-E94E-1B41-83D4-3DE94970DF3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04384-E7A9-6F41-9826-8C57801D80A4}"/>
              </a:ext>
            </a:extLst>
          </p:cNvPr>
          <p:cNvSpPr txBox="1"/>
          <p:nvPr/>
        </p:nvSpPr>
        <p:spPr>
          <a:xfrm>
            <a:off x="609600" y="139211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Estimating the Probabilities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7703B-8743-D849-B05C-D57FCEA6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27" y="1981200"/>
            <a:ext cx="7765746" cy="3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3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A01D83E2-6D68-554C-92F0-ACEDD33D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A4E34E-E745-D045-9C80-11AB64052C6E}" type="slidenum">
              <a:rPr lang="en-US" altLang="en-US" sz="1400" i="0"/>
              <a:pPr/>
              <a:t>37</a:t>
            </a:fld>
            <a:endParaRPr lang="en-US" altLang="en-US" sz="1400" i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70F64D9-EAFC-2548-8834-F6A07552A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You Should Know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6F50C98-AB3D-0E43-9994-50758BA2C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Information theory concepts: entropy, cross entropy, relative entropy, conditional entropy, KL-div., mutual information</a:t>
            </a:r>
          </a:p>
          <a:p>
            <a:pPr lvl="1"/>
            <a:r>
              <a:rPr lang="en-US" altLang="en-US" dirty="0"/>
              <a:t>Know their definitions, how to compute them</a:t>
            </a:r>
          </a:p>
          <a:p>
            <a:pPr lvl="1"/>
            <a:r>
              <a:rPr lang="en-US" altLang="en-US" dirty="0"/>
              <a:t>Know how to interpret them</a:t>
            </a:r>
          </a:p>
          <a:p>
            <a:pPr lvl="1"/>
            <a:r>
              <a:rPr lang="en-US" altLang="en-US" dirty="0"/>
              <a:t>Know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8227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905-76A4-4848-AE12-DC45E9E0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C1A2-F55D-8D40-8310-9FBE210D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Entropy H(X) measures the uncertainty/randomness of random variable X</a:t>
            </a:r>
          </a:p>
          <a:p>
            <a:r>
              <a:rPr lang="en-US" dirty="0"/>
              <a:t>The more uncertain a random variable is, the higher the entropy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3C475-DA08-A74F-AF22-3D1F6844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5223-9A61-B44B-BAA3-1DBFC808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DC057-DB3E-8349-865E-EFBF0DA1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57600"/>
            <a:ext cx="2184400" cy="218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AD8D1-3D2A-2D44-8D56-296333F8619A}"/>
                  </a:ext>
                </a:extLst>
              </p:cNvPr>
              <p:cNvSpPr txBox="1"/>
              <p:nvPr/>
            </p:nvSpPr>
            <p:spPr>
              <a:xfrm>
                <a:off x="2829420" y="3654227"/>
                <a:ext cx="116294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𝑡𝑎𝑖𝑙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AD8D1-3D2A-2D44-8D56-296333F86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420" y="3654227"/>
                <a:ext cx="1162947" cy="710194"/>
              </a:xfrm>
              <a:prstGeom prst="rect">
                <a:avLst/>
              </a:prstGeom>
              <a:blipFill>
                <a:blip r:embed="rId3"/>
                <a:stretch>
                  <a:fillRect l="-61957" t="-194643" r="-38043" b="-28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12C8DEB-8B4A-0447-9BFB-3D35FABBB88C}"/>
              </a:ext>
            </a:extLst>
          </p:cNvPr>
          <p:cNvSpPr txBox="1"/>
          <p:nvPr/>
        </p:nvSpPr>
        <p:spPr>
          <a:xfrm>
            <a:off x="4523337" y="3327400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X is always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>
                <a:solidFill>
                  <a:schemeClr val="bg1"/>
                </a:solidFill>
              </a:rPr>
              <a:t>, we don’t need to represent any information and</a:t>
            </a:r>
          </a:p>
          <a:p>
            <a:pPr algn="ctr"/>
            <a:r>
              <a:rPr lang="en-US" dirty="0">
                <a:solidFill>
                  <a:srgbClr val="0093FA"/>
                </a:solidFill>
              </a:rPr>
              <a:t>H(X) = 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C0EFD-5518-1242-9C5F-3081EA292520}"/>
              </a:ext>
            </a:extLst>
          </p:cNvPr>
          <p:cNvSpPr txBox="1"/>
          <p:nvPr/>
        </p:nvSpPr>
        <p:spPr>
          <a:xfrm>
            <a:off x="4473028" y="4374055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X is always </a:t>
            </a:r>
            <a:r>
              <a:rPr lang="en-US" dirty="0">
                <a:solidFill>
                  <a:srgbClr val="FF0000"/>
                </a:solidFill>
              </a:rPr>
              <a:t>tail</a:t>
            </a:r>
            <a:r>
              <a:rPr lang="en-US" dirty="0">
                <a:solidFill>
                  <a:schemeClr val="bg1"/>
                </a:solidFill>
              </a:rPr>
              <a:t>, we don’t need to represent any information and</a:t>
            </a:r>
          </a:p>
          <a:p>
            <a:pPr algn="ctr"/>
            <a:r>
              <a:rPr lang="en-US" dirty="0">
                <a:solidFill>
                  <a:srgbClr val="0093FA"/>
                </a:solidFill>
              </a:rPr>
              <a:t>H(X) = 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D5047-FFA3-5F40-AE5E-E89A42039946}"/>
              </a:ext>
            </a:extLst>
          </p:cNvPr>
          <p:cNvSpPr txBox="1"/>
          <p:nvPr/>
        </p:nvSpPr>
        <p:spPr>
          <a:xfrm>
            <a:off x="4486166" y="5472668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if 50/50 chance??</a:t>
            </a:r>
          </a:p>
        </p:txBody>
      </p:sp>
    </p:spTree>
    <p:extLst>
      <p:ext uri="{BB962C8B-B14F-4D97-AF65-F5344CB8AC3E}">
        <p14:creationId xmlns:p14="http://schemas.microsoft.com/office/powerpoint/2010/main" val="113944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905-76A4-4848-AE12-DC45E9E0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C1A2-F55D-8D40-8310-9FBE210D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H(X), is a measure of expected number of bits needed to represent the outcome of an event x ∼ X.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3C475-DA08-A74F-AF22-3D1F6844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5223-9A61-B44B-BAA3-1DBFC808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0972C0-A8E8-664F-B28A-C670CC33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200400"/>
            <a:ext cx="4343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8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905-76A4-4848-AE12-DC45E9E0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C1A2-F55D-8D40-8310-9FBE210D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H(X), is a measure of expected number of bits needed to represent the outcome of an event x ∼ X.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3C475-DA08-A74F-AF22-3D1F6844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5223-9A61-B44B-BAA3-1DBFC808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0972C0-A8E8-664F-B28A-C670CC33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62" y="2606477"/>
            <a:ext cx="43434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DC057-DB3E-8349-865E-EFBF0DA1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2" y="3657600"/>
            <a:ext cx="2184400" cy="218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616C1-1DF8-7A4B-881E-54E72D6D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762" y="4573708"/>
            <a:ext cx="3611769" cy="649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75D7CA-678E-D449-92F3-4EFBEE6BA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257" y="4084329"/>
            <a:ext cx="3051423" cy="4893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F9211D-3FBB-E442-9691-E2F8A21C2A5E}"/>
                  </a:ext>
                </a:extLst>
              </p:cNvPr>
              <p:cNvSpPr txBox="1"/>
              <p:nvPr/>
            </p:nvSpPr>
            <p:spPr>
              <a:xfrm>
                <a:off x="2691706" y="3816261"/>
                <a:ext cx="116294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𝑡𝑎𝑖𝑙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F9211D-3FBB-E442-9691-E2F8A21C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706" y="3816261"/>
                <a:ext cx="1162947" cy="710194"/>
              </a:xfrm>
              <a:prstGeom prst="rect">
                <a:avLst/>
              </a:prstGeom>
              <a:blipFill>
                <a:blip r:embed="rId6"/>
                <a:stretch>
                  <a:fillRect l="-61290" t="-192857" r="-36559" b="-2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905-76A4-4848-AE12-DC45E9E0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C1A2-F55D-8D40-8310-9FBE210D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H(X), is a measure of expected number of bits needed to represent the outcome of an event x ∼ X.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3C475-DA08-A74F-AF22-3D1F6844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5223-9A61-B44B-BAA3-1DBFC808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0972C0-A8E8-664F-B28A-C670CC33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62" y="2606477"/>
            <a:ext cx="43434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DC057-DB3E-8349-865E-EFBF0DA1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2" y="3657600"/>
            <a:ext cx="2184400" cy="218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616C1-1DF8-7A4B-881E-54E72D6D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781" y="3808997"/>
            <a:ext cx="3611769" cy="649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C020E9-E3B0-9444-BE99-6DCC52257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042" y="4844815"/>
            <a:ext cx="3155512" cy="7128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75D7CA-678E-D449-92F3-4EFBEE6BA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276" y="3319618"/>
            <a:ext cx="3051423" cy="489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CD95D9-BA26-B845-9AEB-A2404893B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672" y="5411211"/>
            <a:ext cx="3640328" cy="7180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DD23A1-4432-BF41-B299-68FBEFFA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52" y="3810000"/>
            <a:ext cx="2184400" cy="218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F9211D-3FBB-E442-9691-E2F8A21C2A5E}"/>
                  </a:ext>
                </a:extLst>
              </p:cNvPr>
              <p:cNvSpPr txBox="1"/>
              <p:nvPr/>
            </p:nvSpPr>
            <p:spPr>
              <a:xfrm>
                <a:off x="2691706" y="3816261"/>
                <a:ext cx="116294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𝑡𝑎𝑖𝑙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F9211D-3FBB-E442-9691-E2F8A21C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706" y="3816261"/>
                <a:ext cx="1162947" cy="710194"/>
              </a:xfrm>
              <a:prstGeom prst="rect">
                <a:avLst/>
              </a:prstGeom>
              <a:blipFill>
                <a:blip r:embed="rId8"/>
                <a:stretch>
                  <a:fillRect l="-61290" t="-192857" r="-36559" b="-2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8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7D28-CE5C-C640-B640-5F640C61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-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63D3-0DD2-934C-A739-DB51F1A0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E70C8-9763-334F-83C5-2DB56FF7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3E7550-BDE1-2A45-8825-AFC48D4DF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9800"/>
            <a:ext cx="5757584" cy="35342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9B6CAC-A667-454D-AE86-3A0F8259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97" y="1861834"/>
            <a:ext cx="2184400" cy="218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97BCD4-CBB0-4F47-BEB4-653166FD2F7D}"/>
                  </a:ext>
                </a:extLst>
              </p:cNvPr>
              <p:cNvSpPr txBox="1"/>
              <p:nvPr/>
            </p:nvSpPr>
            <p:spPr>
              <a:xfrm>
                <a:off x="7619223" y="1634855"/>
                <a:ext cx="116294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h𝑒𝑎𝑑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𝑡𝑎𝑖𝑙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97BCD4-CBB0-4F47-BEB4-653166FD2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23" y="1634855"/>
                <a:ext cx="1162947" cy="710194"/>
              </a:xfrm>
              <a:prstGeom prst="rect">
                <a:avLst/>
              </a:prstGeom>
              <a:blipFill>
                <a:blip r:embed="rId4"/>
                <a:stretch>
                  <a:fillRect l="-63043" t="-189474" r="-38043" b="-27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15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8026-0524-9E40-98F3-1BC55D3D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– More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D459-31D1-FA48-986F-2E4F8042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2" charset="2"/>
              </a:rPr>
              <a:t>Measures the “amount of information” in X</a:t>
            </a:r>
          </a:p>
          <a:p>
            <a:r>
              <a:rPr lang="en-US" altLang="en-US" dirty="0">
                <a:sym typeface="Symbol" pitchFamily="2" charset="2"/>
              </a:rPr>
              <a:t>Minimum average number of bits to compress values of X</a:t>
            </a:r>
          </a:p>
          <a:p>
            <a:pPr lvl="1"/>
            <a:r>
              <a:rPr lang="en-US" altLang="en-US" dirty="0"/>
              <a:t>A fair coin has the maximum information, and is hardest to compress</a:t>
            </a:r>
          </a:p>
          <a:p>
            <a:pPr lvl="1"/>
            <a:r>
              <a:rPr lang="en-US" altLang="en-US" dirty="0"/>
              <a:t>A biased coin has some information, and can be compressed to &lt;1 bit </a:t>
            </a:r>
            <a:r>
              <a:rPr lang="en-US" altLang="en-US" u="sng" dirty="0"/>
              <a:t>on average</a:t>
            </a:r>
          </a:p>
          <a:p>
            <a:pPr lvl="1"/>
            <a:r>
              <a:rPr lang="en-US" altLang="en-US" dirty="0"/>
              <a:t>A completely biased coin has no information, and needs only 0 bit</a:t>
            </a:r>
          </a:p>
          <a:p>
            <a:endParaRPr lang="en-US" altLang="en-US" dirty="0">
              <a:sym typeface="Symbol" pitchFamily="2" charset="2"/>
            </a:endParaRPr>
          </a:p>
          <a:p>
            <a:endParaRPr lang="en-US" altLang="en-US" dirty="0">
              <a:sym typeface="Symbol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E97FD-BCC5-A443-B63E-5BECD9E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5970/6970/6976 SPECIAL TOPICS</a:t>
            </a:r>
          </a:p>
          <a:p>
            <a:r>
              <a:rPr lang="en-US" b="1"/>
              <a:t>Introduction to Information Retrieval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8ED-3289-7746-AFD4-CF9BD0B9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1761</Words>
  <Application>Microsoft Macintosh PowerPoint</Application>
  <PresentationFormat>On-screen Show (4:3)</PresentationFormat>
  <Paragraphs>276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Segoe UI</vt:lpstr>
      <vt:lpstr>Times New Roman</vt:lpstr>
      <vt:lpstr>Wingdings 2</vt:lpstr>
      <vt:lpstr>Verve</vt:lpstr>
      <vt:lpstr>Equation</vt:lpstr>
      <vt:lpstr>Basic Concepts of Information Theory</vt:lpstr>
      <vt:lpstr>Information Theory Basics</vt:lpstr>
      <vt:lpstr>Random Variable</vt:lpstr>
      <vt:lpstr>Entropy</vt:lpstr>
      <vt:lpstr>Entropy - Definition</vt:lpstr>
      <vt:lpstr>Entropy - Definition</vt:lpstr>
      <vt:lpstr>Entropy - Definition</vt:lpstr>
      <vt:lpstr>Entropy - Definition</vt:lpstr>
      <vt:lpstr>Entropy – More Interpretation</vt:lpstr>
      <vt:lpstr>Entropy – Properties</vt:lpstr>
      <vt:lpstr>Entropy for Information Retrieval</vt:lpstr>
      <vt:lpstr>Entropy for Information Retrieval</vt:lpstr>
      <vt:lpstr>Conditional  Entropy</vt:lpstr>
      <vt:lpstr>Conditional Entropy for Information Retrieval</vt:lpstr>
      <vt:lpstr>Conditional Entropy</vt:lpstr>
      <vt:lpstr>Conditional Entropy</vt:lpstr>
      <vt:lpstr>Information Gain</vt:lpstr>
      <vt:lpstr>Information Gain</vt:lpstr>
      <vt:lpstr>Information Gain</vt:lpstr>
      <vt:lpstr>Cross Entropy H(p,q)</vt:lpstr>
      <vt:lpstr>Convex Vs Concave function</vt:lpstr>
      <vt:lpstr>How about Logarithm?</vt:lpstr>
      <vt:lpstr>How about Negative of Logarithm?</vt:lpstr>
      <vt:lpstr>Cross Entropy H(p,q)</vt:lpstr>
      <vt:lpstr>Kullback-Leibler Divergence D(p||q)</vt:lpstr>
      <vt:lpstr>Likelihood of the Observed Data</vt:lpstr>
      <vt:lpstr>Likelihood of the Observed Data</vt:lpstr>
      <vt:lpstr>Cross Entropy, KL-Div, and Likelihood</vt:lpstr>
      <vt:lpstr>Mutual Information I(X;Y)</vt:lpstr>
      <vt:lpstr>Mutual Information I(X;Y)</vt:lpstr>
      <vt:lpstr>Computing Mutual Information</vt:lpstr>
      <vt:lpstr>Mutual Information and KL Divergence</vt:lpstr>
      <vt:lpstr>Computing Mutual Information</vt:lpstr>
      <vt:lpstr>Computing Mutual Information</vt:lpstr>
      <vt:lpstr>Computing Mutual Information</vt:lpstr>
      <vt:lpstr>Computing Mutual Information</vt:lpstr>
      <vt:lpstr>What You Should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Santu Karmaker</dc:creator>
  <cp:lastModifiedBy/>
  <cp:revision>1</cp:revision>
  <dcterms:created xsi:type="dcterms:W3CDTF">2019-07-01T21:20:07Z</dcterms:created>
  <dcterms:modified xsi:type="dcterms:W3CDTF">2020-01-17T20:56:21Z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