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edium"/>
      <p:regular r:id="rId20"/>
      <p:bold r:id="rId21"/>
      <p:italic r:id="rId22"/>
      <p:boldItalic r:id="rId23"/>
    </p:embeddedFont>
    <p:embeddedFont>
      <p:font typeface="Roboto"/>
      <p:regular r:id="rId24"/>
      <p:bold r:id="rId25"/>
      <p:italic r:id="rId26"/>
      <p:boldItalic r:id="rId27"/>
    </p:embeddedFont>
    <p:embeddedFont>
      <p:font typeface="Roboto Light"/>
      <p:regular r:id="rId28"/>
      <p:bold r:id="rId29"/>
      <p:italic r:id="rId30"/>
      <p:boldItalic r:id="rId31"/>
    </p:embeddedFont>
    <p:embeddedFont>
      <p:font typeface="DM Serif Display"/>
      <p:regular r:id="rId32"/>
      <p: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2859">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 pos="285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Roboto-regular.fntdata"/><Relationship Id="rId23"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Ligh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6.xml"/><Relationship Id="rId33" Type="http://schemas.openxmlformats.org/officeDocument/2006/relationships/font" Target="fonts/DMSerifDisplay-italic.fntdata"/><Relationship Id="rId10" Type="http://schemas.openxmlformats.org/officeDocument/2006/relationships/slide" Target="slides/slide5.xml"/><Relationship Id="rId32" Type="http://schemas.openxmlformats.org/officeDocument/2006/relationships/font" Target="fonts/DMSerifDisplay-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62d6453fa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62d6453fa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2d6453fa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2d6453fa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2d6453fa1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2d6453fa1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3d39be356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3d39be356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2d6453fa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2d6453fa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62d6453fa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2d6453fa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62d6453fa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62d6453fa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62d6453fa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62d6453fa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2d6453fa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2d6453fa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2d6453fa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2d6453fa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62d6453fa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62d6453fa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2d6453fa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2d6453fa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2d6453fa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2d6453fa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63d39be3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63d39be3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www.glassdoor.com/index.htm" TargetMode="External"/><Relationship Id="rId4" Type="http://schemas.openxmlformats.org/officeDocument/2006/relationships/hyperlink" Target="https://www.linkedin.com/feed/" TargetMode="External"/><Relationship Id="rId11" Type="http://schemas.openxmlformats.org/officeDocument/2006/relationships/hyperlink" Target="https://gigwalk.com/login" TargetMode="External"/><Relationship Id="rId10" Type="http://schemas.openxmlformats.org/officeDocument/2006/relationships/hyperlink" Target="https://robinhood.com" TargetMode="External"/><Relationship Id="rId9" Type="http://schemas.openxmlformats.org/officeDocument/2006/relationships/hyperlink" Target="https://www.indeed.com" TargetMode="External"/><Relationship Id="rId5" Type="http://schemas.openxmlformats.org/officeDocument/2006/relationships/hyperlink" Target="https://www.whatsapp.com/" TargetMode="External"/><Relationship Id="rId6" Type="http://schemas.openxmlformats.org/officeDocument/2006/relationships/hyperlink" Target="https://telegram.org/" TargetMode="External"/><Relationship Id="rId7" Type="http://schemas.openxmlformats.org/officeDocument/2006/relationships/hyperlink" Target="https://www.reddit.com/r/uberdrivers/" TargetMode="External"/><Relationship Id="rId8" Type="http://schemas.openxmlformats.org/officeDocument/2006/relationships/hyperlink" Target="https://www.glassdoor.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53" name="Shape 53"/>
        <p:cNvGrpSpPr/>
        <p:nvPr/>
      </p:nvGrpSpPr>
      <p:grpSpPr>
        <a:xfrm>
          <a:off x="0" y="0"/>
          <a:ext cx="0" cy="0"/>
          <a:chOff x="0" y="0"/>
          <a:chExt cx="0" cy="0"/>
        </a:xfrm>
      </p:grpSpPr>
      <p:sp>
        <p:nvSpPr>
          <p:cNvPr id="54" name="Google Shape;54;p13"/>
          <p:cNvSpPr txBox="1"/>
          <p:nvPr/>
        </p:nvSpPr>
        <p:spPr>
          <a:xfrm>
            <a:off x="997200" y="2272200"/>
            <a:ext cx="7149600" cy="599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6000">
                <a:solidFill>
                  <a:srgbClr val="A2C4C9"/>
                </a:solidFill>
                <a:latin typeface="DM Serif Display"/>
                <a:ea typeface="DM Serif Display"/>
                <a:cs typeface="DM Serif Display"/>
                <a:sym typeface="DM Serif Display"/>
              </a:rPr>
              <a:t>👋</a:t>
            </a:r>
            <a:endParaRPr sz="6000">
              <a:solidFill>
                <a:srgbClr val="A2C4C9"/>
              </a:solidFill>
              <a:latin typeface="DM Serif Display"/>
              <a:ea typeface="DM Serif Display"/>
              <a:cs typeface="DM Serif Display"/>
              <a:sym typeface="DM Serif Display"/>
            </a:endParaRPr>
          </a:p>
        </p:txBody>
      </p:sp>
      <p:sp>
        <p:nvSpPr>
          <p:cNvPr id="55" name="Google Shape;55;p13"/>
          <p:cNvSpPr txBox="1"/>
          <p:nvPr/>
        </p:nvSpPr>
        <p:spPr>
          <a:xfrm>
            <a:off x="1891950" y="4351725"/>
            <a:ext cx="5360100" cy="49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rgbClr val="666666"/>
                </a:solidFill>
                <a:latin typeface="DM Serif Display"/>
                <a:ea typeface="DM Serif Display"/>
                <a:cs typeface="DM Serif Display"/>
                <a:sym typeface="DM Serif Display"/>
              </a:rPr>
              <a:t>#</a:t>
            </a:r>
            <a:r>
              <a:rPr lang="en" sz="1800">
                <a:solidFill>
                  <a:srgbClr val="666666"/>
                </a:solidFill>
                <a:latin typeface="DM Serif Display"/>
                <a:ea typeface="DM Serif Display"/>
                <a:cs typeface="DM Serif Display"/>
                <a:sym typeface="DM Serif Display"/>
              </a:rPr>
              <a:t>thirtynine</a:t>
            </a:r>
            <a:endParaRPr sz="1800">
              <a:solidFill>
                <a:srgbClr val="666666"/>
              </a:solidFill>
              <a:latin typeface="DM Serif Display"/>
              <a:ea typeface="DM Serif Display"/>
              <a:cs typeface="DM Serif Display"/>
              <a:sym typeface="DM Serif Display"/>
            </a:endParaRPr>
          </a:p>
        </p:txBody>
      </p:sp>
    </p:spTree>
  </p:cSld>
  <p:clrMapOvr>
    <a:masterClrMapping/>
  </p:clrMapOvr>
  <mc:AlternateContent>
    <mc:Choice Requires="p14">
      <p:transition spd="slow" p14:dur="1500">
        <p:pus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126" name="Shape 126"/>
        <p:cNvGrpSpPr/>
        <p:nvPr/>
      </p:nvGrpSpPr>
      <p:grpSpPr>
        <a:xfrm>
          <a:off x="0" y="0"/>
          <a:ext cx="0" cy="0"/>
          <a:chOff x="0" y="0"/>
          <a:chExt cx="0" cy="0"/>
        </a:xfrm>
      </p:grpSpPr>
      <p:sp>
        <p:nvSpPr>
          <p:cNvPr id="127" name="Google Shape;127;p22"/>
          <p:cNvSpPr txBox="1"/>
          <p:nvPr/>
        </p:nvSpPr>
        <p:spPr>
          <a:xfrm>
            <a:off x="458950" y="446475"/>
            <a:ext cx="5602500" cy="1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DM Serif Display"/>
                <a:ea typeface="DM Serif Display"/>
                <a:cs typeface="DM Serif Display"/>
                <a:sym typeface="DM Serif Display"/>
              </a:rPr>
              <a:t>Will People Use it [Summary] ?</a:t>
            </a:r>
            <a:endParaRPr sz="2500">
              <a:solidFill>
                <a:srgbClr val="FFFFFF"/>
              </a:solidFill>
              <a:latin typeface="DM Serif Display"/>
              <a:ea typeface="DM Serif Display"/>
              <a:cs typeface="DM Serif Display"/>
              <a:sym typeface="DM Serif Display"/>
            </a:endParaRPr>
          </a:p>
        </p:txBody>
      </p:sp>
      <p:sp>
        <p:nvSpPr>
          <p:cNvPr id="128" name="Google Shape;128;p22"/>
          <p:cNvSpPr txBox="1"/>
          <p:nvPr/>
        </p:nvSpPr>
        <p:spPr>
          <a:xfrm>
            <a:off x="458950" y="1734900"/>
            <a:ext cx="7866900" cy="1033800"/>
          </a:xfrm>
          <a:prstGeom prst="rect">
            <a:avLst/>
          </a:prstGeom>
          <a:noFill/>
          <a:ln>
            <a:noFill/>
          </a:ln>
        </p:spPr>
        <p:txBody>
          <a:bodyPr anchorCtr="0" anchor="ctr"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Roboto Light"/>
              <a:buChar char="●"/>
            </a:pPr>
            <a:r>
              <a:rPr lang="en" sz="1600">
                <a:solidFill>
                  <a:srgbClr val="FFFFFF"/>
                </a:solidFill>
                <a:latin typeface="Roboto Light"/>
                <a:ea typeface="Roboto Light"/>
                <a:cs typeface="Roboto Light"/>
                <a:sym typeface="Roboto Light"/>
              </a:rPr>
              <a:t>Very tech savvy community</a:t>
            </a:r>
            <a:endParaRPr sz="1600">
              <a:solidFill>
                <a:srgbClr val="FFFFFF"/>
              </a:solidFill>
              <a:latin typeface="Roboto Light"/>
              <a:ea typeface="Roboto Light"/>
              <a:cs typeface="Roboto Light"/>
              <a:sym typeface="Roboto Light"/>
            </a:endParaRPr>
          </a:p>
          <a:p>
            <a:pPr indent="-330200" lvl="0" marL="457200" rtl="0" algn="l">
              <a:lnSpc>
                <a:spcPct val="115000"/>
              </a:lnSpc>
              <a:spcBef>
                <a:spcPts val="0"/>
              </a:spcBef>
              <a:spcAft>
                <a:spcPts val="0"/>
              </a:spcAft>
              <a:buClr>
                <a:srgbClr val="FFFFFF"/>
              </a:buClr>
              <a:buSzPts val="1600"/>
              <a:buFont typeface="Roboto Light"/>
              <a:buChar char="●"/>
            </a:pPr>
            <a:r>
              <a:rPr lang="en" sz="1600">
                <a:solidFill>
                  <a:srgbClr val="FFFFFF"/>
                </a:solidFill>
                <a:latin typeface="Roboto Light"/>
                <a:ea typeface="Roboto Light"/>
                <a:cs typeface="Roboto Light"/>
                <a:sym typeface="Roboto Light"/>
              </a:rPr>
              <a:t>Most gig workers already manage their work</a:t>
            </a:r>
            <a:r>
              <a:rPr lang="en" sz="1600">
                <a:solidFill>
                  <a:srgbClr val="FFFFFF"/>
                </a:solidFill>
                <a:latin typeface="Roboto Light"/>
                <a:ea typeface="Roboto Light"/>
                <a:cs typeface="Roboto Light"/>
                <a:sym typeface="Roboto Light"/>
              </a:rPr>
              <a:t> </a:t>
            </a:r>
            <a:r>
              <a:rPr lang="en" sz="1600">
                <a:solidFill>
                  <a:srgbClr val="FFFFFF"/>
                </a:solidFill>
                <a:latin typeface="Roboto Light"/>
                <a:ea typeface="Roboto Light"/>
                <a:cs typeface="Roboto Light"/>
                <a:sym typeface="Roboto Light"/>
              </a:rPr>
              <a:t>through mobile and web platforms </a:t>
            </a:r>
            <a:endParaRPr sz="1600">
              <a:solidFill>
                <a:srgbClr val="FFFFFF"/>
              </a:solidFill>
              <a:latin typeface="Roboto Light"/>
              <a:ea typeface="Roboto Light"/>
              <a:cs typeface="Roboto Light"/>
              <a:sym typeface="Roboto Light"/>
            </a:endParaRPr>
          </a:p>
          <a:p>
            <a:pPr indent="-330200" lvl="0" marL="457200" rtl="0" algn="l">
              <a:lnSpc>
                <a:spcPct val="115000"/>
              </a:lnSpc>
              <a:spcBef>
                <a:spcPts val="0"/>
              </a:spcBef>
              <a:spcAft>
                <a:spcPts val="0"/>
              </a:spcAft>
              <a:buClr>
                <a:srgbClr val="FFFFFF"/>
              </a:buClr>
              <a:buSzPts val="1600"/>
              <a:buFont typeface="Roboto Light"/>
              <a:buChar char="●"/>
            </a:pPr>
            <a:r>
              <a:rPr lang="en" sz="1600">
                <a:solidFill>
                  <a:srgbClr val="FFFFFF"/>
                </a:solidFill>
                <a:latin typeface="Roboto Light"/>
                <a:ea typeface="Roboto Light"/>
                <a:cs typeface="Roboto Light"/>
                <a:sym typeface="Roboto Light"/>
              </a:rPr>
              <a:t>Our solution offers free and easy access to market specific information</a:t>
            </a:r>
            <a:endParaRPr sz="1600">
              <a:solidFill>
                <a:srgbClr val="FFFFFF"/>
              </a:solidFill>
              <a:latin typeface="Roboto Light"/>
              <a:ea typeface="Roboto Light"/>
              <a:cs typeface="Roboto Light"/>
              <a:sym typeface="Roboto Light"/>
            </a:endParaRPr>
          </a:p>
          <a:p>
            <a:pPr indent="-330200" lvl="0" marL="457200" rtl="0" algn="l">
              <a:lnSpc>
                <a:spcPct val="115000"/>
              </a:lnSpc>
              <a:spcBef>
                <a:spcPts val="0"/>
              </a:spcBef>
              <a:spcAft>
                <a:spcPts val="0"/>
              </a:spcAft>
              <a:buClr>
                <a:srgbClr val="FFFFFF"/>
              </a:buClr>
              <a:buSzPts val="1600"/>
              <a:buFont typeface="Roboto Light"/>
              <a:buChar char="●"/>
            </a:pPr>
            <a:r>
              <a:rPr lang="en" sz="1600">
                <a:solidFill>
                  <a:srgbClr val="FFFFFF"/>
                </a:solidFill>
                <a:latin typeface="Roboto Light"/>
                <a:ea typeface="Roboto Light"/>
                <a:cs typeface="Roboto Light"/>
                <a:sym typeface="Roboto Light"/>
              </a:rPr>
              <a:t>Workers can gain crucial competitive advantages through automated information analysis</a:t>
            </a:r>
            <a:endParaRPr sz="1600">
              <a:solidFill>
                <a:srgbClr val="FFFFFF"/>
              </a:solidFill>
              <a:latin typeface="Roboto Light"/>
              <a:ea typeface="Roboto Light"/>
              <a:cs typeface="Roboto Light"/>
              <a:sym typeface="Roboto Light"/>
            </a:endParaRPr>
          </a:p>
        </p:txBody>
      </p:sp>
      <p:sp>
        <p:nvSpPr>
          <p:cNvPr id="129" name="Google Shape;129;p22"/>
          <p:cNvSpPr txBox="1"/>
          <p:nvPr/>
        </p:nvSpPr>
        <p:spPr>
          <a:xfrm>
            <a:off x="504575" y="3579893"/>
            <a:ext cx="7866900" cy="9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lt1"/>
                </a:solidFill>
                <a:latin typeface="Roboto Light"/>
                <a:ea typeface="Roboto Light"/>
                <a:cs typeface="Roboto Light"/>
                <a:sym typeface="Roboto Light"/>
              </a:rPr>
              <a:t>I</a:t>
            </a:r>
            <a:r>
              <a:rPr lang="en" sz="1600">
                <a:solidFill>
                  <a:schemeClr val="lt1"/>
                </a:solidFill>
                <a:latin typeface="Roboto Light"/>
                <a:ea typeface="Roboto Light"/>
                <a:cs typeface="Roboto Light"/>
                <a:sym typeface="Roboto Light"/>
              </a:rPr>
              <a:t>f we are able to implement features that are incorporated into existing work flows and enable gig workers to more effectively scan their markets and help them to make smarter decision based on the newly gained information, adoption is most-likely to succeed! </a:t>
            </a:r>
            <a:endParaRPr sz="1600"/>
          </a:p>
        </p:txBody>
      </p:sp>
      <p:sp>
        <p:nvSpPr>
          <p:cNvPr id="130" name="Google Shape;130;p22"/>
          <p:cNvSpPr txBox="1"/>
          <p:nvPr/>
        </p:nvSpPr>
        <p:spPr>
          <a:xfrm>
            <a:off x="504575" y="1076225"/>
            <a:ext cx="7866900" cy="4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Medium"/>
                <a:ea typeface="Roboto Medium"/>
                <a:cs typeface="Roboto Medium"/>
                <a:sym typeface="Roboto Medium"/>
              </a:rPr>
              <a:t>Landscape:</a:t>
            </a:r>
            <a:endParaRPr>
              <a:latin typeface="Roboto Medium"/>
              <a:ea typeface="Roboto Medium"/>
              <a:cs typeface="Roboto Medium"/>
              <a:sym typeface="Roboto Medium"/>
            </a:endParaRPr>
          </a:p>
        </p:txBody>
      </p:sp>
      <p:sp>
        <p:nvSpPr>
          <p:cNvPr id="131" name="Google Shape;131;p22"/>
          <p:cNvSpPr txBox="1"/>
          <p:nvPr/>
        </p:nvSpPr>
        <p:spPr>
          <a:xfrm>
            <a:off x="504575" y="3129162"/>
            <a:ext cx="7866900" cy="4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Medium"/>
                <a:ea typeface="Roboto Medium"/>
                <a:cs typeface="Roboto Medium"/>
                <a:sym typeface="Roboto Medium"/>
              </a:rPr>
              <a:t>Conclusion:</a:t>
            </a:r>
            <a:endParaRPr>
              <a:latin typeface="Roboto Medium"/>
              <a:ea typeface="Roboto Medium"/>
              <a:cs typeface="Roboto Medium"/>
              <a:sym typeface="Roboto Medium"/>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135" name="Shape 135"/>
        <p:cNvGrpSpPr/>
        <p:nvPr/>
      </p:nvGrpSpPr>
      <p:grpSpPr>
        <a:xfrm>
          <a:off x="0" y="0"/>
          <a:ext cx="0" cy="0"/>
          <a:chOff x="0" y="0"/>
          <a:chExt cx="0" cy="0"/>
        </a:xfrm>
      </p:grpSpPr>
      <p:sp>
        <p:nvSpPr>
          <p:cNvPr id="136" name="Google Shape;136;p23"/>
          <p:cNvSpPr txBox="1"/>
          <p:nvPr/>
        </p:nvSpPr>
        <p:spPr>
          <a:xfrm>
            <a:off x="458950" y="446475"/>
            <a:ext cx="5602500" cy="1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DM Serif Display"/>
                <a:ea typeface="DM Serif Display"/>
                <a:cs typeface="DM Serif Display"/>
                <a:sym typeface="DM Serif Display"/>
              </a:rPr>
              <a:t>Configuration Most Likely to Succeed</a:t>
            </a:r>
            <a:endParaRPr sz="2500">
              <a:solidFill>
                <a:srgbClr val="FFFFFF"/>
              </a:solidFill>
              <a:latin typeface="DM Serif Display"/>
              <a:ea typeface="DM Serif Display"/>
              <a:cs typeface="DM Serif Display"/>
              <a:sym typeface="DM Serif Display"/>
            </a:endParaRPr>
          </a:p>
        </p:txBody>
      </p:sp>
      <p:sp>
        <p:nvSpPr>
          <p:cNvPr id="137" name="Google Shape;137;p23"/>
          <p:cNvSpPr txBox="1"/>
          <p:nvPr/>
        </p:nvSpPr>
        <p:spPr>
          <a:xfrm>
            <a:off x="510375" y="2474550"/>
            <a:ext cx="6772800" cy="103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700">
              <a:solidFill>
                <a:srgbClr val="FFFFFF"/>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700">
                <a:solidFill>
                  <a:srgbClr val="FFFFFF"/>
                </a:solidFill>
                <a:latin typeface="Roboto Light"/>
                <a:ea typeface="Roboto Light"/>
                <a:cs typeface="Roboto Light"/>
                <a:sym typeface="Roboto Light"/>
              </a:rPr>
              <a:t>//	Dense urban area with many gig workers that are unhappy  </a:t>
            </a:r>
            <a:endParaRPr sz="1700">
              <a:solidFill>
                <a:srgbClr val="FFFFFF"/>
              </a:solidFill>
              <a:latin typeface="Roboto Light"/>
              <a:ea typeface="Roboto Light"/>
              <a:cs typeface="Roboto Light"/>
              <a:sym typeface="Roboto Light"/>
            </a:endParaRPr>
          </a:p>
          <a:p>
            <a:pPr indent="457200" lvl="0" marL="0" rtl="0" algn="l">
              <a:lnSpc>
                <a:spcPct val="115000"/>
              </a:lnSpc>
              <a:spcBef>
                <a:spcPts val="0"/>
              </a:spcBef>
              <a:spcAft>
                <a:spcPts val="0"/>
              </a:spcAft>
              <a:buNone/>
            </a:pPr>
            <a:r>
              <a:rPr lang="en" sz="1700">
                <a:solidFill>
                  <a:srgbClr val="FFFFFF"/>
                </a:solidFill>
                <a:latin typeface="Roboto Light"/>
                <a:ea typeface="Roboto Light"/>
                <a:cs typeface="Roboto Light"/>
                <a:sym typeface="Roboto Light"/>
              </a:rPr>
              <a:t>with either the time commitment or the </a:t>
            </a:r>
            <a:r>
              <a:rPr lang="en" sz="1700">
                <a:solidFill>
                  <a:srgbClr val="FFFFFF"/>
                </a:solidFill>
                <a:latin typeface="Roboto Light"/>
                <a:ea typeface="Roboto Light"/>
                <a:cs typeface="Roboto Light"/>
                <a:sym typeface="Roboto Light"/>
              </a:rPr>
              <a:t>financial</a:t>
            </a:r>
            <a:r>
              <a:rPr lang="en" sz="1700">
                <a:solidFill>
                  <a:srgbClr val="FFFFFF"/>
                </a:solidFill>
                <a:latin typeface="Roboto Light"/>
                <a:ea typeface="Roboto Light"/>
                <a:cs typeface="Roboto Light"/>
                <a:sym typeface="Roboto Light"/>
              </a:rPr>
              <a:t> gain or both</a:t>
            </a:r>
            <a:endParaRPr sz="1700">
              <a:solidFill>
                <a:srgbClr val="FFFFFF"/>
              </a:solidFill>
              <a:latin typeface="Roboto Light"/>
              <a:ea typeface="Roboto Light"/>
              <a:cs typeface="Roboto Light"/>
              <a:sym typeface="Roboto Light"/>
            </a:endParaRPr>
          </a:p>
          <a:p>
            <a:pPr indent="-336550" lvl="0" marL="1371600" rtl="0" algn="l">
              <a:lnSpc>
                <a:spcPct val="115000"/>
              </a:lnSpc>
              <a:spcBef>
                <a:spcPts val="0"/>
              </a:spcBef>
              <a:spcAft>
                <a:spcPts val="0"/>
              </a:spcAft>
              <a:buClr>
                <a:srgbClr val="FFFFFF"/>
              </a:buClr>
              <a:buSzPts val="1700"/>
              <a:buFont typeface="Roboto Light"/>
              <a:buChar char="●"/>
            </a:pPr>
            <a:r>
              <a:rPr lang="en" sz="1700">
                <a:solidFill>
                  <a:srgbClr val="FFFFFF"/>
                </a:solidFill>
                <a:latin typeface="Roboto Light"/>
                <a:ea typeface="Roboto Light"/>
                <a:cs typeface="Roboto Light"/>
                <a:sym typeface="Roboto Light"/>
              </a:rPr>
              <a:t>New York City</a:t>
            </a:r>
            <a:endParaRPr sz="1700">
              <a:solidFill>
                <a:srgbClr val="FFFFFF"/>
              </a:solidFill>
              <a:latin typeface="Roboto Light"/>
              <a:ea typeface="Roboto Light"/>
              <a:cs typeface="Roboto Light"/>
              <a:sym typeface="Roboto Light"/>
            </a:endParaRPr>
          </a:p>
          <a:p>
            <a:pPr indent="-336550" lvl="0" marL="1371600" rtl="0" algn="l">
              <a:lnSpc>
                <a:spcPct val="115000"/>
              </a:lnSpc>
              <a:spcBef>
                <a:spcPts val="0"/>
              </a:spcBef>
              <a:spcAft>
                <a:spcPts val="0"/>
              </a:spcAft>
              <a:buClr>
                <a:srgbClr val="FFFFFF"/>
              </a:buClr>
              <a:buSzPts val="1700"/>
              <a:buFont typeface="Roboto Light"/>
              <a:buChar char="●"/>
            </a:pPr>
            <a:r>
              <a:rPr lang="en" sz="1700">
                <a:solidFill>
                  <a:srgbClr val="FFFFFF"/>
                </a:solidFill>
                <a:latin typeface="Roboto Light"/>
                <a:ea typeface="Roboto Light"/>
                <a:cs typeface="Roboto Light"/>
                <a:sym typeface="Roboto Light"/>
              </a:rPr>
              <a:t>San Francisco</a:t>
            </a:r>
            <a:endParaRPr sz="1700">
              <a:solidFill>
                <a:srgbClr val="FFFFFF"/>
              </a:solidFill>
              <a:latin typeface="Roboto Light"/>
              <a:ea typeface="Roboto Light"/>
              <a:cs typeface="Roboto Light"/>
              <a:sym typeface="Roboto Light"/>
            </a:endParaRPr>
          </a:p>
          <a:p>
            <a:pPr indent="0" lvl="0" marL="914400" rtl="0" algn="l">
              <a:lnSpc>
                <a:spcPct val="115000"/>
              </a:lnSpc>
              <a:spcBef>
                <a:spcPts val="0"/>
              </a:spcBef>
              <a:spcAft>
                <a:spcPts val="0"/>
              </a:spcAft>
              <a:buNone/>
            </a:pPr>
            <a:r>
              <a:t/>
            </a:r>
            <a:endParaRPr sz="1700">
              <a:solidFill>
                <a:srgbClr val="FFFFFF"/>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700">
                <a:solidFill>
                  <a:srgbClr val="FFFFFF"/>
                </a:solidFill>
                <a:latin typeface="Roboto Light"/>
                <a:ea typeface="Roboto Light"/>
                <a:cs typeface="Roboto Light"/>
                <a:sym typeface="Roboto Light"/>
              </a:rPr>
              <a:t>//	Workforce eager to communicate and make more money</a:t>
            </a:r>
            <a:endParaRPr sz="1700">
              <a:solidFill>
                <a:srgbClr val="FFFFFF"/>
              </a:solidFill>
              <a:latin typeface="Roboto Light"/>
              <a:ea typeface="Roboto Light"/>
              <a:cs typeface="Roboto Light"/>
              <a:sym typeface="Roboto Light"/>
            </a:endParaRPr>
          </a:p>
          <a:p>
            <a:pPr indent="-336550" lvl="0" marL="1371600" rtl="0" algn="l">
              <a:lnSpc>
                <a:spcPct val="115000"/>
              </a:lnSpc>
              <a:spcBef>
                <a:spcPts val="0"/>
              </a:spcBef>
              <a:spcAft>
                <a:spcPts val="0"/>
              </a:spcAft>
              <a:buClr>
                <a:srgbClr val="FFFFFF"/>
              </a:buClr>
              <a:buSzPts val="1700"/>
              <a:buFont typeface="Roboto Light"/>
              <a:buChar char="●"/>
            </a:pPr>
            <a:r>
              <a:rPr lang="en" sz="1700">
                <a:solidFill>
                  <a:srgbClr val="FFFFFF"/>
                </a:solidFill>
                <a:latin typeface="Roboto Light"/>
                <a:ea typeface="Roboto Light"/>
                <a:cs typeface="Roboto Light"/>
                <a:sym typeface="Roboto Light"/>
              </a:rPr>
              <a:t>Comfortable with app permissions</a:t>
            </a:r>
            <a:endParaRPr sz="1700">
              <a:solidFill>
                <a:srgbClr val="FFFFFF"/>
              </a:solidFill>
              <a:latin typeface="Roboto Light"/>
              <a:ea typeface="Roboto Light"/>
              <a:cs typeface="Roboto Light"/>
              <a:sym typeface="Roboto Light"/>
            </a:endParaRPr>
          </a:p>
          <a:p>
            <a:pPr indent="-336550" lvl="0" marL="1371600" rtl="0" algn="l">
              <a:lnSpc>
                <a:spcPct val="115000"/>
              </a:lnSpc>
              <a:spcBef>
                <a:spcPts val="0"/>
              </a:spcBef>
              <a:spcAft>
                <a:spcPts val="0"/>
              </a:spcAft>
              <a:buClr>
                <a:srgbClr val="FFFFFF"/>
              </a:buClr>
              <a:buSzPts val="1700"/>
              <a:buFont typeface="Roboto Light"/>
              <a:buChar char="●"/>
            </a:pPr>
            <a:r>
              <a:rPr lang="en" sz="1700">
                <a:solidFill>
                  <a:srgbClr val="FFFFFF"/>
                </a:solidFill>
                <a:latin typeface="Roboto Light"/>
                <a:ea typeface="Roboto Light"/>
                <a:cs typeface="Roboto Light"/>
                <a:sym typeface="Roboto Light"/>
              </a:rPr>
              <a:t>Comfortable with passive/active information sharing</a:t>
            </a:r>
            <a:endParaRPr sz="1700">
              <a:solidFill>
                <a:srgbClr val="FFFFFF"/>
              </a:solidFill>
              <a:latin typeface="Roboto Light"/>
              <a:ea typeface="Roboto Light"/>
              <a:cs typeface="Roboto Light"/>
              <a:sym typeface="Roboto Light"/>
            </a:endParaRPr>
          </a:p>
          <a:p>
            <a:pPr indent="-336550" lvl="0" marL="1371600" rtl="0" algn="l">
              <a:lnSpc>
                <a:spcPct val="115000"/>
              </a:lnSpc>
              <a:spcBef>
                <a:spcPts val="0"/>
              </a:spcBef>
              <a:spcAft>
                <a:spcPts val="0"/>
              </a:spcAft>
              <a:buClr>
                <a:srgbClr val="FFFFFF"/>
              </a:buClr>
              <a:buSzPts val="1700"/>
              <a:buFont typeface="Roboto Light"/>
              <a:buChar char="●"/>
            </a:pPr>
            <a:r>
              <a:rPr lang="en" sz="1700">
                <a:solidFill>
                  <a:srgbClr val="FFFFFF"/>
                </a:solidFill>
                <a:latin typeface="Roboto Light"/>
                <a:ea typeface="Roboto Light"/>
                <a:cs typeface="Roboto Light"/>
                <a:sym typeface="Roboto Light"/>
              </a:rPr>
              <a:t>Open to switching across gig economy platforms</a:t>
            </a:r>
            <a:endParaRPr sz="1700">
              <a:solidFill>
                <a:srgbClr val="FFFFFF"/>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700">
              <a:solidFill>
                <a:srgbClr val="FFFFFF"/>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700">
                <a:solidFill>
                  <a:srgbClr val="FFFFFF"/>
                </a:solidFill>
                <a:latin typeface="Roboto Light"/>
                <a:ea typeface="Roboto Light"/>
                <a:cs typeface="Roboto Light"/>
                <a:sym typeface="Roboto Light"/>
              </a:rPr>
              <a:t>//	Access to digital devices and internet</a:t>
            </a:r>
            <a:endParaRPr sz="1700">
              <a:solidFill>
                <a:srgbClr val="FFFFFF"/>
              </a:solidFill>
              <a:latin typeface="Roboto Light"/>
              <a:ea typeface="Roboto Light"/>
              <a:cs typeface="Roboto Light"/>
              <a:sym typeface="Roboto Ligh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141" name="Shape 141"/>
        <p:cNvGrpSpPr/>
        <p:nvPr/>
      </p:nvGrpSpPr>
      <p:grpSpPr>
        <a:xfrm>
          <a:off x="0" y="0"/>
          <a:ext cx="0" cy="0"/>
          <a:chOff x="0" y="0"/>
          <a:chExt cx="0" cy="0"/>
        </a:xfrm>
      </p:grpSpPr>
      <p:sp>
        <p:nvSpPr>
          <p:cNvPr id="142" name="Google Shape;142;p24"/>
          <p:cNvSpPr txBox="1"/>
          <p:nvPr/>
        </p:nvSpPr>
        <p:spPr>
          <a:xfrm>
            <a:off x="458950" y="446475"/>
            <a:ext cx="5602500" cy="1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DM Serif Display"/>
                <a:ea typeface="DM Serif Display"/>
                <a:cs typeface="DM Serif Display"/>
                <a:sym typeface="DM Serif Display"/>
              </a:rPr>
              <a:t>Can we make it?</a:t>
            </a:r>
            <a:endParaRPr sz="2500">
              <a:solidFill>
                <a:srgbClr val="FFFFFF"/>
              </a:solidFill>
              <a:latin typeface="DM Serif Display"/>
              <a:ea typeface="DM Serif Display"/>
              <a:cs typeface="DM Serif Display"/>
              <a:sym typeface="DM Serif Display"/>
            </a:endParaRPr>
          </a:p>
        </p:txBody>
      </p:sp>
      <p:sp>
        <p:nvSpPr>
          <p:cNvPr id="143" name="Google Shape;143;p24"/>
          <p:cNvSpPr txBox="1"/>
          <p:nvPr/>
        </p:nvSpPr>
        <p:spPr>
          <a:xfrm>
            <a:off x="510375" y="2474550"/>
            <a:ext cx="6772800" cy="1033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Light"/>
                <a:ea typeface="Roboto Light"/>
                <a:cs typeface="Roboto Light"/>
                <a:sym typeface="Roboto Light"/>
              </a:rPr>
              <a:t>\\ Tools for creating minimum product:</a:t>
            </a:r>
            <a:endParaRPr sz="1200">
              <a:solidFill>
                <a:srgbClr val="FFFFFF"/>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Figma / Sketch - mockup of working prototype and UI design</a:t>
            </a:r>
            <a:endParaRPr sz="1200">
              <a:solidFill>
                <a:srgbClr val="FFFFFF"/>
              </a:solidFill>
              <a:latin typeface="Roboto Light"/>
              <a:ea typeface="Roboto Light"/>
              <a:cs typeface="Roboto Light"/>
              <a:sym typeface="Roboto Light"/>
            </a:endParaRPr>
          </a:p>
          <a:p>
            <a:pPr indent="-304800" lvl="1" marL="9144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Can be used for a quick pilot to gauge customer interest and </a:t>
            </a:r>
            <a:r>
              <a:rPr lang="en" sz="1200">
                <a:solidFill>
                  <a:srgbClr val="FFFFFF"/>
                </a:solidFill>
                <a:latin typeface="Roboto Light"/>
                <a:ea typeface="Roboto Light"/>
                <a:cs typeface="Roboto Light"/>
                <a:sym typeface="Roboto Light"/>
              </a:rPr>
              <a:t>intractability</a:t>
            </a:r>
            <a:endParaRPr sz="1200">
              <a:solidFill>
                <a:srgbClr val="FFFFFF"/>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Bubble.io - no code option for fast prototyping and GUI based design process</a:t>
            </a:r>
            <a:endParaRPr sz="1200">
              <a:solidFill>
                <a:srgbClr val="FFFFFF"/>
              </a:solidFill>
              <a:latin typeface="Roboto Light"/>
              <a:ea typeface="Roboto Light"/>
              <a:cs typeface="Roboto Light"/>
              <a:sym typeface="Roboto Light"/>
            </a:endParaRPr>
          </a:p>
          <a:p>
            <a:pPr indent="-304800" lvl="1" marL="9144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Similarly can be used to create a prototype with compressed timeframe; can be rolled into version one of final product</a:t>
            </a:r>
            <a:endParaRPr sz="1200">
              <a:solidFill>
                <a:srgbClr val="FFFFFF"/>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200">
                <a:solidFill>
                  <a:srgbClr val="FFFFFF"/>
                </a:solidFill>
                <a:latin typeface="Roboto Light"/>
                <a:ea typeface="Roboto Light"/>
                <a:cs typeface="Roboto Light"/>
                <a:sym typeface="Roboto Light"/>
              </a:rPr>
              <a:t>\\ Tools for creating final product:</a:t>
            </a:r>
            <a:endParaRPr sz="1200">
              <a:solidFill>
                <a:srgbClr val="FFFFFF"/>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Software development for iOS and Android</a:t>
            </a:r>
            <a:endParaRPr sz="1200">
              <a:solidFill>
                <a:srgbClr val="FFFFFF"/>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UI/UX Design</a:t>
            </a:r>
            <a:endParaRPr sz="1200">
              <a:solidFill>
                <a:srgbClr val="FFFFFF"/>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Database management for aggregated financial data</a:t>
            </a:r>
            <a:endParaRPr sz="1200">
              <a:solidFill>
                <a:srgbClr val="FFFFFF"/>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Data collection method for gathering data</a:t>
            </a:r>
            <a:endParaRPr sz="1200">
              <a:solidFill>
                <a:srgbClr val="FFFFFF"/>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All feasible at Cornell Tech!</a:t>
            </a:r>
            <a:endParaRPr sz="1200">
              <a:solidFill>
                <a:srgbClr val="FFFFFF"/>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FFFFFF"/>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200">
                <a:solidFill>
                  <a:srgbClr val="FFFFFF"/>
                </a:solidFill>
                <a:latin typeface="Roboto Light"/>
                <a:ea typeface="Roboto Light"/>
                <a:cs typeface="Roboto Light"/>
                <a:sym typeface="Roboto Light"/>
              </a:rPr>
              <a:t>\\ Timeframe:</a:t>
            </a:r>
            <a:endParaRPr sz="1200">
              <a:solidFill>
                <a:srgbClr val="FFFFFF"/>
              </a:solidFill>
              <a:latin typeface="Roboto Light"/>
              <a:ea typeface="Roboto Light"/>
              <a:cs typeface="Roboto Light"/>
              <a:sym typeface="Roboto Light"/>
            </a:endParaRPr>
          </a:p>
          <a:p>
            <a:pPr indent="-304800" lvl="0" marL="457200" rtl="0" algn="l">
              <a:lnSpc>
                <a:spcPct val="115000"/>
              </a:lnSpc>
              <a:spcBef>
                <a:spcPts val="0"/>
              </a:spcBef>
              <a:spcAft>
                <a:spcPts val="0"/>
              </a:spcAft>
              <a:buClr>
                <a:srgbClr val="FFFFFF"/>
              </a:buClr>
              <a:buSzPts val="1200"/>
              <a:buFont typeface="Roboto Light"/>
              <a:buChar char="●"/>
            </a:pPr>
            <a:r>
              <a:rPr lang="en" sz="1200">
                <a:solidFill>
                  <a:srgbClr val="FFFFFF"/>
                </a:solidFill>
                <a:latin typeface="Roboto Light"/>
                <a:ea typeface="Roboto Light"/>
                <a:cs typeface="Roboto Light"/>
                <a:sym typeface="Roboto Light"/>
              </a:rPr>
              <a:t>Post-Product Studio:</a:t>
            </a:r>
            <a:endParaRPr sz="1200">
              <a:solidFill>
                <a:srgbClr val="FFFFFF"/>
              </a:solidFill>
              <a:latin typeface="Roboto Light"/>
              <a:ea typeface="Roboto Light"/>
              <a:cs typeface="Roboto Light"/>
              <a:sym typeface="Roboto Light"/>
            </a:endParaRPr>
          </a:p>
          <a:p>
            <a:pPr indent="-279400" lvl="1" marL="914400" rtl="0" algn="l">
              <a:lnSpc>
                <a:spcPct val="115000"/>
              </a:lnSpc>
              <a:spcBef>
                <a:spcPts val="0"/>
              </a:spcBef>
              <a:spcAft>
                <a:spcPts val="0"/>
              </a:spcAft>
              <a:buClr>
                <a:srgbClr val="FFFFFF"/>
              </a:buClr>
              <a:buSzPts val="800"/>
              <a:buFont typeface="Roboto Light"/>
              <a:buChar char="○"/>
            </a:pPr>
            <a:r>
              <a:rPr lang="en" sz="1200">
                <a:solidFill>
                  <a:srgbClr val="FFFFFF"/>
                </a:solidFill>
                <a:latin typeface="Roboto Light"/>
                <a:ea typeface="Roboto Light"/>
                <a:cs typeface="Roboto Light"/>
                <a:sym typeface="Roboto Light"/>
              </a:rPr>
              <a:t>4-6 months to create a working app with dummy data. Gathering user data will be pain point </a:t>
            </a:r>
            <a:endParaRPr sz="1200">
              <a:solidFill>
                <a:srgbClr val="FFFFFF"/>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sz="1200">
              <a:solidFill>
                <a:srgbClr val="FFFFFF"/>
              </a:solidFill>
              <a:latin typeface="Roboto Light"/>
              <a:ea typeface="Roboto Light"/>
              <a:cs typeface="Roboto Light"/>
              <a:sym typeface="Roboto Ligh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147" name="Shape 147"/>
        <p:cNvGrpSpPr/>
        <p:nvPr/>
      </p:nvGrpSpPr>
      <p:grpSpPr>
        <a:xfrm>
          <a:off x="0" y="0"/>
          <a:ext cx="0" cy="0"/>
          <a:chOff x="0" y="0"/>
          <a:chExt cx="0" cy="0"/>
        </a:xfrm>
      </p:grpSpPr>
      <p:sp>
        <p:nvSpPr>
          <p:cNvPr id="148" name="Google Shape;148;p25"/>
          <p:cNvSpPr txBox="1"/>
          <p:nvPr/>
        </p:nvSpPr>
        <p:spPr>
          <a:xfrm>
            <a:off x="997200" y="2272200"/>
            <a:ext cx="7149600" cy="59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500">
                <a:solidFill>
                  <a:srgbClr val="FFFFFF"/>
                </a:solidFill>
                <a:latin typeface="DM Serif Display"/>
                <a:ea typeface="DM Serif Display"/>
                <a:cs typeface="DM Serif Display"/>
                <a:sym typeface="DM Serif Display"/>
              </a:rPr>
              <a:t>Hell Yeah!  💪</a:t>
            </a:r>
            <a:endParaRPr sz="3500">
              <a:solidFill>
                <a:srgbClr val="FFFFFF"/>
              </a:solidFill>
              <a:latin typeface="DM Serif Display"/>
              <a:ea typeface="DM Serif Display"/>
              <a:cs typeface="DM Serif Display"/>
              <a:sym typeface="DM Serif Display"/>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2" name="Shape 152"/>
        <p:cNvGrpSpPr/>
        <p:nvPr/>
      </p:nvGrpSpPr>
      <p:grpSpPr>
        <a:xfrm>
          <a:off x="0" y="0"/>
          <a:ext cx="0" cy="0"/>
          <a:chOff x="0" y="0"/>
          <a:chExt cx="0" cy="0"/>
        </a:xfrm>
      </p:grpSpPr>
      <p:sp>
        <p:nvSpPr>
          <p:cNvPr id="153" name="Google Shape;153;p26"/>
          <p:cNvSpPr txBox="1"/>
          <p:nvPr/>
        </p:nvSpPr>
        <p:spPr>
          <a:xfrm>
            <a:off x="997200" y="2272200"/>
            <a:ext cx="7149600" cy="599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3500">
                <a:solidFill>
                  <a:srgbClr val="A2C4C9"/>
                </a:solidFill>
                <a:latin typeface="DM Serif Display"/>
                <a:ea typeface="DM Serif Display"/>
                <a:cs typeface="DM Serif Display"/>
                <a:sym typeface="DM Serif Display"/>
              </a:rPr>
              <a:t>Thank You</a:t>
            </a:r>
            <a:endParaRPr sz="3500">
              <a:solidFill>
                <a:srgbClr val="A2C4C9"/>
              </a:solidFill>
              <a:latin typeface="DM Serif Display"/>
              <a:ea typeface="DM Serif Display"/>
              <a:cs typeface="DM Serif Display"/>
              <a:sym typeface="DM Serif Display"/>
            </a:endParaRPr>
          </a:p>
        </p:txBody>
      </p:sp>
    </p:spTree>
  </p:cSld>
  <p:clrMapOvr>
    <a:masterClrMapping/>
  </p:clrMapOvr>
  <mc:AlternateContent>
    <mc:Choice Requires="p14">
      <p:transition spd="slow" p14:dur="1500">
        <p:push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59" name="Shape 59"/>
        <p:cNvGrpSpPr/>
        <p:nvPr/>
      </p:nvGrpSpPr>
      <p:grpSpPr>
        <a:xfrm>
          <a:off x="0" y="0"/>
          <a:ext cx="0" cy="0"/>
          <a:chOff x="0" y="0"/>
          <a:chExt cx="0" cy="0"/>
        </a:xfrm>
      </p:grpSpPr>
      <p:sp>
        <p:nvSpPr>
          <p:cNvPr id="60" name="Google Shape;60;p14"/>
          <p:cNvSpPr txBox="1"/>
          <p:nvPr/>
        </p:nvSpPr>
        <p:spPr>
          <a:xfrm>
            <a:off x="458950" y="446475"/>
            <a:ext cx="5602500" cy="1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DM Serif Display"/>
                <a:ea typeface="DM Serif Display"/>
                <a:cs typeface="DM Serif Display"/>
                <a:sym typeface="DM Serif Display"/>
              </a:rPr>
              <a:t>How might we improve the lives of gig workers so that they are financially healthy and more resilient to financial shocks?</a:t>
            </a:r>
            <a:endParaRPr sz="2500">
              <a:solidFill>
                <a:srgbClr val="FFFFFF"/>
              </a:solidFill>
              <a:latin typeface="DM Serif Display"/>
              <a:ea typeface="DM Serif Display"/>
              <a:cs typeface="DM Serif Display"/>
              <a:sym typeface="DM Serif Display"/>
            </a:endParaRPr>
          </a:p>
        </p:txBody>
      </p:sp>
      <p:sp>
        <p:nvSpPr>
          <p:cNvPr id="61" name="Google Shape;61;p14"/>
          <p:cNvSpPr txBox="1"/>
          <p:nvPr/>
        </p:nvSpPr>
        <p:spPr>
          <a:xfrm>
            <a:off x="502225" y="4351725"/>
            <a:ext cx="53601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Medium"/>
                <a:ea typeface="Roboto Medium"/>
                <a:cs typeface="Roboto Medium"/>
                <a:sym typeface="Roboto Medium"/>
              </a:rPr>
              <a:t>Bill &amp; Melinda Gates Foundation</a:t>
            </a:r>
            <a:endParaRPr sz="1800">
              <a:solidFill>
                <a:srgbClr val="FFFFFF"/>
              </a:solidFill>
              <a:latin typeface="Roboto Medium"/>
              <a:ea typeface="Roboto Medium"/>
              <a:cs typeface="Roboto Medium"/>
              <a:sym typeface="Roboto Medium"/>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65" name="Shape 65"/>
        <p:cNvGrpSpPr/>
        <p:nvPr/>
      </p:nvGrpSpPr>
      <p:grpSpPr>
        <a:xfrm>
          <a:off x="0" y="0"/>
          <a:ext cx="0" cy="0"/>
          <a:chOff x="0" y="0"/>
          <a:chExt cx="0" cy="0"/>
        </a:xfrm>
      </p:grpSpPr>
      <p:sp>
        <p:nvSpPr>
          <p:cNvPr id="66" name="Google Shape;66;p15"/>
          <p:cNvSpPr txBox="1"/>
          <p:nvPr/>
        </p:nvSpPr>
        <p:spPr>
          <a:xfrm>
            <a:off x="458950" y="446475"/>
            <a:ext cx="5600400" cy="173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DM Serif Display"/>
                <a:ea typeface="DM Serif Display"/>
                <a:cs typeface="DM Serif Display"/>
                <a:sym typeface="DM Serif Display"/>
              </a:rPr>
              <a:t>A gig is a single project or task for which a worker is hired, often through a digital marketplace, to work on demand.</a:t>
            </a:r>
            <a:endParaRPr sz="2500">
              <a:solidFill>
                <a:srgbClr val="FFFFFF"/>
              </a:solidFill>
              <a:latin typeface="DM Serif Display"/>
              <a:ea typeface="DM Serif Display"/>
              <a:cs typeface="DM Serif Display"/>
              <a:sym typeface="DM Serif Display"/>
            </a:endParaRPr>
          </a:p>
        </p:txBody>
      </p:sp>
      <p:sp>
        <p:nvSpPr>
          <p:cNvPr id="67" name="Google Shape;67;p15"/>
          <p:cNvSpPr txBox="1"/>
          <p:nvPr/>
        </p:nvSpPr>
        <p:spPr>
          <a:xfrm>
            <a:off x="502225" y="4351725"/>
            <a:ext cx="53601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Medium"/>
                <a:ea typeface="Roboto Medium"/>
                <a:cs typeface="Roboto Medium"/>
                <a:sym typeface="Roboto Medium"/>
              </a:rPr>
              <a:t>US Bureau of Labor Statistics,</a:t>
            </a:r>
            <a:r>
              <a:rPr lang="en" sz="1800">
                <a:solidFill>
                  <a:srgbClr val="FFFFFF"/>
                </a:solidFill>
                <a:latin typeface="Roboto"/>
                <a:ea typeface="Roboto"/>
                <a:cs typeface="Roboto"/>
                <a:sym typeface="Roboto"/>
              </a:rPr>
              <a:t> </a:t>
            </a:r>
            <a:r>
              <a:rPr lang="en" sz="1800">
                <a:solidFill>
                  <a:srgbClr val="FFFFFF"/>
                </a:solidFill>
                <a:latin typeface="Roboto Light"/>
                <a:ea typeface="Roboto Light"/>
                <a:cs typeface="Roboto Light"/>
                <a:sym typeface="Roboto Light"/>
              </a:rPr>
              <a:t>2016</a:t>
            </a:r>
            <a:r>
              <a:rPr lang="en" sz="1800">
                <a:solidFill>
                  <a:srgbClr val="FFFFFF"/>
                </a:solidFill>
                <a:latin typeface="Roboto"/>
                <a:ea typeface="Roboto"/>
                <a:cs typeface="Roboto"/>
                <a:sym typeface="Roboto"/>
              </a:rPr>
              <a:t> </a:t>
            </a:r>
            <a:endParaRPr sz="1800">
              <a:solidFill>
                <a:srgbClr val="FFFFFF"/>
              </a:solidFill>
              <a:latin typeface="Roboto"/>
              <a:ea typeface="Roboto"/>
              <a:cs typeface="Roboto"/>
              <a:sym typeface="Roboto"/>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b="0" l="12422" r="12422" t="0"/>
          <a:stretch/>
        </p:blipFill>
        <p:spPr>
          <a:xfrm>
            <a:off x="381002" y="3462900"/>
            <a:ext cx="1078992" cy="1076324"/>
          </a:xfrm>
          <a:prstGeom prst="rect">
            <a:avLst/>
          </a:prstGeom>
          <a:noFill/>
          <a:ln>
            <a:noFill/>
          </a:ln>
        </p:spPr>
      </p:pic>
      <p:sp>
        <p:nvSpPr>
          <p:cNvPr id="73" name="Google Shape;73;p16"/>
          <p:cNvSpPr txBox="1"/>
          <p:nvPr/>
        </p:nvSpPr>
        <p:spPr>
          <a:xfrm>
            <a:off x="458950" y="446475"/>
            <a:ext cx="5600400" cy="5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A2C4C9"/>
                </a:solidFill>
                <a:latin typeface="DM Serif Display"/>
                <a:ea typeface="DM Serif Display"/>
                <a:cs typeface="DM Serif Display"/>
                <a:sym typeface="DM Serif Display"/>
              </a:rPr>
              <a:t>Pain Points</a:t>
            </a:r>
            <a:endParaRPr sz="2500">
              <a:solidFill>
                <a:srgbClr val="A2C4C9"/>
              </a:solidFill>
              <a:latin typeface="DM Serif Display"/>
              <a:ea typeface="DM Serif Display"/>
              <a:cs typeface="DM Serif Display"/>
              <a:sym typeface="DM Serif Display"/>
            </a:endParaRPr>
          </a:p>
        </p:txBody>
      </p:sp>
      <p:sp>
        <p:nvSpPr>
          <p:cNvPr id="74" name="Google Shape;74;p16"/>
          <p:cNvSpPr/>
          <p:nvPr/>
        </p:nvSpPr>
        <p:spPr>
          <a:xfrm rot="10800000">
            <a:off x="1600200" y="1457325"/>
            <a:ext cx="2521800" cy="2548500"/>
          </a:xfrm>
          <a:prstGeom prst="teardrop">
            <a:avLst>
              <a:gd fmla="val 100000" name="adj"/>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txBox="1"/>
          <p:nvPr/>
        </p:nvSpPr>
        <p:spPr>
          <a:xfrm>
            <a:off x="5628850" y="2596125"/>
            <a:ext cx="2316900" cy="10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Light"/>
                <a:ea typeface="Roboto Light"/>
                <a:cs typeface="Roboto Light"/>
                <a:sym typeface="Roboto Light"/>
              </a:rPr>
              <a:t>Low and Volatile Revenue</a:t>
            </a:r>
            <a:endParaRPr sz="1800">
              <a:solidFill>
                <a:srgbClr val="FFFFFF"/>
              </a:solidFill>
              <a:latin typeface="Roboto Light"/>
              <a:ea typeface="Roboto Light"/>
              <a:cs typeface="Roboto Light"/>
              <a:sym typeface="Roboto Light"/>
            </a:endParaRPr>
          </a:p>
        </p:txBody>
      </p:sp>
      <p:sp>
        <p:nvSpPr>
          <p:cNvPr id="76" name="Google Shape;76;p16"/>
          <p:cNvSpPr txBox="1"/>
          <p:nvPr/>
        </p:nvSpPr>
        <p:spPr>
          <a:xfrm>
            <a:off x="1676475" y="3342825"/>
            <a:ext cx="997800" cy="663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Roboto Light"/>
                <a:ea typeface="Roboto Light"/>
                <a:cs typeface="Roboto Light"/>
                <a:sym typeface="Roboto Light"/>
              </a:rPr>
              <a:t>...</a:t>
            </a:r>
            <a:endParaRPr sz="3500">
              <a:solidFill>
                <a:srgbClr val="FFFFFF"/>
              </a:solidFill>
              <a:latin typeface="Roboto Light"/>
              <a:ea typeface="Roboto Light"/>
              <a:cs typeface="Roboto Light"/>
              <a:sym typeface="Roboto Light"/>
            </a:endParaRPr>
          </a:p>
        </p:txBody>
      </p:sp>
      <p:sp>
        <p:nvSpPr>
          <p:cNvPr id="77" name="Google Shape;77;p16"/>
          <p:cNvSpPr txBox="1"/>
          <p:nvPr/>
        </p:nvSpPr>
        <p:spPr>
          <a:xfrm>
            <a:off x="6165000" y="1933125"/>
            <a:ext cx="997800" cy="663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3500">
                <a:solidFill>
                  <a:srgbClr val="FFFFFF"/>
                </a:solidFill>
                <a:latin typeface="Roboto Light"/>
                <a:ea typeface="Roboto Light"/>
                <a:cs typeface="Roboto Light"/>
                <a:sym typeface="Roboto Light"/>
              </a:rPr>
              <a:t>...</a:t>
            </a:r>
            <a:endParaRPr sz="3500">
              <a:solidFill>
                <a:srgbClr val="FFFFFF"/>
              </a:solidFill>
              <a:latin typeface="Roboto Light"/>
              <a:ea typeface="Roboto Light"/>
              <a:cs typeface="Roboto Light"/>
              <a:sym typeface="Roboto Light"/>
            </a:endParaRPr>
          </a:p>
        </p:txBody>
      </p:sp>
      <p:sp>
        <p:nvSpPr>
          <p:cNvPr id="78" name="Google Shape;78;p16"/>
          <p:cNvSpPr/>
          <p:nvPr/>
        </p:nvSpPr>
        <p:spPr>
          <a:xfrm flipH="1" rot="10800000">
            <a:off x="5022000" y="1457325"/>
            <a:ext cx="2521800" cy="2548500"/>
          </a:xfrm>
          <a:prstGeom prst="teardrop">
            <a:avLst>
              <a:gd fmla="val 100000" name="adj"/>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6"/>
          <p:cNvSpPr txBox="1"/>
          <p:nvPr/>
        </p:nvSpPr>
        <p:spPr>
          <a:xfrm>
            <a:off x="5124450" y="2214675"/>
            <a:ext cx="2316900" cy="10338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FF"/>
                </a:solidFill>
                <a:latin typeface="Roboto Light"/>
                <a:ea typeface="Roboto Light"/>
                <a:cs typeface="Roboto Light"/>
                <a:sym typeface="Roboto Light"/>
              </a:rPr>
              <a:t>Long hours and significant amount of downtime</a:t>
            </a:r>
            <a:endParaRPr sz="1800">
              <a:solidFill>
                <a:srgbClr val="FFFFFF"/>
              </a:solidFill>
              <a:latin typeface="Roboto Light"/>
              <a:ea typeface="Roboto Light"/>
              <a:cs typeface="Roboto Light"/>
              <a:sym typeface="Roboto Light"/>
            </a:endParaRPr>
          </a:p>
        </p:txBody>
      </p:sp>
      <p:sp>
        <p:nvSpPr>
          <p:cNvPr id="80" name="Google Shape;80;p16"/>
          <p:cNvSpPr txBox="1"/>
          <p:nvPr/>
        </p:nvSpPr>
        <p:spPr>
          <a:xfrm>
            <a:off x="6469800" y="3342825"/>
            <a:ext cx="997800" cy="6630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3500">
                <a:solidFill>
                  <a:srgbClr val="FFFFFF"/>
                </a:solidFill>
                <a:latin typeface="Roboto Light"/>
                <a:ea typeface="Roboto Light"/>
                <a:cs typeface="Roboto Light"/>
                <a:sym typeface="Roboto Light"/>
              </a:rPr>
              <a:t>...</a:t>
            </a:r>
            <a:endParaRPr sz="3500">
              <a:solidFill>
                <a:srgbClr val="FFFFFF"/>
              </a:solidFill>
              <a:latin typeface="Roboto Light"/>
              <a:ea typeface="Roboto Light"/>
              <a:cs typeface="Roboto Light"/>
              <a:sym typeface="Roboto Light"/>
            </a:endParaRPr>
          </a:p>
        </p:txBody>
      </p:sp>
      <p:pic>
        <p:nvPicPr>
          <p:cNvPr id="81" name="Google Shape;81;p16"/>
          <p:cNvPicPr preferRelativeResize="0"/>
          <p:nvPr/>
        </p:nvPicPr>
        <p:blipFill rotWithShape="1">
          <a:blip r:embed="rId4">
            <a:alphaModFix/>
          </a:blip>
          <a:srcRect b="0" l="0" r="0" t="0"/>
          <a:stretch/>
        </p:blipFill>
        <p:spPr>
          <a:xfrm flipH="1">
            <a:off x="7530725" y="3406403"/>
            <a:ext cx="1232275" cy="1232275"/>
          </a:xfrm>
          <a:prstGeom prst="rect">
            <a:avLst/>
          </a:prstGeom>
          <a:noFill/>
          <a:ln>
            <a:noFill/>
          </a:ln>
        </p:spPr>
      </p:pic>
    </p:spTree>
  </p:cSld>
  <p:clrMapOvr>
    <a:masterClrMapping/>
  </p:clrMapOvr>
  <mc:AlternateContent>
    <mc:Choice Requires="p14">
      <p:transition spd="slow" p14:dur="1000">
        <p:pus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5" name="Shape 85"/>
        <p:cNvGrpSpPr/>
        <p:nvPr/>
      </p:nvGrpSpPr>
      <p:grpSpPr>
        <a:xfrm>
          <a:off x="0" y="0"/>
          <a:ext cx="0" cy="0"/>
          <a:chOff x="0" y="0"/>
          <a:chExt cx="0" cy="0"/>
        </a:xfrm>
      </p:grpSpPr>
      <p:sp>
        <p:nvSpPr>
          <p:cNvPr id="86" name="Google Shape;86;p17"/>
          <p:cNvSpPr txBox="1"/>
          <p:nvPr/>
        </p:nvSpPr>
        <p:spPr>
          <a:xfrm>
            <a:off x="458950" y="2488525"/>
            <a:ext cx="8179800" cy="108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A2C4C9"/>
                </a:solidFill>
                <a:latin typeface="Roboto Light"/>
                <a:ea typeface="Roboto Light"/>
                <a:cs typeface="Roboto Light"/>
                <a:sym typeface="Roboto Light"/>
              </a:rPr>
              <a:t>We are providing a dynamic and transparent mobile platform that enables gig workers to monitor their markets, make smarter decisions and work more efficiently. </a:t>
            </a:r>
            <a:endParaRPr sz="1800">
              <a:solidFill>
                <a:srgbClr val="A2C4C9"/>
              </a:solidFill>
              <a:latin typeface="Roboto Light"/>
              <a:ea typeface="Roboto Light"/>
              <a:cs typeface="Roboto Light"/>
              <a:sym typeface="Roboto Light"/>
            </a:endParaRPr>
          </a:p>
        </p:txBody>
      </p:sp>
      <p:sp>
        <p:nvSpPr>
          <p:cNvPr id="87" name="Google Shape;87;p17"/>
          <p:cNvSpPr txBox="1"/>
          <p:nvPr/>
        </p:nvSpPr>
        <p:spPr>
          <a:xfrm>
            <a:off x="458950" y="1721675"/>
            <a:ext cx="7149600" cy="59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A2C4C9"/>
                </a:solidFill>
                <a:latin typeface="DM Serif Display"/>
                <a:ea typeface="DM Serif Display"/>
                <a:cs typeface="DM Serif Display"/>
                <a:sym typeface="DM Serif Display"/>
              </a:rPr>
              <a:t>User driven Dashboard App for Gig Workers</a:t>
            </a:r>
            <a:endParaRPr sz="2500">
              <a:solidFill>
                <a:srgbClr val="A2C4C9"/>
              </a:solidFill>
              <a:latin typeface="DM Serif Display"/>
              <a:ea typeface="DM Serif Display"/>
              <a:cs typeface="DM Serif Display"/>
              <a:sym typeface="DM Serif Display"/>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5553" l="0" r="0" t="0"/>
          <a:stretch/>
        </p:blipFill>
        <p:spPr>
          <a:xfrm>
            <a:off x="2628401" y="442312"/>
            <a:ext cx="6020801" cy="4258874"/>
          </a:xfrm>
          <a:prstGeom prst="rect">
            <a:avLst/>
          </a:prstGeom>
          <a:noFill/>
          <a:ln>
            <a:noFill/>
          </a:ln>
        </p:spPr>
      </p:pic>
      <p:sp>
        <p:nvSpPr>
          <p:cNvPr id="93" name="Google Shape;93;p18"/>
          <p:cNvSpPr txBox="1"/>
          <p:nvPr/>
        </p:nvSpPr>
        <p:spPr>
          <a:xfrm>
            <a:off x="458950" y="446475"/>
            <a:ext cx="5600400" cy="55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DM Serif Display"/>
                <a:ea typeface="DM Serif Display"/>
                <a:cs typeface="DM Serif Display"/>
                <a:sym typeface="DM Serif Display"/>
              </a:rPr>
              <a:t>Solution</a:t>
            </a:r>
            <a:endParaRPr sz="2500">
              <a:solidFill>
                <a:srgbClr val="FFFFFF"/>
              </a:solidFill>
              <a:latin typeface="DM Serif Display"/>
              <a:ea typeface="DM Serif Display"/>
              <a:cs typeface="DM Serif Display"/>
              <a:sym typeface="DM Serif Display"/>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97" name="Shape 97"/>
        <p:cNvGrpSpPr/>
        <p:nvPr/>
      </p:nvGrpSpPr>
      <p:grpSpPr>
        <a:xfrm>
          <a:off x="0" y="0"/>
          <a:ext cx="0" cy="0"/>
          <a:chOff x="0" y="0"/>
          <a:chExt cx="0" cy="0"/>
        </a:xfrm>
      </p:grpSpPr>
      <p:sp>
        <p:nvSpPr>
          <p:cNvPr id="98" name="Google Shape;98;p19"/>
          <p:cNvSpPr/>
          <p:nvPr/>
        </p:nvSpPr>
        <p:spPr>
          <a:xfrm>
            <a:off x="0" y="0"/>
            <a:ext cx="4572000" cy="5160900"/>
          </a:xfrm>
          <a:prstGeom prst="rect">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txBox="1"/>
          <p:nvPr/>
        </p:nvSpPr>
        <p:spPr>
          <a:xfrm>
            <a:off x="304750" y="446475"/>
            <a:ext cx="4343400" cy="5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DM Serif Display"/>
                <a:ea typeface="DM Serif Display"/>
                <a:cs typeface="DM Serif Display"/>
                <a:sym typeface="DM Serif Display"/>
              </a:rPr>
              <a:t>Demand Side</a:t>
            </a:r>
            <a:endParaRPr sz="2500">
              <a:solidFill>
                <a:srgbClr val="FFFFFF"/>
              </a:solidFill>
              <a:latin typeface="DM Serif Display"/>
              <a:ea typeface="DM Serif Display"/>
              <a:cs typeface="DM Serif Display"/>
              <a:sym typeface="DM Serif Display"/>
            </a:endParaRPr>
          </a:p>
        </p:txBody>
      </p:sp>
      <p:sp>
        <p:nvSpPr>
          <p:cNvPr id="100" name="Google Shape;100;p19"/>
          <p:cNvSpPr txBox="1"/>
          <p:nvPr/>
        </p:nvSpPr>
        <p:spPr>
          <a:xfrm>
            <a:off x="4953000" y="446475"/>
            <a:ext cx="4191000" cy="5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A2C4C9"/>
                </a:solidFill>
                <a:latin typeface="DM Serif Display"/>
                <a:ea typeface="DM Serif Display"/>
                <a:cs typeface="DM Serif Display"/>
                <a:sym typeface="DM Serif Display"/>
              </a:rPr>
              <a:t>Supply Side</a:t>
            </a:r>
            <a:endParaRPr sz="2500">
              <a:solidFill>
                <a:srgbClr val="A2C4C9"/>
              </a:solidFill>
              <a:latin typeface="DM Serif Display"/>
              <a:ea typeface="DM Serif Display"/>
              <a:cs typeface="DM Serif Display"/>
              <a:sym typeface="DM Serif Display"/>
            </a:endParaRPr>
          </a:p>
        </p:txBody>
      </p:sp>
      <p:sp>
        <p:nvSpPr>
          <p:cNvPr id="101" name="Google Shape;101;p19"/>
          <p:cNvSpPr txBox="1"/>
          <p:nvPr/>
        </p:nvSpPr>
        <p:spPr>
          <a:xfrm>
            <a:off x="228600" y="1298825"/>
            <a:ext cx="4069800" cy="2686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FFFFFF"/>
              </a:buClr>
              <a:buSzPts val="1500"/>
              <a:buFont typeface="Roboto Light"/>
              <a:buChar char="●"/>
            </a:pPr>
            <a:r>
              <a:rPr lang="en" sz="1500">
                <a:solidFill>
                  <a:srgbClr val="FFFFFF"/>
                </a:solidFill>
                <a:latin typeface="Roboto Light"/>
                <a:ea typeface="Roboto Light"/>
                <a:cs typeface="Roboto Light"/>
                <a:sym typeface="Roboto Light"/>
              </a:rPr>
              <a:t>Workers can manually scan their markets by using the collective knowledge of their personal environments and peer-workers.</a:t>
            </a:r>
            <a:endParaRPr sz="1500">
              <a:solidFill>
                <a:srgbClr val="FFFFFF"/>
              </a:solidFill>
              <a:latin typeface="Roboto Light"/>
              <a:ea typeface="Roboto Light"/>
              <a:cs typeface="Roboto Light"/>
              <a:sym typeface="Roboto Light"/>
            </a:endParaRPr>
          </a:p>
          <a:p>
            <a:pPr indent="-323850" lvl="0" marL="457200" rtl="0" algn="l">
              <a:lnSpc>
                <a:spcPct val="115000"/>
              </a:lnSpc>
              <a:spcBef>
                <a:spcPts val="0"/>
              </a:spcBef>
              <a:spcAft>
                <a:spcPts val="0"/>
              </a:spcAft>
              <a:buClr>
                <a:srgbClr val="FFFFFF"/>
              </a:buClr>
              <a:buSzPts val="1500"/>
              <a:buFont typeface="Roboto Light"/>
              <a:buChar char="●"/>
            </a:pPr>
            <a:r>
              <a:rPr lang="en" sz="1500">
                <a:solidFill>
                  <a:srgbClr val="FFFFFF"/>
                </a:solidFill>
                <a:latin typeface="Roboto Light"/>
                <a:ea typeface="Roboto Light"/>
                <a:cs typeface="Roboto Light"/>
                <a:sym typeface="Roboto Light"/>
              </a:rPr>
              <a:t>Workers could use platforms like </a:t>
            </a:r>
            <a:r>
              <a:rPr i="1" lang="en" sz="1500">
                <a:solidFill>
                  <a:schemeClr val="hlink"/>
                </a:solidFill>
                <a:uFill>
                  <a:noFill/>
                </a:uFill>
                <a:latin typeface="Roboto Light"/>
                <a:ea typeface="Roboto Light"/>
                <a:cs typeface="Roboto Light"/>
                <a:sym typeface="Roboto Light"/>
                <a:hlinkClick r:id="rId3"/>
              </a:rPr>
              <a:t>Glassdoor</a:t>
            </a:r>
            <a:r>
              <a:rPr lang="en" sz="1500">
                <a:solidFill>
                  <a:srgbClr val="FFFFFF"/>
                </a:solidFill>
                <a:latin typeface="Roboto Light"/>
                <a:ea typeface="Roboto Light"/>
                <a:cs typeface="Roboto Light"/>
                <a:sym typeface="Roboto Light"/>
              </a:rPr>
              <a:t> or </a:t>
            </a:r>
            <a:r>
              <a:rPr i="1" lang="en" sz="1500">
                <a:solidFill>
                  <a:schemeClr val="hlink"/>
                </a:solidFill>
                <a:uFill>
                  <a:noFill/>
                </a:uFill>
                <a:latin typeface="Roboto Light"/>
                <a:ea typeface="Roboto Light"/>
                <a:cs typeface="Roboto Light"/>
                <a:sym typeface="Roboto Light"/>
                <a:hlinkClick r:id="rId4"/>
              </a:rPr>
              <a:t>Linkedin</a:t>
            </a:r>
            <a:r>
              <a:rPr lang="en" sz="1500">
                <a:solidFill>
                  <a:srgbClr val="FFFFFF"/>
                </a:solidFill>
                <a:latin typeface="Roboto Light"/>
                <a:ea typeface="Roboto Light"/>
                <a:cs typeface="Roboto Light"/>
                <a:sym typeface="Roboto Light"/>
              </a:rPr>
              <a:t> to monitor their markets.</a:t>
            </a:r>
            <a:endParaRPr sz="1500">
              <a:solidFill>
                <a:srgbClr val="FFFFFF"/>
              </a:solidFill>
              <a:latin typeface="Roboto Light"/>
              <a:ea typeface="Roboto Light"/>
              <a:cs typeface="Roboto Light"/>
              <a:sym typeface="Roboto Light"/>
            </a:endParaRPr>
          </a:p>
          <a:p>
            <a:pPr indent="-323850" lvl="0" marL="457200" rtl="0" algn="l">
              <a:lnSpc>
                <a:spcPct val="115000"/>
              </a:lnSpc>
              <a:spcBef>
                <a:spcPts val="0"/>
              </a:spcBef>
              <a:spcAft>
                <a:spcPts val="0"/>
              </a:spcAft>
              <a:buClr>
                <a:srgbClr val="FFFFFF"/>
              </a:buClr>
              <a:buSzPts val="1500"/>
              <a:buFont typeface="Roboto Light"/>
              <a:buChar char="●"/>
            </a:pPr>
            <a:r>
              <a:rPr lang="en" sz="1500">
                <a:solidFill>
                  <a:srgbClr val="FFFFFF"/>
                </a:solidFill>
                <a:latin typeface="Roboto Light"/>
                <a:ea typeface="Roboto Light"/>
                <a:cs typeface="Roboto Light"/>
                <a:sym typeface="Roboto Light"/>
              </a:rPr>
              <a:t>Workers can join mobile messaging groups on </a:t>
            </a:r>
            <a:r>
              <a:rPr i="1" lang="en" sz="1500">
                <a:solidFill>
                  <a:schemeClr val="hlink"/>
                </a:solidFill>
                <a:uFill>
                  <a:noFill/>
                </a:uFill>
                <a:latin typeface="Roboto Light"/>
                <a:ea typeface="Roboto Light"/>
                <a:cs typeface="Roboto Light"/>
                <a:sym typeface="Roboto Light"/>
                <a:hlinkClick r:id="rId5"/>
              </a:rPr>
              <a:t>Whatsapp</a:t>
            </a:r>
            <a:r>
              <a:rPr lang="en" sz="1500">
                <a:solidFill>
                  <a:srgbClr val="FFFFFF"/>
                </a:solidFill>
                <a:latin typeface="Roboto Light"/>
                <a:ea typeface="Roboto Light"/>
                <a:cs typeface="Roboto Light"/>
                <a:sym typeface="Roboto Light"/>
              </a:rPr>
              <a:t> or </a:t>
            </a:r>
            <a:r>
              <a:rPr i="1" lang="en" sz="1500">
                <a:solidFill>
                  <a:schemeClr val="hlink"/>
                </a:solidFill>
                <a:uFill>
                  <a:noFill/>
                </a:uFill>
                <a:latin typeface="Roboto Light"/>
                <a:ea typeface="Roboto Light"/>
                <a:cs typeface="Roboto Light"/>
                <a:sym typeface="Roboto Light"/>
                <a:hlinkClick r:id="rId6"/>
              </a:rPr>
              <a:t>Telegram</a:t>
            </a:r>
            <a:r>
              <a:rPr lang="en" sz="1500">
                <a:solidFill>
                  <a:srgbClr val="FFFFFF"/>
                </a:solidFill>
                <a:latin typeface="Roboto Light"/>
                <a:ea typeface="Roboto Light"/>
                <a:cs typeface="Roboto Light"/>
                <a:sym typeface="Roboto Light"/>
              </a:rPr>
              <a:t> or join market-specific online forums on platforms like </a:t>
            </a:r>
            <a:r>
              <a:rPr i="1" lang="en" sz="1500">
                <a:solidFill>
                  <a:schemeClr val="hlink"/>
                </a:solidFill>
                <a:uFill>
                  <a:noFill/>
                </a:uFill>
                <a:latin typeface="Roboto Light"/>
                <a:ea typeface="Roboto Light"/>
                <a:cs typeface="Roboto Light"/>
                <a:sym typeface="Roboto Light"/>
                <a:hlinkClick r:id="rId7"/>
              </a:rPr>
              <a:t>reddit</a:t>
            </a:r>
            <a:r>
              <a:rPr lang="en" sz="1500">
                <a:solidFill>
                  <a:srgbClr val="FFFFFF"/>
                </a:solidFill>
                <a:latin typeface="Roboto Light"/>
                <a:ea typeface="Roboto Light"/>
                <a:cs typeface="Roboto Light"/>
                <a:sym typeface="Roboto Light"/>
              </a:rPr>
              <a:t> </a:t>
            </a:r>
            <a:endParaRPr sz="1500">
              <a:solidFill>
                <a:srgbClr val="FFFFFF"/>
              </a:solidFill>
              <a:latin typeface="Roboto Light"/>
              <a:ea typeface="Roboto Light"/>
              <a:cs typeface="Roboto Light"/>
              <a:sym typeface="Roboto Light"/>
            </a:endParaRPr>
          </a:p>
        </p:txBody>
      </p:sp>
      <p:sp>
        <p:nvSpPr>
          <p:cNvPr id="102" name="Google Shape;102;p19"/>
          <p:cNvSpPr txBox="1"/>
          <p:nvPr/>
        </p:nvSpPr>
        <p:spPr>
          <a:xfrm>
            <a:off x="4800600" y="1298825"/>
            <a:ext cx="4069800" cy="2686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A2C4C9"/>
              </a:buClr>
              <a:buSzPts val="1500"/>
              <a:buFont typeface="Roboto Light"/>
              <a:buChar char="●"/>
            </a:pPr>
            <a:r>
              <a:rPr lang="en" sz="1500">
                <a:solidFill>
                  <a:srgbClr val="A2C4C9"/>
                </a:solidFill>
                <a:latin typeface="Roboto Light"/>
                <a:ea typeface="Roboto Light"/>
                <a:cs typeface="Roboto Light"/>
                <a:sym typeface="Roboto Light"/>
              </a:rPr>
              <a:t>Recruiting sites like </a:t>
            </a:r>
            <a:r>
              <a:rPr i="1" lang="en" sz="1500">
                <a:solidFill>
                  <a:schemeClr val="hlink"/>
                </a:solidFill>
                <a:uFill>
                  <a:noFill/>
                </a:uFill>
                <a:latin typeface="Roboto Light"/>
                <a:ea typeface="Roboto Light"/>
                <a:cs typeface="Roboto Light"/>
                <a:sym typeface="Roboto Light"/>
                <a:hlinkClick r:id="rId8"/>
              </a:rPr>
              <a:t>Glassdoor</a:t>
            </a:r>
            <a:endParaRPr i="1" sz="1500">
              <a:solidFill>
                <a:srgbClr val="A2C4C9"/>
              </a:solidFill>
              <a:latin typeface="Roboto Light"/>
              <a:ea typeface="Roboto Light"/>
              <a:cs typeface="Roboto Light"/>
              <a:sym typeface="Roboto Light"/>
            </a:endParaRPr>
          </a:p>
          <a:p>
            <a:pPr indent="-323850" lvl="0" marL="457200" rtl="0" algn="l">
              <a:lnSpc>
                <a:spcPct val="115000"/>
              </a:lnSpc>
              <a:spcBef>
                <a:spcPts val="0"/>
              </a:spcBef>
              <a:spcAft>
                <a:spcPts val="0"/>
              </a:spcAft>
              <a:buClr>
                <a:srgbClr val="A2C4C9"/>
              </a:buClr>
              <a:buSzPts val="1500"/>
              <a:buFont typeface="Roboto Light"/>
              <a:buChar char="●"/>
            </a:pPr>
            <a:r>
              <a:rPr lang="en" sz="1500">
                <a:solidFill>
                  <a:srgbClr val="A2C4C9"/>
                </a:solidFill>
                <a:latin typeface="Roboto Light"/>
                <a:ea typeface="Roboto Light"/>
                <a:cs typeface="Roboto Light"/>
                <a:sym typeface="Roboto Light"/>
              </a:rPr>
              <a:t>Job sites like </a:t>
            </a:r>
            <a:r>
              <a:rPr i="1" lang="en" sz="1500">
                <a:solidFill>
                  <a:schemeClr val="hlink"/>
                </a:solidFill>
                <a:uFill>
                  <a:noFill/>
                </a:uFill>
                <a:latin typeface="Roboto Light"/>
                <a:ea typeface="Roboto Light"/>
                <a:cs typeface="Roboto Light"/>
                <a:sym typeface="Roboto Light"/>
                <a:hlinkClick r:id="rId9"/>
              </a:rPr>
              <a:t>Indeed</a:t>
            </a:r>
            <a:endParaRPr i="1" sz="1500">
              <a:solidFill>
                <a:srgbClr val="A2C4C9"/>
              </a:solidFill>
              <a:latin typeface="Roboto Light"/>
              <a:ea typeface="Roboto Light"/>
              <a:cs typeface="Roboto Light"/>
              <a:sym typeface="Roboto Light"/>
            </a:endParaRPr>
          </a:p>
          <a:p>
            <a:pPr indent="-323850" lvl="0" marL="457200" rtl="0" algn="l">
              <a:lnSpc>
                <a:spcPct val="115000"/>
              </a:lnSpc>
              <a:spcBef>
                <a:spcPts val="0"/>
              </a:spcBef>
              <a:spcAft>
                <a:spcPts val="0"/>
              </a:spcAft>
              <a:buClr>
                <a:srgbClr val="A2C4C9"/>
              </a:buClr>
              <a:buSzPts val="1500"/>
              <a:buFont typeface="Roboto Light"/>
              <a:buChar char="●"/>
            </a:pPr>
            <a:r>
              <a:rPr lang="en" sz="1500">
                <a:solidFill>
                  <a:srgbClr val="A2C4C9"/>
                </a:solidFill>
                <a:latin typeface="Roboto Light"/>
                <a:ea typeface="Roboto Light"/>
                <a:cs typeface="Roboto Light"/>
                <a:sym typeface="Roboto Light"/>
              </a:rPr>
              <a:t>Stock Market Apps like </a:t>
            </a:r>
            <a:r>
              <a:rPr i="1" lang="en" sz="1500">
                <a:solidFill>
                  <a:schemeClr val="hlink"/>
                </a:solidFill>
                <a:uFill>
                  <a:noFill/>
                </a:uFill>
                <a:latin typeface="Roboto Light"/>
                <a:ea typeface="Roboto Light"/>
                <a:cs typeface="Roboto Light"/>
                <a:sym typeface="Roboto Light"/>
                <a:hlinkClick r:id="rId10"/>
              </a:rPr>
              <a:t>Robin Hood</a:t>
            </a:r>
            <a:endParaRPr i="1" sz="1500">
              <a:solidFill>
                <a:srgbClr val="A2C4C9"/>
              </a:solidFill>
              <a:latin typeface="Roboto Light"/>
              <a:ea typeface="Roboto Light"/>
              <a:cs typeface="Roboto Light"/>
              <a:sym typeface="Roboto Light"/>
            </a:endParaRPr>
          </a:p>
          <a:p>
            <a:pPr indent="-323850" lvl="0" marL="457200" rtl="0" algn="l">
              <a:lnSpc>
                <a:spcPct val="115000"/>
              </a:lnSpc>
              <a:spcBef>
                <a:spcPts val="0"/>
              </a:spcBef>
              <a:spcAft>
                <a:spcPts val="0"/>
              </a:spcAft>
              <a:buClr>
                <a:srgbClr val="A2C4C9"/>
              </a:buClr>
              <a:buSzPts val="1500"/>
              <a:buFont typeface="Roboto Light"/>
              <a:buChar char="●"/>
            </a:pPr>
            <a:r>
              <a:rPr lang="en" sz="1500">
                <a:solidFill>
                  <a:srgbClr val="A2C4C9"/>
                </a:solidFill>
                <a:latin typeface="Roboto Light"/>
                <a:ea typeface="Roboto Light"/>
                <a:cs typeface="Roboto Light"/>
                <a:sym typeface="Roboto Light"/>
              </a:rPr>
              <a:t>Workforce management platforms like</a:t>
            </a:r>
            <a:r>
              <a:rPr i="1" lang="en" sz="1500">
                <a:solidFill>
                  <a:srgbClr val="A2C4C9"/>
                </a:solidFill>
                <a:latin typeface="Roboto Light"/>
                <a:ea typeface="Roboto Light"/>
                <a:cs typeface="Roboto Light"/>
                <a:sym typeface="Roboto Light"/>
              </a:rPr>
              <a:t> </a:t>
            </a:r>
            <a:r>
              <a:rPr i="1" lang="en" sz="1500">
                <a:solidFill>
                  <a:schemeClr val="hlink"/>
                </a:solidFill>
                <a:uFill>
                  <a:noFill/>
                </a:uFill>
                <a:latin typeface="Roboto Light"/>
                <a:ea typeface="Roboto Light"/>
                <a:cs typeface="Roboto Light"/>
                <a:sym typeface="Roboto Light"/>
                <a:hlinkClick r:id="rId11"/>
              </a:rPr>
              <a:t>GigWalk</a:t>
            </a:r>
            <a:endParaRPr i="1" sz="1500">
              <a:solidFill>
                <a:srgbClr val="A2C4C9"/>
              </a:solidFill>
              <a:latin typeface="Roboto Light"/>
              <a:ea typeface="Roboto Light"/>
              <a:cs typeface="Roboto Light"/>
              <a:sym typeface="Roboto Ligh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noFill/>
      </p:bgPr>
    </p:bg>
    <p:spTree>
      <p:nvGrpSpPr>
        <p:cNvPr id="106" name="Shape 106"/>
        <p:cNvGrpSpPr/>
        <p:nvPr/>
      </p:nvGrpSpPr>
      <p:grpSpPr>
        <a:xfrm>
          <a:off x="0" y="0"/>
          <a:ext cx="0" cy="0"/>
          <a:chOff x="0" y="0"/>
          <a:chExt cx="0" cy="0"/>
        </a:xfrm>
      </p:grpSpPr>
      <p:sp>
        <p:nvSpPr>
          <p:cNvPr id="107" name="Google Shape;107;p20"/>
          <p:cNvSpPr/>
          <p:nvPr/>
        </p:nvSpPr>
        <p:spPr>
          <a:xfrm>
            <a:off x="0" y="2587300"/>
            <a:ext cx="9144000" cy="2571900"/>
          </a:xfrm>
          <a:prstGeom prst="rect">
            <a:avLst/>
          </a:prstGeom>
          <a:solidFill>
            <a:srgbClr val="A2C4C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0"/>
          <p:cNvSpPr txBox="1"/>
          <p:nvPr/>
        </p:nvSpPr>
        <p:spPr>
          <a:xfrm>
            <a:off x="380950" y="225325"/>
            <a:ext cx="3480600" cy="5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A2C4C9"/>
                </a:solidFill>
                <a:latin typeface="DM Serif Display"/>
                <a:ea typeface="DM Serif Display"/>
                <a:cs typeface="DM Serif Display"/>
                <a:sym typeface="DM Serif Display"/>
              </a:rPr>
              <a:t>Now</a:t>
            </a:r>
            <a:endParaRPr sz="2500">
              <a:solidFill>
                <a:srgbClr val="A2C4C9"/>
              </a:solidFill>
              <a:latin typeface="DM Serif Display"/>
              <a:ea typeface="DM Serif Display"/>
              <a:cs typeface="DM Serif Display"/>
              <a:sym typeface="DM Serif Display"/>
            </a:endParaRPr>
          </a:p>
        </p:txBody>
      </p:sp>
      <p:sp>
        <p:nvSpPr>
          <p:cNvPr id="109" name="Google Shape;109;p20"/>
          <p:cNvSpPr txBox="1"/>
          <p:nvPr/>
        </p:nvSpPr>
        <p:spPr>
          <a:xfrm>
            <a:off x="380950" y="879450"/>
            <a:ext cx="4069800" cy="131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A2C4C9"/>
                </a:solidFill>
                <a:latin typeface="Roboto Light"/>
                <a:ea typeface="Roboto Light"/>
                <a:cs typeface="Roboto Light"/>
                <a:sym typeface="Roboto Light"/>
              </a:rPr>
              <a:t>//	</a:t>
            </a:r>
            <a:r>
              <a:rPr lang="en" sz="1800">
                <a:solidFill>
                  <a:srgbClr val="A2C4C9"/>
                </a:solidFill>
                <a:latin typeface="Roboto Light"/>
                <a:ea typeface="Roboto Light"/>
                <a:cs typeface="Roboto Light"/>
                <a:sym typeface="Roboto Light"/>
              </a:rPr>
              <a:t>Crowd sourced data</a:t>
            </a:r>
            <a:endParaRPr sz="1800">
              <a:solidFill>
                <a:srgbClr val="A2C4C9"/>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800">
                <a:solidFill>
                  <a:srgbClr val="A2C4C9"/>
                </a:solidFill>
                <a:latin typeface="Roboto Light"/>
                <a:ea typeface="Roboto Light"/>
                <a:cs typeface="Roboto Light"/>
                <a:sym typeface="Roboto Light"/>
              </a:rPr>
              <a:t>//	Real time tracking</a:t>
            </a:r>
            <a:endParaRPr sz="1800">
              <a:solidFill>
                <a:srgbClr val="A2C4C9"/>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800">
                <a:solidFill>
                  <a:srgbClr val="A2C4C9"/>
                </a:solidFill>
                <a:latin typeface="Roboto Light"/>
                <a:ea typeface="Roboto Light"/>
                <a:cs typeface="Roboto Light"/>
                <a:sym typeface="Roboto Light"/>
              </a:rPr>
              <a:t>//	Info sharing b/w users</a:t>
            </a:r>
            <a:endParaRPr sz="1800">
              <a:solidFill>
                <a:srgbClr val="A2C4C9"/>
              </a:solidFill>
              <a:latin typeface="Roboto Light"/>
              <a:ea typeface="Roboto Light"/>
              <a:cs typeface="Roboto Light"/>
              <a:sym typeface="Roboto Light"/>
            </a:endParaRPr>
          </a:p>
        </p:txBody>
      </p:sp>
      <p:sp>
        <p:nvSpPr>
          <p:cNvPr id="110" name="Google Shape;110;p20"/>
          <p:cNvSpPr txBox="1"/>
          <p:nvPr/>
        </p:nvSpPr>
        <p:spPr>
          <a:xfrm>
            <a:off x="457200" y="2820275"/>
            <a:ext cx="4572000" cy="5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DM Serif Display"/>
                <a:ea typeface="DM Serif Display"/>
                <a:cs typeface="DM Serif Display"/>
                <a:sym typeface="DM Serif Display"/>
              </a:rPr>
              <a:t>Soon</a:t>
            </a:r>
            <a:endParaRPr sz="2500">
              <a:solidFill>
                <a:srgbClr val="FFFFFF"/>
              </a:solidFill>
              <a:latin typeface="DM Serif Display"/>
              <a:ea typeface="DM Serif Display"/>
              <a:cs typeface="DM Serif Display"/>
              <a:sym typeface="DM Serif Display"/>
            </a:endParaRPr>
          </a:p>
        </p:txBody>
      </p:sp>
      <p:sp>
        <p:nvSpPr>
          <p:cNvPr id="111" name="Google Shape;111;p20"/>
          <p:cNvSpPr txBox="1"/>
          <p:nvPr/>
        </p:nvSpPr>
        <p:spPr>
          <a:xfrm>
            <a:off x="427625" y="3520150"/>
            <a:ext cx="3629100" cy="779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FFFFFF"/>
                </a:solidFill>
                <a:latin typeface="Roboto Light"/>
                <a:ea typeface="Roboto Light"/>
                <a:cs typeface="Roboto Light"/>
                <a:sym typeface="Roboto Light"/>
              </a:rPr>
              <a:t>//	</a:t>
            </a:r>
            <a:r>
              <a:rPr lang="en" sz="1800">
                <a:solidFill>
                  <a:srgbClr val="FFFFFF"/>
                </a:solidFill>
                <a:latin typeface="Roboto Light"/>
                <a:ea typeface="Roboto Light"/>
                <a:cs typeface="Roboto Light"/>
                <a:sym typeface="Roboto Light"/>
              </a:rPr>
              <a:t>Integrated solution tailored </a:t>
            </a:r>
            <a:endParaRPr sz="1800">
              <a:solidFill>
                <a:srgbClr val="FFFFFF"/>
              </a:solidFill>
              <a:latin typeface="Roboto Light"/>
              <a:ea typeface="Roboto Light"/>
              <a:cs typeface="Roboto Light"/>
              <a:sym typeface="Roboto Light"/>
            </a:endParaRPr>
          </a:p>
          <a:p>
            <a:pPr indent="457200" lvl="0" marL="0" rtl="0" algn="l">
              <a:lnSpc>
                <a:spcPct val="150000"/>
              </a:lnSpc>
              <a:spcBef>
                <a:spcPts val="0"/>
              </a:spcBef>
              <a:spcAft>
                <a:spcPts val="0"/>
              </a:spcAft>
              <a:buNone/>
            </a:pPr>
            <a:r>
              <a:rPr lang="en" sz="1800">
                <a:solidFill>
                  <a:srgbClr val="FFFFFF"/>
                </a:solidFill>
                <a:latin typeface="Roboto Light"/>
                <a:ea typeface="Roboto Light"/>
                <a:cs typeface="Roboto Light"/>
                <a:sym typeface="Roboto Light"/>
              </a:rPr>
              <a:t>to the needs of Gig Workers </a:t>
            </a:r>
            <a:endParaRPr sz="18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1800">
              <a:solidFill>
                <a:srgbClr val="A2C4C9"/>
              </a:solidFill>
              <a:latin typeface="Roboto Light"/>
              <a:ea typeface="Roboto Light"/>
              <a:cs typeface="Roboto Light"/>
              <a:sym typeface="Roboto Light"/>
            </a:endParaRPr>
          </a:p>
        </p:txBody>
      </p:sp>
      <p:sp>
        <p:nvSpPr>
          <p:cNvPr id="112" name="Google Shape;112;p20"/>
          <p:cNvSpPr txBox="1"/>
          <p:nvPr/>
        </p:nvSpPr>
        <p:spPr>
          <a:xfrm>
            <a:off x="4005825" y="76200"/>
            <a:ext cx="5143800" cy="2449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b="1" lang="en" sz="900">
                <a:solidFill>
                  <a:srgbClr val="666666"/>
                </a:solidFill>
                <a:latin typeface="Roboto"/>
                <a:ea typeface="Roboto"/>
                <a:cs typeface="Roboto"/>
                <a:sym typeface="Roboto"/>
              </a:rPr>
              <a:t>Crowd sourced data:</a:t>
            </a:r>
            <a:r>
              <a:rPr lang="en" sz="900">
                <a:solidFill>
                  <a:srgbClr val="999999"/>
                </a:solidFill>
                <a:latin typeface="Roboto Light"/>
                <a:ea typeface="Roboto Light"/>
                <a:cs typeface="Roboto Light"/>
                <a:sym typeface="Roboto Light"/>
              </a:rPr>
              <a:t> Mediums like Glassdoor, Indeed, Craigslist and Taskrabbit are relatively well established to find gig work. There are smaller players like Behance, Fiverr, Freelancer and Toptal which serve high end gig jobs and players like Guru, LocalSolo and Upwork which serve medium to lower wage gigs (major competitors) </a:t>
            </a:r>
            <a:br>
              <a:rPr lang="en" sz="900">
                <a:solidFill>
                  <a:srgbClr val="999999"/>
                </a:solidFill>
                <a:latin typeface="Roboto Light"/>
                <a:ea typeface="Roboto Light"/>
                <a:cs typeface="Roboto Light"/>
                <a:sym typeface="Roboto Light"/>
              </a:rPr>
            </a:br>
            <a:endParaRPr sz="900">
              <a:solidFill>
                <a:srgbClr val="999999"/>
              </a:solidFill>
              <a:latin typeface="Roboto Light"/>
              <a:ea typeface="Roboto Light"/>
              <a:cs typeface="Roboto Light"/>
              <a:sym typeface="Roboto Light"/>
            </a:endParaRPr>
          </a:p>
          <a:p>
            <a:pPr indent="0" lvl="0" marL="0" rtl="0" algn="just">
              <a:lnSpc>
                <a:spcPct val="150000"/>
              </a:lnSpc>
              <a:spcBef>
                <a:spcPts val="0"/>
              </a:spcBef>
              <a:spcAft>
                <a:spcPts val="0"/>
              </a:spcAft>
              <a:buNone/>
            </a:pPr>
            <a:r>
              <a:rPr b="1" lang="en" sz="900">
                <a:solidFill>
                  <a:srgbClr val="666666"/>
                </a:solidFill>
                <a:latin typeface="Roboto"/>
                <a:ea typeface="Roboto"/>
                <a:cs typeface="Roboto"/>
                <a:sym typeface="Roboto"/>
              </a:rPr>
              <a:t>Real time tracking:</a:t>
            </a:r>
            <a:r>
              <a:rPr b="1" lang="en" sz="900">
                <a:solidFill>
                  <a:srgbClr val="434343"/>
                </a:solidFill>
                <a:latin typeface="Roboto"/>
                <a:ea typeface="Roboto"/>
                <a:cs typeface="Roboto"/>
                <a:sym typeface="Roboto"/>
              </a:rPr>
              <a:t> </a:t>
            </a:r>
            <a:r>
              <a:rPr lang="en" sz="900">
                <a:solidFill>
                  <a:srgbClr val="999999"/>
                </a:solidFill>
                <a:latin typeface="Roboto Light"/>
                <a:ea typeface="Roboto Light"/>
                <a:cs typeface="Roboto Light"/>
                <a:sym typeface="Roboto Light"/>
              </a:rPr>
              <a:t>GigWalk is a major player which lets users connect to gig workers in realtime who are in vicinity. This is different from Taskrabbit because this is an aggregator.</a:t>
            </a:r>
            <a:br>
              <a:rPr lang="en" sz="900">
                <a:solidFill>
                  <a:srgbClr val="999999"/>
                </a:solidFill>
                <a:latin typeface="Roboto Light"/>
                <a:ea typeface="Roboto Light"/>
                <a:cs typeface="Roboto Light"/>
                <a:sym typeface="Roboto Light"/>
              </a:rPr>
            </a:br>
            <a:endParaRPr sz="900">
              <a:solidFill>
                <a:srgbClr val="999999"/>
              </a:solidFill>
              <a:latin typeface="Roboto Light"/>
              <a:ea typeface="Roboto Light"/>
              <a:cs typeface="Roboto Light"/>
              <a:sym typeface="Roboto Light"/>
            </a:endParaRPr>
          </a:p>
          <a:p>
            <a:pPr indent="0" lvl="0" marL="0" rtl="0" algn="just">
              <a:lnSpc>
                <a:spcPct val="150000"/>
              </a:lnSpc>
              <a:spcBef>
                <a:spcPts val="0"/>
              </a:spcBef>
              <a:spcAft>
                <a:spcPts val="0"/>
              </a:spcAft>
              <a:buNone/>
            </a:pPr>
            <a:r>
              <a:rPr b="1" lang="en" sz="900">
                <a:solidFill>
                  <a:srgbClr val="666666"/>
                </a:solidFill>
                <a:latin typeface="Roboto"/>
                <a:ea typeface="Roboto"/>
                <a:cs typeface="Roboto"/>
                <a:sym typeface="Roboto"/>
              </a:rPr>
              <a:t>Info sharing b/w users:</a:t>
            </a:r>
            <a:r>
              <a:rPr lang="en" sz="900">
                <a:solidFill>
                  <a:srgbClr val="999999"/>
                </a:solidFill>
                <a:latin typeface="Roboto Light"/>
                <a:ea typeface="Roboto Light"/>
                <a:cs typeface="Roboto Light"/>
                <a:sym typeface="Roboto Light"/>
              </a:rPr>
              <a:t> For now, there is no single app in the market which can let gig workers compare prices simultaneously and they have to open multiple apps simultaneously to get this visibility. Eg: Transportation (Uber, Lyft, Juno)</a:t>
            </a:r>
            <a:endParaRPr sz="900">
              <a:solidFill>
                <a:srgbClr val="999999"/>
              </a:solidFill>
              <a:latin typeface="Roboto Light"/>
              <a:ea typeface="Roboto Light"/>
              <a:cs typeface="Roboto Light"/>
              <a:sym typeface="Roboto Light"/>
            </a:endParaRPr>
          </a:p>
        </p:txBody>
      </p:sp>
      <p:sp>
        <p:nvSpPr>
          <p:cNvPr id="113" name="Google Shape;113;p20"/>
          <p:cNvSpPr txBox="1"/>
          <p:nvPr/>
        </p:nvSpPr>
        <p:spPr>
          <a:xfrm>
            <a:off x="4082025" y="2714475"/>
            <a:ext cx="4532400" cy="2364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900">
                <a:solidFill>
                  <a:srgbClr val="FFFFFF"/>
                </a:solidFill>
                <a:latin typeface="Roboto"/>
                <a:ea typeface="Roboto"/>
                <a:cs typeface="Roboto"/>
                <a:sym typeface="Roboto"/>
              </a:rPr>
              <a:t>New aspects - There are no existing competitors providing below features yet</a:t>
            </a:r>
            <a:endParaRPr b="1" sz="900">
              <a:solidFill>
                <a:srgbClr val="FFFFFF"/>
              </a:solidFill>
              <a:latin typeface="Roboto"/>
              <a:ea typeface="Roboto"/>
              <a:cs typeface="Roboto"/>
              <a:sym typeface="Roboto"/>
            </a:endParaRPr>
          </a:p>
          <a:p>
            <a:pPr indent="0" lvl="0" marL="0" rtl="0" algn="l">
              <a:lnSpc>
                <a:spcPct val="150000"/>
              </a:lnSpc>
              <a:spcBef>
                <a:spcPts val="0"/>
              </a:spcBef>
              <a:spcAft>
                <a:spcPts val="0"/>
              </a:spcAft>
              <a:buNone/>
            </a:pPr>
            <a:r>
              <a:t/>
            </a:r>
            <a:endParaRPr sz="900">
              <a:solidFill>
                <a:srgbClr val="FFFFFF"/>
              </a:solidFill>
              <a:latin typeface="Roboto Light"/>
              <a:ea typeface="Roboto Light"/>
              <a:cs typeface="Roboto Light"/>
              <a:sym typeface="Roboto Light"/>
            </a:endParaRPr>
          </a:p>
          <a:p>
            <a:pPr indent="-285750" lvl="0" marL="457200" rtl="0" algn="l">
              <a:lnSpc>
                <a:spcPct val="150000"/>
              </a:lnSpc>
              <a:spcBef>
                <a:spcPts val="0"/>
              </a:spcBef>
              <a:spcAft>
                <a:spcPts val="0"/>
              </a:spcAft>
              <a:buClr>
                <a:srgbClr val="FFFFFF"/>
              </a:buClr>
              <a:buSzPts val="900"/>
              <a:buFont typeface="Roboto Light"/>
              <a:buChar char="●"/>
            </a:pPr>
            <a:r>
              <a:rPr lang="en" sz="900">
                <a:solidFill>
                  <a:srgbClr val="FFFFFF"/>
                </a:solidFill>
                <a:latin typeface="Roboto Light"/>
                <a:ea typeface="Roboto Light"/>
                <a:cs typeface="Roboto Light"/>
                <a:sym typeface="Roboto Light"/>
              </a:rPr>
              <a:t>Aggregated platform to view current price trends of all available gig job opportunities (this can be sorted by vicinity, time, pay range, gig job sector  etc.)</a:t>
            </a:r>
            <a:endParaRPr sz="900">
              <a:solidFill>
                <a:srgbClr val="FFFFFF"/>
              </a:solidFill>
              <a:latin typeface="Roboto Light"/>
              <a:ea typeface="Roboto Light"/>
              <a:cs typeface="Roboto Light"/>
              <a:sym typeface="Roboto Light"/>
            </a:endParaRPr>
          </a:p>
          <a:p>
            <a:pPr indent="-285750" lvl="0" marL="457200" rtl="0" algn="l">
              <a:lnSpc>
                <a:spcPct val="150000"/>
              </a:lnSpc>
              <a:spcBef>
                <a:spcPts val="0"/>
              </a:spcBef>
              <a:spcAft>
                <a:spcPts val="0"/>
              </a:spcAft>
              <a:buClr>
                <a:srgbClr val="FFFFFF"/>
              </a:buClr>
              <a:buSzPts val="900"/>
              <a:buFont typeface="Roboto Light"/>
              <a:buChar char="●"/>
            </a:pPr>
            <a:r>
              <a:rPr lang="en" sz="900">
                <a:solidFill>
                  <a:srgbClr val="FFFFFF"/>
                </a:solidFill>
                <a:latin typeface="Roboto Light"/>
                <a:ea typeface="Roboto Light"/>
                <a:cs typeface="Roboto Light"/>
                <a:sym typeface="Roboto Light"/>
              </a:rPr>
              <a:t>Real-time price updates - this will be crowdsourced to maintain the sanctity of prices (think of Google Maps - multiple points of crowd sourced validation)</a:t>
            </a:r>
            <a:endParaRPr sz="900">
              <a:solidFill>
                <a:srgbClr val="FFFFFF"/>
              </a:solidFill>
              <a:latin typeface="Roboto Light"/>
              <a:ea typeface="Roboto Light"/>
              <a:cs typeface="Roboto Light"/>
              <a:sym typeface="Roboto Light"/>
            </a:endParaRPr>
          </a:p>
          <a:p>
            <a:pPr indent="-285750" lvl="0" marL="457200" rtl="0" algn="l">
              <a:lnSpc>
                <a:spcPct val="150000"/>
              </a:lnSpc>
              <a:spcBef>
                <a:spcPts val="0"/>
              </a:spcBef>
              <a:spcAft>
                <a:spcPts val="0"/>
              </a:spcAft>
              <a:buClr>
                <a:srgbClr val="FFFFFF"/>
              </a:buClr>
              <a:buSzPts val="900"/>
              <a:buFont typeface="Roboto Light"/>
              <a:buChar char="●"/>
            </a:pPr>
            <a:r>
              <a:rPr lang="en" sz="900">
                <a:solidFill>
                  <a:srgbClr val="FFFFFF"/>
                </a:solidFill>
                <a:latin typeface="Roboto Light"/>
                <a:ea typeface="Roboto Light"/>
                <a:cs typeface="Roboto Light"/>
                <a:sym typeface="Roboto Light"/>
              </a:rPr>
              <a:t>The app will also provide other utilities by suggesting services like insurance cover as ads. This will generate revenue for the business.</a:t>
            </a:r>
            <a:endParaRPr sz="900">
              <a:solidFill>
                <a:srgbClr val="FFFFFF"/>
              </a:solidFill>
              <a:latin typeface="Roboto Light"/>
              <a:ea typeface="Roboto Light"/>
              <a:cs typeface="Roboto Light"/>
              <a:sym typeface="Roboto Light"/>
            </a:endParaRPr>
          </a:p>
          <a:p>
            <a:pPr indent="-285750" lvl="0" marL="457200" rtl="0" algn="l">
              <a:lnSpc>
                <a:spcPct val="150000"/>
              </a:lnSpc>
              <a:spcBef>
                <a:spcPts val="0"/>
              </a:spcBef>
              <a:spcAft>
                <a:spcPts val="0"/>
              </a:spcAft>
              <a:buClr>
                <a:srgbClr val="FFFFFF"/>
              </a:buClr>
              <a:buSzPts val="900"/>
              <a:buFont typeface="Roboto Light"/>
              <a:buChar char="●"/>
            </a:pPr>
            <a:r>
              <a:rPr lang="en" sz="900">
                <a:solidFill>
                  <a:srgbClr val="FFFFFF"/>
                </a:solidFill>
                <a:latin typeface="Roboto Light"/>
                <a:ea typeface="Roboto Light"/>
                <a:cs typeface="Roboto Light"/>
                <a:sym typeface="Roboto Light"/>
              </a:rPr>
              <a:t>This app will be free to use for gig workers</a:t>
            </a:r>
            <a:endParaRPr sz="9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sz="900">
              <a:solidFill>
                <a:srgbClr val="A2C4C9"/>
              </a:solidFill>
              <a:latin typeface="Roboto Light"/>
              <a:ea typeface="Roboto Light"/>
              <a:cs typeface="Roboto Light"/>
              <a:sym typeface="Roboto Ligh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A2C4C9"/>
        </a:solidFill>
      </p:bgPr>
    </p:bg>
    <p:spTree>
      <p:nvGrpSpPr>
        <p:cNvPr id="117" name="Shape 117"/>
        <p:cNvGrpSpPr/>
        <p:nvPr/>
      </p:nvGrpSpPr>
      <p:grpSpPr>
        <a:xfrm>
          <a:off x="0" y="0"/>
          <a:ext cx="0" cy="0"/>
          <a:chOff x="0" y="0"/>
          <a:chExt cx="0" cy="0"/>
        </a:xfrm>
      </p:grpSpPr>
      <p:sp>
        <p:nvSpPr>
          <p:cNvPr id="118" name="Google Shape;118;p21"/>
          <p:cNvSpPr txBox="1"/>
          <p:nvPr/>
        </p:nvSpPr>
        <p:spPr>
          <a:xfrm>
            <a:off x="458950" y="446475"/>
            <a:ext cx="5602500" cy="63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solidFill>
                  <a:srgbClr val="FFFFFF"/>
                </a:solidFill>
                <a:latin typeface="DM Serif Display"/>
                <a:ea typeface="DM Serif Display"/>
                <a:cs typeface="DM Serif Display"/>
                <a:sym typeface="DM Serif Display"/>
              </a:rPr>
              <a:t>Will People Use it?</a:t>
            </a:r>
            <a:endParaRPr sz="2500">
              <a:solidFill>
                <a:srgbClr val="FFFFFF"/>
              </a:solidFill>
              <a:latin typeface="DM Serif Display"/>
              <a:ea typeface="DM Serif Display"/>
              <a:cs typeface="DM Serif Display"/>
              <a:sym typeface="DM Serif Display"/>
            </a:endParaRPr>
          </a:p>
        </p:txBody>
      </p:sp>
      <p:sp>
        <p:nvSpPr>
          <p:cNvPr id="119" name="Google Shape;119;p21"/>
          <p:cNvSpPr txBox="1"/>
          <p:nvPr/>
        </p:nvSpPr>
        <p:spPr>
          <a:xfrm>
            <a:off x="504575" y="1152425"/>
            <a:ext cx="3921600" cy="4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Medium"/>
                <a:ea typeface="Roboto Medium"/>
                <a:cs typeface="Roboto Medium"/>
                <a:sym typeface="Roboto Medium"/>
              </a:rPr>
              <a:t>PROS</a:t>
            </a:r>
            <a:endParaRPr>
              <a:latin typeface="Roboto Medium"/>
              <a:ea typeface="Roboto Medium"/>
              <a:cs typeface="Roboto Medium"/>
              <a:sym typeface="Roboto Medium"/>
            </a:endParaRPr>
          </a:p>
        </p:txBody>
      </p:sp>
      <p:sp>
        <p:nvSpPr>
          <p:cNvPr id="120" name="Google Shape;120;p21"/>
          <p:cNvSpPr txBox="1"/>
          <p:nvPr/>
        </p:nvSpPr>
        <p:spPr>
          <a:xfrm>
            <a:off x="4426175" y="1159575"/>
            <a:ext cx="3921600" cy="45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lt1"/>
                </a:solidFill>
                <a:latin typeface="Roboto Medium"/>
                <a:ea typeface="Roboto Medium"/>
                <a:cs typeface="Roboto Medium"/>
                <a:sym typeface="Roboto Medium"/>
              </a:rPr>
              <a:t>CONS</a:t>
            </a:r>
            <a:endParaRPr>
              <a:latin typeface="Roboto Medium"/>
              <a:ea typeface="Roboto Medium"/>
              <a:cs typeface="Roboto Medium"/>
              <a:sym typeface="Roboto Medium"/>
            </a:endParaRPr>
          </a:p>
        </p:txBody>
      </p:sp>
      <p:sp>
        <p:nvSpPr>
          <p:cNvPr id="121" name="Google Shape;121;p21"/>
          <p:cNvSpPr txBox="1"/>
          <p:nvPr/>
        </p:nvSpPr>
        <p:spPr>
          <a:xfrm>
            <a:off x="458950" y="1622350"/>
            <a:ext cx="3532800" cy="3368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Free and higher value</a:t>
            </a:r>
            <a:endParaRPr sz="11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None/>
            </a:pPr>
            <a:r>
              <a:rPr lang="en" sz="1100">
                <a:solidFill>
                  <a:srgbClr val="FFFFFF"/>
                </a:solidFill>
                <a:latin typeface="Roboto Light"/>
                <a:ea typeface="Roboto Light"/>
                <a:cs typeface="Roboto Light"/>
                <a:sym typeface="Roboto Light"/>
              </a:rPr>
              <a:t>-</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Access to information:</a:t>
            </a:r>
            <a:endParaRPr sz="1100">
              <a:solidFill>
                <a:srgbClr val="FFFFFF"/>
              </a:solidFill>
              <a:latin typeface="Roboto Light"/>
              <a:ea typeface="Roboto Light"/>
              <a:cs typeface="Roboto Light"/>
              <a:sym typeface="Roboto Light"/>
            </a:endParaRPr>
          </a:p>
          <a:p>
            <a:pPr indent="45720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 Lower per-mile costs  </a:t>
            </a:r>
            <a:endParaRPr sz="1100">
              <a:solidFill>
                <a:srgbClr val="FFFFFF"/>
              </a:solidFill>
              <a:latin typeface="Roboto Light"/>
              <a:ea typeface="Roboto Light"/>
              <a:cs typeface="Roboto Light"/>
              <a:sym typeface="Roboto Light"/>
            </a:endParaRPr>
          </a:p>
          <a:p>
            <a:pPr indent="45720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 More productivity</a:t>
            </a:r>
            <a:endParaRPr sz="1100">
              <a:solidFill>
                <a:srgbClr val="FFFFFF"/>
              </a:solidFill>
              <a:latin typeface="Roboto Light"/>
              <a:ea typeface="Roboto Light"/>
              <a:cs typeface="Roboto Light"/>
              <a:sym typeface="Roboto Light"/>
            </a:endParaRPr>
          </a:p>
          <a:p>
            <a:pPr indent="45720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 Smart decisions</a:t>
            </a:r>
            <a:endParaRPr sz="11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Easier to use and to share.</a:t>
            </a:r>
            <a:endParaRPr sz="11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They’ve already used it: WhatsApp and forums.</a:t>
            </a:r>
            <a:endParaRPr sz="11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Driver empowerment.</a:t>
            </a:r>
            <a:endParaRPr sz="11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Promote competition between platforms.</a:t>
            </a:r>
            <a:endParaRPr sz="11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Create online community:</a:t>
            </a:r>
            <a:endParaRPr sz="1100">
              <a:solidFill>
                <a:srgbClr val="FFFFFF"/>
              </a:solidFill>
              <a:latin typeface="Roboto Light"/>
              <a:ea typeface="Roboto Light"/>
              <a:cs typeface="Roboto Light"/>
              <a:sym typeface="Roboto Light"/>
            </a:endParaRPr>
          </a:p>
          <a:p>
            <a:pPr indent="45720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o</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 Network</a:t>
            </a:r>
            <a:endParaRPr sz="1100">
              <a:solidFill>
                <a:srgbClr val="FFFFFF"/>
              </a:solidFill>
              <a:latin typeface="Roboto Light"/>
              <a:ea typeface="Roboto Light"/>
              <a:cs typeface="Roboto Light"/>
              <a:sym typeface="Roboto Light"/>
            </a:endParaRPr>
          </a:p>
          <a:p>
            <a:pPr indent="45720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o</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 Reduce risk and downtime</a:t>
            </a:r>
            <a:endParaRPr sz="1100">
              <a:solidFill>
                <a:srgbClr val="FFFFFF"/>
              </a:solidFill>
              <a:latin typeface="Roboto Light"/>
              <a:ea typeface="Roboto Light"/>
              <a:cs typeface="Roboto Light"/>
              <a:sym typeface="Roboto Light"/>
            </a:endParaRPr>
          </a:p>
          <a:p>
            <a:pPr indent="45720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o</a:t>
            </a:r>
            <a:r>
              <a:rPr lang="en" sz="700">
                <a:solidFill>
                  <a:srgbClr val="FFFFFF"/>
                </a:solidFill>
                <a:latin typeface="Roboto Light"/>
                <a:ea typeface="Roboto Light"/>
                <a:cs typeface="Roboto Light"/>
                <a:sym typeface="Roboto Light"/>
              </a:rPr>
              <a:t>   </a:t>
            </a:r>
            <a:r>
              <a:rPr lang="en" sz="1100">
                <a:solidFill>
                  <a:srgbClr val="FFFFFF"/>
                </a:solidFill>
                <a:latin typeface="Roboto Light"/>
                <a:ea typeface="Roboto Light"/>
                <a:cs typeface="Roboto Light"/>
                <a:sym typeface="Roboto Light"/>
              </a:rPr>
              <a:t>+ Benefits and promotions</a:t>
            </a:r>
            <a:endParaRPr sz="11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None/>
            </a:pPr>
            <a:r>
              <a:t/>
            </a:r>
            <a:endParaRPr>
              <a:latin typeface="Roboto Light"/>
              <a:ea typeface="Roboto Light"/>
              <a:cs typeface="Roboto Light"/>
              <a:sym typeface="Roboto Light"/>
            </a:endParaRPr>
          </a:p>
        </p:txBody>
      </p:sp>
      <p:sp>
        <p:nvSpPr>
          <p:cNvPr id="122" name="Google Shape;122;p21"/>
          <p:cNvSpPr txBox="1"/>
          <p:nvPr/>
        </p:nvSpPr>
        <p:spPr>
          <a:xfrm>
            <a:off x="4426176" y="1622350"/>
            <a:ext cx="3532800" cy="2800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       Reveals valuable information</a:t>
            </a:r>
            <a:endParaRPr sz="11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       They already have access to some information</a:t>
            </a:r>
            <a:endParaRPr sz="1100">
              <a:solidFill>
                <a:srgbClr val="FFFFFF"/>
              </a:solidFill>
              <a:latin typeface="Roboto Light"/>
              <a:ea typeface="Roboto Light"/>
              <a:cs typeface="Roboto Light"/>
              <a:sym typeface="Roboto Light"/>
            </a:endParaRPr>
          </a:p>
          <a:p>
            <a:pPr indent="0" lvl="0" marL="0" rtl="0" algn="l">
              <a:lnSpc>
                <a:spcPct val="150000"/>
              </a:lnSpc>
              <a:spcBef>
                <a:spcPts val="0"/>
              </a:spcBef>
              <a:spcAft>
                <a:spcPts val="0"/>
              </a:spcAft>
              <a:buClr>
                <a:schemeClr val="dk1"/>
              </a:buClr>
              <a:buSzPts val="1100"/>
              <a:buFont typeface="Arial"/>
              <a:buNone/>
            </a:pPr>
            <a:r>
              <a:rPr lang="en" sz="1100">
                <a:solidFill>
                  <a:srgbClr val="FFFFFF"/>
                </a:solidFill>
                <a:latin typeface="Roboto Light"/>
                <a:ea typeface="Roboto Light"/>
                <a:cs typeface="Roboto Light"/>
                <a:sym typeface="Roboto Light"/>
              </a:rPr>
              <a:t>-       Increase competition between drivers</a:t>
            </a:r>
            <a:endParaRPr sz="1100">
              <a:solidFill>
                <a:srgbClr val="FFFFFF"/>
              </a:solidFill>
              <a:latin typeface="Roboto Light"/>
              <a:ea typeface="Roboto Light"/>
              <a:cs typeface="Roboto Light"/>
              <a:sym typeface="Roboto Light"/>
            </a:endParaRPr>
          </a:p>
        </p:txBody>
      </p:sp>
    </p:spTree>
  </p:cSld>
  <p:clrMapOvr>
    <a:masterClrMapping/>
  </p:clrMapOvr>
  <mc:AlternateContent>
    <mc:Choice Requires="p14">
      <p:transition spd="slow" p14:dur="1000">
        <p:push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