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33"/>
  </p:notesMasterIdLst>
  <p:handoutMasterIdLst>
    <p:handoutMasterId r:id="rId34"/>
  </p:handoutMasterIdLst>
  <p:sldIdLst>
    <p:sldId id="1864" r:id="rId5"/>
    <p:sldId id="1851" r:id="rId6"/>
    <p:sldId id="1845" r:id="rId7"/>
    <p:sldId id="1846" r:id="rId8"/>
    <p:sldId id="1860" r:id="rId9"/>
    <p:sldId id="1858" r:id="rId10"/>
    <p:sldId id="1848" r:id="rId11"/>
    <p:sldId id="1866" r:id="rId12"/>
    <p:sldId id="1867" r:id="rId13"/>
    <p:sldId id="1869" r:id="rId14"/>
    <p:sldId id="1865" r:id="rId15"/>
    <p:sldId id="1875" r:id="rId16"/>
    <p:sldId id="1877" r:id="rId17"/>
    <p:sldId id="1870" r:id="rId18"/>
    <p:sldId id="1872" r:id="rId19"/>
    <p:sldId id="1876" r:id="rId20"/>
    <p:sldId id="1873" r:id="rId21"/>
    <p:sldId id="1879" r:id="rId22"/>
    <p:sldId id="1886" r:id="rId23"/>
    <p:sldId id="1893" r:id="rId24"/>
    <p:sldId id="1885" r:id="rId25"/>
    <p:sldId id="1880" r:id="rId26"/>
    <p:sldId id="1889" r:id="rId27"/>
    <p:sldId id="1891" r:id="rId28"/>
    <p:sldId id="1881" r:id="rId29"/>
    <p:sldId id="1892" r:id="rId30"/>
    <p:sldId id="1859" r:id="rId31"/>
    <p:sldId id="1868" r:id="rId3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851"/>
            <p14:sldId id="1845"/>
            <p14:sldId id="1846"/>
            <p14:sldId id="1860"/>
            <p14:sldId id="1858"/>
            <p14:sldId id="1848"/>
            <p14:sldId id="1866"/>
            <p14:sldId id="1867"/>
            <p14:sldId id="1869"/>
            <p14:sldId id="1865"/>
            <p14:sldId id="1875"/>
            <p14:sldId id="1877"/>
            <p14:sldId id="1870"/>
            <p14:sldId id="1872"/>
            <p14:sldId id="1876"/>
            <p14:sldId id="1873"/>
            <p14:sldId id="1879"/>
            <p14:sldId id="1886"/>
            <p14:sldId id="1893"/>
            <p14:sldId id="1885"/>
            <p14:sldId id="1880"/>
            <p14:sldId id="1889"/>
            <p14:sldId id="1891"/>
            <p14:sldId id="1881"/>
            <p14:sldId id="1892"/>
            <p14:sldId id="1859"/>
            <p14:sldId id="1868"/>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F4"/>
    <a:srgbClr val="FF2625"/>
    <a:srgbClr val="007788"/>
    <a:srgbClr val="297C2A"/>
    <a:srgbClr val="FE4387"/>
    <a:srgbClr val="F69000"/>
    <a:srgbClr val="01C2D1"/>
    <a:srgbClr val="D6D734"/>
    <a:srgbClr val="005C68"/>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70040" autoAdjust="0"/>
  </p:normalViewPr>
  <p:slideViewPr>
    <p:cSldViewPr snapToGrid="0">
      <p:cViewPr varScale="1">
        <p:scale>
          <a:sx n="67" d="100"/>
          <a:sy n="67" d="100"/>
        </p:scale>
        <p:origin x="900" y="44"/>
      </p:cViewPr>
      <p:guideLst>
        <p:guide pos="480"/>
        <p:guide orient="horz" pos="2160"/>
      </p:guideLst>
    </p:cSldViewPr>
  </p:slideViewPr>
  <p:outlineViewPr>
    <p:cViewPr>
      <p:scale>
        <a:sx n="33" d="100"/>
        <a:sy n="33" d="100"/>
      </p:scale>
      <p:origin x="0" y="-218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1/9/2025</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332604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2076850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124329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27</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45152" y="1837944"/>
            <a:ext cx="6967728" cy="2624328"/>
          </a:xfrm>
        </p:spPr>
        <p:txBody>
          <a:bodyPr anchor="ctr">
            <a:normAutofit fontScale="90000"/>
          </a:bodyPr>
          <a:lstStyle>
            <a:lvl1pPr algn="ctr">
              <a:defRPr sz="4400" b="0">
                <a:solidFill>
                  <a:schemeClr val="accent3"/>
                </a:solidFill>
                <a:latin typeface="+mj-lt"/>
              </a:defRPr>
            </a:lvl1pPr>
          </a:lstStyle>
          <a:p>
            <a:pPr algn="l" eaLnBrk="1" hangingPunct="1"/>
            <a:endParaRPr lang="en-US" altLang="en-US" sz="6600" b="1" dirty="0">
              <a:latin typeface="+mn-lt"/>
            </a:endParaRPr>
          </a:p>
        </p:txBody>
      </p:sp>
      <p:pic>
        <p:nvPicPr>
          <p:cNvPr id="3" name="Graphic 2">
            <a:extLst>
              <a:ext uri="{FF2B5EF4-FFF2-40B4-BE49-F238E27FC236}">
                <a16:creationId xmlns:a16="http://schemas.microsoft.com/office/drawing/2014/main" id="{10A0F3C9-3AB5-4E08-8531-AA11FB7336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9525"/>
            <a:ext cx="4171950" cy="683895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dirty="0"/>
              <a:t>Click to edit Master text styles</a:t>
            </a:r>
          </a:p>
          <a:p>
            <a:pPr lvl="1"/>
            <a:r>
              <a:rPr lang="en-US" dirty="0"/>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654823"/>
          </a:xfrm>
          <a:solidFill>
            <a:schemeClr val="accent3">
              <a:lumMod val="20000"/>
              <a:lumOff val="80000"/>
            </a:schemeClr>
          </a:solidFill>
        </p:spPr>
        <p:txBody>
          <a:bodyPr/>
          <a:lstStyle>
            <a:lvl1pPr algn="ctr">
              <a:buNone/>
              <a:defRPr sz="1600"/>
            </a:lvl1pPr>
          </a:lstStyle>
          <a:p>
            <a:endParaRPr lang="en-US" dirty="0"/>
          </a:p>
        </p:txBody>
      </p:sp>
      <p:pic>
        <p:nvPicPr>
          <p:cNvPr id="8" name="Graphic 7">
            <a:extLst>
              <a:ext uri="{FF2B5EF4-FFF2-40B4-BE49-F238E27FC236}">
                <a16:creationId xmlns:a16="http://schemas.microsoft.com/office/drawing/2014/main" id="{C87C0253-70CA-4E5C-AE9D-1B0C8D3813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dirty="0"/>
              <a:t>Click to edit Master text styles</a:t>
            </a:r>
          </a:p>
          <a:p>
            <a:pPr lvl="1"/>
            <a:r>
              <a:rPr lang="en-US" dirty="0"/>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9419FA93-726C-46DF-AA6F-7936E00173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6025" y="242887"/>
            <a:ext cx="3629025" cy="6372225"/>
          </a:xfrm>
          <a:prstGeom prst="rect">
            <a:avLst/>
          </a:prstGeom>
        </p:spPr>
      </p:pic>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81B4C460-6DD9-4215-A553-BF8A2E91D9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015037" y="6086475"/>
            <a:ext cx="5953125" cy="771525"/>
          </a:xfrm>
          <a:prstGeom prst="rect">
            <a:avLst/>
          </a:prstGeom>
        </p:spPr>
      </p:pic>
      <p:pic>
        <p:nvPicPr>
          <p:cNvPr id="8" name="Graphic 7">
            <a:extLst>
              <a:ext uri="{FF2B5EF4-FFF2-40B4-BE49-F238E27FC236}">
                <a16:creationId xmlns:a16="http://schemas.microsoft.com/office/drawing/2014/main" id="{9FEB78B1-70BF-4543-BF64-761AB55C1B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D4DB5AF3-A5ED-4D17-BD3C-81D11C4F94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2150" y="6086475"/>
            <a:ext cx="5953125" cy="771525"/>
          </a:xfrm>
          <a:prstGeom prst="rect">
            <a:avLst/>
          </a:prstGeom>
        </p:spPr>
      </p:pic>
      <p:pic>
        <p:nvPicPr>
          <p:cNvPr id="7" name="Graphic 6">
            <a:extLst>
              <a:ext uri="{FF2B5EF4-FFF2-40B4-BE49-F238E27FC236}">
                <a16:creationId xmlns:a16="http://schemas.microsoft.com/office/drawing/2014/main" id="{E420EFF2-8173-4E25-ADF3-8100FA16D4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7" name="Graphic 6">
            <a:extLst>
              <a:ext uri="{FF2B5EF4-FFF2-40B4-BE49-F238E27FC236}">
                <a16:creationId xmlns:a16="http://schemas.microsoft.com/office/drawing/2014/main" id="{96A11B1F-F0BD-4D89-BF5D-45A1199819A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1/9/2025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641036" y="1840275"/>
            <a:ext cx="6963135" cy="2619829"/>
          </a:xfrm>
        </p:spPr>
        <p:txBody>
          <a:bodyPr anchor="ctr">
            <a:noAutofit/>
          </a:bodyPr>
          <a:lstStyle/>
          <a:p>
            <a:pPr algn="ctr" eaLnBrk="1" hangingPunct="1">
              <a:lnSpc>
                <a:spcPct val="100000"/>
              </a:lnSpc>
            </a:pPr>
            <a:r>
              <a:rPr lang="en-US" altLang="en-US" dirty="0">
                <a:solidFill>
                  <a:schemeClr val="accent3"/>
                </a:solidFill>
              </a:rPr>
              <a:t>Predicting</a:t>
            </a:r>
            <a:r>
              <a:rPr lang="en-US" altLang="en-US" b="1" dirty="0">
                <a:solidFill>
                  <a:schemeClr val="accent3"/>
                </a:solidFill>
              </a:rPr>
              <a:t> </a:t>
            </a:r>
            <a:r>
              <a:rPr lang="en-US" altLang="en-US" b="1" dirty="0">
                <a:solidFill>
                  <a:schemeClr val="accent3"/>
                </a:solidFill>
                <a:effectLst>
                  <a:outerShdw blurRad="38100" dist="38100" dir="2700000" algn="tl">
                    <a:srgbClr val="000000">
                      <a:alpha val="43137"/>
                    </a:srgbClr>
                  </a:outerShdw>
                </a:effectLst>
              </a:rPr>
              <a:t>Polycystic Ovary Syndrome (PCOS) </a:t>
            </a:r>
            <a:r>
              <a:rPr lang="en-US" altLang="en-US" dirty="0">
                <a:solidFill>
                  <a:schemeClr val="accent3"/>
                </a:solidFill>
              </a:rPr>
              <a:t>Risk Based on Lifestyle and Symptom Patterns: A Statistical and Machine Learning Approach</a:t>
            </a:r>
            <a:endParaRPr lang="en-US" altLang="en-US" dirty="0">
              <a:solidFill>
                <a:schemeClr val="accent5"/>
              </a:solidFill>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730504-B7E6-42E4-9C35-0999C3BA8E5B}"/>
              </a:ext>
            </a:extLst>
          </p:cNvPr>
          <p:cNvPicPr>
            <a:picLocks noChangeAspect="1"/>
          </p:cNvPicPr>
          <p:nvPr/>
        </p:nvPicPr>
        <p:blipFill>
          <a:blip r:embed="rId2"/>
          <a:stretch>
            <a:fillRect/>
          </a:stretch>
        </p:blipFill>
        <p:spPr>
          <a:xfrm>
            <a:off x="2433263" y="1479477"/>
            <a:ext cx="8426522" cy="5286054"/>
          </a:xfrm>
          <a:prstGeom prst="rect">
            <a:avLst/>
          </a:prstGeom>
        </p:spPr>
      </p:pic>
      <p:pic>
        <p:nvPicPr>
          <p:cNvPr id="4" name="Picture 3">
            <a:extLst>
              <a:ext uri="{FF2B5EF4-FFF2-40B4-BE49-F238E27FC236}">
                <a16:creationId xmlns:a16="http://schemas.microsoft.com/office/drawing/2014/main" id="{A4A83BEE-68B8-4BB1-8871-B9DA7C5CF94D}"/>
              </a:ext>
            </a:extLst>
          </p:cNvPr>
          <p:cNvPicPr>
            <a:picLocks noChangeAspect="1"/>
          </p:cNvPicPr>
          <p:nvPr/>
        </p:nvPicPr>
        <p:blipFill>
          <a:blip r:embed="rId3"/>
          <a:stretch>
            <a:fillRect/>
          </a:stretch>
        </p:blipFill>
        <p:spPr>
          <a:xfrm>
            <a:off x="750014" y="307230"/>
            <a:ext cx="12192000" cy="1743456"/>
          </a:xfrm>
          <a:prstGeom prst="rect">
            <a:avLst/>
          </a:prstGeom>
        </p:spPr>
      </p:pic>
    </p:spTree>
    <p:extLst>
      <p:ext uri="{BB962C8B-B14F-4D97-AF65-F5344CB8AC3E}">
        <p14:creationId xmlns:p14="http://schemas.microsoft.com/office/powerpoint/2010/main" val="309233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829921"/>
            <a:ext cx="9141397" cy="769441"/>
          </a:xfrm>
        </p:spPr>
        <p:txBody>
          <a:bodyPr/>
          <a:lstStyle/>
          <a:p>
            <a:pPr algn="ctr"/>
            <a:r>
              <a:rPr lang="en-US" sz="5000" b="1" dirty="0">
                <a:solidFill>
                  <a:schemeClr val="bg1"/>
                </a:solidFill>
                <a:effectLst>
                  <a:outerShdw blurRad="38100" dist="38100" dir="2700000" algn="tl">
                    <a:srgbClr val="000000">
                      <a:alpha val="43137"/>
                    </a:srgbClr>
                  </a:outerShdw>
                </a:effectLst>
              </a:rPr>
              <a:t>STATISTICAL ANALYSIS</a:t>
            </a:r>
          </a:p>
        </p:txBody>
      </p:sp>
      <p:sp>
        <p:nvSpPr>
          <p:cNvPr id="2" name="TextBox 1">
            <a:extLst>
              <a:ext uri="{FF2B5EF4-FFF2-40B4-BE49-F238E27FC236}">
                <a16:creationId xmlns:a16="http://schemas.microsoft.com/office/drawing/2014/main" id="{890D3611-330C-4166-B179-2640776E8268}"/>
              </a:ext>
            </a:extLst>
          </p:cNvPr>
          <p:cNvSpPr txBox="1"/>
          <p:nvPr/>
        </p:nvSpPr>
        <p:spPr>
          <a:xfrm>
            <a:off x="3637052" y="3236360"/>
            <a:ext cx="6778340" cy="1938992"/>
          </a:xfrm>
          <a:prstGeom prst="rect">
            <a:avLst/>
          </a:prstGeom>
          <a:noFill/>
        </p:spPr>
        <p:txBody>
          <a:bodyPr wrap="square" rtlCol="0">
            <a:spAutoFit/>
          </a:bodyPr>
          <a:lstStyle/>
          <a:p>
            <a:pPr marL="457200" indent="-457200">
              <a:buFont typeface="Wingdings" panose="05000000000000000000" pitchFamily="2" charset="2"/>
              <a:buChar char="§"/>
            </a:pPr>
            <a:r>
              <a:rPr lang="en-US" sz="3000" dirty="0">
                <a:solidFill>
                  <a:schemeClr val="bg1"/>
                </a:solidFill>
              </a:rPr>
              <a:t>Z- test of proportionality </a:t>
            </a:r>
          </a:p>
          <a:p>
            <a:pPr marL="457200" indent="-457200">
              <a:buFont typeface="Wingdings" panose="05000000000000000000" pitchFamily="2" charset="2"/>
              <a:buChar char="§"/>
            </a:pPr>
            <a:r>
              <a:rPr lang="en-US" sz="3000" dirty="0">
                <a:solidFill>
                  <a:schemeClr val="bg1"/>
                </a:solidFill>
                <a:latin typeface="Segoe UI (Headings)"/>
              </a:rPr>
              <a:t>Chi-Square</a:t>
            </a:r>
            <a:r>
              <a:rPr lang="en-US" sz="3000" dirty="0">
                <a:solidFill>
                  <a:schemeClr val="bg1"/>
                </a:solidFill>
              </a:rPr>
              <a:t> Test</a:t>
            </a:r>
          </a:p>
          <a:p>
            <a:pPr marL="457200" indent="-457200">
              <a:buFont typeface="Wingdings" panose="05000000000000000000" pitchFamily="2" charset="2"/>
              <a:buChar char="§"/>
            </a:pPr>
            <a:r>
              <a:rPr lang="en-US" sz="3000" dirty="0">
                <a:solidFill>
                  <a:schemeClr val="bg1"/>
                </a:solidFill>
              </a:rPr>
              <a:t>Spearman's correlation</a:t>
            </a:r>
          </a:p>
          <a:p>
            <a:pPr marL="457200" indent="-457200">
              <a:buFont typeface="Wingdings" panose="05000000000000000000" pitchFamily="2" charset="2"/>
              <a:buChar char="§"/>
            </a:pPr>
            <a:r>
              <a:rPr lang="en-US" sz="3000" dirty="0">
                <a:solidFill>
                  <a:schemeClr val="bg1"/>
                </a:solidFill>
              </a:rPr>
              <a:t>Random Forest Model</a:t>
            </a:r>
          </a:p>
        </p:txBody>
      </p:sp>
    </p:spTree>
    <p:extLst>
      <p:ext uri="{BB962C8B-B14F-4D97-AF65-F5344CB8AC3E}">
        <p14:creationId xmlns:p14="http://schemas.microsoft.com/office/powerpoint/2010/main" val="4611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4F3606-991C-4880-9320-C889809AB1A5}"/>
              </a:ext>
            </a:extLst>
          </p:cNvPr>
          <p:cNvSpPr txBox="1"/>
          <p:nvPr/>
        </p:nvSpPr>
        <p:spPr>
          <a:xfrm>
            <a:off x="203770" y="462337"/>
            <a:ext cx="11784459" cy="5170646"/>
          </a:xfrm>
          <a:prstGeom prst="rect">
            <a:avLst/>
          </a:prstGeom>
          <a:noFill/>
        </p:spPr>
        <p:txBody>
          <a:bodyPr wrap="square" rtlCol="0">
            <a:spAutoFit/>
          </a:bodyPr>
          <a:lstStyle/>
          <a:p>
            <a:pPr algn="ctr"/>
            <a:endParaRPr lang="en-US" sz="3600" b="1" dirty="0">
              <a:solidFill>
                <a:schemeClr val="accent3"/>
              </a:solidFill>
              <a:effectLst>
                <a:outerShdw blurRad="38100" dist="38100" dir="2700000" algn="tl">
                  <a:srgbClr val="000000">
                    <a:alpha val="43137"/>
                  </a:srgbClr>
                </a:outerShdw>
              </a:effectLst>
            </a:endParaRPr>
          </a:p>
          <a:p>
            <a:pPr algn="ctr"/>
            <a:r>
              <a:rPr lang="en-US" sz="3600" b="1" dirty="0">
                <a:solidFill>
                  <a:schemeClr val="accent3"/>
                </a:solidFill>
                <a:effectLst>
                  <a:outerShdw blurRad="38100" dist="38100" dir="2700000" algn="tl">
                    <a:srgbClr val="000000">
                      <a:alpha val="43137"/>
                    </a:srgbClr>
                  </a:outerShdw>
                </a:effectLst>
                <a:latin typeface="+mj-lt"/>
              </a:rPr>
              <a:t>“Chi-Square Test of Independence”</a:t>
            </a:r>
          </a:p>
          <a:p>
            <a:endParaRPr lang="en-US" sz="3400" b="1" dirty="0">
              <a:solidFill>
                <a:schemeClr val="accent3"/>
              </a:solidFill>
              <a:effectLst>
                <a:outerShdw blurRad="38100" dist="38100" dir="2700000" algn="tl">
                  <a:srgbClr val="000000">
                    <a:alpha val="43137"/>
                  </a:srgbClr>
                </a:outerShdw>
              </a:effectLst>
              <a:latin typeface="+mj-lt"/>
            </a:endParaRPr>
          </a:p>
          <a:p>
            <a:r>
              <a:rPr lang="en-US" sz="2800" b="1" dirty="0">
                <a:solidFill>
                  <a:schemeClr val="accent3"/>
                </a:solidFill>
                <a:effectLst>
                  <a:outerShdw blurRad="38100" dist="38100" dir="2700000" algn="tl">
                    <a:srgbClr val="000000">
                      <a:alpha val="43137"/>
                    </a:srgbClr>
                  </a:outerShdw>
                </a:effectLst>
                <a:latin typeface="+mj-lt"/>
              </a:rPr>
              <a:t>Hypothesis:</a:t>
            </a:r>
          </a:p>
          <a:p>
            <a:endParaRPr lang="en-US" sz="2800" b="1" dirty="0">
              <a:solidFill>
                <a:schemeClr val="accent3"/>
              </a:solidFill>
              <a:effectLst>
                <a:outerShdw blurRad="38100" dist="38100" dir="2700000" algn="tl">
                  <a:srgbClr val="000000">
                    <a:alpha val="43137"/>
                  </a:srgbClr>
                </a:outerShdw>
              </a:effectLst>
              <a:latin typeface="+mj-lt"/>
            </a:endParaRPr>
          </a:p>
          <a:p>
            <a:r>
              <a:rPr lang="en-US" sz="2400" dirty="0"/>
              <a:t>	H</a:t>
            </a:r>
            <a:r>
              <a:rPr lang="en-US" sz="2400" baseline="-25000" dirty="0"/>
              <a:t>0 </a:t>
            </a:r>
            <a:r>
              <a:rPr lang="en-US" sz="2400" dirty="0"/>
              <a:t>: There is significant relationship between PCOS and the symptoms. </a:t>
            </a:r>
          </a:p>
          <a:p>
            <a:r>
              <a:rPr lang="en-US" sz="2400" dirty="0"/>
              <a:t>	H</a:t>
            </a:r>
            <a:r>
              <a:rPr lang="en-US" sz="2400" baseline="-25000" dirty="0"/>
              <a:t>1 </a:t>
            </a:r>
            <a:r>
              <a:rPr lang="en-US" sz="2400" dirty="0"/>
              <a:t>:There is no significant relationship between PCOS and the symptoms.</a:t>
            </a:r>
          </a:p>
          <a:p>
            <a:endParaRPr lang="en-US" sz="3600" baseline="-25000" dirty="0">
              <a:latin typeface="Segoe UI (Headings)"/>
            </a:endParaRPr>
          </a:p>
          <a:p>
            <a:r>
              <a:rPr lang="en-US" sz="3600" b="1" baseline="-25000" dirty="0">
                <a:solidFill>
                  <a:schemeClr val="accent3"/>
                </a:solidFill>
                <a:effectLst>
                  <a:outerShdw blurRad="38100" dist="38100" dir="2700000" algn="tl">
                    <a:srgbClr val="000000">
                      <a:alpha val="43137"/>
                    </a:srgbClr>
                  </a:outerShdw>
                </a:effectLst>
                <a:latin typeface="Segoe UI (Headings)"/>
              </a:rPr>
              <a:t>Conclusion:</a:t>
            </a:r>
          </a:p>
          <a:p>
            <a:endParaRPr lang="en-US" sz="3600" b="1" baseline="-25000" dirty="0">
              <a:solidFill>
                <a:schemeClr val="accent3"/>
              </a:solidFill>
              <a:effectLst>
                <a:outerShdw blurRad="38100" dist="38100" dir="2700000" algn="tl">
                  <a:srgbClr val="000000">
                    <a:alpha val="43137"/>
                  </a:srgbClr>
                </a:outerShdw>
              </a:effectLst>
              <a:latin typeface="Segoe UI (Headings)"/>
            </a:endParaRPr>
          </a:p>
          <a:p>
            <a:r>
              <a:rPr lang="en-US" sz="3600" baseline="-25000" dirty="0">
                <a:latin typeface="Segoe UI (Headings)"/>
              </a:rPr>
              <a:t>	Accept H0 and reject H1 which shows that :</a:t>
            </a:r>
          </a:p>
          <a:p>
            <a:r>
              <a:rPr lang="en-US" sz="3600" baseline="-25000" dirty="0">
                <a:latin typeface="Segoe UI (Headings)"/>
              </a:rPr>
              <a:t>	   " There is significant relationship between PCOS and the symptom."</a:t>
            </a:r>
          </a:p>
        </p:txBody>
      </p:sp>
    </p:spTree>
    <p:extLst>
      <p:ext uri="{BB962C8B-B14F-4D97-AF65-F5344CB8AC3E}">
        <p14:creationId xmlns:p14="http://schemas.microsoft.com/office/powerpoint/2010/main" val="34248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E33EB8-A6F1-4A2E-9E27-6455F284C1CA}"/>
              </a:ext>
            </a:extLst>
          </p:cNvPr>
          <p:cNvPicPr>
            <a:picLocks noChangeAspect="1"/>
          </p:cNvPicPr>
          <p:nvPr/>
        </p:nvPicPr>
        <p:blipFill>
          <a:blip r:embed="rId3"/>
          <a:stretch>
            <a:fillRect/>
          </a:stretch>
        </p:blipFill>
        <p:spPr>
          <a:xfrm>
            <a:off x="136479" y="122830"/>
            <a:ext cx="12055522" cy="6735170"/>
          </a:xfrm>
          <a:prstGeom prst="rect">
            <a:avLst/>
          </a:prstGeom>
        </p:spPr>
      </p:pic>
    </p:spTree>
    <p:extLst>
      <p:ext uri="{BB962C8B-B14F-4D97-AF65-F5344CB8AC3E}">
        <p14:creationId xmlns:p14="http://schemas.microsoft.com/office/powerpoint/2010/main" val="89236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8C0CBB-239C-4660-90FE-82FB98C2BA82}"/>
              </a:ext>
            </a:extLst>
          </p:cNvPr>
          <p:cNvSpPr txBox="1"/>
          <p:nvPr/>
        </p:nvSpPr>
        <p:spPr>
          <a:xfrm>
            <a:off x="452063" y="462337"/>
            <a:ext cx="11537878" cy="5929828"/>
          </a:xfrm>
          <a:prstGeom prst="rect">
            <a:avLst/>
          </a:prstGeom>
          <a:noFill/>
        </p:spPr>
        <p:txBody>
          <a:bodyPr wrap="square" rtlCol="0">
            <a:spAutoFit/>
          </a:bodyPr>
          <a:lstStyle/>
          <a:p>
            <a:pPr algn="ctr"/>
            <a:endParaRPr lang="en-US" sz="3600" b="1" dirty="0">
              <a:solidFill>
                <a:schemeClr val="accent3"/>
              </a:solidFill>
              <a:effectLst>
                <a:outerShdw blurRad="38100" dist="38100" dir="2700000" algn="tl">
                  <a:srgbClr val="000000">
                    <a:alpha val="43137"/>
                  </a:srgbClr>
                </a:outerShdw>
              </a:effectLst>
            </a:endParaRPr>
          </a:p>
          <a:p>
            <a:pPr algn="ctr"/>
            <a:r>
              <a:rPr lang="en-US" sz="3600" b="1" dirty="0">
                <a:solidFill>
                  <a:schemeClr val="accent3"/>
                </a:solidFill>
                <a:effectLst>
                  <a:outerShdw blurRad="38100" dist="38100" dir="2700000" algn="tl">
                    <a:srgbClr val="000000">
                      <a:alpha val="43137"/>
                    </a:srgbClr>
                  </a:outerShdw>
                </a:effectLst>
              </a:rPr>
              <a:t>Z-Test of </a:t>
            </a:r>
            <a:r>
              <a:rPr lang="en-US" sz="3600" b="1" dirty="0">
                <a:solidFill>
                  <a:schemeClr val="accent3"/>
                </a:solidFill>
                <a:effectLst>
                  <a:outerShdw blurRad="38100" dist="38100" dir="2700000" algn="tl">
                    <a:srgbClr val="000000">
                      <a:alpha val="43137"/>
                    </a:srgbClr>
                  </a:outerShdw>
                </a:effectLst>
                <a:latin typeface="+mj-lt"/>
              </a:rPr>
              <a:t>Proportionality</a:t>
            </a:r>
          </a:p>
          <a:p>
            <a:endParaRPr lang="en-US" sz="3400" b="1" dirty="0">
              <a:solidFill>
                <a:schemeClr val="accent3"/>
              </a:solidFill>
              <a:effectLst>
                <a:outerShdw blurRad="38100" dist="38100" dir="2700000" algn="tl">
                  <a:srgbClr val="000000">
                    <a:alpha val="43137"/>
                  </a:srgbClr>
                </a:outerShdw>
              </a:effectLst>
              <a:latin typeface="+mj-lt"/>
            </a:endParaRPr>
          </a:p>
          <a:p>
            <a:r>
              <a:rPr lang="en-US" sz="2800" b="1" dirty="0">
                <a:solidFill>
                  <a:schemeClr val="accent3"/>
                </a:solidFill>
                <a:effectLst>
                  <a:outerShdw blurRad="38100" dist="38100" dir="2700000" algn="tl">
                    <a:srgbClr val="000000">
                      <a:alpha val="43137"/>
                    </a:srgbClr>
                  </a:outerShdw>
                </a:effectLst>
                <a:latin typeface="+mj-lt"/>
              </a:rPr>
              <a:t>Hypothesis:</a:t>
            </a:r>
          </a:p>
          <a:p>
            <a:endParaRPr lang="en-US" sz="2800" b="1" dirty="0">
              <a:solidFill>
                <a:schemeClr val="accent3"/>
              </a:solidFill>
              <a:effectLst>
                <a:outerShdw blurRad="38100" dist="38100" dir="2700000" algn="tl">
                  <a:srgbClr val="000000">
                    <a:alpha val="43137"/>
                  </a:srgbClr>
                </a:outerShdw>
              </a:effectLst>
              <a:latin typeface="+mj-lt"/>
            </a:endParaRPr>
          </a:p>
          <a:p>
            <a:r>
              <a:rPr lang="en-US" sz="2400" dirty="0"/>
              <a:t>	H</a:t>
            </a:r>
            <a:r>
              <a:rPr lang="en-US" sz="2400" baseline="-25000" dirty="0"/>
              <a:t>0 </a:t>
            </a:r>
            <a:r>
              <a:rPr lang="en-US" sz="2400" dirty="0"/>
              <a:t>: Significant difference in proportions of weight gain and exercise.</a:t>
            </a:r>
          </a:p>
          <a:p>
            <a:r>
              <a:rPr lang="en-US" sz="2400" dirty="0"/>
              <a:t>	H</a:t>
            </a:r>
            <a:r>
              <a:rPr lang="en-US" sz="2400" baseline="-25000" dirty="0"/>
              <a:t>1 </a:t>
            </a:r>
            <a:r>
              <a:rPr lang="en-US" sz="2400" dirty="0"/>
              <a:t>: No  Significant difference in proportions of weight gain and exercise.</a:t>
            </a:r>
            <a:endParaRPr lang="en-US" sz="3600" baseline="-25000" dirty="0">
              <a:latin typeface="Segoe UI (Headings)"/>
            </a:endParaRPr>
          </a:p>
          <a:p>
            <a:r>
              <a:rPr lang="en-US" sz="3800" b="1" baseline="-25000" dirty="0">
                <a:solidFill>
                  <a:schemeClr val="accent3"/>
                </a:solidFill>
                <a:effectLst>
                  <a:outerShdw blurRad="38100" dist="38100" dir="2700000" algn="tl">
                    <a:srgbClr val="000000">
                      <a:alpha val="43137"/>
                    </a:srgbClr>
                  </a:outerShdw>
                </a:effectLst>
                <a:latin typeface="Segoe UI (Headings)"/>
              </a:rPr>
              <a:t>Results:</a:t>
            </a:r>
            <a:endParaRPr lang="en-US" sz="3800" b="1" baseline="-25000" dirty="0">
              <a:effectLst>
                <a:outerShdw blurRad="38100" dist="38100" dir="2700000" algn="tl">
                  <a:srgbClr val="000000">
                    <a:alpha val="43137"/>
                  </a:srgbClr>
                </a:outerShdw>
              </a:effectLst>
              <a:latin typeface="Segoe UI (Headings)"/>
            </a:endParaRPr>
          </a:p>
          <a:p>
            <a:r>
              <a:rPr lang="en-US" sz="3600" baseline="-25000" dirty="0">
                <a:latin typeface="Segoe UI (Headings)"/>
              </a:rPr>
              <a:t>	Z-Statistic: -3.47</a:t>
            </a:r>
          </a:p>
          <a:p>
            <a:r>
              <a:rPr lang="en-US" sz="3600" baseline="-25000" dirty="0">
                <a:latin typeface="Segoe UI (Headings)"/>
              </a:rPr>
              <a:t>	P-value: 0.0005</a:t>
            </a:r>
          </a:p>
          <a:p>
            <a:endParaRPr lang="en-US" sz="3600" baseline="-25000" dirty="0">
              <a:latin typeface="Segoe UI (Headings)"/>
            </a:endParaRPr>
          </a:p>
          <a:p>
            <a:r>
              <a:rPr lang="en-US" sz="3600" b="1" baseline="-25000" dirty="0">
                <a:solidFill>
                  <a:schemeClr val="accent3"/>
                </a:solidFill>
                <a:effectLst>
                  <a:outerShdw blurRad="38100" dist="38100" dir="2700000" algn="tl">
                    <a:srgbClr val="000000">
                      <a:alpha val="43137"/>
                    </a:srgbClr>
                  </a:outerShdw>
                </a:effectLst>
                <a:latin typeface="Segoe UI (Headings)"/>
              </a:rPr>
              <a:t>Conclusion:</a:t>
            </a:r>
          </a:p>
          <a:p>
            <a:r>
              <a:rPr lang="en-US" sz="3600" baseline="-25000" dirty="0">
                <a:latin typeface="Segoe UI (Headings)"/>
              </a:rPr>
              <a:t>	 We failed to reject null hypothesis so :</a:t>
            </a:r>
          </a:p>
          <a:p>
            <a:r>
              <a:rPr lang="en-US" sz="3600" baseline="-25000" dirty="0">
                <a:latin typeface="Segoe UI (Headings)"/>
              </a:rPr>
              <a:t>	“There’s significant difference in proportions”.</a:t>
            </a:r>
          </a:p>
        </p:txBody>
      </p:sp>
    </p:spTree>
    <p:extLst>
      <p:ext uri="{BB962C8B-B14F-4D97-AF65-F5344CB8AC3E}">
        <p14:creationId xmlns:p14="http://schemas.microsoft.com/office/powerpoint/2010/main" val="301161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229D1A-BCA9-4025-8FB2-EC8C26085299}"/>
              </a:ext>
            </a:extLst>
          </p:cNvPr>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57542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AB17F-A5B0-48CC-BE66-EA49E010AEC6}"/>
              </a:ext>
            </a:extLst>
          </p:cNvPr>
          <p:cNvSpPr txBox="1"/>
          <p:nvPr/>
        </p:nvSpPr>
        <p:spPr>
          <a:xfrm>
            <a:off x="306512" y="924674"/>
            <a:ext cx="11784459" cy="5345053"/>
          </a:xfrm>
          <a:prstGeom prst="rect">
            <a:avLst/>
          </a:prstGeom>
          <a:noFill/>
        </p:spPr>
        <p:txBody>
          <a:bodyPr wrap="square" rtlCol="0">
            <a:spAutoFit/>
          </a:bodyPr>
          <a:lstStyle/>
          <a:p>
            <a:pPr algn="ctr"/>
            <a:endParaRPr lang="en-US" sz="3600" b="1" dirty="0">
              <a:solidFill>
                <a:schemeClr val="accent3"/>
              </a:solidFill>
              <a:effectLst>
                <a:outerShdw blurRad="38100" dist="38100" dir="2700000" algn="tl">
                  <a:srgbClr val="000000">
                    <a:alpha val="43137"/>
                  </a:srgbClr>
                </a:outerShdw>
              </a:effectLst>
            </a:endParaRPr>
          </a:p>
          <a:p>
            <a:pPr algn="ctr"/>
            <a:r>
              <a:rPr lang="en-US" sz="3600" b="1" dirty="0">
                <a:solidFill>
                  <a:schemeClr val="accent3"/>
                </a:solidFill>
                <a:effectLst>
                  <a:outerShdw blurRad="38100" dist="38100" dir="2700000" algn="tl">
                    <a:srgbClr val="000000">
                      <a:alpha val="43137"/>
                    </a:srgbClr>
                  </a:outerShdw>
                </a:effectLst>
              </a:rPr>
              <a:t>Z-Test of </a:t>
            </a:r>
            <a:r>
              <a:rPr lang="en-US" sz="3600" b="1" dirty="0">
                <a:solidFill>
                  <a:schemeClr val="accent3"/>
                </a:solidFill>
                <a:effectLst>
                  <a:outerShdw blurRad="38100" dist="38100" dir="2700000" algn="tl">
                    <a:srgbClr val="000000">
                      <a:alpha val="43137"/>
                    </a:srgbClr>
                  </a:outerShdw>
                </a:effectLst>
                <a:latin typeface="+mj-lt"/>
              </a:rPr>
              <a:t>Proportionality</a:t>
            </a:r>
            <a:endParaRPr lang="en-US" sz="3400" b="1" dirty="0">
              <a:solidFill>
                <a:schemeClr val="accent3"/>
              </a:solidFill>
              <a:effectLst>
                <a:outerShdw blurRad="38100" dist="38100" dir="2700000" algn="tl">
                  <a:srgbClr val="000000">
                    <a:alpha val="43137"/>
                  </a:srgbClr>
                </a:outerShdw>
              </a:effectLst>
              <a:latin typeface="+mj-lt"/>
            </a:endParaRPr>
          </a:p>
          <a:p>
            <a:r>
              <a:rPr lang="en-US" sz="2800" b="1" dirty="0">
                <a:solidFill>
                  <a:schemeClr val="accent3"/>
                </a:solidFill>
                <a:effectLst>
                  <a:outerShdw blurRad="38100" dist="38100" dir="2700000" algn="tl">
                    <a:srgbClr val="000000">
                      <a:alpha val="43137"/>
                    </a:srgbClr>
                  </a:outerShdw>
                </a:effectLst>
                <a:latin typeface="+mj-lt"/>
              </a:rPr>
              <a:t>Hypothesis:</a:t>
            </a:r>
          </a:p>
          <a:p>
            <a:r>
              <a:rPr lang="en-US" sz="2400" dirty="0"/>
              <a:t>	H</a:t>
            </a:r>
            <a:r>
              <a:rPr lang="en-US" sz="2400" baseline="-25000" dirty="0"/>
              <a:t>0 </a:t>
            </a:r>
            <a:r>
              <a:rPr lang="en-US" sz="2400" dirty="0"/>
              <a:t>: Significant difference in proportions of fast food and pimples.</a:t>
            </a:r>
          </a:p>
          <a:p>
            <a:r>
              <a:rPr lang="en-US" sz="2400" dirty="0"/>
              <a:t>	H</a:t>
            </a:r>
            <a:r>
              <a:rPr lang="en-US" sz="2400" baseline="-25000" dirty="0"/>
              <a:t>1</a:t>
            </a:r>
            <a:r>
              <a:rPr lang="en-US" sz="2400" dirty="0"/>
              <a:t> :  No significant difference in proportions of fast food and pimples.</a:t>
            </a:r>
          </a:p>
          <a:p>
            <a:endParaRPr lang="en-US" sz="3600" baseline="-25000" dirty="0">
              <a:latin typeface="Segoe UI (Headings)"/>
            </a:endParaRPr>
          </a:p>
          <a:p>
            <a:r>
              <a:rPr lang="en-US" sz="3800" b="1" baseline="-25000" dirty="0">
                <a:solidFill>
                  <a:schemeClr val="accent3"/>
                </a:solidFill>
                <a:effectLst>
                  <a:outerShdw blurRad="38100" dist="38100" dir="2700000" algn="tl">
                    <a:srgbClr val="000000">
                      <a:alpha val="43137"/>
                    </a:srgbClr>
                  </a:outerShdw>
                </a:effectLst>
                <a:latin typeface="Segoe UI (Headings)"/>
              </a:rPr>
              <a:t>Results:</a:t>
            </a:r>
            <a:endParaRPr lang="en-US" sz="3600" b="1" baseline="-25000" dirty="0">
              <a:solidFill>
                <a:schemeClr val="accent3"/>
              </a:solidFill>
              <a:effectLst>
                <a:outerShdw blurRad="38100" dist="38100" dir="2700000" algn="tl">
                  <a:srgbClr val="000000">
                    <a:alpha val="43137"/>
                  </a:srgbClr>
                </a:outerShdw>
              </a:effectLst>
              <a:latin typeface="Segoe UI (Headings)"/>
            </a:endParaRPr>
          </a:p>
          <a:p>
            <a:r>
              <a:rPr lang="en-US" sz="3600" baseline="-25000" dirty="0">
                <a:latin typeface="Segoe UI (Headings)"/>
              </a:rPr>
              <a:t>	Z-Statistic: 13.96</a:t>
            </a:r>
          </a:p>
          <a:p>
            <a:r>
              <a:rPr lang="en-US" sz="3600" baseline="-25000" dirty="0">
                <a:latin typeface="Segoe UI (Headings)"/>
              </a:rPr>
              <a:t>	P-value: 0.0000</a:t>
            </a:r>
          </a:p>
          <a:p>
            <a:endParaRPr lang="en-US" sz="3600" baseline="-25000" dirty="0">
              <a:latin typeface="Segoe UI (Headings)"/>
            </a:endParaRPr>
          </a:p>
          <a:p>
            <a:r>
              <a:rPr lang="en-US" sz="3600" b="1" baseline="-25000" dirty="0">
                <a:solidFill>
                  <a:schemeClr val="accent3"/>
                </a:solidFill>
                <a:effectLst>
                  <a:outerShdw blurRad="38100" dist="38100" dir="2700000" algn="tl">
                    <a:srgbClr val="000000">
                      <a:alpha val="43137"/>
                    </a:srgbClr>
                  </a:outerShdw>
                </a:effectLst>
                <a:latin typeface="Segoe UI (Headings)"/>
              </a:rPr>
              <a:t>Conclusion:</a:t>
            </a:r>
          </a:p>
          <a:p>
            <a:r>
              <a:rPr lang="en-US" sz="3600" b="1" baseline="-25000" dirty="0">
                <a:solidFill>
                  <a:schemeClr val="accent3"/>
                </a:solidFill>
                <a:effectLst>
                  <a:outerShdw blurRad="38100" dist="38100" dir="2700000" algn="tl">
                    <a:srgbClr val="000000">
                      <a:alpha val="43137"/>
                    </a:srgbClr>
                  </a:outerShdw>
                </a:effectLst>
                <a:latin typeface="Segoe UI (Headings)"/>
              </a:rPr>
              <a:t>		</a:t>
            </a:r>
            <a:r>
              <a:rPr lang="en-US" sz="3600" baseline="-25000" dirty="0">
                <a:latin typeface="Segoe UI (Headings)"/>
              </a:rPr>
              <a:t>So we  failed to reject null hypothesis , shows that </a:t>
            </a:r>
            <a:br>
              <a:rPr lang="en-US" sz="3600" baseline="-25000" dirty="0">
                <a:latin typeface="Segoe UI (Headings)"/>
              </a:rPr>
            </a:br>
            <a:r>
              <a:rPr lang="en-US" sz="3600" baseline="-25000" dirty="0">
                <a:latin typeface="Segoe UI (Headings)"/>
              </a:rPr>
              <a:t>	“Significant difference in proportions of fast food and pimples”</a:t>
            </a:r>
          </a:p>
        </p:txBody>
      </p:sp>
    </p:spTree>
    <p:extLst>
      <p:ext uri="{BB962C8B-B14F-4D97-AF65-F5344CB8AC3E}">
        <p14:creationId xmlns:p14="http://schemas.microsoft.com/office/powerpoint/2010/main" val="95826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8F421A-25B2-4527-99FC-C15E593BC6FC}"/>
              </a:ext>
            </a:extLst>
          </p:cNvPr>
          <p:cNvPicPr>
            <a:picLocks noChangeAspect="1"/>
          </p:cNvPicPr>
          <p:nvPr/>
        </p:nvPicPr>
        <p:blipFill>
          <a:blip r:embed="rId2"/>
          <a:stretch>
            <a:fillRect/>
          </a:stretch>
        </p:blipFill>
        <p:spPr>
          <a:xfrm>
            <a:off x="130139" y="215757"/>
            <a:ext cx="12061861" cy="6642243"/>
          </a:xfrm>
          <a:prstGeom prst="rect">
            <a:avLst/>
          </a:prstGeom>
        </p:spPr>
      </p:pic>
    </p:spTree>
    <p:extLst>
      <p:ext uri="{BB962C8B-B14F-4D97-AF65-F5344CB8AC3E}">
        <p14:creationId xmlns:p14="http://schemas.microsoft.com/office/powerpoint/2010/main" val="420425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0CB160-4EF3-4BD6-B2DF-E376ADA87CC8}"/>
              </a:ext>
            </a:extLst>
          </p:cNvPr>
          <p:cNvSpPr txBox="1"/>
          <p:nvPr/>
        </p:nvSpPr>
        <p:spPr>
          <a:xfrm>
            <a:off x="306512" y="924674"/>
            <a:ext cx="11784459" cy="4832092"/>
          </a:xfrm>
          <a:prstGeom prst="rect">
            <a:avLst/>
          </a:prstGeom>
          <a:noFill/>
        </p:spPr>
        <p:txBody>
          <a:bodyPr wrap="square" rtlCol="0">
            <a:spAutoFit/>
          </a:bodyPr>
          <a:lstStyle/>
          <a:p>
            <a:pPr algn="ctr"/>
            <a:r>
              <a:rPr lang="en-US" sz="3600" b="1" dirty="0">
                <a:solidFill>
                  <a:schemeClr val="accent3"/>
                </a:solidFill>
                <a:effectLst>
                  <a:outerShdw blurRad="38100" dist="38100" dir="2700000" algn="tl">
                    <a:srgbClr val="000000">
                      <a:alpha val="43137"/>
                    </a:srgbClr>
                  </a:outerShdw>
                </a:effectLst>
              </a:rPr>
              <a:t>“Spearman's correlation”</a:t>
            </a:r>
            <a:endParaRPr lang="en-US" sz="3400" b="1" dirty="0">
              <a:solidFill>
                <a:schemeClr val="accent3"/>
              </a:solidFill>
              <a:effectLst>
                <a:outerShdw blurRad="38100" dist="38100" dir="2700000" algn="tl">
                  <a:srgbClr val="000000">
                    <a:alpha val="43137"/>
                  </a:srgbClr>
                </a:outerShdw>
              </a:effectLst>
              <a:latin typeface="+mj-lt"/>
            </a:endParaRPr>
          </a:p>
          <a:p>
            <a:r>
              <a:rPr lang="en-US" sz="2800" b="1" dirty="0">
                <a:solidFill>
                  <a:schemeClr val="accent3"/>
                </a:solidFill>
                <a:effectLst>
                  <a:outerShdw blurRad="38100" dist="38100" dir="2700000" algn="tl">
                    <a:srgbClr val="000000">
                      <a:alpha val="43137"/>
                    </a:srgbClr>
                  </a:outerShdw>
                </a:effectLst>
                <a:latin typeface="+mj-lt"/>
              </a:rPr>
              <a:t>Hypothesis:</a:t>
            </a:r>
          </a:p>
          <a:p>
            <a:endParaRPr lang="en-US" sz="2800" b="1" dirty="0">
              <a:solidFill>
                <a:schemeClr val="accent3"/>
              </a:solidFill>
              <a:effectLst>
                <a:outerShdw blurRad="38100" dist="38100" dir="2700000" algn="tl">
                  <a:srgbClr val="000000">
                    <a:alpha val="43137"/>
                  </a:srgbClr>
                </a:outerShdw>
              </a:effectLst>
              <a:latin typeface="+mj-lt"/>
            </a:endParaRPr>
          </a:p>
          <a:p>
            <a:r>
              <a:rPr lang="en-US" sz="2400" dirty="0"/>
              <a:t>	H</a:t>
            </a:r>
            <a:r>
              <a:rPr lang="en-US" sz="2400" baseline="-25000" dirty="0"/>
              <a:t>0 </a:t>
            </a:r>
            <a:r>
              <a:rPr lang="en-US" sz="2400" dirty="0"/>
              <a:t>: There is an association between BMI and cycle length</a:t>
            </a:r>
          </a:p>
          <a:p>
            <a:r>
              <a:rPr lang="en-US" sz="2400" dirty="0"/>
              <a:t>	H</a:t>
            </a:r>
            <a:r>
              <a:rPr lang="en-US" sz="2400" baseline="-25000" dirty="0"/>
              <a:t>1</a:t>
            </a:r>
            <a:r>
              <a:rPr lang="en-US" sz="2400" dirty="0"/>
              <a:t> : There is no association between BMI and cycle length.</a:t>
            </a:r>
            <a:endParaRPr lang="en-US" sz="3600" baseline="-25000" dirty="0">
              <a:latin typeface="Segoe UI (Headings)"/>
            </a:endParaRPr>
          </a:p>
          <a:p>
            <a:r>
              <a:rPr lang="en-US" sz="3600" b="1" baseline="-25000" dirty="0">
                <a:solidFill>
                  <a:schemeClr val="accent3"/>
                </a:solidFill>
                <a:effectLst>
                  <a:outerShdw blurRad="38100" dist="38100" dir="2700000" algn="tl">
                    <a:srgbClr val="000000">
                      <a:alpha val="43137"/>
                    </a:srgbClr>
                  </a:outerShdw>
                </a:effectLst>
                <a:latin typeface="Segoe UI (Headings)"/>
              </a:rPr>
              <a:t>Results:</a:t>
            </a:r>
          </a:p>
          <a:p>
            <a:r>
              <a:rPr lang="en-US" sz="3600" baseline="-25000" dirty="0">
                <a:latin typeface="Segoe UI (Headings)"/>
              </a:rPr>
              <a:t>	r = -0.065968</a:t>
            </a:r>
          </a:p>
          <a:p>
            <a:r>
              <a:rPr lang="en-US" sz="3600" baseline="-25000" dirty="0">
                <a:latin typeface="Segoe UI (Headings)"/>
              </a:rPr>
              <a:t>	p = 0.003162 </a:t>
            </a:r>
          </a:p>
          <a:p>
            <a:endParaRPr lang="en-US" sz="3600" baseline="-25000" dirty="0">
              <a:latin typeface="Segoe UI (Headings)"/>
            </a:endParaRPr>
          </a:p>
          <a:p>
            <a:r>
              <a:rPr lang="en-US" sz="3600" b="1" baseline="-25000" dirty="0">
                <a:solidFill>
                  <a:schemeClr val="accent3"/>
                </a:solidFill>
                <a:effectLst>
                  <a:outerShdw blurRad="38100" dist="38100" dir="2700000" algn="tl">
                    <a:srgbClr val="000000">
                      <a:alpha val="43137"/>
                    </a:srgbClr>
                  </a:outerShdw>
                </a:effectLst>
                <a:latin typeface="Segoe UI (Headings)"/>
              </a:rPr>
              <a:t>Conclusion:</a:t>
            </a:r>
            <a:endParaRPr lang="en-US" sz="3600" baseline="-25000" dirty="0">
              <a:latin typeface="Segoe UI (Headings)"/>
            </a:endParaRPr>
          </a:p>
          <a:p>
            <a:r>
              <a:rPr lang="en-US" sz="3600" baseline="-25000" dirty="0">
                <a:latin typeface="Segoe UI (Headings)"/>
              </a:rPr>
              <a:t>	Failed to reject null hypothesis so:</a:t>
            </a:r>
          </a:p>
          <a:p>
            <a:r>
              <a:rPr lang="en-US" sz="3600" baseline="-25000" dirty="0">
                <a:latin typeface="Segoe UI (Headings)"/>
              </a:rPr>
              <a:t>	 “there is an association between BMI and cycle length”.</a:t>
            </a:r>
          </a:p>
        </p:txBody>
      </p:sp>
    </p:spTree>
    <p:extLst>
      <p:ext uri="{BB962C8B-B14F-4D97-AF65-F5344CB8AC3E}">
        <p14:creationId xmlns:p14="http://schemas.microsoft.com/office/powerpoint/2010/main" val="301261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4BDC41-FB96-459B-8F7D-BAD8C481B35F}"/>
              </a:ext>
            </a:extLst>
          </p:cNvPr>
          <p:cNvPicPr>
            <a:picLocks noChangeAspect="1"/>
          </p:cNvPicPr>
          <p:nvPr/>
        </p:nvPicPr>
        <p:blipFill>
          <a:blip r:embed="rId2"/>
          <a:stretch>
            <a:fillRect/>
          </a:stretch>
        </p:blipFill>
        <p:spPr>
          <a:xfrm>
            <a:off x="66675" y="190500"/>
            <a:ext cx="12125325" cy="6553200"/>
          </a:xfrm>
          <a:prstGeom prst="rect">
            <a:avLst/>
          </a:prstGeom>
        </p:spPr>
      </p:pic>
    </p:spTree>
    <p:extLst>
      <p:ext uri="{BB962C8B-B14F-4D97-AF65-F5344CB8AC3E}">
        <p14:creationId xmlns:p14="http://schemas.microsoft.com/office/powerpoint/2010/main" val="275413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1AF1-B020-4718-8B3A-CBAC32092325}"/>
              </a:ext>
            </a:extLst>
          </p:cNvPr>
          <p:cNvSpPr>
            <a:spLocks noGrp="1"/>
          </p:cNvSpPr>
          <p:nvPr>
            <p:ph type="title"/>
          </p:nvPr>
        </p:nvSpPr>
        <p:spPr>
          <a:xfrm>
            <a:off x="761999" y="760758"/>
            <a:ext cx="10128607" cy="646332"/>
          </a:xfrm>
        </p:spPr>
        <p:txBody>
          <a:bodyPr>
            <a:normAutofit fontScale="90000"/>
          </a:bodyPr>
          <a:lstStyle/>
          <a:p>
            <a:pPr algn="ctr"/>
            <a:r>
              <a:rPr lang="en-US" sz="4900" u="sng" dirty="0">
                <a:solidFill>
                  <a:schemeClr val="bg1"/>
                </a:solidFill>
                <a:effectLst>
                  <a:outerShdw blurRad="38100" dist="38100" dir="2700000" algn="tl">
                    <a:srgbClr val="000000">
                      <a:alpha val="43137"/>
                    </a:srgbClr>
                  </a:outerShdw>
                </a:effectLst>
              </a:rPr>
              <a:t>GROUP</a:t>
            </a:r>
            <a:r>
              <a:rPr lang="en-US" u="sng" dirty="0">
                <a:solidFill>
                  <a:schemeClr val="bg1"/>
                </a:solidFill>
                <a:effectLst>
                  <a:outerShdw blurRad="38100" dist="38100" dir="2700000" algn="tl">
                    <a:srgbClr val="000000">
                      <a:alpha val="43137"/>
                    </a:srgbClr>
                  </a:outerShdw>
                </a:effectLst>
              </a:rPr>
              <a:t> </a:t>
            </a:r>
            <a:r>
              <a:rPr lang="en-US" sz="4900" u="sng" dirty="0">
                <a:solidFill>
                  <a:schemeClr val="bg1"/>
                </a:solidFill>
                <a:effectLst>
                  <a:outerShdw blurRad="38100" dist="38100" dir="2700000" algn="tl">
                    <a:srgbClr val="000000">
                      <a:alpha val="43137"/>
                    </a:srgbClr>
                  </a:outerShdw>
                </a:effectLst>
              </a:rPr>
              <a:t>MEMBERS</a:t>
            </a:r>
            <a:r>
              <a:rPr lang="en-US" u="sng" dirty="0">
                <a:solidFill>
                  <a:schemeClr val="bg1"/>
                </a:solidFill>
              </a:rPr>
              <a:t>:</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1999" y="2568539"/>
            <a:ext cx="5834010" cy="3760341"/>
          </a:xfrm>
        </p:spPr>
        <p:txBody>
          <a:bodyPr/>
          <a:lstStyle/>
          <a:p>
            <a:pPr algn="ctr"/>
            <a:r>
              <a:rPr lang="en-US" sz="3400" b="1" dirty="0">
                <a:solidFill>
                  <a:schemeClr val="bg1"/>
                </a:solidFill>
              </a:rPr>
              <a:t>USMAN AH</a:t>
            </a:r>
            <a:r>
              <a:rPr lang="en-US" sz="3400" b="1" dirty="0"/>
              <a:t>MAD</a:t>
            </a:r>
            <a:br>
              <a:rPr lang="en-US" sz="3400" b="1" dirty="0"/>
            </a:br>
            <a:r>
              <a:rPr lang="en-US" sz="3400" b="1" dirty="0"/>
              <a:t>BSDSF22M033</a:t>
            </a:r>
          </a:p>
          <a:p>
            <a:pPr algn="ctr"/>
            <a:endParaRPr lang="en-US" sz="3400" b="1" dirty="0">
              <a:solidFill>
                <a:schemeClr val="bg1"/>
              </a:solidFill>
            </a:endParaRPr>
          </a:p>
          <a:p>
            <a:pPr algn="ctr"/>
            <a:r>
              <a:rPr lang="en-US" sz="3400" b="1" dirty="0"/>
              <a:t>AREEBA CHAUDHARY </a:t>
            </a:r>
          </a:p>
          <a:p>
            <a:pPr algn="ctr"/>
            <a:r>
              <a:rPr lang="en-US" sz="3400" b="1" dirty="0">
                <a:solidFill>
                  <a:schemeClr val="bg1"/>
                </a:solidFill>
              </a:rPr>
              <a:t>BSDSF22M018</a:t>
            </a:r>
          </a:p>
        </p:txBody>
      </p:sp>
      <p:sp>
        <p:nvSpPr>
          <p:cNvPr id="3" name="TextBox 2">
            <a:extLst>
              <a:ext uri="{FF2B5EF4-FFF2-40B4-BE49-F238E27FC236}">
                <a16:creationId xmlns:a16="http://schemas.microsoft.com/office/drawing/2014/main" id="{794EB587-522B-41A3-9E88-8804A8CDB9BF}"/>
              </a:ext>
            </a:extLst>
          </p:cNvPr>
          <p:cNvSpPr txBox="1"/>
          <p:nvPr/>
        </p:nvSpPr>
        <p:spPr>
          <a:xfrm>
            <a:off x="6986428" y="2065105"/>
            <a:ext cx="4130211" cy="319472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3400" b="1" i="0" u="none" strike="noStrike" kern="1200" cap="none" spc="0" normalizeH="0" baseline="0" noProof="0" dirty="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400" b="1" i="0" u="none" strike="noStrike" kern="1200" cap="none" spc="0" normalizeH="0" baseline="0" noProof="0" dirty="0">
                <a:ln>
                  <a:noFill/>
                </a:ln>
                <a:solidFill>
                  <a:srgbClr val="FFFFFF"/>
                </a:solidFill>
                <a:effectLst/>
                <a:uLnTx/>
                <a:uFillTx/>
                <a:latin typeface="Segoe UI"/>
                <a:ea typeface="+mn-ea"/>
                <a:cs typeface="+mn-cs"/>
              </a:rPr>
              <a:t>ZAINAB NAVEED</a:t>
            </a:r>
          </a:p>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400" b="1" i="0" u="none" strike="noStrike" kern="1200" cap="none" spc="0" normalizeH="0" baseline="0" noProof="0" dirty="0">
                <a:ln>
                  <a:noFill/>
                </a:ln>
                <a:solidFill>
                  <a:srgbClr val="FFFFFF"/>
                </a:solidFill>
                <a:effectLst/>
                <a:uLnTx/>
                <a:uFillTx/>
                <a:latin typeface="Segoe UI"/>
                <a:ea typeface="+mn-ea"/>
                <a:cs typeface="+mn-cs"/>
              </a:rPr>
              <a:t>BSDSF22M013</a:t>
            </a:r>
          </a:p>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3400" b="1" i="0" u="none" strike="noStrike" kern="1200" cap="none" spc="0" normalizeH="0" baseline="0" noProof="0" dirty="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400" b="1" i="0" u="none" strike="noStrike" kern="1200" cap="none" spc="0" normalizeH="0" baseline="0" noProof="0" dirty="0">
                <a:ln>
                  <a:noFill/>
                </a:ln>
                <a:solidFill>
                  <a:srgbClr val="FFFFFF"/>
                </a:solidFill>
                <a:effectLst/>
                <a:uLnTx/>
                <a:uFillTx/>
                <a:latin typeface="Segoe UI"/>
                <a:ea typeface="+mn-ea"/>
                <a:cs typeface="+mn-cs"/>
              </a:rPr>
              <a:t> HASAAN RANA</a:t>
            </a:r>
          </a:p>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400" b="1" i="0" u="none" strike="noStrike" kern="1200" cap="none" spc="0" normalizeH="0" baseline="0" noProof="0" dirty="0">
                <a:ln>
                  <a:noFill/>
                </a:ln>
                <a:solidFill>
                  <a:srgbClr val="FFFFFF"/>
                </a:solidFill>
                <a:effectLst/>
                <a:uLnTx/>
                <a:uFillTx/>
                <a:latin typeface="Segoe UI"/>
                <a:ea typeface="+mn-ea"/>
                <a:cs typeface="+mn-cs"/>
              </a:rPr>
              <a:t>BSDSF22M027</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0CB160-4EF3-4BD6-B2DF-E376ADA87CC8}"/>
              </a:ext>
            </a:extLst>
          </p:cNvPr>
          <p:cNvSpPr txBox="1"/>
          <p:nvPr/>
        </p:nvSpPr>
        <p:spPr>
          <a:xfrm>
            <a:off x="306512" y="924674"/>
            <a:ext cx="11784459" cy="4832092"/>
          </a:xfrm>
          <a:prstGeom prst="rect">
            <a:avLst/>
          </a:prstGeom>
          <a:noFill/>
        </p:spPr>
        <p:txBody>
          <a:bodyPr wrap="square" rtlCol="0">
            <a:spAutoFit/>
          </a:bodyPr>
          <a:lstStyle/>
          <a:p>
            <a:pPr algn="ctr"/>
            <a:r>
              <a:rPr lang="en-US" sz="3600" b="1" dirty="0">
                <a:solidFill>
                  <a:schemeClr val="accent3"/>
                </a:solidFill>
                <a:effectLst>
                  <a:outerShdw blurRad="38100" dist="38100" dir="2700000" algn="tl">
                    <a:srgbClr val="000000">
                      <a:alpha val="43137"/>
                    </a:srgbClr>
                  </a:outerShdw>
                </a:effectLst>
              </a:rPr>
              <a:t>“Spearman's correlation”</a:t>
            </a:r>
            <a:endParaRPr lang="en-US" sz="3400" b="1" dirty="0">
              <a:solidFill>
                <a:schemeClr val="accent3"/>
              </a:solidFill>
              <a:effectLst>
                <a:outerShdw blurRad="38100" dist="38100" dir="2700000" algn="tl">
                  <a:srgbClr val="000000">
                    <a:alpha val="43137"/>
                  </a:srgbClr>
                </a:outerShdw>
              </a:effectLst>
              <a:latin typeface="+mj-lt"/>
            </a:endParaRPr>
          </a:p>
          <a:p>
            <a:r>
              <a:rPr lang="en-US" sz="2800" b="1" dirty="0">
                <a:solidFill>
                  <a:schemeClr val="accent3"/>
                </a:solidFill>
                <a:effectLst>
                  <a:outerShdw blurRad="38100" dist="38100" dir="2700000" algn="tl">
                    <a:srgbClr val="000000">
                      <a:alpha val="43137"/>
                    </a:srgbClr>
                  </a:outerShdw>
                </a:effectLst>
                <a:latin typeface="+mj-lt"/>
              </a:rPr>
              <a:t>Hypothesis:</a:t>
            </a:r>
          </a:p>
          <a:p>
            <a:endParaRPr lang="en-US" sz="2800" b="1" dirty="0">
              <a:solidFill>
                <a:schemeClr val="accent3"/>
              </a:solidFill>
              <a:effectLst>
                <a:outerShdw blurRad="38100" dist="38100" dir="2700000" algn="tl">
                  <a:srgbClr val="000000">
                    <a:alpha val="43137"/>
                  </a:srgbClr>
                </a:outerShdw>
              </a:effectLst>
              <a:latin typeface="+mj-lt"/>
            </a:endParaRPr>
          </a:p>
          <a:p>
            <a:r>
              <a:rPr lang="en-US" sz="2400" dirty="0"/>
              <a:t>	H</a:t>
            </a:r>
            <a:r>
              <a:rPr lang="en-US" sz="2400" baseline="-25000" dirty="0"/>
              <a:t>0 </a:t>
            </a:r>
            <a:r>
              <a:rPr lang="en-US" sz="2400" dirty="0"/>
              <a:t>: There is an association between Age and cycle length</a:t>
            </a:r>
          </a:p>
          <a:p>
            <a:r>
              <a:rPr lang="en-US" sz="2400" dirty="0"/>
              <a:t>	H</a:t>
            </a:r>
            <a:r>
              <a:rPr lang="en-US" sz="2400" baseline="-25000" dirty="0"/>
              <a:t>1</a:t>
            </a:r>
            <a:r>
              <a:rPr lang="en-US" sz="2400" dirty="0"/>
              <a:t> : There is no association between Age and cycle length.</a:t>
            </a:r>
            <a:endParaRPr lang="en-US" sz="3600" baseline="-25000" dirty="0">
              <a:latin typeface="Segoe UI (Headings)"/>
            </a:endParaRPr>
          </a:p>
          <a:p>
            <a:r>
              <a:rPr lang="en-US" sz="3600" b="1" baseline="-25000" dirty="0">
                <a:solidFill>
                  <a:schemeClr val="accent3"/>
                </a:solidFill>
                <a:effectLst>
                  <a:outerShdw blurRad="38100" dist="38100" dir="2700000" algn="tl">
                    <a:srgbClr val="000000">
                      <a:alpha val="43137"/>
                    </a:srgbClr>
                  </a:outerShdw>
                </a:effectLst>
                <a:latin typeface="Segoe UI (Headings)"/>
              </a:rPr>
              <a:t>Results:</a:t>
            </a:r>
          </a:p>
          <a:p>
            <a:r>
              <a:rPr lang="en-US" sz="3600" baseline="-25000" dirty="0">
                <a:latin typeface="Segoe UI (Headings)"/>
              </a:rPr>
              <a:t>	r = -0.074324</a:t>
            </a:r>
          </a:p>
          <a:p>
            <a:r>
              <a:rPr lang="en-US" sz="3600" baseline="-25000" dirty="0">
                <a:latin typeface="Segoe UI (Headings)"/>
              </a:rPr>
              <a:t>	p = 0.000880</a:t>
            </a:r>
          </a:p>
          <a:p>
            <a:endParaRPr lang="en-US" sz="3600" baseline="-25000" dirty="0">
              <a:latin typeface="Segoe UI (Headings)"/>
            </a:endParaRPr>
          </a:p>
          <a:p>
            <a:r>
              <a:rPr lang="en-US" sz="3600" b="1" baseline="-25000" dirty="0">
                <a:solidFill>
                  <a:schemeClr val="accent3"/>
                </a:solidFill>
                <a:effectLst>
                  <a:outerShdw blurRad="38100" dist="38100" dir="2700000" algn="tl">
                    <a:srgbClr val="000000">
                      <a:alpha val="43137"/>
                    </a:srgbClr>
                  </a:outerShdw>
                </a:effectLst>
                <a:latin typeface="Segoe UI (Headings)"/>
              </a:rPr>
              <a:t>Conclusion:</a:t>
            </a:r>
            <a:endParaRPr lang="en-US" sz="3600" baseline="-25000" dirty="0">
              <a:latin typeface="Segoe UI (Headings)"/>
            </a:endParaRPr>
          </a:p>
          <a:p>
            <a:r>
              <a:rPr lang="en-US" sz="3600" baseline="-25000" dirty="0">
                <a:latin typeface="Segoe UI (Headings)"/>
              </a:rPr>
              <a:t>	Failed to reject null hypothesis so:</a:t>
            </a:r>
          </a:p>
          <a:p>
            <a:r>
              <a:rPr lang="en-US" sz="3600" baseline="-25000" dirty="0">
                <a:latin typeface="Segoe UI (Headings)"/>
              </a:rPr>
              <a:t>	 “there is an association between Age and cycle length”.</a:t>
            </a:r>
          </a:p>
        </p:txBody>
      </p:sp>
    </p:spTree>
    <p:extLst>
      <p:ext uri="{BB962C8B-B14F-4D97-AF65-F5344CB8AC3E}">
        <p14:creationId xmlns:p14="http://schemas.microsoft.com/office/powerpoint/2010/main" val="289174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D362B-7C9C-4BBF-8E72-935CDD6D0FC6}"/>
              </a:ext>
            </a:extLst>
          </p:cNvPr>
          <p:cNvPicPr>
            <a:picLocks noChangeAspect="1"/>
          </p:cNvPicPr>
          <p:nvPr/>
        </p:nvPicPr>
        <p:blipFill>
          <a:blip r:embed="rId2"/>
          <a:stretch>
            <a:fillRect/>
          </a:stretch>
        </p:blipFill>
        <p:spPr>
          <a:xfrm>
            <a:off x="171451" y="180974"/>
            <a:ext cx="11858624" cy="6677025"/>
          </a:xfrm>
          <a:prstGeom prst="rect">
            <a:avLst/>
          </a:prstGeom>
        </p:spPr>
      </p:pic>
    </p:spTree>
    <p:extLst>
      <p:ext uri="{BB962C8B-B14F-4D97-AF65-F5344CB8AC3E}">
        <p14:creationId xmlns:p14="http://schemas.microsoft.com/office/powerpoint/2010/main" val="783884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6AE86-FC7B-43B7-876E-A8D4FA6BD510}"/>
              </a:ext>
            </a:extLst>
          </p:cNvPr>
          <p:cNvSpPr txBox="1"/>
          <p:nvPr/>
        </p:nvSpPr>
        <p:spPr>
          <a:xfrm>
            <a:off x="407541" y="905624"/>
            <a:ext cx="11784459" cy="4832092"/>
          </a:xfrm>
          <a:prstGeom prst="rect">
            <a:avLst/>
          </a:prstGeom>
          <a:noFill/>
        </p:spPr>
        <p:txBody>
          <a:bodyPr wrap="square" rtlCol="0">
            <a:spAutoFit/>
          </a:bodyPr>
          <a:lstStyle/>
          <a:p>
            <a:pPr algn="ctr"/>
            <a:r>
              <a:rPr lang="en-US" sz="3600" b="1" dirty="0">
                <a:solidFill>
                  <a:schemeClr val="accent3"/>
                </a:solidFill>
                <a:effectLst>
                  <a:outerShdw blurRad="38100" dist="38100" dir="2700000" algn="tl">
                    <a:srgbClr val="000000">
                      <a:alpha val="43137"/>
                    </a:srgbClr>
                  </a:outerShdw>
                </a:effectLst>
              </a:rPr>
              <a:t>“Chi-Square Test”</a:t>
            </a:r>
            <a:endParaRPr lang="en-US" sz="3400" b="1" dirty="0">
              <a:solidFill>
                <a:schemeClr val="accent3"/>
              </a:solidFill>
              <a:effectLst>
                <a:outerShdw blurRad="38100" dist="38100" dir="2700000" algn="tl">
                  <a:srgbClr val="000000">
                    <a:alpha val="43137"/>
                  </a:srgbClr>
                </a:outerShdw>
              </a:effectLst>
              <a:latin typeface="+mj-lt"/>
            </a:endParaRPr>
          </a:p>
          <a:p>
            <a:r>
              <a:rPr lang="en-US" sz="2800" b="1" dirty="0">
                <a:solidFill>
                  <a:schemeClr val="accent3"/>
                </a:solidFill>
                <a:effectLst>
                  <a:outerShdw blurRad="38100" dist="38100" dir="2700000" algn="tl">
                    <a:srgbClr val="000000">
                      <a:alpha val="43137"/>
                    </a:srgbClr>
                  </a:outerShdw>
                </a:effectLst>
                <a:latin typeface="+mj-lt"/>
              </a:rPr>
              <a:t>Hypothesis:</a:t>
            </a:r>
          </a:p>
          <a:p>
            <a:endParaRPr lang="en-US" sz="2800" b="1" dirty="0">
              <a:solidFill>
                <a:schemeClr val="accent3"/>
              </a:solidFill>
              <a:effectLst>
                <a:outerShdw blurRad="38100" dist="38100" dir="2700000" algn="tl">
                  <a:srgbClr val="000000">
                    <a:alpha val="43137"/>
                  </a:srgbClr>
                </a:outerShdw>
              </a:effectLst>
              <a:latin typeface="+mj-lt"/>
            </a:endParaRPr>
          </a:p>
          <a:p>
            <a:r>
              <a:rPr lang="en-US" sz="2400" dirty="0"/>
              <a:t>	H</a:t>
            </a:r>
            <a:r>
              <a:rPr lang="en-US" sz="2400" baseline="-25000" dirty="0"/>
              <a:t>0 </a:t>
            </a:r>
            <a:r>
              <a:rPr lang="en-US" sz="2400" dirty="0"/>
              <a:t>: There is a significant association between PCOS and Pregnancy.</a:t>
            </a:r>
          </a:p>
          <a:p>
            <a:r>
              <a:rPr lang="en-US" sz="2400" dirty="0"/>
              <a:t>	H</a:t>
            </a:r>
            <a:r>
              <a:rPr lang="en-US" sz="2400" baseline="-25000" dirty="0"/>
              <a:t>1</a:t>
            </a:r>
            <a:r>
              <a:rPr lang="en-US" sz="2400" dirty="0"/>
              <a:t> : There is no significant association between PCOS and Pregnancy.</a:t>
            </a:r>
          </a:p>
          <a:p>
            <a:r>
              <a:rPr lang="en-US" sz="3600" b="1" baseline="-25000" dirty="0">
                <a:solidFill>
                  <a:schemeClr val="accent3"/>
                </a:solidFill>
                <a:effectLst>
                  <a:outerShdw blurRad="38100" dist="38100" dir="2700000" algn="tl">
                    <a:srgbClr val="000000">
                      <a:alpha val="43137"/>
                    </a:srgbClr>
                  </a:outerShdw>
                </a:effectLst>
                <a:latin typeface="Segoe UI (Headings)"/>
              </a:rPr>
              <a:t>Results:</a:t>
            </a:r>
          </a:p>
          <a:p>
            <a:r>
              <a:rPr lang="en-US" sz="3600" baseline="-25000" dirty="0">
                <a:latin typeface="Segoe UI (Headings)"/>
              </a:rPr>
              <a:t>	</a:t>
            </a:r>
            <a:r>
              <a:rPr lang="it-IT" sz="3600" baseline="-25000" dirty="0">
                <a:latin typeface="Segoe UI (Headings)"/>
              </a:rPr>
              <a:t>Chi-Square Statistic: 0.2976</a:t>
            </a:r>
          </a:p>
          <a:p>
            <a:r>
              <a:rPr lang="it-IT" sz="3600" baseline="-25000" dirty="0">
                <a:latin typeface="Segoe UI (Headings)"/>
              </a:rPr>
              <a:t>	P-Value:  0.5853</a:t>
            </a:r>
          </a:p>
          <a:p>
            <a:endParaRPr lang="en-US" sz="3600" baseline="-25000" dirty="0">
              <a:latin typeface="Segoe UI (Headings)"/>
            </a:endParaRPr>
          </a:p>
          <a:p>
            <a:r>
              <a:rPr lang="en-US" sz="3600" b="1" baseline="-25000" dirty="0">
                <a:solidFill>
                  <a:schemeClr val="accent3"/>
                </a:solidFill>
                <a:effectLst>
                  <a:outerShdw blurRad="38100" dist="38100" dir="2700000" algn="tl">
                    <a:srgbClr val="000000">
                      <a:alpha val="43137"/>
                    </a:srgbClr>
                  </a:outerShdw>
                </a:effectLst>
                <a:latin typeface="Segoe UI (Headings)"/>
              </a:rPr>
              <a:t>Conclusion:</a:t>
            </a:r>
            <a:endParaRPr lang="en-US" sz="3600" baseline="-25000" dirty="0">
              <a:latin typeface="Segoe UI (Headings)"/>
            </a:endParaRPr>
          </a:p>
          <a:p>
            <a:r>
              <a:rPr lang="en-US" sz="3600" baseline="-25000" dirty="0">
                <a:latin typeface="Segoe UI (Headings)"/>
              </a:rPr>
              <a:t>	Failed to reject null hypothesis so:</a:t>
            </a:r>
          </a:p>
          <a:p>
            <a:r>
              <a:rPr lang="en-US" sz="3600" baseline="-25000" dirty="0">
                <a:latin typeface="Segoe UI (Headings)"/>
              </a:rPr>
              <a:t>	There is no significance association between PCOS and Pregnancy.</a:t>
            </a:r>
          </a:p>
        </p:txBody>
      </p:sp>
    </p:spTree>
    <p:extLst>
      <p:ext uri="{BB962C8B-B14F-4D97-AF65-F5344CB8AC3E}">
        <p14:creationId xmlns:p14="http://schemas.microsoft.com/office/powerpoint/2010/main" val="389015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A73CB7-0F3B-4F3C-BB68-FCE2B6A4A30C}"/>
              </a:ext>
            </a:extLst>
          </p:cNvPr>
          <p:cNvPicPr>
            <a:picLocks noChangeAspect="1"/>
          </p:cNvPicPr>
          <p:nvPr/>
        </p:nvPicPr>
        <p:blipFill>
          <a:blip r:embed="rId2"/>
          <a:stretch>
            <a:fillRect/>
          </a:stretch>
        </p:blipFill>
        <p:spPr>
          <a:xfrm>
            <a:off x="523137" y="771561"/>
            <a:ext cx="5329650" cy="5019676"/>
          </a:xfrm>
          <a:prstGeom prst="rect">
            <a:avLst/>
          </a:prstGeom>
        </p:spPr>
      </p:pic>
      <p:pic>
        <p:nvPicPr>
          <p:cNvPr id="13" name="Picture 12">
            <a:extLst>
              <a:ext uri="{FF2B5EF4-FFF2-40B4-BE49-F238E27FC236}">
                <a16:creationId xmlns:a16="http://schemas.microsoft.com/office/drawing/2014/main" id="{FE9798D7-2166-4000-9232-1B615C9D2477}"/>
              </a:ext>
            </a:extLst>
          </p:cNvPr>
          <p:cNvPicPr>
            <a:picLocks noChangeAspect="1"/>
          </p:cNvPicPr>
          <p:nvPr/>
        </p:nvPicPr>
        <p:blipFill>
          <a:blip r:embed="rId3"/>
          <a:stretch>
            <a:fillRect/>
          </a:stretch>
        </p:blipFill>
        <p:spPr>
          <a:xfrm>
            <a:off x="6758692" y="911873"/>
            <a:ext cx="4910171" cy="4739052"/>
          </a:xfrm>
          <a:prstGeom prst="rect">
            <a:avLst/>
          </a:prstGeom>
        </p:spPr>
      </p:pic>
      <p:pic>
        <p:nvPicPr>
          <p:cNvPr id="15" name="Picture 14">
            <a:extLst>
              <a:ext uri="{FF2B5EF4-FFF2-40B4-BE49-F238E27FC236}">
                <a16:creationId xmlns:a16="http://schemas.microsoft.com/office/drawing/2014/main" id="{E66DF54F-CAFF-4454-98B6-2CE9BC13A850}"/>
              </a:ext>
            </a:extLst>
          </p:cNvPr>
          <p:cNvPicPr>
            <a:picLocks noChangeAspect="1"/>
          </p:cNvPicPr>
          <p:nvPr/>
        </p:nvPicPr>
        <p:blipFill>
          <a:blip r:embed="rId4"/>
          <a:stretch>
            <a:fillRect/>
          </a:stretch>
        </p:blipFill>
        <p:spPr>
          <a:xfrm>
            <a:off x="523137" y="6091201"/>
            <a:ext cx="5287113" cy="523948"/>
          </a:xfrm>
          <a:prstGeom prst="rect">
            <a:avLst/>
          </a:prstGeom>
        </p:spPr>
      </p:pic>
      <p:pic>
        <p:nvPicPr>
          <p:cNvPr id="17" name="Picture 16">
            <a:extLst>
              <a:ext uri="{FF2B5EF4-FFF2-40B4-BE49-F238E27FC236}">
                <a16:creationId xmlns:a16="http://schemas.microsoft.com/office/drawing/2014/main" id="{ED02B577-5174-432E-ACEA-0AA652FF65B5}"/>
              </a:ext>
            </a:extLst>
          </p:cNvPr>
          <p:cNvPicPr>
            <a:picLocks noChangeAspect="1"/>
          </p:cNvPicPr>
          <p:nvPr/>
        </p:nvPicPr>
        <p:blipFill>
          <a:blip r:embed="rId5"/>
          <a:stretch>
            <a:fillRect/>
          </a:stretch>
        </p:blipFill>
        <p:spPr>
          <a:xfrm>
            <a:off x="6610349" y="5791237"/>
            <a:ext cx="5276850" cy="847725"/>
          </a:xfrm>
          <a:prstGeom prst="rect">
            <a:avLst/>
          </a:prstGeom>
        </p:spPr>
      </p:pic>
    </p:spTree>
    <p:extLst>
      <p:ext uri="{BB962C8B-B14F-4D97-AF65-F5344CB8AC3E}">
        <p14:creationId xmlns:p14="http://schemas.microsoft.com/office/powerpoint/2010/main" val="3571174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A0D0-7687-4C61-873F-0C50E2E9D74E}"/>
              </a:ext>
            </a:extLst>
          </p:cNvPr>
          <p:cNvSpPr>
            <a:spLocks noGrp="1"/>
          </p:cNvSpPr>
          <p:nvPr>
            <p:ph type="title"/>
          </p:nvPr>
        </p:nvSpPr>
        <p:spPr>
          <a:xfrm>
            <a:off x="1525301" y="1256803"/>
            <a:ext cx="9141397" cy="1354217"/>
          </a:xfrm>
        </p:spPr>
        <p:txBody>
          <a:bodyPr/>
          <a:lstStyle/>
          <a:p>
            <a:r>
              <a:rPr lang="en-US" sz="3200" b="1" dirty="0">
                <a:solidFill>
                  <a:schemeClr val="bg1"/>
                </a:solidFill>
                <a:effectLst>
                  <a:outerShdw blurRad="38100" dist="38100" dir="2700000" algn="tl">
                    <a:srgbClr val="000000">
                      <a:alpha val="43137"/>
                    </a:srgbClr>
                  </a:outerShdw>
                </a:effectLst>
              </a:rPr>
              <a:t>“</a:t>
            </a:r>
            <a:r>
              <a:rPr lang="en-US" sz="4800" b="1" u="sng" dirty="0">
                <a:solidFill>
                  <a:schemeClr val="bg1"/>
                </a:solidFill>
                <a:effectLst>
                  <a:outerShdw blurRad="38100" dist="38100" dir="2700000" algn="tl">
                    <a:srgbClr val="000000">
                      <a:alpha val="43137"/>
                    </a:srgbClr>
                  </a:outerShdw>
                </a:effectLst>
              </a:rPr>
              <a:t>Model Development”</a:t>
            </a:r>
            <a:br>
              <a:rPr lang="en-US" sz="3200" b="1" u="sng" dirty="0">
                <a:solidFill>
                  <a:schemeClr val="accent3"/>
                </a:solidFill>
                <a:effectLst>
                  <a:outerShdw blurRad="38100" dist="38100" dir="2700000" algn="tl">
                    <a:srgbClr val="000000">
                      <a:alpha val="43137"/>
                    </a:srgbClr>
                  </a:outerShdw>
                </a:effectLst>
              </a:rPr>
            </a:br>
            <a:endParaRPr lang="en-US" dirty="0"/>
          </a:p>
        </p:txBody>
      </p:sp>
      <p:sp>
        <p:nvSpPr>
          <p:cNvPr id="3" name="Text Placeholder 2">
            <a:extLst>
              <a:ext uri="{FF2B5EF4-FFF2-40B4-BE49-F238E27FC236}">
                <a16:creationId xmlns:a16="http://schemas.microsoft.com/office/drawing/2014/main" id="{F7652E92-7FCB-4579-9ACF-6661F4CE95B6}"/>
              </a:ext>
            </a:extLst>
          </p:cNvPr>
          <p:cNvSpPr>
            <a:spLocks noGrp="1"/>
          </p:cNvSpPr>
          <p:nvPr>
            <p:ph type="body" sz="quarter" idx="12"/>
          </p:nvPr>
        </p:nvSpPr>
        <p:spPr>
          <a:xfrm>
            <a:off x="1000125" y="3260705"/>
            <a:ext cx="10201275" cy="1901845"/>
          </a:xfrm>
        </p:spPr>
        <p:txBody>
          <a:bodyPr/>
          <a:lstStyle/>
          <a:p>
            <a:pPr algn="ctr"/>
            <a:r>
              <a:rPr lang="en-US" sz="3000" b="1" dirty="0"/>
              <a:t>A random forest model was trained using the </a:t>
            </a:r>
          </a:p>
          <a:p>
            <a:pPr algn="ctr"/>
            <a:r>
              <a:rPr lang="en-US" sz="3000" b="1" dirty="0"/>
              <a:t>preprocessed data to predict the existence of PCOS. </a:t>
            </a:r>
          </a:p>
          <a:p>
            <a:pPr algn="ctr"/>
            <a:endParaRPr lang="en-US" sz="1800" b="1" dirty="0"/>
          </a:p>
          <a:p>
            <a:pPr algn="ctr"/>
            <a:endParaRPr lang="en-US" sz="1800" b="1" dirty="0"/>
          </a:p>
          <a:p>
            <a:pPr algn="ctr"/>
            <a:r>
              <a:rPr lang="en-US" sz="3000" b="1" dirty="0">
                <a:solidFill>
                  <a:schemeClr val="tx2">
                    <a:lumMod val="85000"/>
                    <a:lumOff val="15000"/>
                  </a:schemeClr>
                </a:solidFill>
                <a:highlight>
                  <a:srgbClr val="FEF7F4"/>
                </a:highlight>
              </a:rPr>
              <a:t>Accuracy: 0.987</a:t>
            </a:r>
            <a:endParaRPr lang="en-US" sz="3000" b="1" dirty="0">
              <a:solidFill>
                <a:schemeClr val="tx2">
                  <a:lumMod val="85000"/>
                  <a:lumOff val="15000"/>
                </a:schemeClr>
              </a:solidFill>
              <a:highlight>
                <a:srgbClr val="FEF7F4"/>
              </a:highlight>
              <a:latin typeface="+mj-lt"/>
            </a:endParaRPr>
          </a:p>
          <a:p>
            <a:endParaRPr lang="en-US" dirty="0"/>
          </a:p>
        </p:txBody>
      </p:sp>
    </p:spTree>
    <p:extLst>
      <p:ext uri="{BB962C8B-B14F-4D97-AF65-F5344CB8AC3E}">
        <p14:creationId xmlns:p14="http://schemas.microsoft.com/office/powerpoint/2010/main" val="261468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A55E5B-4692-40D2-A946-E4B0C5470AD4}"/>
              </a:ext>
            </a:extLst>
          </p:cNvPr>
          <p:cNvPicPr>
            <a:picLocks noChangeAspect="1"/>
          </p:cNvPicPr>
          <p:nvPr/>
        </p:nvPicPr>
        <p:blipFill>
          <a:blip r:embed="rId2"/>
          <a:stretch>
            <a:fillRect/>
          </a:stretch>
        </p:blipFill>
        <p:spPr>
          <a:xfrm>
            <a:off x="1557337" y="1190625"/>
            <a:ext cx="9077325" cy="4733926"/>
          </a:xfrm>
          <a:prstGeom prst="rect">
            <a:avLst/>
          </a:prstGeom>
        </p:spPr>
      </p:pic>
      <p:pic>
        <p:nvPicPr>
          <p:cNvPr id="5" name="Picture 4">
            <a:extLst>
              <a:ext uri="{FF2B5EF4-FFF2-40B4-BE49-F238E27FC236}">
                <a16:creationId xmlns:a16="http://schemas.microsoft.com/office/drawing/2014/main" id="{038DBC0F-2B94-4180-8D23-203DDDC65242}"/>
              </a:ext>
            </a:extLst>
          </p:cNvPr>
          <p:cNvPicPr>
            <a:picLocks noChangeAspect="1"/>
          </p:cNvPicPr>
          <p:nvPr/>
        </p:nvPicPr>
        <p:blipFill>
          <a:blip r:embed="rId3"/>
          <a:stretch>
            <a:fillRect/>
          </a:stretch>
        </p:blipFill>
        <p:spPr>
          <a:xfrm>
            <a:off x="1557337" y="1414463"/>
            <a:ext cx="9077325" cy="4286250"/>
          </a:xfrm>
          <a:prstGeom prst="rect">
            <a:avLst/>
          </a:prstGeom>
        </p:spPr>
      </p:pic>
    </p:spTree>
    <p:extLst>
      <p:ext uri="{BB962C8B-B14F-4D97-AF65-F5344CB8AC3E}">
        <p14:creationId xmlns:p14="http://schemas.microsoft.com/office/powerpoint/2010/main" val="148274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765726-B1A5-4CE6-B9E9-0E1817BA0DF5}"/>
              </a:ext>
            </a:extLst>
          </p:cNvPr>
          <p:cNvPicPr>
            <a:picLocks noChangeAspect="1"/>
          </p:cNvPicPr>
          <p:nvPr/>
        </p:nvPicPr>
        <p:blipFill>
          <a:blip r:embed="rId2"/>
          <a:stretch>
            <a:fillRect/>
          </a:stretch>
        </p:blipFill>
        <p:spPr>
          <a:xfrm>
            <a:off x="504825" y="1966912"/>
            <a:ext cx="11326016" cy="4033838"/>
          </a:xfrm>
          <a:prstGeom prst="rect">
            <a:avLst/>
          </a:prstGeom>
        </p:spPr>
      </p:pic>
      <p:sp>
        <p:nvSpPr>
          <p:cNvPr id="5" name="TextBox 4">
            <a:extLst>
              <a:ext uri="{FF2B5EF4-FFF2-40B4-BE49-F238E27FC236}">
                <a16:creationId xmlns:a16="http://schemas.microsoft.com/office/drawing/2014/main" id="{440E11EC-C5DF-484B-8000-53269454B3D4}"/>
              </a:ext>
            </a:extLst>
          </p:cNvPr>
          <p:cNvSpPr txBox="1"/>
          <p:nvPr/>
        </p:nvSpPr>
        <p:spPr>
          <a:xfrm>
            <a:off x="3867150" y="1012031"/>
            <a:ext cx="3848100" cy="615553"/>
          </a:xfrm>
          <a:prstGeom prst="rect">
            <a:avLst/>
          </a:prstGeom>
          <a:noFill/>
        </p:spPr>
        <p:txBody>
          <a:bodyPr wrap="square" rtlCol="0">
            <a:spAutoFit/>
          </a:bodyPr>
          <a:lstStyle/>
          <a:p>
            <a:pPr algn="ctr"/>
            <a:r>
              <a:rPr lang="en-US" sz="3400" b="1" dirty="0">
                <a:solidFill>
                  <a:schemeClr val="accent3">
                    <a:lumMod val="75000"/>
                  </a:schemeClr>
                </a:solidFill>
                <a:effectLst>
                  <a:outerShdw blurRad="38100" dist="38100" dir="2700000" algn="tl">
                    <a:srgbClr val="000000">
                      <a:alpha val="43137"/>
                    </a:srgbClr>
                  </a:outerShdw>
                </a:effectLst>
              </a:rPr>
              <a:t>TOP FEATURES</a:t>
            </a:r>
          </a:p>
        </p:txBody>
      </p:sp>
    </p:spTree>
    <p:extLst>
      <p:ext uri="{BB962C8B-B14F-4D97-AF65-F5344CB8AC3E}">
        <p14:creationId xmlns:p14="http://schemas.microsoft.com/office/powerpoint/2010/main" val="14878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69F081-2677-416C-877B-6C1F6C41A0C5}"/>
              </a:ext>
            </a:extLst>
          </p:cNvPr>
          <p:cNvPicPr>
            <a:picLocks noChangeAspect="1"/>
          </p:cNvPicPr>
          <p:nvPr/>
        </p:nvPicPr>
        <p:blipFill>
          <a:blip r:embed="rId3"/>
          <a:stretch>
            <a:fillRect/>
          </a:stretch>
        </p:blipFill>
        <p:spPr>
          <a:xfrm>
            <a:off x="133349" y="209550"/>
            <a:ext cx="11782425" cy="6648450"/>
          </a:xfrm>
          <a:prstGeom prst="rect">
            <a:avLst/>
          </a:prstGeom>
        </p:spPr>
      </p:pic>
      <p:pic>
        <p:nvPicPr>
          <p:cNvPr id="11" name="Picture 10">
            <a:extLst>
              <a:ext uri="{FF2B5EF4-FFF2-40B4-BE49-F238E27FC236}">
                <a16:creationId xmlns:a16="http://schemas.microsoft.com/office/drawing/2014/main" id="{403F5734-6039-4BEE-B2BC-629098F28790}"/>
              </a:ext>
            </a:extLst>
          </p:cNvPr>
          <p:cNvPicPr>
            <a:picLocks noChangeAspect="1"/>
          </p:cNvPicPr>
          <p:nvPr/>
        </p:nvPicPr>
        <p:blipFill>
          <a:blip r:embed="rId4"/>
          <a:stretch>
            <a:fillRect/>
          </a:stretch>
        </p:blipFill>
        <p:spPr>
          <a:xfrm>
            <a:off x="0" y="104775"/>
            <a:ext cx="12191999" cy="6753225"/>
          </a:xfrm>
          <a:prstGeom prst="rect">
            <a:avLst/>
          </a:prstGeom>
        </p:spPr>
      </p:pic>
    </p:spTree>
    <p:extLst>
      <p:ext uri="{BB962C8B-B14F-4D97-AF65-F5344CB8AC3E}">
        <p14:creationId xmlns:p14="http://schemas.microsoft.com/office/powerpoint/2010/main" val="576716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63A6-E190-49FA-B8AB-995B8E9A5989}"/>
              </a:ext>
            </a:extLst>
          </p:cNvPr>
          <p:cNvSpPr>
            <a:spLocks noGrp="1"/>
          </p:cNvSpPr>
          <p:nvPr>
            <p:ph type="title"/>
          </p:nvPr>
        </p:nvSpPr>
        <p:spPr>
          <a:xfrm>
            <a:off x="1525301" y="990600"/>
            <a:ext cx="9141397" cy="3190875"/>
          </a:xfrm>
        </p:spPr>
        <p:txBody>
          <a:bodyPr/>
          <a:lstStyle/>
          <a:p>
            <a:r>
              <a:rPr lang="en-US" sz="6000" dirty="0"/>
              <a:t>THANKYOU</a:t>
            </a:r>
          </a:p>
        </p:txBody>
      </p:sp>
    </p:spTree>
    <p:extLst>
      <p:ext uri="{BB962C8B-B14F-4D97-AF65-F5344CB8AC3E}">
        <p14:creationId xmlns:p14="http://schemas.microsoft.com/office/powerpoint/2010/main" val="339126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583161"/>
            <a:ext cx="9141397" cy="646331"/>
          </a:xfrm>
        </p:spPr>
        <p:txBody>
          <a:bodyPr/>
          <a:lstStyle/>
          <a:p>
            <a:r>
              <a:rPr lang="en-US" sz="4200" dirty="0">
                <a:effectLst>
                  <a:outerShdw blurRad="38100" dist="38100" dir="2700000" algn="tl">
                    <a:srgbClr val="000000">
                      <a:alpha val="43137"/>
                    </a:srgbClr>
                  </a:outerShdw>
                </a:effectLst>
              </a:rPr>
              <a:t>Objective:</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428109" y="2753474"/>
            <a:ext cx="9565240" cy="3164441"/>
          </a:xfrm>
        </p:spPr>
        <p:txBody>
          <a:bodyPr/>
          <a:lstStyle/>
          <a:p>
            <a:r>
              <a:rPr lang="en-US" sz="3000" b="1" dirty="0">
                <a:solidFill>
                  <a:schemeClr val="accent5"/>
                </a:solidFill>
              </a:rPr>
              <a:t>This project aims to predict PCOS risk by analyzing lifestyle factors and symptoms using statistical and machine learning techniques. It identifies key predictors, develops accurate models, and provides insights to support early detection and proactive health management.</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normAutofit/>
          </a:bodyPr>
          <a:lstStyle/>
          <a:p>
            <a:r>
              <a:rPr lang="en-US" sz="4400" u="sng" dirty="0"/>
              <a:t> </a:t>
            </a:r>
            <a:r>
              <a:rPr lang="en-US" sz="4400" u="sng" dirty="0">
                <a:effectLst>
                  <a:outerShdw blurRad="38100" dist="38100" dir="2700000" algn="tl">
                    <a:srgbClr val="000000">
                      <a:alpha val="43137"/>
                    </a:srgbClr>
                  </a:outerShdw>
                </a:effectLst>
              </a:rPr>
              <a:t>About Data:</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3678148"/>
            <a:ext cx="6477000" cy="1493176"/>
          </a:xfrm>
        </p:spPr>
        <p:txBody>
          <a:bodyPr vert="horz" lIns="91440" tIns="45720" rIns="91440" bIns="45720" rtlCol="0" anchor="t">
            <a:noAutofit/>
          </a:bodyPr>
          <a:lstStyle/>
          <a:p>
            <a:r>
              <a:rPr lang="en-US" sz="3200" b="0" dirty="0"/>
              <a:t> </a:t>
            </a:r>
          </a:p>
        </p:txBody>
      </p:sp>
      <p:sp>
        <p:nvSpPr>
          <p:cNvPr id="3" name="TextBox 2">
            <a:extLst>
              <a:ext uri="{FF2B5EF4-FFF2-40B4-BE49-F238E27FC236}">
                <a16:creationId xmlns:a16="http://schemas.microsoft.com/office/drawing/2014/main" id="{B820621D-2777-4004-9444-0D13110E4A28}"/>
              </a:ext>
            </a:extLst>
          </p:cNvPr>
          <p:cNvSpPr txBox="1"/>
          <p:nvPr/>
        </p:nvSpPr>
        <p:spPr>
          <a:xfrm>
            <a:off x="1580934" y="2736502"/>
            <a:ext cx="4839128" cy="1815882"/>
          </a:xfrm>
          <a:prstGeom prst="rect">
            <a:avLst/>
          </a:prstGeom>
          <a:noFill/>
        </p:spPr>
        <p:txBody>
          <a:bodyPr wrap="square" rtlCol="0">
            <a:spAutoFit/>
          </a:bodyPr>
          <a:lstStyle/>
          <a:p>
            <a:r>
              <a:rPr lang="en-US" sz="2800" dirty="0">
                <a:solidFill>
                  <a:schemeClr val="accent3"/>
                </a:solidFill>
                <a:effectLst>
                  <a:outerShdw blurRad="38100" dist="38100" dir="2700000" algn="tl">
                    <a:srgbClr val="000000">
                      <a:alpha val="43137"/>
                    </a:srgbClr>
                  </a:outerShdw>
                </a:effectLst>
              </a:rPr>
              <a:t>Sources:</a:t>
            </a:r>
          </a:p>
          <a:p>
            <a:endParaRPr lang="en-US" sz="2800" dirty="0">
              <a:solidFill>
                <a:schemeClr val="accent3"/>
              </a:solidFill>
              <a:effectLst>
                <a:outerShdw blurRad="38100" dist="38100" dir="2700000" algn="tl">
                  <a:srgbClr val="000000">
                    <a:alpha val="43137"/>
                  </a:srgbClr>
                </a:outerShdw>
              </a:effectLst>
            </a:endParaRPr>
          </a:p>
          <a:p>
            <a:r>
              <a:rPr lang="en-US" sz="2800" dirty="0"/>
              <a:t>	1. Survey - 200</a:t>
            </a:r>
            <a:br>
              <a:rPr lang="en-US" sz="2800" dirty="0"/>
            </a:br>
            <a:r>
              <a:rPr lang="en-US" sz="2800" dirty="0"/>
              <a:t>	2. Kaggle - 2000</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CC8F73-ECDC-4868-AB59-BA85918D9766}"/>
              </a:ext>
            </a:extLst>
          </p:cNvPr>
          <p:cNvSpPr>
            <a:spLocks noGrp="1"/>
          </p:cNvSpPr>
          <p:nvPr>
            <p:ph type="title"/>
          </p:nvPr>
        </p:nvSpPr>
        <p:spPr>
          <a:xfrm>
            <a:off x="3739793" y="482885"/>
            <a:ext cx="7869112" cy="1356189"/>
          </a:xfrm>
        </p:spPr>
        <p:txBody>
          <a:bodyPr/>
          <a:lstStyle/>
          <a:p>
            <a:r>
              <a:rPr lang="en-US" dirty="0">
                <a:effectLst>
                  <a:outerShdw blurRad="38100" dist="38100" dir="2700000" algn="tl">
                    <a:srgbClr val="000000">
                      <a:alpha val="43137"/>
                    </a:srgbClr>
                  </a:outerShdw>
                </a:effectLst>
              </a:rPr>
              <a:t>Attributes: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3982949" y="1561673"/>
            <a:ext cx="4462408" cy="4168350"/>
          </a:xfrm>
        </p:spPr>
        <p:txBody>
          <a:bodyPr>
            <a:noAutofit/>
          </a:bodyPr>
          <a:lstStyle/>
          <a:p>
            <a:pPr marL="342900" indent="-342900">
              <a:buFont typeface="Courier New" panose="02070309020205020404" pitchFamily="49" charset="0"/>
              <a:buChar char="o"/>
            </a:pPr>
            <a:r>
              <a:rPr lang="en-US" altLang="en-US" sz="2400" dirty="0">
                <a:solidFill>
                  <a:schemeClr val="tx2">
                    <a:lumMod val="85000"/>
                    <a:lumOff val="15000"/>
                  </a:schemeClr>
                </a:solidFill>
              </a:rPr>
              <a:t>PCOS (yes/no)</a:t>
            </a:r>
          </a:p>
          <a:p>
            <a:pPr marL="342900" indent="-342900">
              <a:buFont typeface="Courier New" panose="02070309020205020404" pitchFamily="49" charset="0"/>
              <a:buChar char="o"/>
            </a:pPr>
            <a:r>
              <a:rPr lang="en-US" altLang="en-US" sz="2400" dirty="0">
                <a:solidFill>
                  <a:schemeClr val="tx2">
                    <a:lumMod val="85000"/>
                    <a:lumOff val="15000"/>
                  </a:schemeClr>
                </a:solidFill>
              </a:rPr>
              <a:t>Age (years</a:t>
            </a:r>
            <a:r>
              <a:rPr lang="en-US" altLang="en-US" sz="2400" dirty="0"/>
              <a:t>)</a:t>
            </a:r>
          </a:p>
          <a:p>
            <a:pPr marL="342900" indent="-342900">
              <a:buFont typeface="Courier New" panose="02070309020205020404" pitchFamily="49" charset="0"/>
              <a:buChar char="o"/>
            </a:pPr>
            <a:r>
              <a:rPr lang="en-US" altLang="en-US" sz="2400" dirty="0"/>
              <a:t>Weight (Kg)</a:t>
            </a:r>
          </a:p>
          <a:p>
            <a:pPr marL="342900" indent="-342900">
              <a:buFont typeface="Courier New" panose="02070309020205020404" pitchFamily="49" charset="0"/>
              <a:buChar char="o"/>
            </a:pPr>
            <a:r>
              <a:rPr lang="en-US" altLang="en-US" sz="2400" dirty="0">
                <a:solidFill>
                  <a:schemeClr val="tx2">
                    <a:lumMod val="85000"/>
                    <a:lumOff val="15000"/>
                  </a:schemeClr>
                </a:solidFill>
              </a:rPr>
              <a:t>Height (cm) </a:t>
            </a:r>
          </a:p>
          <a:p>
            <a:pPr marL="342900" indent="-342900">
              <a:buFont typeface="Courier New" panose="02070309020205020404" pitchFamily="49" charset="0"/>
              <a:buChar char="o"/>
            </a:pPr>
            <a:r>
              <a:rPr lang="en-US" altLang="en-US" sz="2400" dirty="0">
                <a:solidFill>
                  <a:schemeClr val="tx2">
                    <a:lumMod val="85000"/>
                    <a:lumOff val="15000"/>
                  </a:schemeClr>
                </a:solidFill>
              </a:rPr>
              <a:t>BMI</a:t>
            </a:r>
          </a:p>
          <a:p>
            <a:pPr marL="342900" indent="-342900">
              <a:buFont typeface="Courier New" panose="02070309020205020404" pitchFamily="49" charset="0"/>
              <a:buChar char="o"/>
            </a:pPr>
            <a:r>
              <a:rPr lang="en-US" altLang="en-US" sz="2400" dirty="0">
                <a:solidFill>
                  <a:schemeClr val="tx2">
                    <a:lumMod val="85000"/>
                    <a:lumOff val="15000"/>
                  </a:schemeClr>
                </a:solidFill>
              </a:rPr>
              <a:t>Blood Group</a:t>
            </a:r>
          </a:p>
          <a:p>
            <a:pPr marL="342900" indent="-342900">
              <a:buFont typeface="Courier New" panose="02070309020205020404" pitchFamily="49" charset="0"/>
              <a:buChar char="o"/>
            </a:pPr>
            <a:r>
              <a:rPr lang="en-US" altLang="en-US" sz="2400" dirty="0">
                <a:solidFill>
                  <a:schemeClr val="tx2">
                    <a:lumMod val="85000"/>
                    <a:lumOff val="15000"/>
                  </a:schemeClr>
                </a:solidFill>
              </a:rPr>
              <a:t>Pulse rate (bpm) </a:t>
            </a:r>
          </a:p>
          <a:p>
            <a:pPr marL="342900" indent="-342900">
              <a:buFont typeface="Courier New" panose="02070309020205020404" pitchFamily="49" charset="0"/>
              <a:buChar char="o"/>
            </a:pPr>
            <a:r>
              <a:rPr lang="en-US" altLang="en-US" sz="2400" dirty="0">
                <a:solidFill>
                  <a:schemeClr val="tx2">
                    <a:lumMod val="85000"/>
                    <a:lumOff val="15000"/>
                  </a:schemeClr>
                </a:solidFill>
              </a:rPr>
              <a:t>RR (breaths/min)</a:t>
            </a:r>
          </a:p>
          <a:p>
            <a:pPr marL="342900" indent="-342900">
              <a:buFont typeface="Courier New" panose="02070309020205020404" pitchFamily="49" charset="0"/>
              <a:buChar char="o"/>
            </a:pPr>
            <a:r>
              <a:rPr lang="en-US" altLang="en-US" sz="2400" dirty="0">
                <a:solidFill>
                  <a:schemeClr val="tx2">
                    <a:lumMod val="85000"/>
                    <a:lumOff val="15000"/>
                  </a:schemeClr>
                </a:solidFill>
              </a:rPr>
              <a:t>Cycle (regular/irregular</a:t>
            </a:r>
          </a:p>
        </p:txBody>
      </p:sp>
      <p:sp>
        <p:nvSpPr>
          <p:cNvPr id="2" name="TextBox 1">
            <a:extLst>
              <a:ext uri="{FF2B5EF4-FFF2-40B4-BE49-F238E27FC236}">
                <a16:creationId xmlns:a16="http://schemas.microsoft.com/office/drawing/2014/main" id="{BA221B3A-42BC-4B6D-A614-683CA922A0E1}"/>
              </a:ext>
            </a:extLst>
          </p:cNvPr>
          <p:cNvSpPr txBox="1"/>
          <p:nvPr/>
        </p:nvSpPr>
        <p:spPr>
          <a:xfrm>
            <a:off x="7890552" y="1479479"/>
            <a:ext cx="3718353" cy="4892621"/>
          </a:xfrm>
          <a:prstGeom prst="rect">
            <a:avLst/>
          </a:prstGeom>
          <a:noFill/>
        </p:spPr>
        <p:txBody>
          <a:bodyPr wrap="square" rtlCol="0">
            <a:spAutoFit/>
          </a:bodyPr>
          <a:lstStyle/>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Marital Status (years)</a:t>
            </a:r>
          </a:p>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Pregnancy Status</a:t>
            </a:r>
          </a:p>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Weight gain (yes/no)</a:t>
            </a:r>
          </a:p>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Hair growth (yes/no)</a:t>
            </a:r>
          </a:p>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Skin darkening (yes/no)</a:t>
            </a:r>
          </a:p>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Hair loss (yes/no)</a:t>
            </a:r>
          </a:p>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Acne (yes/no)</a:t>
            </a:r>
          </a:p>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Fast food Intake</a:t>
            </a:r>
          </a:p>
          <a:p>
            <a:pPr marL="342900" indent="-342900">
              <a:buFont typeface="Courier New" panose="02070309020205020404" pitchFamily="49" charset="0"/>
              <a:buChar char="o"/>
            </a:pPr>
            <a:r>
              <a:rPr lang="en-US" altLang="en-US" sz="2400" b="1" dirty="0">
                <a:solidFill>
                  <a:schemeClr val="tx2">
                    <a:lumMod val="85000"/>
                    <a:lumOff val="15000"/>
                  </a:schemeClr>
                </a:solidFill>
                <a:latin typeface="+mj-lt"/>
              </a:rPr>
              <a:t>Regular Exercise</a:t>
            </a:r>
          </a:p>
          <a:p>
            <a:pPr marL="342900" marR="0" lvl="0" indent="-342900" algn="l" defTabSz="914400" rtl="0" eaLnBrk="1" fontAlgn="auto" latinLnBrk="0" hangingPunct="1">
              <a:lnSpc>
                <a:spcPct val="90000"/>
              </a:lnSpc>
              <a:spcBef>
                <a:spcPts val="1000"/>
              </a:spcBef>
              <a:spcAft>
                <a:spcPts val="0"/>
              </a:spcAft>
              <a:buClrTx/>
              <a:buSzTx/>
              <a:buFont typeface="Courier New" panose="02070309020205020404" pitchFamily="49" charset="0"/>
              <a:buChar char="o"/>
              <a:tabLst/>
              <a:defRPr/>
            </a:pPr>
            <a:r>
              <a:rPr kumimoji="0" lang="en-US" altLang="en-US" sz="2400" b="1" i="0" u="none" strike="noStrike" kern="1200" cap="none" spc="0" normalizeH="0" baseline="0" noProof="0" dirty="0">
                <a:ln>
                  <a:noFill/>
                </a:ln>
                <a:solidFill>
                  <a:srgbClr val="000000">
                    <a:lumMod val="85000"/>
                    <a:lumOff val="15000"/>
                  </a:srgbClr>
                </a:solidFill>
                <a:effectLst/>
                <a:uLnTx/>
                <a:uFillTx/>
                <a:latin typeface="Segoe UI"/>
                <a:ea typeface="+mn-ea"/>
                <a:cs typeface="+mn-cs"/>
              </a:rPr>
              <a:t>Cycle length(days</a:t>
            </a:r>
            <a:r>
              <a:rPr kumimoji="0" lang="en-US" altLang="en-US" sz="2400" b="1" i="0" u="none" strike="noStrike" kern="1200" cap="none" spc="0" normalizeH="0" baseline="0" noProof="0" dirty="0">
                <a:ln>
                  <a:noFill/>
                </a:ln>
                <a:solidFill>
                  <a:srgbClr val="000000">
                    <a:lumMod val="75000"/>
                    <a:lumOff val="25000"/>
                  </a:srgbClr>
                </a:solidFill>
                <a:effectLst/>
                <a:uLnTx/>
                <a:uFillTx/>
                <a:latin typeface="Segoe UI"/>
                <a:ea typeface="+mn-ea"/>
                <a:cs typeface="+mn-cs"/>
              </a:rPr>
              <a:t>)</a:t>
            </a:r>
          </a:p>
          <a:p>
            <a:pPr marL="342900" indent="-342900">
              <a:buFont typeface="Arial" panose="020B0604020202020204" pitchFamily="34" charset="0"/>
              <a:buChar char="•"/>
            </a:pPr>
            <a:endParaRPr lang="en-US" sz="2400" b="1" dirty="0">
              <a:solidFill>
                <a:schemeClr val="tx2">
                  <a:lumMod val="85000"/>
                  <a:lumOff val="15000"/>
                </a:schemeClr>
              </a:solidFill>
              <a:latin typeface="+mj-lt"/>
            </a:endParaRPr>
          </a:p>
          <a:p>
            <a:endParaRPr lang="en-US" dirty="0"/>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2898433"/>
            <a:ext cx="9141397" cy="769441"/>
          </a:xfrm>
        </p:spPr>
        <p:txBody>
          <a:bodyPr/>
          <a:lstStyle/>
          <a:p>
            <a:pPr algn="ctr"/>
            <a:r>
              <a:rPr lang="en-US" sz="5000" b="1" dirty="0">
                <a:solidFill>
                  <a:schemeClr val="bg1"/>
                </a:solidFill>
                <a:effectLst>
                  <a:outerShdw blurRad="38100" dist="38100" dir="2700000" algn="tl">
                    <a:srgbClr val="000000">
                      <a:alpha val="43137"/>
                    </a:srgbClr>
                  </a:outerShdw>
                </a:effectLst>
              </a:rPr>
              <a:t>DESCRIPTIVE ANALYSIS</a:t>
            </a: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607072"/>
            <a:ext cx="10668000" cy="615553"/>
          </a:xfrm>
        </p:spPr>
        <p:txBody>
          <a:bodyPr/>
          <a:lstStyle/>
          <a:p>
            <a:r>
              <a:rPr lang="en-US" dirty="0">
                <a:solidFill>
                  <a:schemeClr val="accent3"/>
                </a:solidFill>
                <a:effectLst>
                  <a:outerShdw blurRad="38100" dist="38100" dir="2700000" algn="tl">
                    <a:srgbClr val="000000">
                      <a:alpha val="43137"/>
                    </a:srgbClr>
                  </a:outerShdw>
                </a:effectLst>
              </a:rPr>
              <a:t>Distribution of PCOS and Non-PCOS Cases</a:t>
            </a:r>
          </a:p>
        </p:txBody>
      </p:sp>
      <p:pic>
        <p:nvPicPr>
          <p:cNvPr id="6" name="Picture 5">
            <a:extLst>
              <a:ext uri="{FF2B5EF4-FFF2-40B4-BE49-F238E27FC236}">
                <a16:creationId xmlns:a16="http://schemas.microsoft.com/office/drawing/2014/main" id="{5CEE124B-1CE8-4BA1-B4D3-CC225776C9B5}"/>
              </a:ext>
            </a:extLst>
          </p:cNvPr>
          <p:cNvPicPr>
            <a:picLocks noChangeAspect="1"/>
          </p:cNvPicPr>
          <p:nvPr/>
        </p:nvPicPr>
        <p:blipFill>
          <a:blip r:embed="rId3"/>
          <a:stretch>
            <a:fillRect/>
          </a:stretch>
        </p:blipFill>
        <p:spPr>
          <a:xfrm>
            <a:off x="3557233" y="1458930"/>
            <a:ext cx="5124430" cy="4643920"/>
          </a:xfrm>
          <a:prstGeom prst="rect">
            <a:avLst/>
          </a:prstGeom>
        </p:spPr>
      </p:pic>
      <p:pic>
        <p:nvPicPr>
          <p:cNvPr id="9" name="Picture 8">
            <a:extLst>
              <a:ext uri="{FF2B5EF4-FFF2-40B4-BE49-F238E27FC236}">
                <a16:creationId xmlns:a16="http://schemas.microsoft.com/office/drawing/2014/main" id="{85A533BD-0D2E-4643-9FFC-C0C97BE6EBC1}"/>
              </a:ext>
            </a:extLst>
          </p:cNvPr>
          <p:cNvPicPr>
            <a:picLocks noChangeAspect="1"/>
          </p:cNvPicPr>
          <p:nvPr/>
        </p:nvPicPr>
        <p:blipFill>
          <a:blip r:embed="rId4"/>
          <a:stretch>
            <a:fillRect/>
          </a:stretch>
        </p:blipFill>
        <p:spPr>
          <a:xfrm>
            <a:off x="3041039" y="1222625"/>
            <a:ext cx="6935168" cy="4772691"/>
          </a:xfrm>
          <a:prstGeom prst="rect">
            <a:avLst/>
          </a:prstGeom>
        </p:spPr>
      </p:pic>
      <p:pic>
        <p:nvPicPr>
          <p:cNvPr id="12" name="Picture 11">
            <a:extLst>
              <a:ext uri="{FF2B5EF4-FFF2-40B4-BE49-F238E27FC236}">
                <a16:creationId xmlns:a16="http://schemas.microsoft.com/office/drawing/2014/main" id="{AEFE440F-CBBB-41F5-A1AA-2E53C5FC1534}"/>
              </a:ext>
            </a:extLst>
          </p:cNvPr>
          <p:cNvPicPr>
            <a:picLocks noChangeAspect="1"/>
          </p:cNvPicPr>
          <p:nvPr/>
        </p:nvPicPr>
        <p:blipFill>
          <a:blip r:embed="rId5"/>
          <a:stretch>
            <a:fillRect/>
          </a:stretch>
        </p:blipFill>
        <p:spPr>
          <a:xfrm>
            <a:off x="3338512" y="1209675"/>
            <a:ext cx="6021245" cy="4678068"/>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607072"/>
            <a:ext cx="10668000" cy="615553"/>
          </a:xfrm>
        </p:spPr>
        <p:txBody>
          <a:bodyPr/>
          <a:lstStyle/>
          <a:p>
            <a:r>
              <a:rPr lang="en-US" dirty="0">
                <a:solidFill>
                  <a:schemeClr val="accent3"/>
                </a:solidFill>
                <a:effectLst>
                  <a:outerShdw blurRad="38100" dist="38100" dir="2700000" algn="tl">
                    <a:srgbClr val="000000">
                      <a:alpha val="43137"/>
                    </a:srgbClr>
                  </a:outerShdw>
                </a:effectLst>
              </a:rPr>
              <a:t>Age Distribution</a:t>
            </a:r>
          </a:p>
        </p:txBody>
      </p:sp>
      <p:pic>
        <p:nvPicPr>
          <p:cNvPr id="7" name="Picture 6">
            <a:extLst>
              <a:ext uri="{FF2B5EF4-FFF2-40B4-BE49-F238E27FC236}">
                <a16:creationId xmlns:a16="http://schemas.microsoft.com/office/drawing/2014/main" id="{B93B68FA-9BCE-4356-A482-D7B587D87956}"/>
              </a:ext>
            </a:extLst>
          </p:cNvPr>
          <p:cNvPicPr>
            <a:picLocks noChangeAspect="1"/>
          </p:cNvPicPr>
          <p:nvPr/>
        </p:nvPicPr>
        <p:blipFill>
          <a:blip r:embed="rId3"/>
          <a:stretch>
            <a:fillRect/>
          </a:stretch>
        </p:blipFill>
        <p:spPr>
          <a:xfrm>
            <a:off x="678094" y="1407559"/>
            <a:ext cx="11013897" cy="4530903"/>
          </a:xfrm>
          <a:prstGeom prst="rect">
            <a:avLst/>
          </a:prstGeom>
        </p:spPr>
      </p:pic>
    </p:spTree>
    <p:extLst>
      <p:ext uri="{BB962C8B-B14F-4D97-AF65-F5344CB8AC3E}">
        <p14:creationId xmlns:p14="http://schemas.microsoft.com/office/powerpoint/2010/main" val="227000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607072"/>
            <a:ext cx="10668000" cy="615553"/>
          </a:xfrm>
        </p:spPr>
        <p:txBody>
          <a:bodyPr/>
          <a:lstStyle/>
          <a:p>
            <a:pPr algn="ctr"/>
            <a:r>
              <a:rPr lang="en-US" dirty="0">
                <a:solidFill>
                  <a:schemeClr val="accent3"/>
                </a:solidFill>
                <a:effectLst>
                  <a:outerShdw blurRad="38100" dist="38100" dir="2700000" algn="tl">
                    <a:srgbClr val="000000">
                      <a:alpha val="43137"/>
                    </a:srgbClr>
                  </a:outerShdw>
                </a:effectLst>
              </a:rPr>
              <a:t>Weight Distribution and Average Height</a:t>
            </a:r>
          </a:p>
        </p:txBody>
      </p:sp>
      <p:pic>
        <p:nvPicPr>
          <p:cNvPr id="7" name="Picture 6">
            <a:extLst>
              <a:ext uri="{FF2B5EF4-FFF2-40B4-BE49-F238E27FC236}">
                <a16:creationId xmlns:a16="http://schemas.microsoft.com/office/drawing/2014/main" id="{724BFFBF-33AA-4CE8-BAF4-39E330AF42AB}"/>
              </a:ext>
            </a:extLst>
          </p:cNvPr>
          <p:cNvPicPr>
            <a:picLocks noChangeAspect="1"/>
          </p:cNvPicPr>
          <p:nvPr/>
        </p:nvPicPr>
        <p:blipFill>
          <a:blip r:embed="rId3"/>
          <a:stretch>
            <a:fillRect/>
          </a:stretch>
        </p:blipFill>
        <p:spPr>
          <a:xfrm>
            <a:off x="0" y="1953263"/>
            <a:ext cx="12192987" cy="5058849"/>
          </a:xfrm>
          <a:prstGeom prst="rect">
            <a:avLst/>
          </a:prstGeom>
        </p:spPr>
      </p:pic>
    </p:spTree>
    <p:extLst>
      <p:ext uri="{BB962C8B-B14F-4D97-AF65-F5344CB8AC3E}">
        <p14:creationId xmlns:p14="http://schemas.microsoft.com/office/powerpoint/2010/main" val="124352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Feminine Neutrals">
      <a:dk1>
        <a:srgbClr val="000000"/>
      </a:dk1>
      <a:lt1>
        <a:srgbClr val="FFFFFF"/>
      </a:lt1>
      <a:dk2>
        <a:srgbClr val="000000"/>
      </a:dk2>
      <a:lt2>
        <a:srgbClr val="E6E6E6"/>
      </a:lt2>
      <a:accent1>
        <a:srgbClr val="FCDCD1"/>
      </a:accent1>
      <a:accent2>
        <a:srgbClr val="FFB6A3"/>
      </a:accent2>
      <a:accent3>
        <a:srgbClr val="C16550"/>
      </a:accent3>
      <a:accent4>
        <a:srgbClr val="FEF7F4"/>
      </a:accent4>
      <a:accent5>
        <a:srgbClr val="8A443A"/>
      </a:accent5>
      <a:accent6>
        <a:srgbClr val="EEDED1"/>
      </a:accent6>
      <a:hlink>
        <a:srgbClr val="E0CCBF"/>
      </a:hlink>
      <a:folHlink>
        <a:srgbClr val="C16E32"/>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pot  -  AutoRecovered" id="{0019F9B1-4944-4C3D-BD71-31454C82D899}" vid="{3EED11B8-4CEA-4EF8-BEA8-9CD170BA1D8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FEFA28-3A67-4A10-94DF-FA7F124F4921}">
  <ds:schemaRefs>
    <ds:schemaRef ds:uri="http://schemas.microsoft.com/sharepoint/v3/contenttype/forms"/>
  </ds:schemaRefs>
</ds:datastoreItem>
</file>

<file path=customXml/itemProps2.xml><?xml version="1.0" encoding="utf-8"?>
<ds:datastoreItem xmlns:ds="http://schemas.openxmlformats.org/officeDocument/2006/customXml" ds:itemID="{D58DBD28-BB69-47A5-AEB8-2E43E758FD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7F0959-02FB-4460-9AFC-C221B3697F9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640</Words>
  <Application>Microsoft Office PowerPoint</Application>
  <PresentationFormat>Widescreen</PresentationFormat>
  <Paragraphs>137</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Courier New</vt:lpstr>
      <vt:lpstr>Segoe UI</vt:lpstr>
      <vt:lpstr>Segoe UI (Headings)</vt:lpstr>
      <vt:lpstr>Wingdings</vt:lpstr>
      <vt:lpstr>Office Theme</vt:lpstr>
      <vt:lpstr>Predicting Polycystic Ovary Syndrome (PCOS) Risk Based on Lifestyle and Symptom Patterns: A Statistical and Machine Learning Approach</vt:lpstr>
      <vt:lpstr>GROUP MEMBERS:</vt:lpstr>
      <vt:lpstr>Objective:</vt:lpstr>
      <vt:lpstr> About Data:</vt:lpstr>
      <vt:lpstr>Attributes:</vt:lpstr>
      <vt:lpstr>DESCRIPTIVE ANALYSIS</vt:lpstr>
      <vt:lpstr>Distribution of PCOS and Non-PCOS Cases</vt:lpstr>
      <vt:lpstr>Age Distribution</vt:lpstr>
      <vt:lpstr>Weight Distribution and Average Height</vt:lpstr>
      <vt:lpstr>PowerPoint Presentation</vt:lpstr>
      <vt:lpstr>STATISTICAL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Development” </vt:lpstr>
      <vt:lpstr>PowerPoint Presentation</vt:lpstr>
      <vt:lpstr>PowerPoint Presentation</vt:lpstr>
      <vt:lpstr>PowerPoint Presentation</vt:lpstr>
      <vt:lpstr>THANKYOU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2021-01-14T22:14:54Z</dcterms:created>
  <dcterms:modified xsi:type="dcterms:W3CDTF">2025-01-09T06:13:28Z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