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aa\Downloads\sasExportNV3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aa\Downloads\sasExportBD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aa\Downloads\sasExportEWFJ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UofL Retention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Results!$C$1</c:f>
              <c:strCache>
                <c:ptCount val="1"/>
                <c:pt idx="0">
                  <c:v>1st Fall to Spring Within UofL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Results!$A$2:$A$7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Results!$C$2:$C$7</c:f>
              <c:numCache>
                <c:formatCode>#,##0.0%;\(#,##0.0%\)</c:formatCode>
                <c:ptCount val="6"/>
                <c:pt idx="0">
                  <c:v>0.92504570383912244</c:v>
                </c:pt>
                <c:pt idx="1">
                  <c:v>0.92018950437317781</c:v>
                </c:pt>
                <c:pt idx="2">
                  <c:v>0.91969696969696957</c:v>
                </c:pt>
                <c:pt idx="3">
                  <c:v>0.91651409740021972</c:v>
                </c:pt>
                <c:pt idx="4">
                  <c:v>0.91417322834645665</c:v>
                </c:pt>
                <c:pt idx="5">
                  <c:v>0.86809815950920244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D-4BFC-8FCB-EE7581ADF67B}"/>
            </c:ext>
          </c:extLst>
        </c:ser>
        <c:ser>
          <c:idx val="1"/>
          <c:order val="1"/>
          <c:tx>
            <c:strRef>
              <c:f>Results!$D$1</c:f>
              <c:strCache>
                <c:ptCount val="1"/>
                <c:pt idx="0">
                  <c:v>1st to 2nd Year Within UofL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Results!$A$2:$A$7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Results!$D$2:$D$7</c:f>
              <c:numCache>
                <c:formatCode>#,##0.0%;\(#,##0.0%\)</c:formatCode>
                <c:ptCount val="6"/>
                <c:pt idx="0">
                  <c:v>0.79670932358318092</c:v>
                </c:pt>
                <c:pt idx="1">
                  <c:v>0.8068513119533528</c:v>
                </c:pt>
                <c:pt idx="2">
                  <c:v>0.80265151515151523</c:v>
                </c:pt>
                <c:pt idx="3">
                  <c:v>0.80080556572684003</c:v>
                </c:pt>
                <c:pt idx="4">
                  <c:v>0.80905511811023612</c:v>
                </c:pt>
                <c:pt idx="5">
                  <c:v>0.76610429447852757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6D-4BFC-8FCB-EE7581ADF67B}"/>
            </c:ext>
          </c:extLst>
        </c:ser>
        <c:ser>
          <c:idx val="2"/>
          <c:order val="2"/>
          <c:tx>
            <c:strRef>
              <c:f>Results!$E$1</c:f>
              <c:strCache>
                <c:ptCount val="1"/>
                <c:pt idx="0">
                  <c:v>1st to 3rd Year Within UofL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Results!$A$2:$A$7</c:f>
              <c:strCach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strCache>
            </c:strRef>
          </c:cat>
          <c:val>
            <c:numRef>
              <c:f>Results!$E$2:$E$7</c:f>
              <c:numCache>
                <c:formatCode>#,##0.0%;\(#,##0.0%\)</c:formatCode>
                <c:ptCount val="6"/>
                <c:pt idx="0">
                  <c:v>0.70420475319926878</c:v>
                </c:pt>
                <c:pt idx="1">
                  <c:v>0.72485422740524785</c:v>
                </c:pt>
                <c:pt idx="2">
                  <c:v>0.7018939393939394</c:v>
                </c:pt>
                <c:pt idx="3">
                  <c:v>0.71365800073233243</c:v>
                </c:pt>
                <c:pt idx="4">
                  <c:v>0.70590551181102357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6D-4BFC-8FCB-EE7581ADF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3772800"/>
        <c:axId val="133768640"/>
      </c:barChart>
      <c:catAx>
        <c:axId val="13377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68640"/>
        <c:crosses val="autoZero"/>
        <c:auto val="1"/>
        <c:lblAlgn val="ctr"/>
        <c:lblOffset val="100"/>
        <c:noMultiLvlLbl val="0"/>
      </c:catAx>
      <c:valAx>
        <c:axId val="13376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%;\(#,##0.0%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7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Tuition Rates for Undergrad Residents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Results!$C$1</c:f>
              <c:strCache>
                <c:ptCount val="1"/>
                <c:pt idx="0">
                  <c:v>Resident Tuition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Results!$A$2:$A$65</c:f>
              <c:strCache>
                <c:ptCount val="6"/>
                <c:pt idx="0">
                  <c:v>2014-2015</c:v>
                </c:pt>
                <c:pt idx="1">
                  <c:v>2015-2016</c:v>
                </c:pt>
                <c:pt idx="2">
                  <c:v>2016-2017</c:v>
                </c:pt>
                <c:pt idx="3">
                  <c:v>2017-2018</c:v>
                </c:pt>
                <c:pt idx="4">
                  <c:v>2018-2019</c:v>
                </c:pt>
                <c:pt idx="5">
                  <c:v>2019-2020</c:v>
                </c:pt>
              </c:strCache>
            </c:strRef>
          </c:cat>
          <c:val>
            <c:numRef>
              <c:f>Results!$C$2:$C$65</c:f>
              <c:numCache>
                <c:formatCode>\$#,##0.##_);\(\$#,##0.##\)</c:formatCode>
                <c:ptCount val="6"/>
                <c:pt idx="0">
                  <c:v>10236</c:v>
                </c:pt>
                <c:pt idx="1">
                  <c:v>10542</c:v>
                </c:pt>
                <c:pt idx="2">
                  <c:v>11068</c:v>
                </c:pt>
                <c:pt idx="3">
                  <c:v>11068</c:v>
                </c:pt>
                <c:pt idx="4">
                  <c:v>11460</c:v>
                </c:pt>
                <c:pt idx="5">
                  <c:v>11732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E7-44B5-9926-D6052A4AA2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0430160"/>
        <c:axId val="200432240"/>
      </c:lineChart>
      <c:catAx>
        <c:axId val="20043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32240"/>
        <c:crosses val="autoZero"/>
        <c:auto val="1"/>
        <c:lblAlgn val="ctr"/>
        <c:lblOffset val="100"/>
        <c:noMultiLvlLbl val="0"/>
      </c:catAx>
      <c:valAx>
        <c:axId val="20043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\$#,##0.##_);\(\$#,##0.##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3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Tuition Rate for Undergrad Non-Residents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Results!$D$1</c:f>
              <c:strCache>
                <c:ptCount val="1"/>
                <c:pt idx="0">
                  <c:v>Tuition Rate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Results!$B$2:$B$65</c:f>
              <c:strCache>
                <c:ptCount val="6"/>
                <c:pt idx="0">
                  <c:v>2014-2015</c:v>
                </c:pt>
                <c:pt idx="1">
                  <c:v>2015-2016</c:v>
                </c:pt>
                <c:pt idx="2">
                  <c:v>2016-2017</c:v>
                </c:pt>
                <c:pt idx="3">
                  <c:v>2017-2018</c:v>
                </c:pt>
                <c:pt idx="4">
                  <c:v>2018-2019</c:v>
                </c:pt>
                <c:pt idx="5">
                  <c:v>2019-2020</c:v>
                </c:pt>
              </c:strCache>
            </c:strRef>
          </c:cat>
          <c:val>
            <c:numRef>
              <c:f>Results!$D$2:$D$65</c:f>
              <c:numCache>
                <c:formatCode>\$#,##0.##_);\(\$#,##0.##\)</c:formatCode>
                <c:ptCount val="6"/>
                <c:pt idx="0">
                  <c:v>24142</c:v>
                </c:pt>
                <c:pt idx="1">
                  <c:v>24848</c:v>
                </c:pt>
                <c:pt idx="2">
                  <c:v>26090</c:v>
                </c:pt>
                <c:pt idx="3">
                  <c:v>26090</c:v>
                </c:pt>
                <c:pt idx="4">
                  <c:v>27082</c:v>
                </c:pt>
                <c:pt idx="5">
                  <c:v>27758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0-4EB8-A80F-5A33CFFC1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840688"/>
        <c:axId val="202841104"/>
      </c:lineChart>
      <c:catAx>
        <c:axId val="2028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41104"/>
        <c:crosses val="autoZero"/>
        <c:auto val="1"/>
        <c:lblAlgn val="ctr"/>
        <c:lblOffset val="100"/>
        <c:noMultiLvlLbl val="0"/>
      </c:catAx>
      <c:valAx>
        <c:axId val="20284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\$#,##0.##_);\(\$#,##0.##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4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6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8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3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8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0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1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0C032A-E5F8-4908-8592-A3E1F4E0945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B65A-C266-479F-AFCB-6BAE0B05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51FD-28ED-706A-073A-A9AAD6C33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Tuition Rates are Not Affecting Retention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2536-035B-6D84-5F45-1CAE1F886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Hannah </a:t>
            </a:r>
            <a:r>
              <a:rPr lang="en-US" dirty="0" err="1"/>
              <a:t>Sadikovic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8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2C47-1FB5-57B4-559E-1B370364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80240" cy="1898596"/>
          </a:xfrm>
        </p:spPr>
        <p:txBody>
          <a:bodyPr/>
          <a:lstStyle/>
          <a:p>
            <a:r>
              <a:rPr lang="en-US" sz="3200" dirty="0"/>
              <a:t>Retention rates remain constant between 2015 and 2019, with a slight decrease in rate in 2020.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213B10-BAEF-2D8E-3F15-E8262A67C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801323"/>
              </p:ext>
            </p:extLst>
          </p:nvPr>
        </p:nvGraphicFramePr>
        <p:xfrm>
          <a:off x="646111" y="2047595"/>
          <a:ext cx="7583859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E987A1-BFEB-4227-15F5-A386BC993A5E}"/>
              </a:ext>
            </a:extLst>
          </p:cNvPr>
          <p:cNvSpPr txBox="1"/>
          <p:nvPr/>
        </p:nvSpPr>
        <p:spPr>
          <a:xfrm>
            <a:off x="8360229" y="2475362"/>
            <a:ext cx="3185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Factors to consider affecting this are Covid-19 and tuition rates.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This analysis will explore how tuition rates are affecting retention rates.</a:t>
            </a:r>
          </a:p>
        </p:txBody>
      </p:sp>
    </p:spTree>
    <p:extLst>
      <p:ext uri="{BB962C8B-B14F-4D97-AF65-F5344CB8AC3E}">
        <p14:creationId xmlns:p14="http://schemas.microsoft.com/office/powerpoint/2010/main" val="4045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E0C5-0760-BB0E-9C6D-4EBF5F3C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973241"/>
          </a:xfrm>
        </p:spPr>
        <p:txBody>
          <a:bodyPr/>
          <a:lstStyle/>
          <a:p>
            <a:r>
              <a:rPr lang="en-US" sz="3200" dirty="0"/>
              <a:t>Tuition rates for undergraduate residents steadily increase from 2-14-205 to 2019-2020.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B859C1-BD29-B8B2-593A-24DA824688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357249"/>
              </p:ext>
            </p:extLst>
          </p:nvPr>
        </p:nvGraphicFramePr>
        <p:xfrm>
          <a:off x="646111" y="2276475"/>
          <a:ext cx="6868013" cy="388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004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070E-3308-090D-BE9C-8B39187B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029225"/>
          </a:xfrm>
        </p:spPr>
        <p:txBody>
          <a:bodyPr/>
          <a:lstStyle/>
          <a:p>
            <a:r>
              <a:rPr lang="en-US" sz="3200" dirty="0"/>
              <a:t>Tuition rates for undergraduate non-residents steadily increases from 2014-2015 to 2019-2020.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A21DD5-B2A6-E9F2-5C49-58D64ABF3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345846"/>
              </p:ext>
            </p:extLst>
          </p:nvPr>
        </p:nvGraphicFramePr>
        <p:xfrm>
          <a:off x="646110" y="2192694"/>
          <a:ext cx="7303571" cy="394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1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88A7-81D0-72BF-5456-DCF3DB63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9D92-911F-E8D2-EB59-AC82A03A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Although tuition rates are steadily rising, there is not significant evidence from the data that indicates that they are affecting retention rates.</a:t>
            </a:r>
          </a:p>
          <a:p>
            <a:r>
              <a:rPr lang="en-US" dirty="0">
                <a:solidFill>
                  <a:schemeClr val="tx2"/>
                </a:solidFill>
              </a:rPr>
              <a:t>The University of Louisville has listed “Agility” as one of its Cardinal Principles—stating that they will strive to be </a:t>
            </a:r>
            <a:r>
              <a:rPr lang="en-US" dirty="0" err="1">
                <a:solidFill>
                  <a:schemeClr val="tx2"/>
                </a:solidFill>
              </a:rPr>
              <a:t>adabitple</a:t>
            </a:r>
            <a:r>
              <a:rPr lang="en-US" dirty="0">
                <a:solidFill>
                  <a:schemeClr val="tx2"/>
                </a:solidFill>
              </a:rPr>
              <a:t> in a changing environment in order to provide the best services to its community. </a:t>
            </a:r>
          </a:p>
          <a:p>
            <a:r>
              <a:rPr lang="en-US" dirty="0">
                <a:solidFill>
                  <a:schemeClr val="tx2"/>
                </a:solidFill>
              </a:rPr>
              <a:t>Because there is little change in retention rates, except for in 2020, the University is doing well to keep consistent in a changing environment, indicating they are honoring this principle.</a:t>
            </a:r>
          </a:p>
          <a:p>
            <a:r>
              <a:rPr lang="en-US" dirty="0">
                <a:solidFill>
                  <a:schemeClr val="tx2"/>
                </a:solidFill>
              </a:rPr>
              <a:t>For the University to continue these retention rates, they should focus on other factors rather than tuition rates, such as Covid-19. </a:t>
            </a:r>
          </a:p>
        </p:txBody>
      </p:sp>
    </p:spTree>
    <p:extLst>
      <p:ext uri="{BB962C8B-B14F-4D97-AF65-F5344CB8AC3E}">
        <p14:creationId xmlns:p14="http://schemas.microsoft.com/office/powerpoint/2010/main" val="231093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209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Tuition Rates are Not Affecting Retention Rates</vt:lpstr>
      <vt:lpstr>Retention rates remain constant between 2015 and 2019, with a slight decrease in rate in 2020.</vt:lpstr>
      <vt:lpstr>Tuition rates for undergraduate residents steadily increase from 2-14-205 to 2019-2020.</vt:lpstr>
      <vt:lpstr>Tuition rates for undergraduate non-residents steadily increases from 2014-2015 to 2019-2020.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Rates are Not Affecting Retention Rates</dc:title>
  <dc:creator>Hana Sadiković</dc:creator>
  <cp:lastModifiedBy>Hana Sadiković</cp:lastModifiedBy>
  <cp:revision>1</cp:revision>
  <dcterms:created xsi:type="dcterms:W3CDTF">2022-09-27T02:31:52Z</dcterms:created>
  <dcterms:modified xsi:type="dcterms:W3CDTF">2022-09-27T02:52:25Z</dcterms:modified>
</cp:coreProperties>
</file>