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NZI8AaveMin79CwQI36dmtE09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7" name="Google Shape;13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8"/>
          <p:cNvSpPr/>
          <p:nvPr/>
        </p:nvSpPr>
        <p:spPr>
          <a:xfrm>
            <a:off x="168729" y="5829299"/>
            <a:ext cx="998763" cy="89217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>
            <p:ph type="ctrTitle"/>
          </p:nvPr>
        </p:nvSpPr>
        <p:spPr>
          <a:xfrm>
            <a:off x="1363982" y="699617"/>
            <a:ext cx="9393158" cy="51969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br>
              <a:rPr b="1" lang="en-US" sz="395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3959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410">
                <a:latin typeface="Times New Roman"/>
                <a:ea typeface="Times New Roman"/>
                <a:cs typeface="Times New Roman"/>
                <a:sym typeface="Times New Roman"/>
              </a:rPr>
              <a:t>Introduction to Conditional Statement</a:t>
            </a:r>
            <a:br>
              <a:rPr b="1" lang="en-US" sz="441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Course Title: Programming Language II</a:t>
            </a:r>
            <a:b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Course Code: CSE 111</a:t>
            </a:r>
            <a:b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Semester: Summer 2020</a:t>
            </a:r>
            <a:b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Lecture - 3</a:t>
            </a:r>
            <a:br>
              <a:rPr b="1" lang="en-US" sz="12510"/>
            </a:br>
            <a:br>
              <a:rPr lang="en-US" sz="5400"/>
            </a:br>
            <a:endParaRPr b="1" sz="6030">
              <a:solidFill>
                <a:srgbClr val="002060"/>
              </a:solidFill>
            </a:endParaRPr>
          </a:p>
        </p:txBody>
      </p:sp>
      <p:sp>
        <p:nvSpPr>
          <p:cNvPr id="166" name="Google Shape;166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 txBox="1"/>
          <p:nvPr>
            <p:ph type="title"/>
          </p:nvPr>
        </p:nvSpPr>
        <p:spPr>
          <a:xfrm>
            <a:off x="838200" y="1788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if..elif..else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7179594" y="2130934"/>
            <a:ext cx="4538293" cy="31700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test_expression1: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Body of 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-US" sz="2000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test_expression2: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    Body of elif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test_expression3:</a:t>
            </a:r>
            <a:endParaRPr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Body of elif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Body of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 of the codes…</a:t>
            </a:r>
            <a:endParaRPr/>
          </a:p>
        </p:txBody>
      </p:sp>
      <p:sp>
        <p:nvSpPr>
          <p:cNvPr id="268" name="Google Shape;2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2" y="5684108"/>
            <a:ext cx="870340" cy="79853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0"/>
          <p:cNvSpPr/>
          <p:nvPr/>
        </p:nvSpPr>
        <p:spPr>
          <a:xfrm>
            <a:off x="571353" y="1673734"/>
            <a:ext cx="2514600" cy="9144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Expression 1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571353" y="2952114"/>
            <a:ext cx="2514600" cy="9144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Expression 2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571353" y="4158902"/>
            <a:ext cx="2514600" cy="9144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Expression 3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3574945" y="1781564"/>
            <a:ext cx="1397479" cy="6987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of if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3574945" y="3059944"/>
            <a:ext cx="1495132" cy="6987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of 1</a:t>
            </a:r>
            <a:r>
              <a:rPr baseline="30000"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elif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3526117" y="4266732"/>
            <a:ext cx="1543959" cy="6987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of 2</a:t>
            </a:r>
            <a:r>
              <a:rPr baseline="30000"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elif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3526117" y="5316682"/>
            <a:ext cx="1397479" cy="6987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of else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7" name="Google Shape;277;p10"/>
          <p:cNvCxnSpPr>
            <a:stCxn id="270" idx="3"/>
            <a:endCxn id="273" idx="1"/>
          </p:cNvCxnSpPr>
          <p:nvPr/>
        </p:nvCxnSpPr>
        <p:spPr>
          <a:xfrm>
            <a:off x="3085953" y="2130934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" name="Google Shape;278;p10"/>
          <p:cNvCxnSpPr/>
          <p:nvPr/>
        </p:nvCxnSpPr>
        <p:spPr>
          <a:xfrm>
            <a:off x="3085953" y="3407054"/>
            <a:ext cx="48899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9" name="Google Shape;279;p10"/>
          <p:cNvCxnSpPr>
            <a:stCxn id="272" idx="3"/>
            <a:endCxn id="275" idx="1"/>
          </p:cNvCxnSpPr>
          <p:nvPr/>
        </p:nvCxnSpPr>
        <p:spPr>
          <a:xfrm>
            <a:off x="3085953" y="4616102"/>
            <a:ext cx="440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0" name="Google Shape;280;p10"/>
          <p:cNvCxnSpPr/>
          <p:nvPr/>
        </p:nvCxnSpPr>
        <p:spPr>
          <a:xfrm>
            <a:off x="1824339" y="2588134"/>
            <a:ext cx="4314" cy="3605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Google Shape;281;p10"/>
          <p:cNvCxnSpPr/>
          <p:nvPr/>
        </p:nvCxnSpPr>
        <p:spPr>
          <a:xfrm>
            <a:off x="1824339" y="3798362"/>
            <a:ext cx="4314" cy="3605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2" name="Google Shape;282;p10"/>
          <p:cNvSpPr/>
          <p:nvPr/>
        </p:nvSpPr>
        <p:spPr>
          <a:xfrm>
            <a:off x="5188894" y="5840172"/>
            <a:ext cx="1601156" cy="6424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 below if..elif..else ladder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3" name="Google Shape;283;p10"/>
          <p:cNvCxnSpPr>
            <a:stCxn id="273" idx="3"/>
          </p:cNvCxnSpPr>
          <p:nvPr/>
        </p:nvCxnSpPr>
        <p:spPr>
          <a:xfrm>
            <a:off x="4972424" y="2130934"/>
            <a:ext cx="1005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4" name="Google Shape;284;p10"/>
          <p:cNvCxnSpPr/>
          <p:nvPr/>
        </p:nvCxnSpPr>
        <p:spPr>
          <a:xfrm>
            <a:off x="4972424" y="3407054"/>
            <a:ext cx="99575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5" name="Google Shape;285;p10"/>
          <p:cNvCxnSpPr/>
          <p:nvPr/>
        </p:nvCxnSpPr>
        <p:spPr>
          <a:xfrm>
            <a:off x="4972423" y="4616102"/>
            <a:ext cx="100545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10"/>
          <p:cNvCxnSpPr/>
          <p:nvPr/>
        </p:nvCxnSpPr>
        <p:spPr>
          <a:xfrm>
            <a:off x="4923596" y="5666052"/>
            <a:ext cx="106587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7" name="Google Shape;287;p10"/>
          <p:cNvCxnSpPr>
            <a:endCxn id="282" idx="0"/>
          </p:cNvCxnSpPr>
          <p:nvPr/>
        </p:nvCxnSpPr>
        <p:spPr>
          <a:xfrm>
            <a:off x="5968172" y="2130972"/>
            <a:ext cx="21300" cy="370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8" name="Google Shape;288;p10"/>
          <p:cNvSpPr txBox="1"/>
          <p:nvPr/>
        </p:nvSpPr>
        <p:spPr>
          <a:xfrm>
            <a:off x="3013411" y="1793977"/>
            <a:ext cx="562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sz="1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2971838" y="3068500"/>
            <a:ext cx="562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sz="1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2963336" y="4277548"/>
            <a:ext cx="562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sz="1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1" name="Google Shape;291;p10"/>
          <p:cNvCxnSpPr/>
          <p:nvPr/>
        </p:nvCxnSpPr>
        <p:spPr>
          <a:xfrm flipH="1">
            <a:off x="1828788" y="5073302"/>
            <a:ext cx="4314" cy="5927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2" name="Google Shape;292;p10"/>
          <p:cNvCxnSpPr>
            <a:endCxn id="276" idx="1"/>
          </p:cNvCxnSpPr>
          <p:nvPr/>
        </p:nvCxnSpPr>
        <p:spPr>
          <a:xfrm>
            <a:off x="1830817" y="5666052"/>
            <a:ext cx="1695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10"/>
          <p:cNvSpPr txBox="1"/>
          <p:nvPr/>
        </p:nvSpPr>
        <p:spPr>
          <a:xfrm>
            <a:off x="1824338" y="2575523"/>
            <a:ext cx="684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0"/>
          <p:cNvSpPr txBox="1"/>
          <p:nvPr/>
        </p:nvSpPr>
        <p:spPr>
          <a:xfrm>
            <a:off x="1842823" y="3843431"/>
            <a:ext cx="684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10"/>
          <p:cNvSpPr txBox="1"/>
          <p:nvPr/>
        </p:nvSpPr>
        <p:spPr>
          <a:xfrm>
            <a:off x="1787266" y="5158222"/>
            <a:ext cx="684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6" name="Google Shape;296;p10"/>
          <p:cNvCxnSpPr>
            <a:endCxn id="270" idx="0"/>
          </p:cNvCxnSpPr>
          <p:nvPr/>
        </p:nvCxnSpPr>
        <p:spPr>
          <a:xfrm flipH="1">
            <a:off x="1828653" y="1301134"/>
            <a:ext cx="2400" cy="37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7" name="Google Shape;297;p10"/>
          <p:cNvCxnSpPr>
            <a:stCxn id="282" idx="2"/>
          </p:cNvCxnSpPr>
          <p:nvPr/>
        </p:nvCxnSpPr>
        <p:spPr>
          <a:xfrm>
            <a:off x="5989472" y="6482645"/>
            <a:ext cx="0" cy="30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if..elif..else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Statement (Example)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11"/>
          <p:cNvSpPr txBox="1"/>
          <p:nvPr>
            <p:ph idx="1" type="body"/>
          </p:nvPr>
        </p:nvSpPr>
        <p:spPr>
          <a:xfrm>
            <a:off x="915318" y="1621688"/>
            <a:ext cx="4119390" cy="24299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 (it is sunny):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I'll play cricket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elif (it is rainy):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I'll play football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I'll play indoors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5603070" y="1621688"/>
            <a:ext cx="5854472" cy="2308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int(input("Enter 1st whole number 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int(input("Enter 2nd whole number 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a &gt; b: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print(a,"is greater than",b)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 a &lt; 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print(a,"is less than",b)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print(a,"and",b,"are equal")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11"/>
          <p:cNvSpPr txBox="1"/>
          <p:nvPr/>
        </p:nvSpPr>
        <p:spPr>
          <a:xfrm>
            <a:off x="5603070" y="4323111"/>
            <a:ext cx="4705350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 is greater than 45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1"/>
          <p:cNvSpPr txBox="1"/>
          <p:nvPr/>
        </p:nvSpPr>
        <p:spPr>
          <a:xfrm>
            <a:off x="5698244" y="4662757"/>
            <a:ext cx="311524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1st whole number: 49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1"/>
          <p:cNvSpPr txBox="1"/>
          <p:nvPr/>
        </p:nvSpPr>
        <p:spPr>
          <a:xfrm>
            <a:off x="5698244" y="5126336"/>
            <a:ext cx="311524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2nd whole number: 45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5603070" y="1622122"/>
            <a:ext cx="58544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2 integers, a and b as input. Find out if a is greater than or equals or less than b.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Nested if Statement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2"/>
          <p:cNvSpPr txBox="1"/>
          <p:nvPr/>
        </p:nvSpPr>
        <p:spPr>
          <a:xfrm>
            <a:off x="7155353" y="2723771"/>
            <a:ext cx="4382890" cy="25545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test_expression1: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000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test_expression2: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        Body of nested_if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r>
              <a:rPr lang="en-U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Body of nested_else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Body of else</a:t>
            </a:r>
            <a:endParaRPr/>
          </a:p>
        </p:txBody>
      </p:sp>
      <p:sp>
        <p:nvSpPr>
          <p:cNvPr id="316" name="Google Shape;3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2" y="5684108"/>
            <a:ext cx="870340" cy="79853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2"/>
          <p:cNvSpPr txBox="1"/>
          <p:nvPr/>
        </p:nvSpPr>
        <p:spPr>
          <a:xfrm>
            <a:off x="1002535" y="1608463"/>
            <a:ext cx="4715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inside another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2"/>
          <p:cNvSpPr/>
          <p:nvPr/>
        </p:nvSpPr>
        <p:spPr>
          <a:xfrm>
            <a:off x="651811" y="2271245"/>
            <a:ext cx="2514600" cy="9144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Expression of outer if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12"/>
          <p:cNvSpPr/>
          <p:nvPr/>
        </p:nvSpPr>
        <p:spPr>
          <a:xfrm>
            <a:off x="1200245" y="3651674"/>
            <a:ext cx="1397479" cy="6987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of else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2"/>
          <p:cNvSpPr/>
          <p:nvPr/>
        </p:nvSpPr>
        <p:spPr>
          <a:xfrm>
            <a:off x="1200244" y="5334738"/>
            <a:ext cx="1397479" cy="6987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below if block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2" name="Google Shape;322;p12"/>
          <p:cNvCxnSpPr/>
          <p:nvPr/>
        </p:nvCxnSpPr>
        <p:spPr>
          <a:xfrm>
            <a:off x="1890862" y="6006019"/>
            <a:ext cx="2876" cy="4612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3" name="Google Shape;323;p12"/>
          <p:cNvCxnSpPr>
            <a:stCxn id="319" idx="3"/>
          </p:cNvCxnSpPr>
          <p:nvPr/>
        </p:nvCxnSpPr>
        <p:spPr>
          <a:xfrm>
            <a:off x="3166411" y="2728445"/>
            <a:ext cx="1499700" cy="0"/>
          </a:xfrm>
          <a:prstGeom prst="straightConnector1">
            <a:avLst/>
          </a:prstGeom>
          <a:noFill/>
          <a:ln cap="flat" cmpd="sng" w="952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4" name="Google Shape;324;p12"/>
          <p:cNvSpPr txBox="1"/>
          <p:nvPr/>
        </p:nvSpPr>
        <p:spPr>
          <a:xfrm>
            <a:off x="1898984" y="3225913"/>
            <a:ext cx="684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2"/>
          <p:cNvSpPr txBox="1"/>
          <p:nvPr/>
        </p:nvSpPr>
        <p:spPr>
          <a:xfrm>
            <a:off x="3690511" y="2406442"/>
            <a:ext cx="562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sz="1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6" name="Google Shape;326;p12"/>
          <p:cNvCxnSpPr>
            <a:stCxn id="319" idx="2"/>
            <a:endCxn id="320" idx="0"/>
          </p:cNvCxnSpPr>
          <p:nvPr/>
        </p:nvCxnSpPr>
        <p:spPr>
          <a:xfrm flipH="1">
            <a:off x="1898911" y="3185645"/>
            <a:ext cx="10200" cy="46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7" name="Google Shape;327;p12"/>
          <p:cNvSpPr/>
          <p:nvPr/>
        </p:nvSpPr>
        <p:spPr>
          <a:xfrm>
            <a:off x="5347159" y="3928085"/>
            <a:ext cx="1397479" cy="6987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of inner else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8" name="Google Shape;328;p12"/>
          <p:cNvCxnSpPr>
            <a:endCxn id="327" idx="0"/>
          </p:cNvCxnSpPr>
          <p:nvPr/>
        </p:nvCxnSpPr>
        <p:spPr>
          <a:xfrm>
            <a:off x="6042898" y="3543785"/>
            <a:ext cx="3000" cy="38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9" name="Google Shape;329;p12"/>
          <p:cNvCxnSpPr>
            <a:stCxn id="320" idx="2"/>
            <a:endCxn id="321" idx="0"/>
          </p:cNvCxnSpPr>
          <p:nvPr/>
        </p:nvCxnSpPr>
        <p:spPr>
          <a:xfrm>
            <a:off x="1898985" y="4350414"/>
            <a:ext cx="0" cy="98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0" name="Google Shape;330;p12"/>
          <p:cNvCxnSpPr>
            <a:stCxn id="327" idx="2"/>
          </p:cNvCxnSpPr>
          <p:nvPr/>
        </p:nvCxnSpPr>
        <p:spPr>
          <a:xfrm flipH="1">
            <a:off x="6042898" y="4626825"/>
            <a:ext cx="3000" cy="47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" name="Google Shape;331;p12"/>
          <p:cNvCxnSpPr/>
          <p:nvPr/>
        </p:nvCxnSpPr>
        <p:spPr>
          <a:xfrm flipH="1">
            <a:off x="1910010" y="1919578"/>
            <a:ext cx="2292" cy="37262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2" name="Google Shape;332;p12"/>
          <p:cNvSpPr/>
          <p:nvPr/>
        </p:nvSpPr>
        <p:spPr>
          <a:xfrm>
            <a:off x="3408717" y="3086644"/>
            <a:ext cx="2514600" cy="9144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Expression of inner if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2720306" y="3936295"/>
            <a:ext cx="1514506" cy="6987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of inner if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4" name="Google Shape;334;p12"/>
          <p:cNvCxnSpPr>
            <a:stCxn id="332" idx="3"/>
          </p:cNvCxnSpPr>
          <p:nvPr/>
        </p:nvCxnSpPr>
        <p:spPr>
          <a:xfrm>
            <a:off x="5923317" y="3543844"/>
            <a:ext cx="11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5" name="Google Shape;335;p12"/>
          <p:cNvSpPr txBox="1"/>
          <p:nvPr/>
        </p:nvSpPr>
        <p:spPr>
          <a:xfrm>
            <a:off x="5991693" y="3536220"/>
            <a:ext cx="684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6" name="Google Shape;336;p12"/>
          <p:cNvCxnSpPr/>
          <p:nvPr/>
        </p:nvCxnSpPr>
        <p:spPr>
          <a:xfrm flipH="1">
            <a:off x="4662513" y="2728445"/>
            <a:ext cx="3504" cy="3581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7" name="Google Shape;337;p12"/>
          <p:cNvCxnSpPr/>
          <p:nvPr/>
        </p:nvCxnSpPr>
        <p:spPr>
          <a:xfrm>
            <a:off x="3267218" y="3543843"/>
            <a:ext cx="0" cy="3842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8" name="Google Shape;338;p12"/>
          <p:cNvCxnSpPr/>
          <p:nvPr/>
        </p:nvCxnSpPr>
        <p:spPr>
          <a:xfrm rot="10800000">
            <a:off x="3276581" y="3543843"/>
            <a:ext cx="242306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p12"/>
          <p:cNvSpPr txBox="1"/>
          <p:nvPr/>
        </p:nvSpPr>
        <p:spPr>
          <a:xfrm>
            <a:off x="2941595" y="3266429"/>
            <a:ext cx="562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sz="1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0" name="Google Shape;340;p12"/>
          <p:cNvCxnSpPr/>
          <p:nvPr/>
        </p:nvCxnSpPr>
        <p:spPr>
          <a:xfrm rot="10800000">
            <a:off x="1890862" y="5101064"/>
            <a:ext cx="415214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1" name="Google Shape;341;p12"/>
          <p:cNvCxnSpPr/>
          <p:nvPr/>
        </p:nvCxnSpPr>
        <p:spPr>
          <a:xfrm flipH="1">
            <a:off x="3518887" y="4626825"/>
            <a:ext cx="2893" cy="4742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Nested if Statement (Example)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8" name="Google Shape;3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2" y="5684108"/>
            <a:ext cx="870340" cy="798537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3"/>
          <p:cNvSpPr txBox="1"/>
          <p:nvPr/>
        </p:nvSpPr>
        <p:spPr>
          <a:xfrm>
            <a:off x="927789" y="2394737"/>
            <a:ext cx="5854472" cy="25853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int(input("Enter 1st whole number 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int(input("Enter 2nd whole number 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a &gt;= b: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a == b: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print(a,"and",b,"are equal")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print(a,"is greater than",b)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print(a,"is less than",b)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13"/>
          <p:cNvSpPr txBox="1"/>
          <p:nvPr/>
        </p:nvSpPr>
        <p:spPr>
          <a:xfrm>
            <a:off x="7057684" y="2714425"/>
            <a:ext cx="3474829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 is greater than 45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7141841" y="3266509"/>
            <a:ext cx="311524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1st whole number: 49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13"/>
          <p:cNvSpPr txBox="1"/>
          <p:nvPr/>
        </p:nvSpPr>
        <p:spPr>
          <a:xfrm>
            <a:off x="7141841" y="3730088"/>
            <a:ext cx="311524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2nd whole number: 45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13"/>
          <p:cNvSpPr txBox="1"/>
          <p:nvPr/>
        </p:nvSpPr>
        <p:spPr>
          <a:xfrm>
            <a:off x="838200" y="1690687"/>
            <a:ext cx="1051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2 integers, a and b as input. Find out if a is greater than or equals or less than b.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/>
          <p:nvPr>
            <p:ph type="title"/>
          </p:nvPr>
        </p:nvSpPr>
        <p:spPr>
          <a:xfrm>
            <a:off x="644237" y="27839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Logical Connectives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14"/>
          <p:cNvSpPr txBox="1"/>
          <p:nvPr>
            <p:ph idx="1" type="body"/>
          </p:nvPr>
        </p:nvSpPr>
        <p:spPr>
          <a:xfrm>
            <a:off x="644237" y="1603953"/>
            <a:ext cx="106700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and 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Returns True if both conditions are true; Otherwise returns False.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or 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Returns True if one of the statements is true; Otherwise returns False.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not 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Reverse the result, returns False if the result is true and vice versa.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14"/>
          <p:cNvSpPr txBox="1"/>
          <p:nvPr/>
        </p:nvSpPr>
        <p:spPr>
          <a:xfrm>
            <a:off x="1128057" y="3229779"/>
            <a:ext cx="6687998" cy="289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mark = int(input("Enter Student's Mark: 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grade = ""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mark &lt;50.0: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grade = "F"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 mark &gt;= 50.0 and mark&lt;=69.0: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grade = "C"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 mark &gt;= 70.0 and mark&lt;=89.0: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grade = "B"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grade = "A"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print("Student's grade is:",grade)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875350" y="2770809"/>
            <a:ext cx="1477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2" name="Google Shape;3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2" y="5684108"/>
            <a:ext cx="870340" cy="79853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4"/>
          <p:cNvSpPr txBox="1"/>
          <p:nvPr/>
        </p:nvSpPr>
        <p:spPr>
          <a:xfrm>
            <a:off x="8128700" y="4002976"/>
            <a:ext cx="3031137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Student's grade is: B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8181652" y="4392373"/>
            <a:ext cx="2602397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Student's Mark: 75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14"/>
          <p:cNvSpPr txBox="1"/>
          <p:nvPr/>
        </p:nvSpPr>
        <p:spPr>
          <a:xfrm>
            <a:off x="1425694" y="2096391"/>
            <a:ext cx="10322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a student’s mark as input and find out his/her grade.[Grading policy: marks&lt;50: F , 50&lt;=marks&lt;70:C, 70&lt;=marks&lt;90:B and marks&gt;=90.0: A.]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15"/>
          <p:cNvSpPr txBox="1"/>
          <p:nvPr>
            <p:ph idx="1" type="body"/>
          </p:nvPr>
        </p:nvSpPr>
        <p:spPr>
          <a:xfrm>
            <a:off x="838200" y="146206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Whenever we need to make decisions based on some condition we use conditional statements.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There are several conditional statements: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if statement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if..else statement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if..elif..else statement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Nested if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We can take decisions based on multiple conditions using conditional statements if we connect the conditions with logical connectives like and, or , not etc.</a:t>
            </a:r>
            <a:endParaRPr/>
          </a:p>
          <a:p>
            <a:pPr indent="-139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Next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6"/>
          <p:cNvSpPr txBox="1"/>
          <p:nvPr>
            <p:ph idx="1" type="body"/>
          </p:nvPr>
        </p:nvSpPr>
        <p:spPr>
          <a:xfrm>
            <a:off x="838200" y="155020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Iteration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loop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Working process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Infinite loop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break and continue keyword</a:t>
            </a:r>
            <a:endParaRPr/>
          </a:p>
          <a:p>
            <a:pPr indent="-228600" lvl="1" marL="4540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Nested loop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9" name="Google Shape;3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743" y="0"/>
            <a:ext cx="9508911" cy="6360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2" y="5684108"/>
            <a:ext cx="870340" cy="79853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Last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838200" y="144606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Naming convention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Declaration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Data types</a:t>
            </a:r>
            <a:endParaRPr/>
          </a:p>
          <a:p>
            <a:pPr indent="-285750" lvl="1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 Input</a:t>
            </a:r>
            <a:endParaRPr/>
          </a:p>
          <a:p>
            <a:pPr indent="-285750" lvl="2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input() function</a:t>
            </a:r>
            <a:endParaRPr/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 output</a:t>
            </a:r>
            <a:endParaRPr/>
          </a:p>
          <a:p>
            <a:pPr indent="-285750" lvl="3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print() function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3" name="Google Shape;17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Today’s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"/>
          <p:cNvSpPr txBox="1"/>
          <p:nvPr>
            <p:ph idx="1" type="body"/>
          </p:nvPr>
        </p:nvSpPr>
        <p:spPr>
          <a:xfrm>
            <a:off x="838200" y="146477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Concept of conditional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Logical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Conditional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if statement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if..else statement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if..elif..else statement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Nested if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Logical connectives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Concept of Conditional Statement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4"/>
          <p:cNvSpPr txBox="1"/>
          <p:nvPr>
            <p:ph idx="1" type="body"/>
          </p:nvPr>
        </p:nvSpPr>
        <p:spPr>
          <a:xfrm>
            <a:off x="915837" y="145468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Non sequential program statements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Branching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Code execution based on decisions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Decision making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if statement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if..else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if..elif ladder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Nested if statements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Logical Operators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5"/>
          <p:cNvSpPr txBox="1"/>
          <p:nvPr>
            <p:ph idx="1" type="body"/>
          </p:nvPr>
        </p:nvSpPr>
        <p:spPr>
          <a:xfrm>
            <a:off x="838200" y="1511729"/>
            <a:ext cx="107606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Equals:                                a == b (True, if a and b are equals; Otherwise False)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Not Equals:                         a != b (True, if a and b are not equals; Otherwise False)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Less than:                            a &lt; b  (True, if a is less than b; Otherwise False)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Less than or equal to:        	a &lt;= b (True, if a is less than or equal b; Otherwise False)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Greater than:                       a &gt; b  (True, if a is greater than b; Otherwise False)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Greater than or equal to:  	a &gt;= b (True, if a is greater than or equal b; Otherwise False)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keyword:		a in b (True if a is present in the collection b; Otherwise False)	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is keyword:		a is b (True if a and b both refer to the same object; Otherwise False)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2" y="5684108"/>
            <a:ext cx="870340" cy="79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838200" y="3281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Statement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2" y="5684108"/>
            <a:ext cx="870340" cy="79853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5774664" y="1986443"/>
            <a:ext cx="4441374" cy="3382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Syntax: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test_expression1: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Body of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test_expression2: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    Body of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Rest of the codes…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i="0" sz="2000" u="none" cap="none" strike="noStrike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(it is sunny):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I'll play cricket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1759068" y="2283844"/>
            <a:ext cx="2514600" cy="9144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Expression</a:t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2320506" y="3579962"/>
            <a:ext cx="1397479" cy="6987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of if</a:t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2320506" y="4662577"/>
            <a:ext cx="1397479" cy="6987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below if block</a:t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" name="Google Shape;207;p6"/>
          <p:cNvCxnSpPr/>
          <p:nvPr/>
        </p:nvCxnSpPr>
        <p:spPr>
          <a:xfrm>
            <a:off x="3016368" y="1871932"/>
            <a:ext cx="2877" cy="414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" name="Google Shape;208;p6"/>
          <p:cNvCxnSpPr>
            <a:stCxn id="204" idx="2"/>
            <a:endCxn id="205" idx="0"/>
          </p:cNvCxnSpPr>
          <p:nvPr/>
        </p:nvCxnSpPr>
        <p:spPr>
          <a:xfrm>
            <a:off x="3016368" y="3198244"/>
            <a:ext cx="3000" cy="38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" name="Google Shape;209;p6"/>
          <p:cNvCxnSpPr>
            <a:stCxn id="205" idx="2"/>
          </p:cNvCxnSpPr>
          <p:nvPr/>
        </p:nvCxnSpPr>
        <p:spPr>
          <a:xfrm flipH="1">
            <a:off x="3016246" y="4278702"/>
            <a:ext cx="3000" cy="38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" name="Google Shape;210;p6"/>
          <p:cNvCxnSpPr/>
          <p:nvPr/>
        </p:nvCxnSpPr>
        <p:spPr>
          <a:xfrm>
            <a:off x="3013492" y="5361317"/>
            <a:ext cx="2876" cy="4612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6"/>
          <p:cNvCxnSpPr>
            <a:stCxn id="204" idx="3"/>
          </p:cNvCxnSpPr>
          <p:nvPr/>
        </p:nvCxnSpPr>
        <p:spPr>
          <a:xfrm>
            <a:off x="4273668" y="2741044"/>
            <a:ext cx="246600" cy="0"/>
          </a:xfrm>
          <a:prstGeom prst="straightConnector1">
            <a:avLst/>
          </a:prstGeom>
          <a:noFill/>
          <a:ln cap="flat" cmpd="sng" w="952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6"/>
          <p:cNvCxnSpPr/>
          <p:nvPr/>
        </p:nvCxnSpPr>
        <p:spPr>
          <a:xfrm>
            <a:off x="4520242" y="2741044"/>
            <a:ext cx="0" cy="17312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6"/>
          <p:cNvCxnSpPr/>
          <p:nvPr/>
        </p:nvCxnSpPr>
        <p:spPr>
          <a:xfrm rot="10800000">
            <a:off x="3016368" y="4472336"/>
            <a:ext cx="150387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6"/>
          <p:cNvSpPr txBox="1"/>
          <p:nvPr/>
        </p:nvSpPr>
        <p:spPr>
          <a:xfrm rot="5400000">
            <a:off x="4338214" y="3090734"/>
            <a:ext cx="6399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2973634" y="3164116"/>
            <a:ext cx="8899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sz="1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>
            <p:ph type="title"/>
          </p:nvPr>
        </p:nvSpPr>
        <p:spPr>
          <a:xfrm>
            <a:off x="838200" y="3281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Statement(Example)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" name="Google Shape;2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2" y="5684108"/>
            <a:ext cx="870340" cy="79853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7"/>
          <p:cNvSpPr txBox="1"/>
          <p:nvPr/>
        </p:nvSpPr>
        <p:spPr>
          <a:xfrm>
            <a:off x="990600" y="1543050"/>
            <a:ext cx="4705350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(a &gt; 10):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print("a is greater than 10")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print("code ended")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990599" y="3086100"/>
            <a:ext cx="6181726" cy="25853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mark = int(input("Enter Student's Mark: 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grade = "F"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mark &gt;= 50.0: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grade = "C"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mark &gt;= 70.0: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grade = "B"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mark &gt;= 90.0: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grade = "A"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print("Student's grade is:",grade)</a:t>
            </a:r>
            <a:endParaRPr/>
          </a:p>
        </p:txBody>
      </p:sp>
      <p:sp>
        <p:nvSpPr>
          <p:cNvPr id="225" name="Google Shape;225;p7"/>
          <p:cNvSpPr txBox="1"/>
          <p:nvPr/>
        </p:nvSpPr>
        <p:spPr>
          <a:xfrm>
            <a:off x="5991225" y="1681549"/>
            <a:ext cx="4705350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is greater than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ended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7267575" y="3819525"/>
            <a:ext cx="4705350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Student's grade is: B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7"/>
          <p:cNvSpPr txBox="1"/>
          <p:nvPr/>
        </p:nvSpPr>
        <p:spPr>
          <a:xfrm>
            <a:off x="7334250" y="4194095"/>
            <a:ext cx="268605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Student's Mark: 75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829823" y="3052758"/>
            <a:ext cx="103228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a student’s mark as input and find out his/her grade.[Grading policy: marks&lt;50: F , 50&lt;=marks&lt;70:C, 70&lt;=marks&lt;90:B and marks&gt;=90.0: A.]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/>
          <p:nvPr>
            <p:ph type="title"/>
          </p:nvPr>
        </p:nvSpPr>
        <p:spPr>
          <a:xfrm>
            <a:off x="838200" y="298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if..else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8"/>
          <p:cNvSpPr txBox="1"/>
          <p:nvPr/>
        </p:nvSpPr>
        <p:spPr>
          <a:xfrm>
            <a:off x="6180867" y="1462703"/>
            <a:ext cx="4281275" cy="41549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test_expression: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Body of 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Body of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 of the codes…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(it is sunny):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I'll play cricket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I'll play indoors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2" y="5684108"/>
            <a:ext cx="870340" cy="7985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8"/>
          <p:cNvSpPr/>
          <p:nvPr/>
        </p:nvSpPr>
        <p:spPr>
          <a:xfrm>
            <a:off x="1670933" y="2014662"/>
            <a:ext cx="2514600" cy="9144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Expression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2232371" y="3310780"/>
            <a:ext cx="1397479" cy="6987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of if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2223739" y="4708260"/>
            <a:ext cx="1397479" cy="6987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below if block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0" name="Google Shape;240;p8"/>
          <p:cNvCxnSpPr/>
          <p:nvPr/>
        </p:nvCxnSpPr>
        <p:spPr>
          <a:xfrm>
            <a:off x="2928233" y="1602750"/>
            <a:ext cx="2877" cy="414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" name="Google Shape;241;p8"/>
          <p:cNvCxnSpPr/>
          <p:nvPr/>
        </p:nvCxnSpPr>
        <p:spPr>
          <a:xfrm>
            <a:off x="2926795" y="5407000"/>
            <a:ext cx="2876" cy="4612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8"/>
          <p:cNvCxnSpPr>
            <a:stCxn id="237" idx="3"/>
          </p:cNvCxnSpPr>
          <p:nvPr/>
        </p:nvCxnSpPr>
        <p:spPr>
          <a:xfrm>
            <a:off x="4185533" y="2471862"/>
            <a:ext cx="246600" cy="0"/>
          </a:xfrm>
          <a:prstGeom prst="straightConnector1">
            <a:avLst/>
          </a:prstGeom>
          <a:noFill/>
          <a:ln cap="flat" cmpd="sng" w="952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8"/>
          <p:cNvSpPr txBox="1"/>
          <p:nvPr/>
        </p:nvSpPr>
        <p:spPr>
          <a:xfrm rot="5400000">
            <a:off x="4300676" y="2552650"/>
            <a:ext cx="684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2885499" y="2894934"/>
            <a:ext cx="562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sz="1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5" name="Google Shape;245;p8"/>
          <p:cNvCxnSpPr/>
          <p:nvPr/>
        </p:nvCxnSpPr>
        <p:spPr>
          <a:xfrm>
            <a:off x="2925357" y="2950240"/>
            <a:ext cx="4314" cy="3605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8"/>
          <p:cNvSpPr/>
          <p:nvPr/>
        </p:nvSpPr>
        <p:spPr>
          <a:xfrm>
            <a:off x="3733367" y="3320034"/>
            <a:ext cx="1397479" cy="6987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of else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" name="Google Shape;247;p8"/>
          <p:cNvCxnSpPr>
            <a:endCxn id="246" idx="0"/>
          </p:cNvCxnSpPr>
          <p:nvPr/>
        </p:nvCxnSpPr>
        <p:spPr>
          <a:xfrm>
            <a:off x="4429107" y="2471934"/>
            <a:ext cx="3000" cy="84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8"/>
          <p:cNvCxnSpPr>
            <a:endCxn id="239" idx="0"/>
          </p:cNvCxnSpPr>
          <p:nvPr/>
        </p:nvCxnSpPr>
        <p:spPr>
          <a:xfrm flipH="1">
            <a:off x="2922479" y="4018860"/>
            <a:ext cx="7200" cy="68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8"/>
          <p:cNvCxnSpPr/>
          <p:nvPr/>
        </p:nvCxnSpPr>
        <p:spPr>
          <a:xfrm>
            <a:off x="2929671" y="4363517"/>
            <a:ext cx="1499543" cy="0"/>
          </a:xfrm>
          <a:prstGeom prst="straightConnector1">
            <a:avLst/>
          </a:prstGeom>
          <a:noFill/>
          <a:ln cap="flat" cmpd="thickThin" w="1270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p8"/>
          <p:cNvCxnSpPr>
            <a:stCxn id="246" idx="2"/>
          </p:cNvCxnSpPr>
          <p:nvPr/>
        </p:nvCxnSpPr>
        <p:spPr>
          <a:xfrm flipH="1">
            <a:off x="4429107" y="4018774"/>
            <a:ext cx="3000" cy="34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/>
          <p:nvPr>
            <p:ph type="title"/>
          </p:nvPr>
        </p:nvSpPr>
        <p:spPr>
          <a:xfrm>
            <a:off x="838200" y="3281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if..else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Statement (Example)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2" y="5684108"/>
            <a:ext cx="870340" cy="79853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9"/>
          <p:cNvSpPr txBox="1"/>
          <p:nvPr/>
        </p:nvSpPr>
        <p:spPr>
          <a:xfrm>
            <a:off x="838199" y="2237431"/>
            <a:ext cx="5639719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int(input("Enter a whole number 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n%2: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print("Odd number")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print("Even number")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838199" y="3878766"/>
            <a:ext cx="4705350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 number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972008" y="4248538"/>
            <a:ext cx="268605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a whole number: 49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838200" y="1690687"/>
            <a:ext cx="1051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an integer as input. Find out if the input is odd or even.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2020-06-02T12:58:15Z</dcterms:created>
  <dc:creator>Md. Tawhid Anwar</dc:creator>
</cp:coreProperties>
</file>