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1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65534187-F435-48EC-B98B-36FC8206C730}">
  <a:tblStyle styleId="{65534187-F435-48EC-B98B-36FC8206C730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214A782A-D039-4E36-967D-60A218A22E60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0"/>
          <p:cNvSpPr/>
          <p:nvPr/>
        </p:nvSpPr>
        <p:spPr>
          <a:xfrm>
            <a:off x="168729" y="5829299"/>
            <a:ext cx="998763" cy="89217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838200" y="365125"/>
            <a:ext cx="10515600" cy="857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603575" y="94330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python variable is a reserved memory location to store values.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Every value in Python has a Datatype. Like –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Number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Dictionary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Tuple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Variables can be named anything following the naming conventions.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Variables are integral part of any python program.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2" name="Google Shape;92;p4"/>
          <p:cNvGraphicFramePr/>
          <p:nvPr/>
        </p:nvGraphicFramePr>
        <p:xfrm>
          <a:off x="7355295" y="9433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{214A782A-D039-4E36-967D-60A218A22E60}</a:tableStyleId>
              </a:tblPr>
              <a:tblGrid>
                <a:gridCol w="999625"/>
                <a:gridCol w="999625"/>
                <a:gridCol w="999625"/>
                <a:gridCol w="999625"/>
              </a:tblGrid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D1 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4"/>
          <p:cNvSpPr txBox="1"/>
          <p:nvPr/>
        </p:nvSpPr>
        <p:spPr>
          <a:xfrm>
            <a:off x="9188115" y="4462013"/>
            <a:ext cx="802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Type Conversion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838200" y="1157592"/>
            <a:ext cx="10706100" cy="501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int(a) : </a:t>
            </a:r>
            <a:r>
              <a:rPr lang="en-US" sz="1800"/>
              <a:t>This function converts</a:t>
            </a:r>
            <a:r>
              <a:rPr b="1" lang="en-US" sz="1800"/>
              <a:t> any data to integer.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int(string,base)</a:t>
            </a:r>
            <a:r>
              <a:rPr lang="en-US" sz="1800"/>
              <a:t> : This function converts</a:t>
            </a:r>
            <a:r>
              <a:rPr b="1" lang="en-US" sz="1800"/>
              <a:t> any data to integer of given base.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float()</a:t>
            </a:r>
            <a:r>
              <a:rPr lang="en-US" sz="1800"/>
              <a:t> : This function is used to convert </a:t>
            </a:r>
            <a:r>
              <a:rPr b="1" lang="en-US" sz="1800"/>
              <a:t>any data to a floating point number.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str() : </a:t>
            </a:r>
            <a:r>
              <a:rPr lang="en-US" sz="1800"/>
              <a:t>This function converts</a:t>
            </a:r>
            <a:r>
              <a:rPr b="1" lang="en-US" sz="1800"/>
              <a:t> any data to a string.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Examples: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x = int(1)</a:t>
            </a:r>
            <a:r>
              <a:rPr lang="en-US" sz="1800"/>
              <a:t>   # x will be 1</a:t>
            </a:r>
            <a:br>
              <a:rPr lang="en-US" sz="1800"/>
            </a:br>
            <a:r>
              <a:rPr b="1" lang="en-US" sz="1800"/>
              <a:t>y = int(2.8)</a:t>
            </a:r>
            <a:r>
              <a:rPr lang="en-US" sz="1800"/>
              <a:t> # y will be 2</a:t>
            </a:r>
            <a:br>
              <a:rPr lang="en-US" sz="1800"/>
            </a:br>
            <a:r>
              <a:rPr b="1" lang="en-US" sz="1800"/>
              <a:t>z = int("3")</a:t>
            </a:r>
            <a:r>
              <a:rPr lang="en-US" sz="1800"/>
              <a:t> # z will be 3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y = float(2.8)</a:t>
            </a:r>
            <a:r>
              <a:rPr lang="en-US" sz="1800"/>
              <a:t>   # y will be 2.8</a:t>
            </a:r>
            <a:br>
              <a:rPr lang="en-US" sz="1800"/>
            </a:br>
            <a:r>
              <a:rPr b="1" lang="en-US" sz="1800"/>
              <a:t>z = float("3") </a:t>
            </a:r>
            <a:r>
              <a:rPr lang="en-US" sz="1800"/>
              <a:t>  # z will be 3.0</a:t>
            </a:r>
            <a:br>
              <a:rPr lang="en-US" sz="1800"/>
            </a:br>
            <a:r>
              <a:rPr b="1" lang="en-US" sz="1800"/>
              <a:t>w = float("4.2")</a:t>
            </a:r>
            <a:r>
              <a:rPr lang="en-US" sz="1800"/>
              <a:t> # w will be 4.2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838200" y="690663"/>
            <a:ext cx="10515600" cy="515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959"/>
              <a:buFont typeface="Times New Roman"/>
              <a:buNone/>
            </a:pPr>
            <a:br>
              <a:rPr b="1" lang="en-US" sz="3959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410">
                <a:latin typeface="Times New Roman"/>
                <a:ea typeface="Times New Roman"/>
                <a:cs typeface="Times New Roman"/>
                <a:sym typeface="Times New Roman"/>
              </a:rPr>
              <a:t>User output: print() function</a:t>
            </a:r>
            <a:br>
              <a:rPr b="1" lang="en-US" sz="3959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959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959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838200" y="1206230"/>
            <a:ext cx="10515600" cy="4970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display objects to the console, pass them as a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comma-separated list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of argument to print().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				print(&lt;obj&gt;, ..., &lt;obj&gt;)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By default, print()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separates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each object by a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single space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and appends a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newline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to the end of the output:</a:t>
            </a:r>
            <a:endParaRPr/>
          </a:p>
        </p:txBody>
      </p:sp>
      <p:sp>
        <p:nvSpPr>
          <p:cNvPr id="194" name="Google Shape;19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4"/>
          <p:cNvSpPr txBox="1"/>
          <p:nvPr/>
        </p:nvSpPr>
        <p:spPr>
          <a:xfrm>
            <a:off x="1123721" y="2768266"/>
            <a:ext cx="3756752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fName = "David"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lName = "Smith"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print("Name:",fName,lName)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print("Hello",fName,lName)</a:t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5440497" y="2768266"/>
            <a:ext cx="3756752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David Smith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David Smith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907211" y="365126"/>
            <a:ext cx="10270787" cy="987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Keyword Argument ‘sep’</a:t>
            </a:r>
            <a:endParaRPr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838200" y="1439694"/>
            <a:ext cx="10515600" cy="4737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Adding the keyword argument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sep=&lt;str&gt;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causes objects to be separated by the string &lt;str&gt; instead of the default single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space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5"/>
          <p:cNvSpPr txBox="1"/>
          <p:nvPr/>
        </p:nvSpPr>
        <p:spPr>
          <a:xfrm>
            <a:off x="1090669" y="2390660"/>
            <a:ext cx="4770304" cy="1477328"/>
          </a:xfrm>
          <a:prstGeom prst="rect">
            <a:avLst/>
          </a:prstGeom>
          <a:noFill/>
          <a:ln cap="flat" cmpd="sng" w="95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("MM DD YYYY")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print("06","21","2020")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print("06","21","2020",sep=".")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print("06","21","2020",sep="-")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print("06","21","2020",sep="/")</a:t>
            </a:r>
            <a:endParaRPr/>
          </a:p>
        </p:txBody>
      </p:sp>
      <p:sp>
        <p:nvSpPr>
          <p:cNvPr id="205" name="Google Shape;205;p15"/>
          <p:cNvSpPr txBox="1"/>
          <p:nvPr/>
        </p:nvSpPr>
        <p:spPr>
          <a:xfrm>
            <a:off x="6225448" y="2390660"/>
            <a:ext cx="3756752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 DD YYYY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06 21 2020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06.21.2020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06-21-2020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06/21/2020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838200" y="365125"/>
            <a:ext cx="10515600" cy="576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Keyword Argument ‘end’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838200" y="1068310"/>
            <a:ext cx="10515600" cy="510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keyword argument end=&lt;str&gt; causes output to be terminated by &lt;str&gt; instead of the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default newline.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For example,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Now if we write,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1164576" y="2005069"/>
            <a:ext cx="4605049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print("I am a Marvel fan.")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print("I love Iron Man."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print("I love Captain America.")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print("I love Thor.")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6096000" y="1857293"/>
            <a:ext cx="4417762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 a Marvel fan.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love Iron Man.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love Captain America.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love Thor.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1164575" y="4142157"/>
            <a:ext cx="6569266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print("I am a Marvel fan.",end=" 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print("I love Iron Man.",end=" 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print("I love Captain America.",end=" 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print("I love Thor.")</a:t>
            </a:r>
            <a:endParaRPr/>
          </a:p>
        </p:txBody>
      </p:sp>
      <p:sp>
        <p:nvSpPr>
          <p:cNvPr id="216" name="Google Shape;216;p16"/>
          <p:cNvSpPr txBox="1"/>
          <p:nvPr/>
        </p:nvSpPr>
        <p:spPr>
          <a:xfrm>
            <a:off x="1164575" y="5479187"/>
            <a:ext cx="686672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 a Marvel fan. I love Iron Man. I love Captain America. I love Thor.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Summary</a:t>
            </a:r>
            <a:endParaRPr b="1"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838200" y="152817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variable is a reserved memory location to store values. It can have any name as long as we are following the naming conventions.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 can use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input()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function to take input. But it has a limitation that it returns user input as a String.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 can use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print()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function to show output.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print()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function has a few arguments like sep=&lt;str&gt; , end = &lt;str&gt; etc.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Next Lecture</a:t>
            </a:r>
            <a:endParaRPr b="1"/>
          </a:p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838200" y="149782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Concept of conditional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Logical operators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Conditional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if statement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if..else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if..elif..else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Nested if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Logical connectives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743" y="0"/>
            <a:ext cx="9508911" cy="636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Variable Naming Convention</a:t>
            </a:r>
            <a:endParaRPr b="1"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838200" y="15927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Begin with lowercase letters.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 example,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car = "Lamborghini" , robot = "Baymax", balance = 100.65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‘_’ between the words in a variable. For example,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fav_car = "Lamborghini" , owned_robot = "Baymax", my_balance = 100.65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Capitalization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naming convention. For example,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favCar = "Lamborghini" , ownedRobot = "Baymax", myBalance = 100.65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Never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start a variable name with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digits or dollar signs.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 example,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$c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 =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Lamborghini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, 9cRobot = 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Baymax</a:t>
            </a: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$myBalance = 100.65 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Never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use the characters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'l'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(lowercase letter L),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'O'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(uppercase letter O), or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'I'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(uppercase letter I) as single character variable names. In some fonts, these characters are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indistinguishable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from the numerals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one and zero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 When tempted to use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'l’,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'L' instead.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9473241" y="4196387"/>
            <a:ext cx="508959" cy="33643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Keywords in Python</a:t>
            </a:r>
            <a:endParaRPr b="1"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There are some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reserved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word that cannot be used as variable name. Like: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699" y="2542929"/>
            <a:ext cx="6384901" cy="231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Basic Data Types</a:t>
            </a:r>
            <a:endParaRPr b="1"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Integer/int : </a:t>
            </a:r>
            <a:r>
              <a:rPr lang="en-US" sz="1800"/>
              <a:t>positive / negative whole numbers. For example: 5 , 4 , -10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float: </a:t>
            </a:r>
            <a:r>
              <a:rPr lang="en-US" sz="1800"/>
              <a:t>postivie/negative floating point numbers. For example: 5.5 , 4.1 etc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String/str: </a:t>
            </a:r>
            <a:r>
              <a:rPr lang="en-US" sz="1800"/>
              <a:t>Array/Collection of characters like word, sentence. For example: “Hello” , “Hello World”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Boolean: </a:t>
            </a:r>
            <a:r>
              <a:rPr lang="en-US" sz="1800"/>
              <a:t>has only 2 values: True or False. Mainly used in conditions.</a:t>
            </a:r>
            <a:endParaRPr sz="1800"/>
          </a:p>
        </p:txBody>
      </p:sp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838200" y="365126"/>
            <a:ext cx="10515600" cy="763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Declaring variables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838200" y="1235413"/>
            <a:ext cx="10191874" cy="47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7"/>
              <a:buChar char="•"/>
            </a:pPr>
            <a:r>
              <a:rPr lang="en-US" sz="1757">
                <a:latin typeface="Times New Roman"/>
                <a:ea typeface="Times New Roman"/>
                <a:cs typeface="Times New Roman"/>
                <a:sym typeface="Times New Roman"/>
              </a:rPr>
              <a:t>Every variable in Python is an Object as Python is Object Oriented.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7"/>
              <a:buChar char="•"/>
            </a:pPr>
            <a:r>
              <a:rPr lang="en-US" sz="1757">
                <a:latin typeface="Times New Roman"/>
                <a:ea typeface="Times New Roman"/>
                <a:cs typeface="Times New Roman"/>
                <a:sym typeface="Times New Roman"/>
              </a:rPr>
              <a:t>Variable declaration does not require any type.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7"/>
              <a:buChar char="•"/>
            </a:pPr>
            <a:r>
              <a:rPr lang="en-US" sz="1757">
                <a:latin typeface="Times New Roman"/>
                <a:ea typeface="Times New Roman"/>
                <a:cs typeface="Times New Roman"/>
                <a:sym typeface="Times New Roman"/>
              </a:rPr>
              <a:t>Syntax: var_name = value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>
                <a:latin typeface="Times New Roman"/>
                <a:ea typeface="Times New Roman"/>
                <a:cs typeface="Times New Roman"/>
                <a:sym typeface="Times New Roman"/>
              </a:rPr>
              <a:t>     For example,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t/>
            </a:r>
            <a:endParaRPr sz="175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-1170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t/>
            </a:r>
            <a:endParaRPr sz="175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7"/>
              <a:buChar char="•"/>
            </a:pPr>
            <a:r>
              <a:rPr lang="en-US" sz="1757">
                <a:latin typeface="Times New Roman"/>
                <a:ea typeface="Times New Roman"/>
                <a:cs typeface="Times New Roman"/>
                <a:sym typeface="Times New Roman"/>
              </a:rPr>
              <a:t>Variables in Python are dynamically typed. For example,</a:t>
            </a:r>
            <a:endParaRPr sz="175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-US" sz="1665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-US" sz="1665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en-US" sz="1665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8"/>
          <p:cNvSpPr txBox="1"/>
          <p:nvPr/>
        </p:nvSpPr>
        <p:spPr>
          <a:xfrm>
            <a:off x="4335663" y="4474920"/>
            <a:ext cx="1604335" cy="92333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&lt;class 'str'&gt;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&lt;class 'int'&gt;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1166360" y="4315070"/>
            <a:ext cx="2680659" cy="120032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 there."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print(type(s))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print(type(s))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1166358" y="2854163"/>
            <a:ext cx="2526102" cy="92333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 there." print(type(s))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4020617" y="2715663"/>
            <a:ext cx="1604335" cy="1200329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&lt;class 'str'&gt;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there.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8" name="Google Shape;128;p8"/>
          <p:cNvGraphicFramePr/>
          <p:nvPr/>
        </p:nvGraphicFramePr>
        <p:xfrm>
          <a:off x="7734891" y="1813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{214A782A-D039-4E36-967D-60A218A22E60}</a:tableStyleId>
              </a:tblPr>
              <a:tblGrid>
                <a:gridCol w="999625"/>
                <a:gridCol w="999625"/>
                <a:gridCol w="999625"/>
                <a:gridCol w="999625"/>
              </a:tblGrid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D1 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H2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H3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H4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8"/>
          <p:cNvSpPr txBox="1"/>
          <p:nvPr/>
        </p:nvSpPr>
        <p:spPr>
          <a:xfrm>
            <a:off x="9333086" y="5053153"/>
            <a:ext cx="802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/>
              <a:t>Basic Arithmetic Operations</a:t>
            </a:r>
            <a:endParaRPr b="1"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932688" y="1825625"/>
            <a:ext cx="104211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 u="sng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+  b : Addition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– b : Subtraction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*  b: Multiplication</a:t>
            </a:r>
            <a:endParaRPr sz="18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/ b: Division</a:t>
            </a:r>
            <a:endParaRPr sz="18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**  b : Exponentiation</a:t>
            </a:r>
            <a:endParaRPr sz="18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// b: Floor division</a:t>
            </a:r>
            <a:endParaRPr sz="18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%  b: Modulus 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5679948" y="1870075"/>
            <a:ext cx="5861304" cy="3447288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a = 15 and b = 4,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+ 4 = 19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15 - 4 = 11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* 4 = 60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/ 4 = 3.75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** 4 = 50625     #15*15*15*15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// 4 = 3              #the floor division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15 % 4 = 3	   #remainder of 15÷4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Deleting a Variable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You can also delete variable using the command 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del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"variable name". For example,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the example , we deleted variable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greet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and when we proceed to print it the second time, we get error "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variable name is not defined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" which means greet is not pointing to any value.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0"/>
          <p:cNvSpPr txBox="1"/>
          <p:nvPr/>
        </p:nvSpPr>
        <p:spPr>
          <a:xfrm>
            <a:off x="1123950" y="2190750"/>
            <a:ext cx="3371850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 = "Good Morning"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print(greet)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 greet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print(greet)</a:t>
            </a:r>
            <a:endParaRPr/>
          </a:p>
        </p:txBody>
      </p:sp>
      <p:sp>
        <p:nvSpPr>
          <p:cNvPr id="146" name="Google Shape;146;p10"/>
          <p:cNvSpPr txBox="1"/>
          <p:nvPr/>
        </p:nvSpPr>
        <p:spPr>
          <a:xfrm>
            <a:off x="1123950" y="3659891"/>
            <a:ext cx="417195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Morning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NameError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name 'greet' is not defined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8157848" y="2168188"/>
            <a:ext cx="2652984" cy="2285438"/>
          </a:xfrm>
          <a:prstGeom prst="clou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Morning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6802385" y="3206413"/>
            <a:ext cx="812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greet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" name="Google Shape;149;p10"/>
          <p:cNvCxnSpPr>
            <a:endCxn id="148" idx="3"/>
          </p:cNvCxnSpPr>
          <p:nvPr/>
        </p:nvCxnSpPr>
        <p:spPr>
          <a:xfrm rot="10800000">
            <a:off x="7614881" y="3391079"/>
            <a:ext cx="995700" cy="0"/>
          </a:xfrm>
          <a:prstGeom prst="straightConnector1">
            <a:avLst/>
          </a:prstGeom>
          <a:noFill/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0"/>
          <p:cNvSpPr/>
          <p:nvPr/>
        </p:nvSpPr>
        <p:spPr>
          <a:xfrm>
            <a:off x="7849634" y="3146690"/>
            <a:ext cx="526211" cy="429055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User input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1"/>
          <p:cNvSpPr txBox="1"/>
          <p:nvPr>
            <p:ph idx="1" type="body"/>
          </p:nvPr>
        </p:nvSpPr>
        <p:spPr>
          <a:xfrm>
            <a:off x="688284" y="1618179"/>
            <a:ext cx="105156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-US" sz="1800"/>
              <a:t>input ("prompt") </a:t>
            </a:r>
            <a:r>
              <a:rPr lang="en-US" sz="1800"/>
              <a:t>to take input from user.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input() pauses program execution to allow the user to type in a line of input from the keyboard.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Once the user presses the Enter key, all characters typed before pressing Enter are read and returned as a S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tring.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4762958" y="3776437"/>
            <a:ext cx="47859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"/>
          <p:cNvSpPr txBox="1"/>
          <p:nvPr/>
        </p:nvSpPr>
        <p:spPr>
          <a:xfrm>
            <a:off x="1139327" y="3040655"/>
            <a:ext cx="73041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input()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The program will wait for user input.</a:t>
            </a:r>
            <a:endParaRPr b="0" i="0" sz="18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"/>
          <p:cNvCxnSpPr/>
          <p:nvPr/>
        </p:nvCxnSpPr>
        <p:spPr>
          <a:xfrm rot="10800000">
            <a:off x="2822924" y="3189416"/>
            <a:ext cx="40410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4" name="Google Shape;244;p1"/>
          <p:cNvSpPr txBox="1"/>
          <p:nvPr/>
        </p:nvSpPr>
        <p:spPr>
          <a:xfrm>
            <a:off x="8608533" y="2767093"/>
            <a:ext cx="2452200" cy="147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to CSE111.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p1"/>
          <p:cNvGraphicFramePr/>
          <p:nvPr/>
        </p:nvGraphicFramePr>
        <p:xfrm>
          <a:off x="8702635" y="317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{65534187-F435-48EC-B98B-36FC8206C730}</a:tableStyleId>
              </a:tblPr>
              <a:tblGrid>
                <a:gridCol w="2263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  <a:defRPr sz="1400" u="none" cap="none" strike="noStrike"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</a:rPr>
                        <a:t>Welcome to CSE111.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1"/>
          <p:cNvSpPr txBox="1"/>
          <p:nvPr/>
        </p:nvSpPr>
        <p:spPr>
          <a:xfrm>
            <a:off x="1139327" y="4880915"/>
            <a:ext cx="41754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input("Enter you name: 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print("Hello " + s)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1"/>
          <p:cNvSpPr txBox="1"/>
          <p:nvPr/>
        </p:nvSpPr>
        <p:spPr>
          <a:xfrm>
            <a:off x="5532992" y="4499498"/>
            <a:ext cx="3075600" cy="175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Alice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8" name="Google Shape;248;p1"/>
          <p:cNvGraphicFramePr/>
          <p:nvPr/>
        </p:nvGraphicFramePr>
        <p:xfrm>
          <a:off x="5600098" y="4880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{65534187-F435-48EC-B98B-36FC8206C730}</a:tableStyleId>
              </a:tblPr>
              <a:tblGrid>
                <a:gridCol w="2319100"/>
              </a:tblGrid>
              <a:tr h="45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  <a:defRPr sz="1400" u="none" cap="none" strike="noStrike"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</a:rPr>
                        <a:t>Enter your name: Alice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Limitation of input() function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"/>
          <p:cNvSpPr txBox="1"/>
          <p:nvPr>
            <p:ph idx="1" type="body"/>
          </p:nvPr>
        </p:nvSpPr>
        <p:spPr>
          <a:xfrm>
            <a:off x="838200" y="1511166"/>
            <a:ext cx="10515600" cy="4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input() always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returns a string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Convert it to other types according to your need.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 example,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"/>
          <p:cNvSpPr txBox="1"/>
          <p:nvPr/>
        </p:nvSpPr>
        <p:spPr>
          <a:xfrm>
            <a:off x="1254930" y="2675583"/>
            <a:ext cx="42903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input("Enter a number: 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print(n+10)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2"/>
          <p:cNvSpPr txBox="1"/>
          <p:nvPr/>
        </p:nvSpPr>
        <p:spPr>
          <a:xfrm>
            <a:off x="1249496" y="3449598"/>
            <a:ext cx="8158800" cy="175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TypeError: can only concatenate str (not "int") to str</a:t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5" name="Google Shape;255;p2"/>
          <p:cNvGraphicFramePr/>
          <p:nvPr/>
        </p:nvGraphicFramePr>
        <p:xfrm>
          <a:off x="1311875" y="37543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{65534187-F435-48EC-B98B-36FC8206C730}</a:tableStyleId>
              </a:tblPr>
              <a:tblGrid>
                <a:gridCol w="2263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  <a:defRPr sz="1400" u="none" cap="none" strike="noStrike"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</a:rPr>
                        <a:t>Enter a number: 15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p2"/>
          <p:cNvSpPr txBox="1"/>
          <p:nvPr/>
        </p:nvSpPr>
        <p:spPr>
          <a:xfrm>
            <a:off x="5842612" y="2686052"/>
            <a:ext cx="60960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print statment n is a string and 10 is an integer. The machine cannot concat a string to an integer. </a:t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"/>
          <p:cNvSpPr txBox="1"/>
          <p:nvPr/>
        </p:nvSpPr>
        <p:spPr>
          <a:xfrm>
            <a:off x="1249495" y="2692673"/>
            <a:ext cx="42957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 input("Enter a number: 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print(int(n)+10)</a:t>
            </a:r>
            <a:endParaRPr b="1" i="0" sz="18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2"/>
          <p:cNvSpPr txBox="1"/>
          <p:nvPr/>
        </p:nvSpPr>
        <p:spPr>
          <a:xfrm>
            <a:off x="6096012" y="3700436"/>
            <a:ext cx="60960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print statemnt we converting n to an integer. So now we have 15 + 10 in the print statement.</a:t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"/>
          <p:cNvSpPr txBox="1"/>
          <p:nvPr/>
        </p:nvSpPr>
        <p:spPr>
          <a:xfrm>
            <a:off x="1249495" y="3442977"/>
            <a:ext cx="8158800" cy="175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0" name="Google Shape;260;p2"/>
          <p:cNvGraphicFramePr/>
          <p:nvPr/>
        </p:nvGraphicFramePr>
        <p:xfrm>
          <a:off x="1311875" y="3748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{65534187-F435-48EC-B98B-36FC8206C730}</a:tableStyleId>
              </a:tblPr>
              <a:tblGrid>
                <a:gridCol w="2263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  <a:defRPr sz="1400" u="none" cap="none" strike="noStrike"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</a:rPr>
                        <a:t>Enter a number: 15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