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6" r:id="rId8"/>
    <p:sldId id="277" r:id="rId9"/>
    <p:sldId id="264" r:id="rId10"/>
    <p:sldId id="278" r:id="rId11"/>
    <p:sldId id="279" r:id="rId12"/>
    <p:sldId id="280" r:id="rId13"/>
    <p:sldId id="281" r:id="rId14"/>
    <p:sldId id="282" r:id="rId15"/>
    <p:sldId id="285" r:id="rId16"/>
    <p:sldId id="284" r:id="rId17"/>
    <p:sldId id="283" r:id="rId18"/>
    <p:sldId id="286" r:id="rId19"/>
    <p:sldId id="265" r:id="rId20"/>
    <p:sldId id="270" r:id="rId21"/>
    <p:sldId id="267" r:id="rId22"/>
    <p:sldId id="292" r:id="rId23"/>
    <p:sldId id="263" r:id="rId24"/>
    <p:sldId id="287" r:id="rId25"/>
    <p:sldId id="288" r:id="rId26"/>
    <p:sldId id="272" r:id="rId27"/>
    <p:sldId id="273" r:id="rId28"/>
    <p:sldId id="275" r:id="rId29"/>
    <p:sldId id="274" r:id="rId30"/>
    <p:sldId id="289" r:id="rId31"/>
    <p:sldId id="290" r:id="rId32"/>
    <p:sldId id="291" r:id="rId33"/>
    <p:sldId id="293" r:id="rId34"/>
    <p:sldId id="294" r:id="rId35"/>
    <p:sldId id="295" r:id="rId36"/>
    <p:sldId id="299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/>
    <p:restoredTop sz="94682"/>
  </p:normalViewPr>
  <p:slideViewPr>
    <p:cSldViewPr snapToGrid="0" snapToObjects="1">
      <p:cViewPr varScale="1">
        <p:scale>
          <a:sx n="124" d="100"/>
          <a:sy n="124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9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7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0AAA-B26E-8345-97BB-DE3B04EA808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0422-E404-BB4F-8D16-7E440650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2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droiddevelopers/viewmodels-with-saved-state-jetpack-navigation-data-binding-and-coroutines-df476b78144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sonformatter.org/json-pretty-pr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b.wpbeaverbuilder.com/article/81-margins-and-padd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35F8-9C43-4561-92C5-9FE9D4BAE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(</a:t>
            </a:r>
            <a:r>
              <a:rPr lang="en-US"/>
              <a:t>Android)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2CA3-2467-4A04-BB20-3D01B0F33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77609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95FE-F3B8-4FE5-8E20-82FF1EF9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D2FB-683C-4E19-9C52-0C5AF459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up to this point has been simple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TextView</a:t>
            </a:r>
            <a:r>
              <a:rPr lang="en-US" dirty="0"/>
              <a:t> object might have some default text</a:t>
            </a:r>
          </a:p>
          <a:p>
            <a:pPr lvl="1"/>
            <a:r>
              <a:rPr lang="en-US" dirty="0"/>
              <a:t>Then we change the text in our program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“Watch this space”</a:t>
            </a:r>
          </a:p>
          <a:p>
            <a:r>
              <a:rPr lang="en-US" dirty="0"/>
              <a:t>But how to we display a scrollable list of 100 items?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listView.list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= “Item 1”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= {“Item 0”, “Item 1”};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????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= list[1]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</a:p>
          <a:p>
            <a:r>
              <a:rPr lang="en-US" dirty="0"/>
              <a:t>Spoiler alert, not like this, but using the same concepts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2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DD0-D051-4DFD-B954-C7C053C2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a list to your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05AE-F49B-4B2C-8AEC-16204E17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list is long and is in your code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= List(100) {it}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repository.fetchData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viewList</a:t>
            </a:r>
            <a:r>
              <a:rPr lang="en-US" dirty="0"/>
              <a:t> is on the screen</a:t>
            </a:r>
          </a:p>
          <a:p>
            <a:pPr lvl="1"/>
            <a:r>
              <a:rPr lang="en-US" dirty="0"/>
              <a:t>E.g., 8 items in screen over here </a:t>
            </a:r>
          </a:p>
          <a:p>
            <a:r>
              <a:rPr lang="en-US" dirty="0"/>
              <a:t>The adapter marries your list to screen</a:t>
            </a:r>
          </a:p>
          <a:p>
            <a:pPr lvl="1"/>
            <a:r>
              <a:rPr lang="en-US" dirty="0"/>
              <a:t>Runtime calls adapter to </a:t>
            </a:r>
            <a:r>
              <a:rPr lang="en-US" b="1" dirty="0"/>
              <a:t>bind</a:t>
            </a:r>
            <a:r>
              <a:rPr lang="en-US" dirty="0"/>
              <a:t> list item to</a:t>
            </a:r>
          </a:p>
          <a:p>
            <a:pPr marL="457200" lvl="1" indent="0">
              <a:buNone/>
            </a:pPr>
            <a:r>
              <a:rPr lang="en-US" dirty="0"/>
              <a:t>   to row on the screen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bindView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(position: Int,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theView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View)</a:t>
            </a:r>
            <a:endParaRPr lang="en-US" dirty="0"/>
          </a:p>
          <a:p>
            <a:pPr lvl="2"/>
            <a:r>
              <a:rPr lang="en-US" dirty="0"/>
              <a:t>Write data from list[7] into </a:t>
            </a:r>
            <a:r>
              <a:rPr lang="en-US" dirty="0" err="1"/>
              <a:t>theView</a:t>
            </a:r>
            <a:endParaRPr lang="en-US" dirty="0"/>
          </a:p>
        </p:txBody>
      </p:sp>
      <p:pic>
        <p:nvPicPr>
          <p:cNvPr id="2053" name="Picture 5" descr="Image result for android phone listview item 1">
            <a:extLst>
              <a:ext uri="{FF2B5EF4-FFF2-40B4-BE49-F238E27FC236}">
                <a16:creationId xmlns:a16="http://schemas.microsoft.com/office/drawing/2014/main" id="{3A8469D7-987B-4F65-9359-886E2DED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582" y="3096591"/>
            <a:ext cx="1649896" cy="27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770710-F949-49D9-AEC5-94B848316492}"/>
              </a:ext>
            </a:extLst>
          </p:cNvPr>
          <p:cNvCxnSpPr/>
          <p:nvPr/>
        </p:nvCxnSpPr>
        <p:spPr>
          <a:xfrm>
            <a:off x="5561496" y="3763617"/>
            <a:ext cx="13649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DD0-D051-4DFD-B954-C7C053C2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a list to your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05AE-F49B-4B2C-8AEC-16204E17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list is long and is in your code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= List(100) {it}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repository.fetchData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viewList</a:t>
            </a:r>
            <a:r>
              <a:rPr lang="en-US" dirty="0"/>
              <a:t> is on the screen</a:t>
            </a:r>
          </a:p>
          <a:p>
            <a:pPr lvl="1"/>
            <a:r>
              <a:rPr lang="en-US" dirty="0"/>
              <a:t>E.g., 8 items in screen over here </a:t>
            </a:r>
          </a:p>
          <a:p>
            <a:r>
              <a:rPr lang="en-US" dirty="0"/>
              <a:t>The adapter marries your list to screen</a:t>
            </a:r>
          </a:p>
          <a:p>
            <a:pPr lvl="1"/>
            <a:r>
              <a:rPr lang="en-US" dirty="0"/>
              <a:t>Runtime calls adapter to </a:t>
            </a:r>
            <a:r>
              <a:rPr lang="en-US" b="1" dirty="0"/>
              <a:t>bind</a:t>
            </a:r>
            <a:r>
              <a:rPr lang="en-US" dirty="0"/>
              <a:t> list item to</a:t>
            </a:r>
          </a:p>
          <a:p>
            <a:pPr marL="457200" lvl="1" indent="0">
              <a:buNone/>
            </a:pPr>
            <a:r>
              <a:rPr lang="en-US" dirty="0"/>
              <a:t>   to row on the screen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bindView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(position: Int,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theView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View)</a:t>
            </a:r>
            <a:endParaRPr lang="en-US" dirty="0"/>
          </a:p>
          <a:p>
            <a:pPr lvl="2"/>
            <a:r>
              <a:rPr lang="en-US" dirty="0"/>
              <a:t>Write data from list</a:t>
            </a:r>
            <a:r>
              <a:rPr lang="en-US"/>
              <a:t>[position] </a:t>
            </a:r>
            <a:r>
              <a:rPr lang="en-US" dirty="0"/>
              <a:t>into </a:t>
            </a:r>
            <a:r>
              <a:rPr lang="en-US" dirty="0" err="1"/>
              <a:t>theView</a:t>
            </a:r>
            <a:endParaRPr lang="en-US" dirty="0"/>
          </a:p>
        </p:txBody>
      </p:sp>
      <p:pic>
        <p:nvPicPr>
          <p:cNvPr id="2053" name="Picture 5" descr="Image result for android phone listview item 1">
            <a:extLst>
              <a:ext uri="{FF2B5EF4-FFF2-40B4-BE49-F238E27FC236}">
                <a16:creationId xmlns:a16="http://schemas.microsoft.com/office/drawing/2014/main" id="{3A8469D7-987B-4F65-9359-886E2DED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582" y="3096591"/>
            <a:ext cx="1649896" cy="27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770710-F949-49D9-AEC5-94B848316492}"/>
              </a:ext>
            </a:extLst>
          </p:cNvPr>
          <p:cNvCxnSpPr/>
          <p:nvPr/>
        </p:nvCxnSpPr>
        <p:spPr>
          <a:xfrm>
            <a:off x="5561496" y="3763617"/>
            <a:ext cx="13649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7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2C65-895B-43AD-94EC-D0B471B5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A3CF-D4BB-4114-AAFF-1C9EDAB3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Adapter: A subclass of </a:t>
            </a:r>
            <a:r>
              <a:rPr lang="en-US" dirty="0" err="1"/>
              <a:t>RecyclerView.Adapter</a:t>
            </a:r>
            <a:r>
              <a:rPr lang="en-US" dirty="0"/>
              <a:t> responsible for providing views that represent items in a data set.</a:t>
            </a:r>
          </a:p>
          <a:p>
            <a:r>
              <a:rPr lang="en-US" dirty="0"/>
              <a:t>Position: The position of a data item within an Adapter.</a:t>
            </a:r>
          </a:p>
          <a:p>
            <a:r>
              <a:rPr lang="en-US" dirty="0"/>
              <a:t>Binding: The process of preparing a child view to display data corresponding to a position within the adapter.</a:t>
            </a:r>
          </a:p>
          <a:p>
            <a:r>
              <a:rPr lang="en-US" dirty="0"/>
              <a:t>Recycle (view): A view previously used to display data for a specific adapter position may be placed in a cache for later reuse to display the same type of data again later. This can drastically improve performance by skipping initial layout inflation or construction.</a:t>
            </a:r>
          </a:p>
        </p:txBody>
      </p:sp>
    </p:spTree>
    <p:extLst>
      <p:ext uri="{BB962C8B-B14F-4D97-AF65-F5344CB8AC3E}">
        <p14:creationId xmlns:p14="http://schemas.microsoft.com/office/powerpoint/2010/main" val="219010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8829-CDD3-44A5-B042-3BEF748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time an item is displayed, create a view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R.layout.xml_file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Inflation takes xml data file and turns it into a View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Inflation is expensive, let’s minimize it by reusing views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tv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view.findViewById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&gt;(R.id.TV)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tv.text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 //“Row 5”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BA4FA-74E7-42F1-8909-67C6C6F6E9DE}"/>
              </a:ext>
            </a:extLst>
          </p:cNvPr>
          <p:cNvSpPr txBox="1"/>
          <p:nvPr/>
        </p:nvSpPr>
        <p:spPr>
          <a:xfrm>
            <a:off x="3020940" y="4094257"/>
            <a:ext cx="766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scrolls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8EB7D-44A5-4106-83C7-EEA5CF5B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 recycled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CEFAC-3829-464F-9877-F0981E4FA34C}"/>
              </a:ext>
            </a:extLst>
          </p:cNvPr>
          <p:cNvSpPr/>
          <p:nvPr/>
        </p:nvSpPr>
        <p:spPr>
          <a:xfrm>
            <a:off x="1860207" y="3753572"/>
            <a:ext cx="1085067" cy="14234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3F36F-768F-4065-AEEB-8B69AD169DDD}"/>
              </a:ext>
            </a:extLst>
          </p:cNvPr>
          <p:cNvSpPr txBox="1"/>
          <p:nvPr/>
        </p:nvSpPr>
        <p:spPr>
          <a:xfrm>
            <a:off x="1860207" y="3765700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CA121-7E75-40E6-8895-90507BB45707}"/>
              </a:ext>
            </a:extLst>
          </p:cNvPr>
          <p:cNvSpPr txBox="1"/>
          <p:nvPr/>
        </p:nvSpPr>
        <p:spPr>
          <a:xfrm>
            <a:off x="1860208" y="4147160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ECD89-1126-4CE6-90BB-6792FA3F76D1}"/>
              </a:ext>
            </a:extLst>
          </p:cNvPr>
          <p:cNvSpPr txBox="1"/>
          <p:nvPr/>
        </p:nvSpPr>
        <p:spPr>
          <a:xfrm>
            <a:off x="1860206" y="4522229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DECFC-172B-48C1-A9B1-2D7FDEBF0F67}"/>
              </a:ext>
            </a:extLst>
          </p:cNvPr>
          <p:cNvSpPr txBox="1"/>
          <p:nvPr/>
        </p:nvSpPr>
        <p:spPr>
          <a:xfrm>
            <a:off x="1860206" y="4901758"/>
            <a:ext cx="1085068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CBC8A-8A74-40AD-B722-FC9E89AA12C1}"/>
              </a:ext>
            </a:extLst>
          </p:cNvPr>
          <p:cNvSpPr/>
          <p:nvPr/>
        </p:nvSpPr>
        <p:spPr>
          <a:xfrm>
            <a:off x="3880232" y="3765700"/>
            <a:ext cx="1085067" cy="14234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74CCA-C1CB-4DB4-AF97-CA2E98A3A436}"/>
              </a:ext>
            </a:extLst>
          </p:cNvPr>
          <p:cNvSpPr txBox="1"/>
          <p:nvPr/>
        </p:nvSpPr>
        <p:spPr>
          <a:xfrm>
            <a:off x="3880232" y="3777828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FE11A-6294-4369-96EF-920FF3868720}"/>
              </a:ext>
            </a:extLst>
          </p:cNvPr>
          <p:cNvSpPr txBox="1"/>
          <p:nvPr/>
        </p:nvSpPr>
        <p:spPr>
          <a:xfrm>
            <a:off x="3880233" y="4159288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E3798-13C0-4759-A5D7-F832C193DDF8}"/>
              </a:ext>
            </a:extLst>
          </p:cNvPr>
          <p:cNvSpPr txBox="1"/>
          <p:nvPr/>
        </p:nvSpPr>
        <p:spPr>
          <a:xfrm>
            <a:off x="3880231" y="4534357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BAB75-01FE-4D76-A627-4047F2AE7D83}"/>
              </a:ext>
            </a:extLst>
          </p:cNvPr>
          <p:cNvSpPr/>
          <p:nvPr/>
        </p:nvSpPr>
        <p:spPr>
          <a:xfrm>
            <a:off x="6418900" y="3777828"/>
            <a:ext cx="1085067" cy="14234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94D62-0FEA-4020-BF61-BE8E2C6DEB1E}"/>
              </a:ext>
            </a:extLst>
          </p:cNvPr>
          <p:cNvSpPr txBox="1"/>
          <p:nvPr/>
        </p:nvSpPr>
        <p:spPr>
          <a:xfrm>
            <a:off x="6418900" y="3789956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DC099-0E06-424B-A544-E8FCD26EAFBD}"/>
              </a:ext>
            </a:extLst>
          </p:cNvPr>
          <p:cNvSpPr txBox="1"/>
          <p:nvPr/>
        </p:nvSpPr>
        <p:spPr>
          <a:xfrm>
            <a:off x="6418901" y="4171416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51377-AAEC-413B-A9C4-BF068C15F776}"/>
              </a:ext>
            </a:extLst>
          </p:cNvPr>
          <p:cNvSpPr txBox="1"/>
          <p:nvPr/>
        </p:nvSpPr>
        <p:spPr>
          <a:xfrm>
            <a:off x="6418899" y="4546485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97A86-DA89-4336-B1CD-07703C7F2A63}"/>
              </a:ext>
            </a:extLst>
          </p:cNvPr>
          <p:cNvSpPr txBox="1"/>
          <p:nvPr/>
        </p:nvSpPr>
        <p:spPr>
          <a:xfrm>
            <a:off x="6418899" y="4926014"/>
            <a:ext cx="1085068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7FEDD6-4314-4C9C-8AFE-F8C1C7C290DF}"/>
              </a:ext>
            </a:extLst>
          </p:cNvPr>
          <p:cNvCxnSpPr/>
          <p:nvPr/>
        </p:nvCxnSpPr>
        <p:spPr>
          <a:xfrm>
            <a:off x="3098074" y="4417423"/>
            <a:ext cx="611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938CB6-9F38-4E8C-91C4-F1710608BE9E}"/>
              </a:ext>
            </a:extLst>
          </p:cNvPr>
          <p:cNvCxnSpPr>
            <a:cxnSpLocks/>
          </p:cNvCxnSpPr>
          <p:nvPr/>
        </p:nvCxnSpPr>
        <p:spPr>
          <a:xfrm>
            <a:off x="5350080" y="4019272"/>
            <a:ext cx="0" cy="788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DEED1F-9761-4D9D-92AB-9E7B1FB49321}"/>
              </a:ext>
            </a:extLst>
          </p:cNvPr>
          <p:cNvSpPr txBox="1"/>
          <p:nvPr/>
        </p:nvSpPr>
        <p:spPr>
          <a:xfrm>
            <a:off x="5306648" y="4086740"/>
            <a:ext cx="62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</a:t>
            </a:r>
          </a:p>
          <a:p>
            <a:r>
              <a:rPr lang="en-US" dirty="0"/>
              <a:t>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4F3F9-56A4-4B97-9CAA-3F2ADC9AA0F7}"/>
              </a:ext>
            </a:extLst>
          </p:cNvPr>
          <p:cNvSpPr txBox="1"/>
          <p:nvPr/>
        </p:nvSpPr>
        <p:spPr>
          <a:xfrm>
            <a:off x="5114109" y="4807667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F9B7B-4513-468A-87BF-812D95393E4B}"/>
              </a:ext>
            </a:extLst>
          </p:cNvPr>
          <p:cNvSpPr txBox="1"/>
          <p:nvPr/>
        </p:nvSpPr>
        <p:spPr>
          <a:xfrm>
            <a:off x="3880231" y="3360934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9935E23-3CCC-48E9-AA9E-0122AF420B2B}"/>
              </a:ext>
            </a:extLst>
          </p:cNvPr>
          <p:cNvCxnSpPr>
            <a:stCxn id="38" idx="3"/>
          </p:cNvCxnSpPr>
          <p:nvPr/>
        </p:nvCxnSpPr>
        <p:spPr>
          <a:xfrm>
            <a:off x="4965297" y="3545600"/>
            <a:ext cx="384783" cy="126206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3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2C65-895B-43AD-94EC-D0B471B5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A3CF-D4BB-4114-AAFF-1C9EDAB3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08005" cy="4351338"/>
          </a:xfrm>
        </p:spPr>
        <p:txBody>
          <a:bodyPr>
            <a:normAutofit/>
          </a:bodyPr>
          <a:lstStyle/>
          <a:p>
            <a:r>
              <a:rPr lang="en-US" dirty="0"/>
              <a:t>Every time we rebind, we call </a:t>
            </a:r>
            <a:r>
              <a:rPr lang="en-US" dirty="0" err="1"/>
              <a:t>findViewById</a:t>
            </a:r>
            <a:r>
              <a:rPr lang="en-US" dirty="0"/>
              <a:t> a lot</a:t>
            </a:r>
          </a:p>
          <a:p>
            <a:pPr lvl="1"/>
            <a:r>
              <a:rPr lang="en-US" dirty="0"/>
              <a:t>Silly, since the structure of the view doesn’t change</a:t>
            </a:r>
          </a:p>
          <a:p>
            <a:pPr lvl="1"/>
            <a:r>
              <a:rPr lang="en-US" dirty="0"/>
              <a:t>E.g., there will always be 1 </a:t>
            </a:r>
            <a:r>
              <a:rPr lang="en-US" dirty="0" err="1"/>
              <a:t>TextView</a:t>
            </a:r>
            <a:r>
              <a:rPr lang="en-US" dirty="0"/>
              <a:t> &amp; 1 </a:t>
            </a:r>
            <a:r>
              <a:rPr lang="en-US" dirty="0" err="1"/>
              <a:t>ImageView</a:t>
            </a:r>
            <a:endParaRPr lang="en-US" dirty="0"/>
          </a:p>
        </p:txBody>
      </p:sp>
      <p:pic>
        <p:nvPicPr>
          <p:cNvPr id="3079" name="Picture 7" descr="Image result for android viewholder pattern">
            <a:extLst>
              <a:ext uri="{FF2B5EF4-FFF2-40B4-BE49-F238E27FC236}">
                <a16:creationId xmlns:a16="http://schemas.microsoft.com/office/drawing/2014/main" id="{686CA674-37BB-4ED8-864D-88F40E9A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1" y="3082924"/>
            <a:ext cx="72485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90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2C65-895B-43AD-94EC-D0B471B5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A3CF-D4BB-4114-AAFF-1C9EDAB3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08005" cy="4351338"/>
          </a:xfrm>
        </p:spPr>
        <p:txBody>
          <a:bodyPr>
            <a:normAutofit/>
          </a:bodyPr>
          <a:lstStyle/>
          <a:p>
            <a:r>
              <a:rPr lang="en-US" dirty="0"/>
              <a:t>Every time we rebind, we call </a:t>
            </a:r>
            <a:r>
              <a:rPr lang="en-US" dirty="0" err="1"/>
              <a:t>findViewById</a:t>
            </a:r>
            <a:r>
              <a:rPr lang="en-US" dirty="0"/>
              <a:t> a lot</a:t>
            </a:r>
          </a:p>
          <a:p>
            <a:pPr lvl="1"/>
            <a:r>
              <a:rPr lang="en-US" dirty="0"/>
              <a:t>Silly, since the structure of the view doesn’t change</a:t>
            </a:r>
          </a:p>
          <a:p>
            <a:pPr lvl="1"/>
            <a:r>
              <a:rPr lang="en-US" dirty="0"/>
              <a:t>E.g., there will always be 1 </a:t>
            </a:r>
            <a:r>
              <a:rPr lang="en-US" dirty="0" err="1"/>
              <a:t>TextView</a:t>
            </a:r>
            <a:r>
              <a:rPr lang="en-US" dirty="0"/>
              <a:t> &amp; 1 </a:t>
            </a:r>
            <a:r>
              <a:rPr lang="en-US" dirty="0" err="1"/>
              <a:t>ImageView</a:t>
            </a:r>
            <a:endParaRPr lang="en-US" dirty="0"/>
          </a:p>
          <a:p>
            <a:r>
              <a:rPr lang="en-US" dirty="0"/>
              <a:t>Create a holder for the view that “points” into it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(v: View)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RecyclerView.ViewHolder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{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tv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v.findViewById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&gt;(R.id.TV)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iv =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v.findViewById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R.id.IV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dirty="0">
                <a:cs typeface="Courier New" panose="02070309020205020404" pitchFamily="49" charset="0"/>
              </a:rPr>
              <a:t>Bind operation just uses tv and iv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bind(item: Data) {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tv.text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item.name}</a:t>
            </a:r>
          </a:p>
        </p:txBody>
      </p:sp>
    </p:spTree>
    <p:extLst>
      <p:ext uri="{BB962C8B-B14F-4D97-AF65-F5344CB8AC3E}">
        <p14:creationId xmlns:p14="http://schemas.microsoft.com/office/powerpoint/2010/main" val="39181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8829-CDD3-44A5-B042-3BEF748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time an item is displayed, create a view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R.layout.xml_file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Inflation takes xml data file and turns it into a View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Inflation is expensive, let’s minimize it by reusing views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tv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view.findViewById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&gt;(R.id.TV)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tv.text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 //“Row 5”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BA4FA-74E7-42F1-8909-67C6C6F6E9DE}"/>
              </a:ext>
            </a:extLst>
          </p:cNvPr>
          <p:cNvSpPr txBox="1"/>
          <p:nvPr/>
        </p:nvSpPr>
        <p:spPr>
          <a:xfrm>
            <a:off x="3020940" y="4094257"/>
            <a:ext cx="766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scrolls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8EB7D-44A5-4106-83C7-EEA5CF5B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CEFAC-3829-464F-9877-F0981E4FA34C}"/>
              </a:ext>
            </a:extLst>
          </p:cNvPr>
          <p:cNvSpPr/>
          <p:nvPr/>
        </p:nvSpPr>
        <p:spPr>
          <a:xfrm>
            <a:off x="1860207" y="3753572"/>
            <a:ext cx="1085067" cy="14234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3F36F-768F-4065-AEEB-8B69AD169DDD}"/>
              </a:ext>
            </a:extLst>
          </p:cNvPr>
          <p:cNvSpPr txBox="1"/>
          <p:nvPr/>
        </p:nvSpPr>
        <p:spPr>
          <a:xfrm>
            <a:off x="1860207" y="3765700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CA121-7E75-40E6-8895-90507BB45707}"/>
              </a:ext>
            </a:extLst>
          </p:cNvPr>
          <p:cNvSpPr txBox="1"/>
          <p:nvPr/>
        </p:nvSpPr>
        <p:spPr>
          <a:xfrm>
            <a:off x="1860208" y="4147160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ECD89-1126-4CE6-90BB-6792FA3F76D1}"/>
              </a:ext>
            </a:extLst>
          </p:cNvPr>
          <p:cNvSpPr txBox="1"/>
          <p:nvPr/>
        </p:nvSpPr>
        <p:spPr>
          <a:xfrm>
            <a:off x="1860206" y="4522229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DECFC-172B-48C1-A9B1-2D7FDEBF0F67}"/>
              </a:ext>
            </a:extLst>
          </p:cNvPr>
          <p:cNvSpPr txBox="1"/>
          <p:nvPr/>
        </p:nvSpPr>
        <p:spPr>
          <a:xfrm>
            <a:off x="1860206" y="4901758"/>
            <a:ext cx="1085068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CBC8A-8A74-40AD-B722-FC9E89AA12C1}"/>
              </a:ext>
            </a:extLst>
          </p:cNvPr>
          <p:cNvSpPr/>
          <p:nvPr/>
        </p:nvSpPr>
        <p:spPr>
          <a:xfrm>
            <a:off x="3880232" y="3765700"/>
            <a:ext cx="1085067" cy="14234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74CCA-C1CB-4DB4-AF97-CA2E98A3A436}"/>
              </a:ext>
            </a:extLst>
          </p:cNvPr>
          <p:cNvSpPr txBox="1"/>
          <p:nvPr/>
        </p:nvSpPr>
        <p:spPr>
          <a:xfrm>
            <a:off x="3880232" y="3777828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FE11A-6294-4369-96EF-920FF3868720}"/>
              </a:ext>
            </a:extLst>
          </p:cNvPr>
          <p:cNvSpPr txBox="1"/>
          <p:nvPr/>
        </p:nvSpPr>
        <p:spPr>
          <a:xfrm>
            <a:off x="3880233" y="4159288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E3798-13C0-4759-A5D7-F832C193DDF8}"/>
              </a:ext>
            </a:extLst>
          </p:cNvPr>
          <p:cNvSpPr txBox="1"/>
          <p:nvPr/>
        </p:nvSpPr>
        <p:spPr>
          <a:xfrm>
            <a:off x="3880231" y="4534357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BAB75-01FE-4D76-A627-4047F2AE7D83}"/>
              </a:ext>
            </a:extLst>
          </p:cNvPr>
          <p:cNvSpPr/>
          <p:nvPr/>
        </p:nvSpPr>
        <p:spPr>
          <a:xfrm>
            <a:off x="6418900" y="3777828"/>
            <a:ext cx="1085067" cy="14234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94D62-0FEA-4020-BF61-BE8E2C6DEB1E}"/>
              </a:ext>
            </a:extLst>
          </p:cNvPr>
          <p:cNvSpPr txBox="1"/>
          <p:nvPr/>
        </p:nvSpPr>
        <p:spPr>
          <a:xfrm>
            <a:off x="6418900" y="3789956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DC099-0E06-424B-A544-E8FCD26EAFBD}"/>
              </a:ext>
            </a:extLst>
          </p:cNvPr>
          <p:cNvSpPr txBox="1"/>
          <p:nvPr/>
        </p:nvSpPr>
        <p:spPr>
          <a:xfrm>
            <a:off x="6418901" y="4171416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51377-AAEC-413B-A9C4-BF068C15F776}"/>
              </a:ext>
            </a:extLst>
          </p:cNvPr>
          <p:cNvSpPr txBox="1"/>
          <p:nvPr/>
        </p:nvSpPr>
        <p:spPr>
          <a:xfrm>
            <a:off x="6418899" y="4546485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97A86-DA89-4336-B1CD-07703C7F2A63}"/>
              </a:ext>
            </a:extLst>
          </p:cNvPr>
          <p:cNvSpPr txBox="1"/>
          <p:nvPr/>
        </p:nvSpPr>
        <p:spPr>
          <a:xfrm>
            <a:off x="6418899" y="4926014"/>
            <a:ext cx="1085068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B0088A-7E22-40E4-B5BD-9FF34FB0DD78}"/>
              </a:ext>
            </a:extLst>
          </p:cNvPr>
          <p:cNvSpPr txBox="1"/>
          <p:nvPr/>
        </p:nvSpPr>
        <p:spPr>
          <a:xfrm>
            <a:off x="5111789" y="3649940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7FEDD6-4314-4C9C-8AFE-F8C1C7C290DF}"/>
              </a:ext>
            </a:extLst>
          </p:cNvPr>
          <p:cNvCxnSpPr/>
          <p:nvPr/>
        </p:nvCxnSpPr>
        <p:spPr>
          <a:xfrm>
            <a:off x="3098074" y="4417423"/>
            <a:ext cx="611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938CB6-9F38-4E8C-91C4-F1710608BE9E}"/>
              </a:ext>
            </a:extLst>
          </p:cNvPr>
          <p:cNvCxnSpPr>
            <a:cxnSpLocks/>
          </p:cNvCxnSpPr>
          <p:nvPr/>
        </p:nvCxnSpPr>
        <p:spPr>
          <a:xfrm>
            <a:off x="5350080" y="4019272"/>
            <a:ext cx="0" cy="788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DEED1F-9761-4D9D-92AB-9E7B1FB49321}"/>
              </a:ext>
            </a:extLst>
          </p:cNvPr>
          <p:cNvSpPr txBox="1"/>
          <p:nvPr/>
        </p:nvSpPr>
        <p:spPr>
          <a:xfrm>
            <a:off x="5306648" y="4086740"/>
            <a:ext cx="62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</a:t>
            </a:r>
          </a:p>
          <a:p>
            <a:r>
              <a:rPr lang="en-US" dirty="0"/>
              <a:t>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4F3F9-56A4-4B97-9CAA-3F2ADC9AA0F7}"/>
              </a:ext>
            </a:extLst>
          </p:cNvPr>
          <p:cNvSpPr txBox="1"/>
          <p:nvPr/>
        </p:nvSpPr>
        <p:spPr>
          <a:xfrm>
            <a:off x="5114109" y="4807667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F9B7B-4513-468A-87BF-812D95393E4B}"/>
              </a:ext>
            </a:extLst>
          </p:cNvPr>
          <p:cNvSpPr txBox="1"/>
          <p:nvPr/>
        </p:nvSpPr>
        <p:spPr>
          <a:xfrm>
            <a:off x="3880231" y="3360934"/>
            <a:ext cx="1085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1</a:t>
            </a:r>
          </a:p>
        </p:txBody>
      </p:sp>
    </p:spTree>
    <p:extLst>
      <p:ext uri="{BB962C8B-B14F-4D97-AF65-F5344CB8AC3E}">
        <p14:creationId xmlns:p14="http://schemas.microsoft.com/office/powerpoint/2010/main" val="210437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2C65-895B-43AD-94EC-D0B471B5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activity/fragment killed?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A3CF-D4BB-4114-AAFF-1C9EDAB3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0800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1. </a:t>
            </a:r>
            <a:r>
              <a:rPr lang="en-US" b="1" dirty="0"/>
              <a:t>You meant to navigate away permanently:</a:t>
            </a:r>
            <a:r>
              <a:rPr lang="en-US" dirty="0"/>
              <a:t> The user navigates away or explicitly closes the activity — say by pushing the back button or triggering some code that calls finish(). </a:t>
            </a:r>
            <a:r>
              <a:rPr lang="en-US" i="1" dirty="0"/>
              <a:t>The activity is permanently gone.</a:t>
            </a:r>
            <a:endParaRPr lang="en-US" dirty="0"/>
          </a:p>
          <a:p>
            <a:r>
              <a:rPr lang="en-US" dirty="0"/>
              <a:t>2. </a:t>
            </a:r>
            <a:r>
              <a:rPr lang="en-US" b="1" dirty="0"/>
              <a:t>There is a configuration change:</a:t>
            </a:r>
            <a:r>
              <a:rPr lang="en-US" dirty="0"/>
              <a:t> The user rotates the device or does some other configuration change. </a:t>
            </a:r>
            <a:r>
              <a:rPr lang="en-US" i="1" dirty="0"/>
              <a:t>The activity needs to be immediately rebuilt.</a:t>
            </a:r>
            <a:endParaRPr lang="en-US" dirty="0"/>
          </a:p>
          <a:p>
            <a:r>
              <a:rPr lang="en-US" dirty="0"/>
              <a:t>3. </a:t>
            </a:r>
            <a:r>
              <a:rPr lang="en-US" b="1" dirty="0"/>
              <a:t>The app is put in the background and its process is killed: </a:t>
            </a:r>
            <a:r>
              <a:rPr lang="en-US" dirty="0"/>
              <a:t>This happens when the device is running low on memory and needs to quickly free some up.</a:t>
            </a:r>
            <a:r>
              <a:rPr lang="en-US" i="1" dirty="0"/>
              <a:t> When the user navigates back to your app, the activity will need to be rebuilt.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314BB-7BEB-AC4D-B29A-778F033A491E}"/>
              </a:ext>
            </a:extLst>
          </p:cNvPr>
          <p:cNvSpPr txBox="1"/>
          <p:nvPr/>
        </p:nvSpPr>
        <p:spPr>
          <a:xfrm>
            <a:off x="345900" y="6173399"/>
            <a:ext cx="857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https://medium.com/androiddevelopers/viewmodels-with-saved-state-jetpack-navigation-data-binding-and-coroutines-df476b78144e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323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ragment lifetime android">
            <a:extLst>
              <a:ext uri="{FF2B5EF4-FFF2-40B4-BE49-F238E27FC236}">
                <a16:creationId xmlns:a16="http://schemas.microsoft.com/office/drawing/2014/main" id="{C24C4FBC-DB98-4037-B370-725ED866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04" y="988888"/>
            <a:ext cx="5884082" cy="5211405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C2525B-CEE0-459D-A548-5CD648B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1571-159E-44AB-B7C8-AF9742D7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lifetime</a:t>
            </a:r>
          </a:p>
        </p:txBody>
      </p:sp>
    </p:spTree>
    <p:extLst>
      <p:ext uri="{BB962C8B-B14F-4D97-AF65-F5344CB8AC3E}">
        <p14:creationId xmlns:p14="http://schemas.microsoft.com/office/powerpoint/2010/main" val="2066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3C08-6020-46DC-85B9-3D0EFED7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Android, a mobile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29E2-8CF5-4AAD-A514-FEAB3C6B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is the world’s most popular mobile OS</a:t>
            </a:r>
          </a:p>
          <a:p>
            <a:pPr lvl="1"/>
            <a:r>
              <a:rPr lang="en-US" dirty="0"/>
              <a:t>Controls phones, tablets</a:t>
            </a:r>
            <a:r>
              <a:rPr lang="en-US"/>
              <a:t>, wearable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55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DC10-F1D9-4D48-9F72-3CD82231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LiveData</a:t>
            </a:r>
            <a:r>
              <a:rPr lang="en-US" dirty="0"/>
              <a:t>, </a:t>
            </a:r>
            <a:r>
              <a:rPr lang="en-US" dirty="0" err="1"/>
              <a:t>ViewModels</a:t>
            </a:r>
            <a:r>
              <a:rPr lang="en-US" dirty="0"/>
              <a:t>, 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6250-DA79-4017-BE41-09306DD9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5219156" cy="4351338"/>
          </a:xfrm>
        </p:spPr>
        <p:txBody>
          <a:bodyPr>
            <a:normAutofit/>
          </a:bodyPr>
          <a:lstStyle/>
          <a:p>
            <a:r>
              <a:rPr lang="en-US" dirty="0"/>
              <a:t>Separate logic from display</a:t>
            </a:r>
          </a:p>
          <a:p>
            <a:pPr lvl="1"/>
            <a:r>
              <a:rPr lang="en-US" dirty="0"/>
              <a:t>Display in activity/fragment </a:t>
            </a:r>
            <a:r>
              <a:rPr lang="en-US" dirty="0">
                <a:solidFill>
                  <a:srgbClr val="00B050"/>
                </a:solidFill>
              </a:rPr>
              <a:t>(View)</a:t>
            </a:r>
          </a:p>
          <a:p>
            <a:pPr lvl="1"/>
            <a:r>
              <a:rPr lang="en-US" dirty="0"/>
              <a:t>“Application logic” goes in 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ViewModel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/>
              <a:t>Model holds the “real data” </a:t>
            </a:r>
            <a:r>
              <a:rPr lang="en-US" dirty="0">
                <a:solidFill>
                  <a:srgbClr val="00B050"/>
                </a:solidFill>
              </a:rPr>
              <a:t>(Model)</a:t>
            </a:r>
          </a:p>
          <a:p>
            <a:r>
              <a:rPr lang="en-US" dirty="0">
                <a:solidFill>
                  <a:schemeClr val="tx1"/>
                </a:solidFill>
              </a:rPr>
              <a:t>Encourages an app style</a:t>
            </a:r>
          </a:p>
          <a:p>
            <a:pPr lvl="1"/>
            <a:r>
              <a:rPr lang="en-US" dirty="0"/>
              <a:t>Raises the level of abstraction</a:t>
            </a:r>
          </a:p>
          <a:p>
            <a:pPr lvl="1"/>
            <a:r>
              <a:rPr lang="en-US" dirty="0"/>
              <a:t>Enables powerful apps quickly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Image result for livedata android">
            <a:extLst>
              <a:ext uri="{FF2B5EF4-FFF2-40B4-BE49-F238E27FC236}">
                <a16:creationId xmlns:a16="http://schemas.microsoft.com/office/drawing/2014/main" id="{8D5BFC34-0038-4F17-8BF5-EEBD9A3C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61" y="1459530"/>
            <a:ext cx="4939862" cy="37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7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1892-99EA-4E61-97B4-3467C05D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View, </a:t>
            </a:r>
            <a:r>
              <a:rPr lang="en-US" dirty="0" err="1"/>
              <a:t>ViewModel</a:t>
            </a:r>
            <a:r>
              <a:rPr lang="en-US" dirty="0"/>
              <a:t>, Model (MVVM)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A308-2A49-4F56-8C00-D968DD08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035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View is your fragment</a:t>
            </a:r>
          </a:p>
          <a:p>
            <a:pPr lvl="1"/>
            <a:r>
              <a:rPr lang="en-US" dirty="0"/>
              <a:t>It manages the screen, inflates XML</a:t>
            </a:r>
          </a:p>
          <a:p>
            <a:pPr lvl="1"/>
            <a:r>
              <a:rPr lang="en-US" dirty="0"/>
              <a:t>Observes </a:t>
            </a:r>
            <a:r>
              <a:rPr lang="en-US" dirty="0" err="1"/>
              <a:t>LiveData</a:t>
            </a:r>
            <a:r>
              <a:rPr lang="en-US" dirty="0"/>
              <a:t>, reflects changes to the display</a:t>
            </a:r>
          </a:p>
          <a:p>
            <a:pPr lvl="1"/>
            <a:r>
              <a:rPr lang="en-US" dirty="0"/>
              <a:t>Observes display, feeds events to </a:t>
            </a:r>
            <a:r>
              <a:rPr lang="en-US" dirty="0" err="1"/>
              <a:t>ViewModel</a:t>
            </a:r>
            <a:endParaRPr lang="en-US" dirty="0"/>
          </a:p>
          <a:p>
            <a:r>
              <a:rPr lang="en-US" dirty="0" err="1"/>
              <a:t>ViewModel</a:t>
            </a:r>
            <a:r>
              <a:rPr lang="en-US" dirty="0"/>
              <a:t> manages </a:t>
            </a:r>
            <a:r>
              <a:rPr lang="en-US" dirty="0" err="1"/>
              <a:t>LiveData</a:t>
            </a:r>
            <a:r>
              <a:rPr lang="en-US" dirty="0"/>
              <a:t>, exports it.</a:t>
            </a:r>
          </a:p>
          <a:p>
            <a:pPr lvl="1"/>
            <a:r>
              <a:rPr lang="en-US" dirty="0"/>
              <a:t>Contains most of the application logic.</a:t>
            </a:r>
          </a:p>
          <a:p>
            <a:r>
              <a:rPr lang="en-US" dirty="0"/>
              <a:t>Model is the data</a:t>
            </a:r>
          </a:p>
          <a:p>
            <a:pPr lvl="1"/>
            <a:r>
              <a:rPr lang="en-US" dirty="0"/>
              <a:t>Source from network or database/files</a:t>
            </a:r>
          </a:p>
          <a:p>
            <a:r>
              <a:rPr lang="en-US" dirty="0">
                <a:solidFill>
                  <a:srgbClr val="FF0000"/>
                </a:solidFill>
              </a:rPr>
              <a:t>Might feel weird at first, but wisdom becomes clear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57AFE40-374A-406B-B6ED-99B8BA36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885" y="1299344"/>
            <a:ext cx="3919010" cy="150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919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ivedata android">
            <a:extLst>
              <a:ext uri="{FF2B5EF4-FFF2-40B4-BE49-F238E27FC236}">
                <a16:creationId xmlns:a16="http://schemas.microsoft.com/office/drawing/2014/main" id="{A4761CF2-1F4F-44E2-8C59-94218FDD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45" y="681037"/>
            <a:ext cx="1943100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191892-99EA-4E61-97B4-3467C05D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MVVM, lifetime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A308-2A49-4F56-8C00-D968DD08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870326" cy="4351338"/>
          </a:xfrm>
        </p:spPr>
        <p:txBody>
          <a:bodyPr>
            <a:normAutofit/>
          </a:bodyPr>
          <a:lstStyle/>
          <a:p>
            <a:r>
              <a:rPr lang="en-US" dirty="0" err="1"/>
              <a:t>LiveData</a:t>
            </a:r>
            <a:r>
              <a:rPr lang="en-US" dirty="0"/>
              <a:t> allows communication without dependence</a:t>
            </a:r>
          </a:p>
          <a:p>
            <a:pPr lvl="1"/>
            <a:r>
              <a:rPr lang="en-US" dirty="0"/>
              <a:t>Multiple observers ok</a:t>
            </a:r>
          </a:p>
          <a:p>
            <a:pPr lvl="1"/>
            <a:r>
              <a:rPr lang="en-US" dirty="0"/>
              <a:t>Observers can die, be reborn, no code changes</a:t>
            </a:r>
          </a:p>
          <a:p>
            <a:r>
              <a:rPr lang="en-US" dirty="0" err="1"/>
              <a:t>ViewModels</a:t>
            </a:r>
            <a:r>
              <a:rPr lang="en-US" dirty="0"/>
              <a:t> have scope</a:t>
            </a:r>
          </a:p>
          <a:p>
            <a:pPr lvl="1"/>
            <a:r>
              <a:rPr lang="en-US" dirty="0"/>
              <a:t>Fragment (it dies when fragment dies)</a:t>
            </a:r>
          </a:p>
          <a:p>
            <a:pPr lvl="1"/>
            <a:r>
              <a:rPr lang="en-US" dirty="0"/>
              <a:t>Activity (fragments can share state and communicate)</a:t>
            </a:r>
          </a:p>
          <a:p>
            <a:pPr lvl="1"/>
            <a:r>
              <a:rPr lang="en-US" dirty="0"/>
              <a:t>Application (activities can share state and communicate)</a:t>
            </a:r>
          </a:p>
        </p:txBody>
      </p:sp>
    </p:spTree>
    <p:extLst>
      <p:ext uri="{BB962C8B-B14F-4D97-AF65-F5344CB8AC3E}">
        <p14:creationId xmlns:p14="http://schemas.microsoft.com/office/powerpoint/2010/main" val="105660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EB64-C456-44AA-99D9-CB16453C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ViewModels</a:t>
            </a:r>
            <a:r>
              <a:rPr lang="en-US" dirty="0"/>
              <a:t> have long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5EAA-49D9-4ED9-9E04-5A7220EA6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31894"/>
            <a:ext cx="4195089" cy="3327177"/>
          </a:xfrm>
        </p:spPr>
        <p:txBody>
          <a:bodyPr/>
          <a:lstStyle/>
          <a:p>
            <a:r>
              <a:rPr lang="en-US" dirty="0"/>
              <a:t>Data in a </a:t>
            </a:r>
            <a:r>
              <a:rPr lang="en-US" dirty="0" err="1"/>
              <a:t>ViewModel</a:t>
            </a:r>
            <a:r>
              <a:rPr lang="en-US" dirty="0"/>
              <a:t> is in memory even if device rotates or is paused</a:t>
            </a:r>
          </a:p>
          <a:p>
            <a:pPr lvl="1"/>
            <a:r>
              <a:rPr lang="en-US" dirty="0"/>
              <a:t>Fewer surprises at runtime!</a:t>
            </a:r>
          </a:p>
          <a:p>
            <a:pPr lvl="1"/>
            <a:r>
              <a:rPr lang="en-US" dirty="0"/>
              <a:t>You still sometimes need </a:t>
            </a:r>
            <a:r>
              <a:rPr lang="en-US" dirty="0" err="1"/>
              <a:t>onSaveInstanceState</a:t>
            </a:r>
            <a:r>
              <a:rPr lang="en-US" dirty="0"/>
              <a:t>() for persistence</a:t>
            </a:r>
          </a:p>
          <a:p>
            <a:pPr marL="150876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8EE625-DDC8-445C-A523-B362ABC01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09" y="1184303"/>
            <a:ext cx="6662607" cy="499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8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EA2D-B963-4CEB-9176-60A517FE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Networking(!)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CB3B-710D-4A5D-BD0C-DD215D9B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9202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“language” do we speak with servers?</a:t>
            </a:r>
          </a:p>
          <a:p>
            <a:pPr lvl="1"/>
            <a:r>
              <a:rPr lang="en-US" dirty="0"/>
              <a:t>Representational state transfer (REST)</a:t>
            </a:r>
          </a:p>
          <a:p>
            <a:pPr lvl="1"/>
            <a:r>
              <a:rPr lang="en-US" dirty="0"/>
              <a:t>Use text (JSON)</a:t>
            </a:r>
          </a:p>
          <a:p>
            <a:pPr lvl="1"/>
            <a:r>
              <a:rPr lang="en-US" dirty="0"/>
              <a:t>Servers are “stateless”</a:t>
            </a:r>
          </a:p>
          <a:p>
            <a:pPr lvl="2"/>
            <a:r>
              <a:rPr lang="en-US" dirty="0"/>
              <a:t>Requests give them all the context they need</a:t>
            </a:r>
          </a:p>
          <a:p>
            <a:r>
              <a:rPr lang="en-US" dirty="0"/>
              <a:t>What tools do we need in Android</a:t>
            </a:r>
          </a:p>
          <a:p>
            <a:pPr lvl="1"/>
            <a:r>
              <a:rPr lang="en-US" dirty="0"/>
              <a:t>Retrofit2: Talk to servers</a:t>
            </a:r>
          </a:p>
          <a:p>
            <a:pPr lvl="1"/>
            <a:r>
              <a:rPr lang="en-US" dirty="0" err="1"/>
              <a:t>Gson</a:t>
            </a:r>
            <a:r>
              <a:rPr lang="en-US" dirty="0"/>
              <a:t>: parse JSON</a:t>
            </a:r>
          </a:p>
          <a:p>
            <a:pPr lvl="1"/>
            <a:r>
              <a:rPr lang="en-US" dirty="0"/>
              <a:t>Coroutines &amp; Dispatchers: Fetch on background thread</a:t>
            </a:r>
          </a:p>
          <a:p>
            <a:pPr lvl="1"/>
            <a:r>
              <a:rPr lang="en-US" dirty="0"/>
              <a:t>Glide: display &amp; cache images given a URL</a:t>
            </a:r>
          </a:p>
          <a:p>
            <a:pPr lvl="2"/>
            <a:r>
              <a:rPr lang="en-US" dirty="0"/>
              <a:t>Glide is independent, but fetching images is common</a:t>
            </a:r>
          </a:p>
        </p:txBody>
      </p:sp>
    </p:spTree>
    <p:extLst>
      <p:ext uri="{BB962C8B-B14F-4D97-AF65-F5344CB8AC3E}">
        <p14:creationId xmlns:p14="http://schemas.microsoft.com/office/powerpoint/2010/main" val="787642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A723-489A-4BEF-ADCC-86D912CF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dispatchers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77DF-2AB7-4E0C-B8F2-67B2CBD3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613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Dispatcher.Main</a:t>
            </a:r>
            <a:r>
              <a:rPr lang="en-US" dirty="0"/>
              <a:t> - main thread</a:t>
            </a:r>
          </a:p>
          <a:p>
            <a:pPr lvl="1"/>
            <a:r>
              <a:rPr lang="en-US" dirty="0"/>
              <a:t>Must be quick</a:t>
            </a:r>
          </a:p>
          <a:p>
            <a:pPr lvl="1"/>
            <a:r>
              <a:rPr lang="en-US" dirty="0"/>
              <a:t>Required if you have to update the UI</a:t>
            </a:r>
          </a:p>
          <a:p>
            <a:r>
              <a:rPr lang="en-US" dirty="0" err="1"/>
              <a:t>Dispatcher.Default</a:t>
            </a:r>
            <a:r>
              <a:rPr lang="en-US" dirty="0"/>
              <a:t> - background thread possibly on other processor</a:t>
            </a:r>
          </a:p>
          <a:p>
            <a:pPr lvl="1"/>
            <a:r>
              <a:rPr lang="en-US" dirty="0"/>
              <a:t>For background work, like diffing lists</a:t>
            </a:r>
          </a:p>
          <a:p>
            <a:r>
              <a:rPr lang="en-US" dirty="0"/>
              <a:t>Dispatcher.IO - for network or file system</a:t>
            </a:r>
          </a:p>
          <a:p>
            <a:r>
              <a:rPr lang="en-US" dirty="0" err="1"/>
              <a:t>withContext</a:t>
            </a:r>
            <a:r>
              <a:rPr lang="en-US" dirty="0"/>
              <a:t> – allows you to switch dispatchers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“hi there”</a:t>
            </a:r>
          </a:p>
          <a:p>
            <a:r>
              <a:rPr lang="en-US" dirty="0">
                <a:cs typeface="Courier New" panose="02070309020205020404" pitchFamily="49" charset="0"/>
              </a:rPr>
              <a:t>Background </a:t>
            </a:r>
            <a:r>
              <a:rPr lang="en-US">
                <a:cs typeface="Courier New" panose="02070309020205020404" pitchFamily="49" charset="0"/>
              </a:rPr>
              <a:t>threads must </a:t>
            </a:r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 err="1">
                <a:cs typeface="Courier New" panose="02070309020205020404" pitchFamily="49" charset="0"/>
              </a:rPr>
              <a:t>postValue</a:t>
            </a:r>
            <a:r>
              <a:rPr lang="en-US" dirty="0">
                <a:cs typeface="Courier New" panose="02070309020205020404" pitchFamily="49" charset="0"/>
              </a:rPr>
              <a:t>, not </a:t>
            </a:r>
            <a:r>
              <a:rPr lang="en-US" dirty="0" err="1">
                <a:cs typeface="Courier New" panose="02070309020205020404" pitchFamily="49" charset="0"/>
              </a:rPr>
              <a:t>setValue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0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"Title": "The Cuckoo's Calling",</a:t>
            </a:r>
          </a:p>
          <a:p>
            <a:pPr marL="0" indent="0">
              <a:buNone/>
            </a:pPr>
            <a:r>
              <a:rPr lang="en-US" sz="1600" dirty="0"/>
              <a:t>    "Author": "Robert Galbraith",</a:t>
            </a:r>
          </a:p>
          <a:p>
            <a:pPr marL="0" indent="0">
              <a:buNone/>
            </a:pPr>
            <a:r>
              <a:rPr lang="en-US" sz="1600" dirty="0"/>
              <a:t>     "Detail": {  "Pages": 494  },</a:t>
            </a:r>
          </a:p>
          <a:p>
            <a:pPr marL="0" indent="0">
              <a:buNone/>
            </a:pPr>
            <a:r>
              <a:rPr lang="en-US" sz="1600" dirty="0"/>
              <a:t>    "Price": [</a:t>
            </a:r>
          </a:p>
          <a:p>
            <a:pPr marL="0" indent="0">
              <a:buNone/>
            </a:pPr>
            <a:r>
              <a:rPr lang="en-US" sz="1600" dirty="0"/>
              <a:t>        { "type": "Hardcover",</a:t>
            </a:r>
          </a:p>
          <a:p>
            <a:pPr marL="0" indent="0">
              <a:buNone/>
            </a:pPr>
            <a:r>
              <a:rPr lang="en-US" sz="1600" dirty="0"/>
              <a:t>            "price": 16.65  },</a:t>
            </a:r>
          </a:p>
          <a:p>
            <a:pPr marL="0" indent="0">
              <a:buNone/>
            </a:pPr>
            <a:r>
              <a:rPr lang="en-US" sz="1600" dirty="0"/>
              <a:t>        { "type": "</a:t>
            </a:r>
            <a:r>
              <a:rPr lang="en-US" sz="1600" dirty="0" err="1"/>
              <a:t>Kidle</a:t>
            </a:r>
            <a:r>
              <a:rPr lang="en-US" sz="1600" dirty="0"/>
              <a:t> Edition",</a:t>
            </a:r>
          </a:p>
          <a:p>
            <a:pPr marL="0" indent="0">
              <a:buNone/>
            </a:pPr>
            <a:r>
              <a:rPr lang="en-US" sz="1600" dirty="0"/>
              <a:t>           "price": 7.03 }</a:t>
            </a:r>
          </a:p>
          <a:p>
            <a:pPr marL="0" indent="0">
              <a:buNone/>
            </a:pPr>
            <a:r>
              <a:rPr lang="en-US" sz="1600" dirty="0"/>
              <a:t>    ]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3481" y="5309884"/>
            <a:ext cx="39135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http://www.w3resource.com/JSON/introduction.php</a:t>
            </a:r>
          </a:p>
        </p:txBody>
      </p:sp>
    </p:spTree>
    <p:extLst>
      <p:ext uri="{BB962C8B-B14F-4D97-AF65-F5344CB8AC3E}">
        <p14:creationId xmlns:p14="http://schemas.microsoft.com/office/powerpoint/2010/main" val="105227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basic and built-in data types in JSON. </a:t>
            </a:r>
          </a:p>
          <a:p>
            <a:pPr lvl="1"/>
            <a:r>
              <a:rPr lang="en-US" dirty="0"/>
              <a:t>Strings, numbers, Booleans (</a:t>
            </a:r>
            <a:r>
              <a:rPr lang="en-US" dirty="0" err="1"/>
              <a:t>i.e</a:t>
            </a:r>
            <a:r>
              <a:rPr lang="en-US" dirty="0"/>
              <a:t> true and false) and null. </a:t>
            </a:r>
          </a:p>
          <a:p>
            <a:pPr lvl="1"/>
            <a:r>
              <a:rPr lang="en-US" dirty="0"/>
              <a:t>These can be used as values</a:t>
            </a:r>
          </a:p>
          <a:p>
            <a:r>
              <a:rPr lang="en-US" dirty="0"/>
              <a:t>Two structured data types</a:t>
            </a:r>
          </a:p>
          <a:p>
            <a:r>
              <a:rPr lang="en-US" dirty="0"/>
              <a:t>Objects are wrapped within '{' and '}'. </a:t>
            </a:r>
          </a:p>
          <a:p>
            <a:pPr lvl="1"/>
            <a:r>
              <a:rPr lang="en-US" dirty="0"/>
              <a:t>Objects are list of label-value pairs.</a:t>
            </a:r>
          </a:p>
          <a:p>
            <a:r>
              <a:rPr lang="en-US" dirty="0"/>
              <a:t>Arrays are enclosed by '[' and ']'. </a:t>
            </a:r>
          </a:p>
          <a:p>
            <a:pPr lvl="1"/>
            <a:r>
              <a:rPr lang="en-US" dirty="0"/>
              <a:t>Arrays are list of values.</a:t>
            </a:r>
          </a:p>
          <a:p>
            <a:r>
              <a:rPr lang="en-US" dirty="0"/>
              <a:t>Both objects and arrays can be nested.</a:t>
            </a:r>
          </a:p>
        </p:txBody>
      </p:sp>
    </p:spTree>
    <p:extLst>
      <p:ext uri="{BB962C8B-B14F-4D97-AF65-F5344CB8AC3E}">
        <p14:creationId xmlns:p14="http://schemas.microsoft.com/office/powerpoint/2010/main" val="5944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DCE1-C6A3-47FB-9872-FC7B57CE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072203"/>
            <a:ext cx="7543800" cy="820652"/>
          </a:xfrm>
        </p:spPr>
        <p:txBody>
          <a:bodyPr/>
          <a:lstStyle/>
          <a:p>
            <a:r>
              <a:rPr lang="en-US" dirty="0"/>
              <a:t>Web services often return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483B-8137-4773-BBE4-ECC30420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B4455-2B99-4263-8274-CA89F93C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86" y="1961089"/>
            <a:ext cx="8515961" cy="39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33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4E38-8786-4E75-92E1-081695AB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pretty-printers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67FE-D252-46EA-976C-E63FAA0F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10" y="1230019"/>
            <a:ext cx="7886700" cy="92134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https://jsonformatter.org/json-pretty-print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D3DA9-31C6-4DC5-BA1E-DDDCF112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12" y="1688670"/>
            <a:ext cx="32159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3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3654-E23E-44DC-9B9C-4F364C0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CDC2-C882-4AB8-A1D4-AF15FDA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 to write idiomatic code?</a:t>
            </a:r>
          </a:p>
          <a:p>
            <a:pPr lvl="1"/>
            <a:r>
              <a:rPr lang="en-US" dirty="0"/>
              <a:t>In Kotlin, try to avoid explicit null checks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highScores.sortWith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compareByDescending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&lt;Score&gt;{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it.score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thenBy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{it.name})</a:t>
            </a:r>
          </a:p>
          <a:p>
            <a:pPr lvl="1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("file.txt").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(File("target_file.txt"));</a:t>
            </a:r>
          </a:p>
          <a:p>
            <a:r>
              <a:rPr lang="en-US" dirty="0" err="1"/>
              <a:t>Lateinit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09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CE1C-2354-4BAD-B9B9-29A5B184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services for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A39C-53A7-4EFA-ACFC-DCBA7FE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613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User authentication</a:t>
            </a:r>
          </a:p>
          <a:p>
            <a:pPr lvl="1"/>
            <a:r>
              <a:rPr lang="en-US" dirty="0"/>
              <a:t>Anonymous users</a:t>
            </a:r>
          </a:p>
          <a:p>
            <a:pPr lvl="1"/>
            <a:r>
              <a:rPr lang="en-US" dirty="0"/>
              <a:t>Email/Password</a:t>
            </a:r>
          </a:p>
          <a:p>
            <a:pPr lvl="1"/>
            <a:r>
              <a:rPr lang="en-US" dirty="0"/>
              <a:t>Google/</a:t>
            </a:r>
            <a:r>
              <a:rPr lang="en-US" dirty="0" err="1"/>
              <a:t>facebook</a:t>
            </a:r>
            <a:r>
              <a:rPr lang="en-US" dirty="0"/>
              <a:t>/phone number,…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Files (e.g., images, video)</a:t>
            </a:r>
          </a:p>
          <a:p>
            <a:pPr lvl="1"/>
            <a:r>
              <a:rPr lang="en-US" dirty="0"/>
              <a:t>Structured data (e.g., documents, collections)</a:t>
            </a:r>
          </a:p>
          <a:p>
            <a:pPr lvl="1"/>
            <a:r>
              <a:rPr lang="en-US" dirty="0"/>
              <a:t>Access control</a:t>
            </a:r>
          </a:p>
          <a:p>
            <a:r>
              <a:rPr lang="en-US" dirty="0"/>
              <a:t>Cloud functions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 in this class)</a:t>
            </a:r>
          </a:p>
          <a:p>
            <a:pPr lvl="1"/>
            <a:r>
              <a:rPr lang="en-US" dirty="0"/>
              <a:t>Code executes on your behalf in the cloud.  No VMs</a:t>
            </a:r>
          </a:p>
        </p:txBody>
      </p:sp>
    </p:spTree>
    <p:extLst>
      <p:ext uri="{BB962C8B-B14F-4D97-AF65-F5344CB8AC3E}">
        <p14:creationId xmlns:p14="http://schemas.microsoft.com/office/powerpoint/2010/main" val="2805657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EED0-606B-4F87-AA19-44FC6729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C390-E892-4C8F-97EE-4177ECCFB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0423"/>
            <a:ext cx="7886700" cy="4426540"/>
          </a:xfrm>
        </p:spPr>
        <p:txBody>
          <a:bodyPr/>
          <a:lstStyle/>
          <a:p>
            <a:r>
              <a:rPr lang="en-US" dirty="0"/>
              <a:t>How do you prove you are who you say you are?</a:t>
            </a:r>
          </a:p>
          <a:p>
            <a:pPr lvl="1"/>
            <a:r>
              <a:rPr lang="en-US" dirty="0"/>
              <a:t>Know a secret (e.g., password)</a:t>
            </a:r>
          </a:p>
          <a:p>
            <a:pPr lvl="1"/>
            <a:r>
              <a:rPr lang="en-US" dirty="0"/>
              <a:t>Possess a token (e.g., phone number)</a:t>
            </a:r>
          </a:p>
          <a:p>
            <a:pPr lvl="1"/>
            <a:r>
              <a:rPr lang="en-US" dirty="0"/>
              <a:t>Vouched for by third party (e.g</a:t>
            </a:r>
            <a:r>
              <a:rPr lang="en-US"/>
              <a:t>., google </a:t>
            </a:r>
            <a:r>
              <a:rPr lang="en-US" dirty="0"/>
              <a:t>or </a:t>
            </a:r>
            <a:r>
              <a:rPr lang="en-US" dirty="0" err="1"/>
              <a:t>facebook</a:t>
            </a:r>
            <a:r>
              <a:rPr lang="en-US" dirty="0"/>
              <a:t>)</a:t>
            </a:r>
          </a:p>
          <a:p>
            <a:r>
              <a:rPr lang="en-US" dirty="0"/>
              <a:t>Firebase authentication</a:t>
            </a:r>
          </a:p>
          <a:p>
            <a:pPr lvl="1"/>
            <a:r>
              <a:rPr lang="en-US" dirty="0"/>
              <a:t>Manages multiple users without a server</a:t>
            </a:r>
          </a:p>
          <a:p>
            <a:pPr lvl="1"/>
            <a:r>
              <a:rPr lang="en-US" dirty="0"/>
              <a:t>Configure a web-based console</a:t>
            </a:r>
          </a:p>
          <a:p>
            <a:pPr lvl="1"/>
            <a:r>
              <a:rPr lang="en-US" dirty="0"/>
              <a:t>Open source activity that does best practices login</a:t>
            </a:r>
          </a:p>
        </p:txBody>
      </p:sp>
    </p:spTree>
    <p:extLst>
      <p:ext uri="{BB962C8B-B14F-4D97-AF65-F5344CB8AC3E}">
        <p14:creationId xmlns:p14="http://schemas.microsoft.com/office/powerpoint/2010/main" val="2144809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8EC8-64AB-40BF-8F96-912D40C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A3E4-6331-44D7-A58E-FFE9661F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data in a flexible format in the cloud</a:t>
            </a:r>
          </a:p>
          <a:p>
            <a:pPr lvl="1"/>
            <a:r>
              <a:rPr lang="en-US" dirty="0"/>
              <a:t>No server, web console</a:t>
            </a:r>
          </a:p>
          <a:p>
            <a:r>
              <a:rPr lang="en-US" dirty="0"/>
              <a:t>Collections and documents</a:t>
            </a:r>
          </a:p>
          <a:p>
            <a:pPr lvl="1"/>
            <a:r>
              <a:rPr lang="en-US" dirty="0"/>
              <a:t>Documents are key/value pairs and sub-collections</a:t>
            </a:r>
          </a:p>
          <a:p>
            <a:pPr lvl="1"/>
            <a:r>
              <a:rPr lang="en-US" dirty="0"/>
              <a:t>Alternate collection/document/collection/document…</a:t>
            </a:r>
          </a:p>
          <a:p>
            <a:r>
              <a:rPr lang="en-US" dirty="0"/>
              <a:t>Real-time updates!</a:t>
            </a:r>
          </a:p>
          <a:p>
            <a:pPr lvl="1"/>
            <a:r>
              <a:rPr lang="en-US" dirty="0"/>
              <a:t>Cool for features like chat</a:t>
            </a:r>
          </a:p>
          <a:p>
            <a:pPr lvl="1"/>
            <a:r>
              <a:rPr lang="en-US" dirty="0"/>
              <a:t>Works well with live data</a:t>
            </a:r>
          </a:p>
        </p:txBody>
      </p:sp>
    </p:spTree>
    <p:extLst>
      <p:ext uri="{BB962C8B-B14F-4D97-AF65-F5344CB8AC3E}">
        <p14:creationId xmlns:p14="http://schemas.microsoft.com/office/powerpoint/2010/main" val="2230412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CD87-C351-4BF4-85E0-A280688B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D4DE-50CF-44A2-9ADC-FD321ED7C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81950" cy="4351338"/>
          </a:xfrm>
        </p:spPr>
        <p:txBody>
          <a:bodyPr/>
          <a:lstStyle/>
          <a:p>
            <a:r>
              <a:rPr lang="en-US" dirty="0"/>
              <a:t>Know what parts of your model are written by client code and what by the </a:t>
            </a:r>
            <a:r>
              <a:rPr lang="en-US" dirty="0" err="1"/>
              <a:t>db</a:t>
            </a:r>
            <a:r>
              <a:rPr lang="en-US" dirty="0"/>
              <a:t>/server</a:t>
            </a:r>
          </a:p>
          <a:p>
            <a:pPr lvl="1"/>
            <a:r>
              <a:rPr lang="en-US" dirty="0"/>
              <a:t>E.g., timestamps, ids are often </a:t>
            </a:r>
            <a:r>
              <a:rPr lang="en-US" dirty="0" err="1"/>
              <a:t>db</a:t>
            </a:r>
            <a:r>
              <a:rPr lang="en-US" dirty="0"/>
              <a:t>/server only</a:t>
            </a:r>
          </a:p>
          <a:p>
            <a:r>
              <a:rPr lang="en-US" dirty="0"/>
              <a:t>Expose fetched data via your </a:t>
            </a:r>
            <a:r>
              <a:rPr lang="en-US" dirty="0" err="1"/>
              <a:t>viewModel</a:t>
            </a:r>
            <a:endParaRPr lang="en-US" dirty="0"/>
          </a:p>
          <a:p>
            <a:pPr lvl="1"/>
            <a:r>
              <a:rPr lang="en-US" dirty="0" err="1"/>
              <a:t>LiveData</a:t>
            </a:r>
            <a:r>
              <a:rPr lang="en-US" dirty="0"/>
              <a:t> super useful if update is asynchronous</a:t>
            </a:r>
          </a:p>
          <a:p>
            <a:r>
              <a:rPr lang="en-US" dirty="0"/>
              <a:t>Understand how items are cached/modified</a:t>
            </a:r>
          </a:p>
          <a:p>
            <a:r>
              <a:rPr lang="en-US" dirty="0"/>
              <a:t>Generalize your notion of pointer</a:t>
            </a:r>
          </a:p>
          <a:p>
            <a:pPr lvl="1"/>
            <a:r>
              <a:rPr lang="en-US" dirty="0"/>
              <a:t>A pathname to an image is a “pointer.”</a:t>
            </a:r>
          </a:p>
          <a:p>
            <a:pPr lvl="2"/>
            <a:r>
              <a:rPr lang="en-US" dirty="0"/>
              <a:t>If pathname is in database, file better exist (referential integrity)</a:t>
            </a:r>
          </a:p>
          <a:p>
            <a:pPr lvl="1"/>
            <a:r>
              <a:rPr lang="en-US" dirty="0"/>
              <a:t>A foreign key points from one table to row of another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1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264F-6472-4BF2-94E1-20D115A5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navigation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BC74-1ABE-46BD-9916-0378B544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likes </a:t>
            </a:r>
            <a:r>
              <a:rPr lang="en-US" dirty="0" err="1"/>
              <a:t>newInstance</a:t>
            </a:r>
            <a:r>
              <a:rPr lang="en-US" dirty="0"/>
              <a:t>? argument bundles? back stack management?</a:t>
            </a:r>
          </a:p>
          <a:p>
            <a:r>
              <a:rPr lang="en-US" dirty="0"/>
              <a:t>Android navigation minimizes this hassle</a:t>
            </a:r>
          </a:p>
          <a:p>
            <a:pPr lvl="1"/>
            <a:r>
              <a:rPr lang="en-US" dirty="0"/>
              <a:t>Helps manage fragment transitions</a:t>
            </a:r>
          </a:p>
          <a:p>
            <a:pPr lvl="1"/>
            <a:r>
              <a:rPr lang="en-US" dirty="0"/>
              <a:t>Toolbar titles</a:t>
            </a:r>
          </a:p>
          <a:p>
            <a:pPr lvl="1"/>
            <a:r>
              <a:rPr lang="en-US" dirty="0"/>
              <a:t>Argument passing</a:t>
            </a:r>
          </a:p>
          <a:p>
            <a:r>
              <a:rPr lang="en-US" dirty="0"/>
              <a:t>Android navigation strict about killing fragments</a:t>
            </a:r>
          </a:p>
          <a:p>
            <a:pPr lvl="1"/>
            <a:r>
              <a:rPr lang="en-US" dirty="0"/>
              <a:t>Must store state in </a:t>
            </a:r>
            <a:r>
              <a:rPr lang="en-US" dirty="0" err="1"/>
              <a:t>viewModel</a:t>
            </a:r>
            <a:endParaRPr lang="en-US" dirty="0"/>
          </a:p>
          <a:p>
            <a:pPr lvl="1"/>
            <a:r>
              <a:rPr lang="en-US" dirty="0"/>
              <a:t>Tougher to use than .add, but more correct</a:t>
            </a:r>
          </a:p>
        </p:txBody>
      </p:sp>
    </p:spTree>
    <p:extLst>
      <p:ext uri="{BB962C8B-B14F-4D97-AF65-F5344CB8AC3E}">
        <p14:creationId xmlns:p14="http://schemas.microsoft.com/office/powerpoint/2010/main" val="3870951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7448-16F3-4CEB-A24F-D8247782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BD11-25B4-4C48-BBBC-CCD2C5F9E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start camera intent from an activity</a:t>
            </a:r>
          </a:p>
          <a:p>
            <a:r>
              <a:rPr lang="en-US" dirty="0"/>
              <a:t>Must give create a file name for camera to write</a:t>
            </a:r>
          </a:p>
          <a:p>
            <a:pPr lvl="1"/>
            <a:r>
              <a:rPr lang="en-US" dirty="0"/>
              <a:t>Must give camera permissions on that file (Uri)</a:t>
            </a:r>
          </a:p>
          <a:p>
            <a:r>
              <a:rPr lang="en-US" dirty="0"/>
              <a:t>Camera intent returns, without info about file</a:t>
            </a:r>
          </a:p>
          <a:p>
            <a:r>
              <a:rPr lang="en-US" dirty="0"/>
              <a:t>Our workflow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 will </a:t>
            </a:r>
            <a:r>
              <a:rPr lang="en-US" dirty="0" err="1"/>
              <a:t>startActivityForResult</a:t>
            </a:r>
            <a:endParaRPr lang="en-US" dirty="0"/>
          </a:p>
          <a:p>
            <a:pPr lvl="1"/>
            <a:r>
              <a:rPr lang="en-US" dirty="0" err="1"/>
              <a:t>ViewModel</a:t>
            </a:r>
            <a:r>
              <a:rPr lang="en-US" dirty="0"/>
              <a:t> chooses &amp; remembers file camera writes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 calls </a:t>
            </a:r>
            <a:r>
              <a:rPr lang="en-US" dirty="0" err="1"/>
              <a:t>viewModel</a:t>
            </a:r>
            <a:r>
              <a:rPr lang="en-US" dirty="0"/>
              <a:t> when camera finishes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sqlite</a:t>
            </a:r>
            <a:r>
              <a:rPr lang="en-US" dirty="0">
                <a:solidFill>
                  <a:srgbClr val="FF0000"/>
                </a:solidFill>
              </a:rPr>
              <a:t>: name by create timestamp, firebase </a:t>
            </a:r>
            <a:r>
              <a:rPr lang="en-US" dirty="0" err="1">
                <a:solidFill>
                  <a:srgbClr val="FF0000"/>
                </a:solidFill>
              </a:rPr>
              <a:t>uuid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57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CF1E-685C-470A-A92E-BB52AF36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 dealing with dependences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3D34-C8EA-4F7E-BBD5-8C6FE688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 note.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text: String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List&lt;String&gt;</a:t>
            </a:r>
          </a:p>
          <a:p>
            <a:r>
              <a:rPr lang="en-US" dirty="0" err="1"/>
              <a:t>imageFiles</a:t>
            </a:r>
            <a:r>
              <a:rPr lang="en-US" dirty="0"/>
              <a:t> is a list of path names</a:t>
            </a:r>
          </a:p>
          <a:p>
            <a:pPr lvl="1"/>
            <a:r>
              <a:rPr lang="en-US" dirty="0"/>
              <a:t>Each path name refers to an image</a:t>
            </a:r>
          </a:p>
          <a:p>
            <a:pPr lvl="1"/>
            <a:r>
              <a:rPr lang="en-US" dirty="0"/>
              <a:t>Image might be a local file (</a:t>
            </a:r>
            <a:r>
              <a:rPr lang="en-US" dirty="0" err="1"/>
              <a:t>sqlite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Image might be a cloud file (firebase)</a:t>
            </a:r>
          </a:p>
          <a:p>
            <a:r>
              <a:rPr lang="en-US" dirty="0"/>
              <a:t>Note depends on images</a:t>
            </a:r>
          </a:p>
          <a:p>
            <a:pPr lvl="1"/>
            <a:r>
              <a:rPr lang="en-US" dirty="0"/>
              <a:t>Danger: a note that refers to a non-existent image</a:t>
            </a:r>
          </a:p>
        </p:txBody>
      </p:sp>
    </p:spTree>
    <p:extLst>
      <p:ext uri="{BB962C8B-B14F-4D97-AF65-F5344CB8AC3E}">
        <p14:creationId xmlns:p14="http://schemas.microsoft.com/office/powerpoint/2010/main" val="2373759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F45-CC26-4B67-A15C-BFC7ECBE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create/edit a note (</a:t>
            </a:r>
            <a:r>
              <a:rPr lang="en-US" dirty="0" err="1"/>
              <a:t>sqlite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527-4CAD-4388-85A1-74D99706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In-memory note has list of image files (</a:t>
            </a:r>
            <a:r>
              <a:rPr lang="en-US" dirty="0" err="1"/>
              <a:t>newList</a:t>
            </a:r>
            <a:r>
              <a:rPr lang="en-US" dirty="0"/>
              <a:t>)</a:t>
            </a:r>
          </a:p>
          <a:p>
            <a:r>
              <a:rPr lang="en-US" dirty="0"/>
              <a:t>In-DB note has list of image files (</a:t>
            </a:r>
            <a:r>
              <a:rPr lang="en-US" dirty="0" err="1"/>
              <a:t>oldList</a:t>
            </a:r>
            <a:r>
              <a:rPr lang="en-US" dirty="0"/>
              <a:t>)</a:t>
            </a:r>
          </a:p>
          <a:p>
            <a:r>
              <a:rPr lang="en-US" dirty="0"/>
              <a:t>Algorithm to modify image table</a:t>
            </a:r>
          </a:p>
          <a:p>
            <a:pPr lvl="1"/>
            <a:r>
              <a:rPr lang="en-US" dirty="0"/>
              <a:t>Leave members shared between </a:t>
            </a:r>
            <a:r>
              <a:rPr lang="en-US" dirty="0" err="1"/>
              <a:t>oldList</a:t>
            </a:r>
            <a:r>
              <a:rPr lang="en-US" dirty="0"/>
              <a:t> &amp; </a:t>
            </a:r>
            <a:r>
              <a:rPr lang="en-US" dirty="0" err="1"/>
              <a:t>newList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oldList</a:t>
            </a:r>
            <a:r>
              <a:rPr lang="en-US" dirty="0"/>
              <a:t> and not in </a:t>
            </a:r>
            <a:r>
              <a:rPr lang="en-US" dirty="0" err="1"/>
              <a:t>newList</a:t>
            </a:r>
            <a:r>
              <a:rPr lang="en-US" dirty="0"/>
              <a:t> -&gt; delete file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newList</a:t>
            </a:r>
            <a:r>
              <a:rPr lang="en-US" dirty="0"/>
              <a:t> and not in </a:t>
            </a:r>
            <a:r>
              <a:rPr lang="en-US" dirty="0" err="1"/>
              <a:t>oldList</a:t>
            </a:r>
            <a:r>
              <a:rPr lang="en-US" dirty="0"/>
              <a:t> -&gt; add row </a:t>
            </a:r>
          </a:p>
        </p:txBody>
      </p:sp>
    </p:spTree>
    <p:extLst>
      <p:ext uri="{BB962C8B-B14F-4D97-AF65-F5344CB8AC3E}">
        <p14:creationId xmlns:p14="http://schemas.microsoft.com/office/powerpoint/2010/main" val="27287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F45-CC26-4B67-A15C-BFC7ECBE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note (</a:t>
            </a:r>
            <a:r>
              <a:rPr lang="en-US" dirty="0" err="1"/>
              <a:t>firestore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527-4CAD-4388-85A1-74D99706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list of image files -&gt; start upload</a:t>
            </a:r>
          </a:p>
          <a:p>
            <a:r>
              <a:rPr lang="en-US" dirty="0"/>
              <a:t>Write note</a:t>
            </a:r>
          </a:p>
          <a:p>
            <a:r>
              <a:rPr lang="en-US" dirty="0">
                <a:solidFill>
                  <a:srgbClr val="FF0000"/>
                </a:solidFill>
              </a:rPr>
              <a:t>What is wrong with this picture?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note.pictureUUIDs</a:t>
            </a:r>
            <a:r>
              <a:rPr lang="en-US" dirty="0">
                <a:solidFill>
                  <a:srgbClr val="FF0000"/>
                </a:solidFill>
              </a:rPr>
              <a:t> = [</a:t>
            </a:r>
            <a:r>
              <a:rPr lang="en-US" dirty="0" err="1">
                <a:solidFill>
                  <a:srgbClr val="FF0000"/>
                </a:solidFill>
              </a:rPr>
              <a:t>ffjsjsjsj-sjfjfj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storage/images/</a:t>
            </a:r>
            <a:r>
              <a:rPr lang="en-US" dirty="0" err="1">
                <a:solidFill>
                  <a:srgbClr val="FF0000"/>
                </a:solidFill>
              </a:rPr>
              <a:t>ffjsjsjsj-sjfjfj</a:t>
            </a:r>
            <a:r>
              <a:rPr lang="en-US" dirty="0">
                <a:solidFill>
                  <a:srgbClr val="FF0000"/>
                </a:solidFill>
              </a:rPr>
              <a:t> does not exist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Violates referential integrity!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Error when displaying new note (via live data)</a:t>
            </a:r>
          </a:p>
        </p:txBody>
      </p:sp>
    </p:spTree>
    <p:extLst>
      <p:ext uri="{BB962C8B-B14F-4D97-AF65-F5344CB8AC3E}">
        <p14:creationId xmlns:p14="http://schemas.microsoft.com/office/powerpoint/2010/main" val="24957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F45-CC26-4B67-A15C-BFC7ECBE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note (</a:t>
            </a:r>
            <a:r>
              <a:rPr lang="en-US" dirty="0" err="1"/>
              <a:t>firestore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527-4CAD-4388-85A1-74D99706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picture</a:t>
            </a:r>
          </a:p>
          <a:p>
            <a:r>
              <a:rPr lang="en-US" dirty="0"/>
              <a:t>Start file upload</a:t>
            </a:r>
          </a:p>
          <a:p>
            <a:r>
              <a:rPr lang="en-US" dirty="0"/>
              <a:t>When file successfully uploaded…</a:t>
            </a:r>
          </a:p>
          <a:p>
            <a:pPr lvl="1"/>
            <a:r>
              <a:rPr lang="en-US" dirty="0"/>
              <a:t>Delete local file</a:t>
            </a:r>
          </a:p>
          <a:p>
            <a:pPr lvl="1"/>
            <a:r>
              <a:rPr lang="en-US" dirty="0"/>
              <a:t>Update note to have new </a:t>
            </a:r>
            <a:r>
              <a:rPr lang="en-US" dirty="0" err="1"/>
              <a:t>pictureUUID</a:t>
            </a:r>
            <a:endParaRPr lang="en-US" dirty="0"/>
          </a:p>
          <a:p>
            <a:pPr lvl="1"/>
            <a:r>
              <a:rPr lang="en-US" dirty="0"/>
              <a:t>Write note to server</a:t>
            </a:r>
          </a:p>
          <a:p>
            <a:pPr lvl="2"/>
            <a:r>
              <a:rPr lang="en-US" dirty="0"/>
              <a:t>Maintains referential integrity!</a:t>
            </a:r>
          </a:p>
          <a:p>
            <a:pPr lvl="2"/>
            <a:r>
              <a:rPr lang="en-US" dirty="0"/>
              <a:t>Write data before writing pointers to it</a:t>
            </a:r>
          </a:p>
          <a:p>
            <a:pPr lvl="1"/>
            <a:r>
              <a:rPr lang="en-US" dirty="0"/>
              <a:t>Might be user-visible delay for their picture to show up</a:t>
            </a:r>
          </a:p>
        </p:txBody>
      </p:sp>
    </p:spTree>
    <p:extLst>
      <p:ext uri="{BB962C8B-B14F-4D97-AF65-F5344CB8AC3E}">
        <p14:creationId xmlns:p14="http://schemas.microsoft.com/office/powerpoint/2010/main" val="104221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5887-0954-4A23-A18A-E8654D1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at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E231-65D1-4977-920D-B8D9086D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with casting spells</a:t>
            </a:r>
          </a:p>
          <a:p>
            <a:pPr lvl="1"/>
            <a:r>
              <a:rPr lang="en-US" dirty="0"/>
              <a:t>Fake it till you make it</a:t>
            </a:r>
          </a:p>
          <a:p>
            <a:pPr lvl="1"/>
            <a:r>
              <a:rPr lang="en-US" dirty="0"/>
              <a:t>Pattern match from other code</a:t>
            </a:r>
          </a:p>
          <a:p>
            <a:r>
              <a:rPr lang="en-US" dirty="0"/>
              <a:t>Manage your frustration</a:t>
            </a:r>
          </a:p>
          <a:p>
            <a:pPr lvl="1"/>
            <a:r>
              <a:rPr lang="en-US" dirty="0"/>
              <a:t>Keep trying new angles</a:t>
            </a:r>
          </a:p>
          <a:p>
            <a:pPr lvl="1"/>
            <a:r>
              <a:rPr lang="en-US" dirty="0"/>
              <a:t>Write notes</a:t>
            </a:r>
          </a:p>
          <a:p>
            <a:pPr lvl="1"/>
            <a:r>
              <a:rPr lang="en-US" dirty="0"/>
              <a:t>Explain your problem in an email (don’t have to send it)</a:t>
            </a:r>
          </a:p>
          <a:p>
            <a:r>
              <a:rPr lang="en-US" dirty="0"/>
              <a:t>Am I doing things correctly and efficiently?</a:t>
            </a:r>
          </a:p>
          <a:p>
            <a:pPr lvl="1"/>
            <a:r>
              <a:rPr lang="en-US" dirty="0"/>
              <a:t>Get something working quickly, then improve</a:t>
            </a:r>
          </a:p>
          <a:p>
            <a:pPr lvl="1"/>
            <a:r>
              <a:rPr lang="en-US" dirty="0"/>
              <a:t>Move from one working version to the next (you can always roll back)</a:t>
            </a:r>
          </a:p>
          <a:p>
            <a:pPr lvl="1"/>
            <a:r>
              <a:rPr lang="en-US" dirty="0"/>
              <a:t>Add functionality bit by bit</a:t>
            </a:r>
          </a:p>
        </p:txBody>
      </p:sp>
    </p:spTree>
    <p:extLst>
      <p:ext uri="{BB962C8B-B14F-4D97-AF65-F5344CB8AC3E}">
        <p14:creationId xmlns:p14="http://schemas.microsoft.com/office/powerpoint/2010/main" val="258572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0FA4-557A-4FF1-BA73-18B0333F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8E1F-76AC-47C6-B85F-0C2B65DF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up to date</a:t>
            </a:r>
          </a:p>
          <a:p>
            <a:r>
              <a:rPr lang="en-US" dirty="0"/>
              <a:t>Layout files up to date</a:t>
            </a:r>
          </a:p>
          <a:p>
            <a:r>
              <a:rPr lang="en-US" dirty="0"/>
              <a:t>Gradle file up to date, has proper dependences</a:t>
            </a:r>
          </a:p>
          <a:p>
            <a:r>
              <a:rPr lang="en-US" dirty="0"/>
              <a:t>AndroidManifest.xml</a:t>
            </a:r>
          </a:p>
          <a:p>
            <a:r>
              <a:rPr lang="en-US" dirty="0" err="1"/>
              <a:t>Drawables</a:t>
            </a:r>
            <a:endParaRPr lang="en-US" dirty="0"/>
          </a:p>
          <a:p>
            <a:r>
              <a:rPr lang="en-US" dirty="0"/>
              <a:t>Values, like strings and colors, styles, etc.</a:t>
            </a:r>
          </a:p>
        </p:txBody>
      </p:sp>
    </p:spTree>
    <p:extLst>
      <p:ext uri="{BB962C8B-B14F-4D97-AF65-F5344CB8AC3E}">
        <p14:creationId xmlns:p14="http://schemas.microsoft.com/office/powerpoint/2010/main" val="425145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C871-0B0D-4C8E-908D-A975FCCC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68E6D-5996-4502-BF2F-A4CC02957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683" y="1301665"/>
            <a:ext cx="6452005" cy="41324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EF01B-A05C-42E0-9C74-AE469A0DB92F}"/>
              </a:ext>
            </a:extLst>
          </p:cNvPr>
          <p:cNvSpPr txBox="1"/>
          <p:nvPr/>
        </p:nvSpPr>
        <p:spPr>
          <a:xfrm>
            <a:off x="78828" y="5378012"/>
            <a:ext cx="5450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/>
              </a:rPr>
              <a:t>https://kb.wpbeaverbuilder.com/article/81-margins-and-padding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6523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1394-403D-40C0-9D48-9A74A225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new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070D-FBD3-4EA9-A492-604DB271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4699"/>
            <a:ext cx="7886700" cy="4351338"/>
          </a:xfrm>
        </p:spPr>
        <p:txBody>
          <a:bodyPr/>
          <a:lstStyle/>
          <a:p>
            <a:r>
              <a:rPr lang="en-US" dirty="0"/>
              <a:t>Activities in Android control the screen</a:t>
            </a:r>
          </a:p>
          <a:p>
            <a:pPr lvl="1"/>
            <a:r>
              <a:rPr lang="en-US" dirty="0"/>
              <a:t>Apps typically have several screens</a:t>
            </a:r>
          </a:p>
          <a:p>
            <a:pPr lvl="2"/>
            <a:r>
              <a:rPr lang="en-US" dirty="0"/>
              <a:t>E.g., Game play, high scores, settings</a:t>
            </a:r>
          </a:p>
          <a:p>
            <a:r>
              <a:rPr lang="en-US" dirty="0"/>
              <a:t>Starting an activity &gt; calling a function</a:t>
            </a:r>
          </a:p>
          <a:p>
            <a:pPr lvl="1"/>
            <a:r>
              <a:rPr lang="en-US" dirty="0"/>
              <a:t>Android runtime constructs the new activity</a:t>
            </a:r>
          </a:p>
          <a:p>
            <a:pPr lvl="2"/>
            <a:r>
              <a:rPr lang="en-US" dirty="0"/>
              <a:t>Eventually calls </a:t>
            </a:r>
            <a:r>
              <a:rPr lang="en-US" dirty="0" err="1"/>
              <a:t>onCreate</a:t>
            </a:r>
            <a:endParaRPr lang="en-US" dirty="0"/>
          </a:p>
          <a:p>
            <a:pPr lvl="1"/>
            <a:r>
              <a:rPr lang="en-US" dirty="0"/>
              <a:t>How do we pass parameters?</a:t>
            </a:r>
          </a:p>
          <a:p>
            <a:r>
              <a:rPr lang="en-US" dirty="0"/>
              <a:t>Returning from an activity isn’t a function return</a:t>
            </a:r>
          </a:p>
          <a:p>
            <a:pPr lvl="1"/>
            <a:r>
              <a:rPr lang="en-US" dirty="0"/>
              <a:t>Where do we return to?</a:t>
            </a:r>
          </a:p>
        </p:txBody>
      </p:sp>
    </p:spTree>
    <p:extLst>
      <p:ext uri="{BB962C8B-B14F-4D97-AF65-F5344CB8AC3E}">
        <p14:creationId xmlns:p14="http://schemas.microsoft.com/office/powerpoint/2010/main" val="381539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EC4C-13C2-4B70-BA28-3F01816B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Intents: Specifying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3DA6-00C0-4637-9229-2AE12CDEA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5990"/>
            <a:ext cx="7886700" cy="4351338"/>
          </a:xfrm>
        </p:spPr>
        <p:txBody>
          <a:bodyPr/>
          <a:lstStyle/>
          <a:p>
            <a:r>
              <a:rPr lang="en-US" dirty="0"/>
              <a:t>An intent is an abstract description of an operation to be performed (Android docs)</a:t>
            </a:r>
          </a:p>
          <a:p>
            <a:pPr lvl="1"/>
            <a:r>
              <a:rPr lang="en-US" dirty="0"/>
              <a:t>Implicit intent: abstract action (e.g., dial this number)</a:t>
            </a:r>
          </a:p>
          <a:p>
            <a:pPr lvl="1"/>
            <a:r>
              <a:rPr lang="en-US" dirty="0"/>
              <a:t>Explicit intent: execute this class</a:t>
            </a:r>
          </a:p>
          <a:p>
            <a:r>
              <a:rPr lang="en-US" dirty="0"/>
              <a:t>Provides a mechanism to pass parameters</a:t>
            </a:r>
          </a:p>
          <a:p>
            <a:pPr lvl="1"/>
            <a:r>
              <a:rPr lang="en-US" dirty="0"/>
              <a:t>Key/value bundles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Used on entry and exit of Activities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6D06607-8E26-4181-BF44-DD9B60233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86" y="3989976"/>
            <a:ext cx="7080067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 Get the Intent that called for this Activity to open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val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activityThatCalled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intent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 Get the data that was sent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val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callingBundle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activityThatCalled.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extras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callingTV.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text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callingBundle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?.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getString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callingActivity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0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ctivity lifetime android">
            <a:extLst>
              <a:ext uri="{FF2B5EF4-FFF2-40B4-BE49-F238E27FC236}">
                <a16:creationId xmlns:a16="http://schemas.microsoft.com/office/drawing/2014/main" id="{E4173E80-D5E4-448E-99A9-231C572B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03" y="365126"/>
            <a:ext cx="4839788" cy="6227874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679E4-B983-43B9-9039-B1EA7845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927D-DAFE-401A-8BCC-B5D77F01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673384" cy="4351338"/>
          </a:xfrm>
        </p:spPr>
        <p:txBody>
          <a:bodyPr/>
          <a:lstStyle/>
          <a:p>
            <a:r>
              <a:rPr lang="en-US" dirty="0"/>
              <a:t>State machine for activities</a:t>
            </a:r>
          </a:p>
          <a:p>
            <a:pPr lvl="1"/>
            <a:r>
              <a:rPr lang="en-US" dirty="0"/>
              <a:t>Android tells you about significant events</a:t>
            </a:r>
          </a:p>
          <a:p>
            <a:pPr lvl="1"/>
            <a:r>
              <a:rPr lang="en-US" dirty="0"/>
              <a:t>Your app might want to clean up when it goes to the background</a:t>
            </a:r>
          </a:p>
          <a:p>
            <a:r>
              <a:rPr lang="en-US" dirty="0"/>
              <a:t>Trend away from explicit callbacks</a:t>
            </a:r>
          </a:p>
        </p:txBody>
      </p:sp>
    </p:spTree>
    <p:extLst>
      <p:ext uri="{BB962C8B-B14F-4D97-AF65-F5344CB8AC3E}">
        <p14:creationId xmlns:p14="http://schemas.microsoft.com/office/powerpoint/2010/main" val="130732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2405</Words>
  <Application>Microsoft Macintosh PowerPoint</Application>
  <PresentationFormat>On-screen Show (4:3)</PresentationFormat>
  <Paragraphs>348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Source Code Pro</vt:lpstr>
      <vt:lpstr>Office Theme</vt:lpstr>
      <vt:lpstr>Mobile (Android)</vt:lpstr>
      <vt:lpstr>Android, a mobile OS</vt:lpstr>
      <vt:lpstr>Working with a programming language</vt:lpstr>
      <vt:lpstr>How to succeed at programming</vt:lpstr>
      <vt:lpstr>Android Project Checklist</vt:lpstr>
      <vt:lpstr>Widgets</vt:lpstr>
      <vt:lpstr>Starting a new Activity</vt:lpstr>
      <vt:lpstr>Intents: Specifying operations</vt:lpstr>
      <vt:lpstr>Activity lifetime</vt:lpstr>
      <vt:lpstr>ListView</vt:lpstr>
      <vt:lpstr>Adapting a list to your screen</vt:lpstr>
      <vt:lpstr>Adapting a list to your screen</vt:lpstr>
      <vt:lpstr>RecyclerView glossary</vt:lpstr>
      <vt:lpstr>Binding a recycled view</vt:lpstr>
      <vt:lpstr>ViewHolder</vt:lpstr>
      <vt:lpstr>ViewHolder</vt:lpstr>
      <vt:lpstr>ViewHolder</vt:lpstr>
      <vt:lpstr>Why is activity/fragment killed?</vt:lpstr>
      <vt:lpstr>Fragments</vt:lpstr>
      <vt:lpstr>LiveData, ViewModels, MVVM</vt:lpstr>
      <vt:lpstr>View, ViewModel, Model (MVVM)</vt:lpstr>
      <vt:lpstr>MVVM, lifetime and scope</vt:lpstr>
      <vt:lpstr>ViewModels have long lifetimes</vt:lpstr>
      <vt:lpstr>Networking(!)</vt:lpstr>
      <vt:lpstr>Coroutine dispatchers</vt:lpstr>
      <vt:lpstr>JSON (JavaScript Object Notation) Example</vt:lpstr>
      <vt:lpstr>Elements of JSON</vt:lpstr>
      <vt:lpstr>Web services often return JSON</vt:lpstr>
      <vt:lpstr>Web pretty-printers</vt:lpstr>
      <vt:lpstr>Network services for mobile</vt:lpstr>
      <vt:lpstr>Authentication</vt:lpstr>
      <vt:lpstr>Google firestore</vt:lpstr>
      <vt:lpstr>Working with a database</vt:lpstr>
      <vt:lpstr>Android navigation library</vt:lpstr>
      <vt:lpstr>Taking pictures</vt:lpstr>
      <vt:lpstr>Notes: dealing with dependences</vt:lpstr>
      <vt:lpstr>How to create/edit a note (sqlite)</vt:lpstr>
      <vt:lpstr>How to create a note (firestore)</vt:lpstr>
      <vt:lpstr>How to create a note (firestore)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Kessler, Aidan C</dc:creator>
  <cp:lastModifiedBy>Office365</cp:lastModifiedBy>
  <cp:revision>102</cp:revision>
  <dcterms:created xsi:type="dcterms:W3CDTF">2019-03-04T19:26:36Z</dcterms:created>
  <dcterms:modified xsi:type="dcterms:W3CDTF">2022-06-05T05:14:14Z</dcterms:modified>
</cp:coreProperties>
</file>