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2"/>
  </p:notesMasterIdLst>
  <p:sldIdLst>
    <p:sldId id="299" r:id="rId2"/>
    <p:sldId id="290" r:id="rId3"/>
    <p:sldId id="270" r:id="rId4"/>
    <p:sldId id="300" r:id="rId5"/>
    <p:sldId id="301" r:id="rId6"/>
    <p:sldId id="302" r:id="rId7"/>
    <p:sldId id="303" r:id="rId8"/>
    <p:sldId id="304" r:id="rId9"/>
    <p:sldId id="286"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01" autoAdjust="0"/>
  </p:normalViewPr>
  <p:slideViewPr>
    <p:cSldViewPr snapToGrid="0">
      <p:cViewPr varScale="1">
        <p:scale>
          <a:sx n="59" d="100"/>
          <a:sy n="59" d="100"/>
        </p:scale>
        <p:origin x="1152"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5F806-EE80-4336-86B8-F140DC2E77EF}"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C359C-51B0-426E-8229-B04C74E3F004}" type="slidenum">
              <a:rPr lang="en-US" smtClean="0"/>
              <a:t>‹#›</a:t>
            </a:fld>
            <a:endParaRPr lang="en-US"/>
          </a:p>
        </p:txBody>
      </p:sp>
    </p:spTree>
    <p:extLst>
      <p:ext uri="{BB962C8B-B14F-4D97-AF65-F5344CB8AC3E}">
        <p14:creationId xmlns:p14="http://schemas.microsoft.com/office/powerpoint/2010/main" val="75826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2</a:t>
            </a:fld>
            <a:endParaRPr lang="en-US"/>
          </a:p>
        </p:txBody>
      </p:sp>
    </p:spTree>
    <p:extLst>
      <p:ext uri="{BB962C8B-B14F-4D97-AF65-F5344CB8AC3E}">
        <p14:creationId xmlns:p14="http://schemas.microsoft.com/office/powerpoint/2010/main" val="59250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3</a:t>
            </a:fld>
            <a:endParaRPr lang="en-US"/>
          </a:p>
        </p:txBody>
      </p:sp>
    </p:spTree>
    <p:extLst>
      <p:ext uri="{BB962C8B-B14F-4D97-AF65-F5344CB8AC3E}">
        <p14:creationId xmlns:p14="http://schemas.microsoft.com/office/powerpoint/2010/main" val="253023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4</a:t>
            </a:fld>
            <a:endParaRPr lang="en-US"/>
          </a:p>
        </p:txBody>
      </p:sp>
    </p:spTree>
    <p:extLst>
      <p:ext uri="{BB962C8B-B14F-4D97-AF65-F5344CB8AC3E}">
        <p14:creationId xmlns:p14="http://schemas.microsoft.com/office/powerpoint/2010/main" val="265629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5</a:t>
            </a:fld>
            <a:endParaRPr lang="en-US"/>
          </a:p>
        </p:txBody>
      </p:sp>
    </p:spTree>
    <p:extLst>
      <p:ext uri="{BB962C8B-B14F-4D97-AF65-F5344CB8AC3E}">
        <p14:creationId xmlns:p14="http://schemas.microsoft.com/office/powerpoint/2010/main" val="275720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6</a:t>
            </a:fld>
            <a:endParaRPr lang="en-US"/>
          </a:p>
        </p:txBody>
      </p:sp>
    </p:spTree>
    <p:extLst>
      <p:ext uri="{BB962C8B-B14F-4D97-AF65-F5344CB8AC3E}">
        <p14:creationId xmlns:p14="http://schemas.microsoft.com/office/powerpoint/2010/main" val="210020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7</a:t>
            </a:fld>
            <a:endParaRPr lang="en-US"/>
          </a:p>
        </p:txBody>
      </p:sp>
    </p:spTree>
    <p:extLst>
      <p:ext uri="{BB962C8B-B14F-4D97-AF65-F5344CB8AC3E}">
        <p14:creationId xmlns:p14="http://schemas.microsoft.com/office/powerpoint/2010/main" val="391618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8</a:t>
            </a:fld>
            <a:endParaRPr lang="en-US"/>
          </a:p>
        </p:txBody>
      </p:sp>
    </p:spTree>
    <p:extLst>
      <p:ext uri="{BB962C8B-B14F-4D97-AF65-F5344CB8AC3E}">
        <p14:creationId xmlns:p14="http://schemas.microsoft.com/office/powerpoint/2010/main" val="2512981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9</a:t>
            </a:fld>
            <a:endParaRPr lang="en-US"/>
          </a:p>
        </p:txBody>
      </p:sp>
    </p:spTree>
    <p:extLst>
      <p:ext uri="{BB962C8B-B14F-4D97-AF65-F5344CB8AC3E}">
        <p14:creationId xmlns:p14="http://schemas.microsoft.com/office/powerpoint/2010/main" val="234440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57FDE-B128-4F98-B5E7-8DC8C19FD3DE}" type="slidenum">
              <a:rPr lang="en-US" smtClean="0"/>
              <a:t>10</a:t>
            </a:fld>
            <a:endParaRPr lang="en-US"/>
          </a:p>
        </p:txBody>
      </p:sp>
    </p:spTree>
    <p:extLst>
      <p:ext uri="{BB962C8B-B14F-4D97-AF65-F5344CB8AC3E}">
        <p14:creationId xmlns:p14="http://schemas.microsoft.com/office/powerpoint/2010/main" val="428676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0ECFDB-F43D-4B55-88FC-32F4B0984C5A}"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EFCFC-F81F-451F-9E87-53B066501C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41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ECFDB-F43D-4B55-88FC-32F4B0984C5A}"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24244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ECFDB-F43D-4B55-88FC-32F4B0984C5A}"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EFCFC-F81F-451F-9E87-53B066501C4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77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836712"/>
            <a:ext cx="12192000" cy="711077"/>
          </a:xfrm>
          <a:prstGeom prst="rect">
            <a:avLst/>
          </a:prstGeom>
        </p:spPr>
        <p:txBody>
          <a:bodyPr anchor="ctr"/>
          <a:lstStyle>
            <a:lvl1pPr>
              <a:buFontTx/>
              <a:buNone/>
              <a:defRPr sz="48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1" y="1604797"/>
            <a:ext cx="12191999" cy="576000"/>
          </a:xfrm>
          <a:prstGeom prst="rect">
            <a:avLst/>
          </a:prstGeom>
        </p:spPr>
        <p:txBody>
          <a:bodyPr lIns="108000" anchor="ctr"/>
          <a:lstStyle>
            <a:lvl1pPr marL="0" indent="0" algn="ctr">
              <a:buNone/>
              <a:defRPr sz="16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750373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12192000" cy="1179288"/>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30427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21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ECFDB-F43D-4B55-88FC-32F4B0984C5A}"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199187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ECFDB-F43D-4B55-88FC-32F4B0984C5A}"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EFCFC-F81F-451F-9E87-53B066501C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69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ECFDB-F43D-4B55-88FC-32F4B0984C5A}"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420295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ECFDB-F43D-4B55-88FC-32F4B0984C5A}"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384278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ECFDB-F43D-4B55-88FC-32F4B0984C5A}"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268675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ECFDB-F43D-4B55-88FC-32F4B0984C5A}"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90461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ECFDB-F43D-4B55-88FC-32F4B0984C5A}"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EFCFC-F81F-451F-9E87-53B066501C49}" type="slidenum">
              <a:rPr lang="en-US" smtClean="0"/>
              <a:t>‹#›</a:t>
            </a:fld>
            <a:endParaRPr lang="en-US"/>
          </a:p>
        </p:txBody>
      </p:sp>
    </p:spTree>
    <p:extLst>
      <p:ext uri="{BB962C8B-B14F-4D97-AF65-F5344CB8AC3E}">
        <p14:creationId xmlns:p14="http://schemas.microsoft.com/office/powerpoint/2010/main" val="154059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ECFDB-F43D-4B55-88FC-32F4B0984C5A}"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EFCFC-F81F-451F-9E87-53B066501C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59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0ECFDB-F43D-4B55-88FC-32F4B0984C5A}" type="datetimeFigureOut">
              <a:rPr lang="en-US" smtClean="0"/>
              <a:t>6/29/2022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2EFCFC-F81F-451F-9E87-53B066501C4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56271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2" y="1765016"/>
            <a:ext cx="11005457" cy="711077"/>
          </a:xfrm>
        </p:spPr>
        <p:txBody>
          <a:bodyPr>
            <a:noAutofit/>
          </a:bodyPr>
          <a:lstStyle/>
          <a:p>
            <a:r>
              <a:rPr lang="en-US"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Cybersecurity For Bank remote workers through Application</a:t>
            </a:r>
            <a:endParaRPr lang="ko-KR" altLang="en-US" sz="2400" dirty="0">
              <a:solidFill>
                <a:schemeClr val="tx1"/>
              </a:solidFill>
            </a:endParaRPr>
          </a:p>
        </p:txBody>
      </p:sp>
      <p:sp>
        <p:nvSpPr>
          <p:cNvPr id="8" name="Title 1">
            <a:extLst>
              <a:ext uri="{FF2B5EF4-FFF2-40B4-BE49-F238E27FC236}">
                <a16:creationId xmlns:a16="http://schemas.microsoft.com/office/drawing/2014/main" id="{7AF426E0-AC41-7348-81E6-C1A8ECD4B83D}"/>
              </a:ext>
            </a:extLst>
          </p:cNvPr>
          <p:cNvSpPr txBox="1">
            <a:spLocks/>
          </p:cNvSpPr>
          <p:nvPr/>
        </p:nvSpPr>
        <p:spPr>
          <a:xfrm>
            <a:off x="-213657" y="2661334"/>
            <a:ext cx="12192000" cy="711077"/>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en-US" altLang="ko-KR" sz="1867" dirty="0">
                <a:ea typeface="맑은 고딕" pitchFamily="50" charset="-127"/>
              </a:rPr>
              <a:t>Project manager: Hasan Alhwietat</a:t>
            </a:r>
            <a:endParaRPr lang="ko-KR" altLang="en-US" sz="1867" dirty="0"/>
          </a:p>
        </p:txBody>
      </p:sp>
      <p:pic>
        <p:nvPicPr>
          <p:cNvPr id="4" name="Picture 3" descr="A picture containing logo&#10;&#10;Description automatically generated">
            <a:extLst>
              <a:ext uri="{FF2B5EF4-FFF2-40B4-BE49-F238E27FC236}">
                <a16:creationId xmlns:a16="http://schemas.microsoft.com/office/drawing/2014/main" id="{644D8E6C-494D-CF0E-206B-8FC3517D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84710"/>
            <a:ext cx="12192000" cy="3072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rgbClr val="FF0000"/>
              </a:solidFill>
            </a:endParaRPr>
          </a:p>
        </p:txBody>
      </p:sp>
      <p:grpSp>
        <p:nvGrpSpPr>
          <p:cNvPr id="7" name="Group 6"/>
          <p:cNvGrpSpPr/>
          <p:nvPr/>
        </p:nvGrpSpPr>
        <p:grpSpPr>
          <a:xfrm>
            <a:off x="3023659" y="3020881"/>
            <a:ext cx="6144683" cy="1101673"/>
            <a:chOff x="2253890" y="2008261"/>
            <a:chExt cx="4608512" cy="826255"/>
          </a:xfrm>
        </p:grpSpPr>
        <p:sp>
          <p:nvSpPr>
            <p:cNvPr id="8" name="Text Placeholder 3"/>
            <p:cNvSpPr txBox="1">
              <a:spLocks/>
            </p:cNvSpPr>
            <p:nvPr/>
          </p:nvSpPr>
          <p:spPr>
            <a:xfrm>
              <a:off x="2253890" y="255782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133" b="1" dirty="0">
                  <a:solidFill>
                    <a:schemeClr val="bg1"/>
                  </a:solidFill>
                  <a:cs typeface="Arial" pitchFamily="34" charset="0"/>
                </a:rPr>
                <a:t>Any questions?</a:t>
              </a:r>
              <a:endParaRPr lang="ko-KR" altLang="en-US" sz="2133" b="1" dirty="0">
                <a:solidFill>
                  <a:schemeClr val="bg1"/>
                </a:solidFill>
                <a:cs typeface="Arial" pitchFamily="34" charset="0"/>
              </a:endParaRPr>
            </a:p>
          </p:txBody>
        </p:sp>
        <p:sp>
          <p:nvSpPr>
            <p:cNvPr id="9" name="Title 4"/>
            <p:cNvSpPr txBox="1">
              <a:spLocks/>
            </p:cNvSpPr>
            <p:nvPr/>
          </p:nvSpPr>
          <p:spPr>
            <a:xfrm>
              <a:off x="2253890" y="2008261"/>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800" dirty="0">
                  <a:solidFill>
                    <a:schemeClr val="bg1"/>
                  </a:solidFill>
                  <a:latin typeface="+mj-lt"/>
                </a:rPr>
                <a:t>Thank you!</a:t>
              </a:r>
              <a:endParaRPr lang="ko-KR" altLang="en-US" sz="4800" dirty="0">
                <a:solidFill>
                  <a:schemeClr val="bg1"/>
                </a:solidFill>
                <a:latin typeface="+mj-lt"/>
              </a:endParaRPr>
            </a:p>
          </p:txBody>
        </p:sp>
      </p:grpSp>
      <p:sp>
        <p:nvSpPr>
          <p:cNvPr id="11" name="Freeform 10"/>
          <p:cNvSpPr/>
          <p:nvPr/>
        </p:nvSpPr>
        <p:spPr>
          <a:xfrm>
            <a:off x="7344139" y="1833497"/>
            <a:ext cx="743748" cy="722771"/>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pic>
        <p:nvPicPr>
          <p:cNvPr id="10" name="Picture 9" descr="A picture containing logo&#10;&#10;Description automatically generated">
            <a:extLst>
              <a:ext uri="{FF2B5EF4-FFF2-40B4-BE49-F238E27FC236}">
                <a16:creationId xmlns:a16="http://schemas.microsoft.com/office/drawing/2014/main" id="{CC235374-EFC7-28FA-5C45-375999D3EB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6470" y="1627368"/>
            <a:ext cx="2099060" cy="1379720"/>
          </a:xfrm>
          <a:prstGeom prst="rect">
            <a:avLst/>
          </a:prstGeom>
        </p:spPr>
      </p:pic>
      <p:sp>
        <p:nvSpPr>
          <p:cNvPr id="12" name="Freeform 10">
            <a:extLst>
              <a:ext uri="{FF2B5EF4-FFF2-40B4-BE49-F238E27FC236}">
                <a16:creationId xmlns:a16="http://schemas.microsoft.com/office/drawing/2014/main" id="{422DB3D6-5746-1C67-5BD2-7D332126149A}"/>
              </a:ext>
            </a:extLst>
          </p:cNvPr>
          <p:cNvSpPr/>
          <p:nvPr/>
        </p:nvSpPr>
        <p:spPr>
          <a:xfrm>
            <a:off x="4104113" y="1833497"/>
            <a:ext cx="743748" cy="722771"/>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rgbClr val="E629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Tree>
    <p:extLst>
      <p:ext uri="{BB962C8B-B14F-4D97-AF65-F5344CB8AC3E}">
        <p14:creationId xmlns:p14="http://schemas.microsoft.com/office/powerpoint/2010/main" val="322635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1059902"/>
            <a:ext cx="12192000" cy="1179288"/>
          </a:xfrm>
        </p:spPr>
        <p:txBody>
          <a:bodyPr/>
          <a:lstStyle/>
          <a:p>
            <a:r>
              <a:rPr lang="en-US" sz="4400" dirty="0">
                <a:solidFill>
                  <a:schemeClr val="tx1"/>
                </a:solidFill>
              </a:rPr>
              <a:t>Main idea the project: -</a:t>
            </a:r>
            <a:endParaRPr lang="ko-KR" altLang="en-US" sz="4267" dirty="0">
              <a:solidFill>
                <a:schemeClr val="tx1"/>
              </a:solidFill>
            </a:endParaRPr>
          </a:p>
        </p:txBody>
      </p:sp>
      <p:sp>
        <p:nvSpPr>
          <p:cNvPr id="9" name="Rectangle 8"/>
          <p:cNvSpPr/>
          <p:nvPr/>
        </p:nvSpPr>
        <p:spPr>
          <a:xfrm>
            <a:off x="1534885" y="2356198"/>
            <a:ext cx="9361649" cy="269207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8" name="TextBox 27"/>
          <p:cNvSpPr txBox="1"/>
          <p:nvPr/>
        </p:nvSpPr>
        <p:spPr>
          <a:xfrm>
            <a:off x="1534885" y="2405119"/>
            <a:ext cx="9361649" cy="2677656"/>
          </a:xfrm>
          <a:prstGeom prst="rect">
            <a:avLst/>
          </a:prstGeom>
          <a:noFill/>
        </p:spPr>
        <p:txBody>
          <a:bodyPr wrap="square" rtlCol="0">
            <a:spAutoFit/>
          </a:bodyPr>
          <a:lstStyle/>
          <a:p>
            <a:r>
              <a:rPr lang="en-US" sz="2400" dirty="0"/>
              <a:t>We will create an app that provides security for remote employees. This application will contain anti-virus software and provide a connection with the company via VPN in order to protect the devices with an encrypted connection with the company and the employees will backup the data and transfer the important data to the data center. It also sends alert messages to specialists in the event that security vulnerabilities are found those cause problems for the organization in order to find a solution to this gap.</a:t>
            </a: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spTree>
    <p:extLst>
      <p:ext uri="{BB962C8B-B14F-4D97-AF65-F5344CB8AC3E}">
        <p14:creationId xmlns:p14="http://schemas.microsoft.com/office/powerpoint/2010/main" val="187529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3059"/>
            <a:ext cx="12192000" cy="1179288"/>
          </a:xfrm>
        </p:spPr>
        <p:txBody>
          <a:bodyPr/>
          <a:lstStyle/>
          <a:p>
            <a:pPr algn="ctr"/>
            <a:r>
              <a:rPr lang="en-US" sz="4000" dirty="0">
                <a:solidFill>
                  <a:schemeClr val="tx1"/>
                </a:solidFill>
              </a:rPr>
              <a:t>Objective of the project: -</a:t>
            </a:r>
            <a:endParaRPr lang="ko-KR" altLang="en-US" sz="3733" dirty="0">
              <a:solidFill>
                <a:schemeClr val="tx1"/>
              </a:solidFill>
            </a:endParaRPr>
          </a:p>
        </p:txBody>
      </p:sp>
      <p:grpSp>
        <p:nvGrpSpPr>
          <p:cNvPr id="3" name="Group 2"/>
          <p:cNvGrpSpPr/>
          <p:nvPr/>
        </p:nvGrpSpPr>
        <p:grpSpPr>
          <a:xfrm>
            <a:off x="329914" y="3219493"/>
            <a:ext cx="4198801" cy="3058625"/>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pic>
        <p:nvPicPr>
          <p:cNvPr id="13315" name="Picture 3" descr="D:\KBM-정애\014-Fullppt\PNG이미지\지구본.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8721" y="2768501"/>
            <a:ext cx="1648571" cy="1651809"/>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406800" y="4472267"/>
            <a:ext cx="1552413" cy="875597"/>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67" dirty="0"/>
          </a:p>
        </p:txBody>
      </p:sp>
      <p:sp>
        <p:nvSpPr>
          <p:cNvPr id="19" name="Oval 18"/>
          <p:cNvSpPr/>
          <p:nvPr/>
        </p:nvSpPr>
        <p:spPr>
          <a:xfrm>
            <a:off x="2975654" y="1758870"/>
            <a:ext cx="875597" cy="875597"/>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933" dirty="0"/>
          </a:p>
        </p:txBody>
      </p:sp>
      <p:sp>
        <p:nvSpPr>
          <p:cNvPr id="20" name="Oval 19"/>
          <p:cNvSpPr/>
          <p:nvPr/>
        </p:nvSpPr>
        <p:spPr>
          <a:xfrm>
            <a:off x="3937891" y="3897456"/>
            <a:ext cx="875597" cy="875597"/>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533" dirty="0"/>
          </a:p>
        </p:txBody>
      </p:sp>
      <p:sp>
        <p:nvSpPr>
          <p:cNvPr id="21" name="Oval 20"/>
          <p:cNvSpPr/>
          <p:nvPr/>
        </p:nvSpPr>
        <p:spPr>
          <a:xfrm>
            <a:off x="3988507" y="2532103"/>
            <a:ext cx="875597" cy="875597"/>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333" dirty="0"/>
          </a:p>
        </p:txBody>
      </p:sp>
      <p:sp>
        <p:nvSpPr>
          <p:cNvPr id="40" name="TextBox 39"/>
          <p:cNvSpPr txBox="1"/>
          <p:nvPr/>
        </p:nvSpPr>
        <p:spPr>
          <a:xfrm>
            <a:off x="4426305" y="2005835"/>
            <a:ext cx="6528128" cy="338554"/>
          </a:xfrm>
          <a:prstGeom prst="rect">
            <a:avLst/>
          </a:prstGeom>
          <a:noFill/>
        </p:spPr>
        <p:txBody>
          <a:bodyPr wrap="square" rtlCol="0">
            <a:spAutoFit/>
          </a:bodyPr>
          <a:lstStyle/>
          <a:p>
            <a:pPr marR="0" lvl="0" rtl="0" fontAlgn="base">
              <a:spcBef>
                <a:spcPts val="0"/>
              </a:spcBef>
              <a:spcAft>
                <a:spcPts val="0"/>
              </a:spcAft>
              <a:buClr>
                <a:srgbClr val="434343"/>
              </a:buClr>
              <a:buSzPts val="1000"/>
            </a:pPr>
            <a:r>
              <a:rPr lang="en-GB" sz="1600" u="none" strike="noStrike" dirty="0">
                <a:solidFill>
                  <a:srgbClr val="000000"/>
                </a:solidFill>
                <a:effectLst/>
                <a:latin typeface="Arial" panose="020B0604020202020204" pitchFamily="34" charset="0"/>
                <a:ea typeface="Times New Roman" panose="02020603050405020304" pitchFamily="18" charset="0"/>
                <a:cs typeface="Open Sans" panose="020B0606030504020204" pitchFamily="34" charset="0"/>
              </a:rPr>
              <a:t>Protecting the company from risks and increasing security.</a:t>
            </a:r>
            <a:endParaRPr lang="en-US" sz="1600" u="none" strike="noStrike" dirty="0">
              <a:effectLst/>
              <a:latin typeface="Open Sans" panose="020B0606030504020204" pitchFamily="34" charset="0"/>
              <a:ea typeface="Open Sans" panose="020B0606030504020204" pitchFamily="34" charset="0"/>
              <a:cs typeface="Open Sans" panose="020B0606030504020204" pitchFamily="34" charset="0"/>
            </a:endParaRPr>
          </a:p>
        </p:txBody>
      </p:sp>
      <p:grpSp>
        <p:nvGrpSpPr>
          <p:cNvPr id="44" name="Group 43"/>
          <p:cNvGrpSpPr/>
          <p:nvPr/>
        </p:nvGrpSpPr>
        <p:grpSpPr>
          <a:xfrm>
            <a:off x="5001360" y="2722511"/>
            <a:ext cx="6759264" cy="1892317"/>
            <a:chOff x="7140994" y="856926"/>
            <a:chExt cx="1463005" cy="1240054"/>
          </a:xfrm>
        </p:grpSpPr>
        <p:sp>
          <p:nvSpPr>
            <p:cNvPr id="45" name="TextBox 44"/>
            <p:cNvSpPr txBox="1"/>
            <p:nvPr/>
          </p:nvSpPr>
          <p:spPr>
            <a:xfrm>
              <a:off x="7140994" y="856926"/>
              <a:ext cx="1463005" cy="221858"/>
            </a:xfrm>
            <a:prstGeom prst="rect">
              <a:avLst/>
            </a:prstGeom>
            <a:noFill/>
          </p:spPr>
          <p:txBody>
            <a:bodyPr wrap="square" rtlCol="0">
              <a:spAutoFit/>
            </a:bodyPr>
            <a:lstStyle/>
            <a:p>
              <a:r>
                <a:rPr lang="en-GB" sz="1600" u="none" strike="noStrike" dirty="0">
                  <a:solidFill>
                    <a:srgbClr val="000000"/>
                  </a:solidFill>
                  <a:effectLst/>
                  <a:latin typeface="Arial" panose="020B0604020202020204" pitchFamily="34" charset="0"/>
                  <a:ea typeface="Times New Roman" panose="02020603050405020304" pitchFamily="18" charset="0"/>
                  <a:cs typeface="Open Sans" panose="020B0606030504020204" pitchFamily="34" charset="0"/>
                </a:rPr>
                <a:t>Increase employees productivity.</a:t>
              </a:r>
              <a:endParaRPr lang="en-US" sz="1600" u="none" strike="noStrike"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6" name="TextBox 45"/>
            <p:cNvSpPr txBox="1"/>
            <p:nvPr/>
          </p:nvSpPr>
          <p:spPr>
            <a:xfrm>
              <a:off x="7140994" y="1391068"/>
              <a:ext cx="1439711" cy="705912"/>
            </a:xfrm>
            <a:prstGeom prst="rect">
              <a:avLst/>
            </a:prstGeom>
            <a:noFill/>
          </p:spPr>
          <p:txBody>
            <a:bodyPr wrap="square" rtlCol="0">
              <a:spAutoFit/>
            </a:bodyPr>
            <a:lstStyle/>
            <a:p>
              <a:r>
                <a:rPr lang="en-GB" sz="1600" u="none" strike="noStrike" dirty="0">
                  <a:solidFill>
                    <a:srgbClr val="000000"/>
                  </a:solidFill>
                  <a:effectLst/>
                  <a:latin typeface="Arial" panose="020B0604020202020204" pitchFamily="34" charset="0"/>
                  <a:ea typeface="Times New Roman" panose="02020603050405020304" pitchFamily="18" charset="0"/>
                  <a:cs typeface="Open Sans" panose="020B0606030504020204" pitchFamily="34" charset="0"/>
                </a:rPr>
                <a:t>Reducing the waste of working hours due to the security risks that may occur.</a:t>
              </a:r>
              <a:endParaRPr lang="en-US" altLang="ko-KR" sz="1600" dirty="0">
                <a:solidFill>
                  <a:schemeClr val="tx1">
                    <a:lumMod val="75000"/>
                    <a:lumOff val="25000"/>
                  </a:schemeClr>
                </a:solidFill>
                <a:latin typeface="Open Sans" panose="020B0606030504020204" pitchFamily="34" charset="0"/>
                <a:cs typeface="Arial" pitchFamily="34" charset="0"/>
              </a:endParaRPr>
            </a:p>
            <a:p>
              <a:endParaRPr lang="en-US" altLang="ko-KR" sz="1600" dirty="0">
                <a:solidFill>
                  <a:schemeClr val="tx1">
                    <a:lumMod val="75000"/>
                    <a:lumOff val="25000"/>
                  </a:schemeClr>
                </a:solidFill>
                <a:cs typeface="Arial" pitchFamily="34" charset="0"/>
              </a:endParaRPr>
            </a:p>
            <a:p>
              <a:r>
                <a:rPr lang="en-US" sz="1600" dirty="0">
                  <a:solidFill>
                    <a:srgbClr val="000000"/>
                  </a:solidFill>
                  <a:effectLst/>
                  <a:latin typeface="Arial" panose="020B0604020202020204" pitchFamily="34" charset="0"/>
                  <a:ea typeface="Times New Roman" panose="02020603050405020304" pitchFamily="18" charset="0"/>
                </a:rPr>
                <a:t>Employees and client data protection.</a:t>
              </a:r>
              <a:endParaRPr lang="en-US" altLang="ko-KR" sz="1600" dirty="0">
                <a:solidFill>
                  <a:schemeClr val="tx1">
                    <a:lumMod val="75000"/>
                    <a:lumOff val="25000"/>
                  </a:schemeClr>
                </a:solidFill>
                <a:cs typeface="Arial" pitchFamily="34" charset="0"/>
              </a:endParaRPr>
            </a:p>
          </p:txBody>
        </p:sp>
      </p:grpSp>
      <p:pic>
        <p:nvPicPr>
          <p:cNvPr id="17" name="Picture 16" descr="A picture containing logo&#10;&#10;Description automatically generated">
            <a:extLst>
              <a:ext uri="{FF2B5EF4-FFF2-40B4-BE49-F238E27FC236}">
                <a16:creationId xmlns:a16="http://schemas.microsoft.com/office/drawing/2014/main" id="{701CB138-0C8E-7C07-E1B1-0FFE2FD63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spTree>
    <p:extLst>
      <p:ext uri="{BB962C8B-B14F-4D97-AF65-F5344CB8AC3E}">
        <p14:creationId xmlns:p14="http://schemas.microsoft.com/office/powerpoint/2010/main" val="339341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 y="682115"/>
            <a:ext cx="12192000" cy="1179288"/>
          </a:xfrm>
        </p:spPr>
        <p:txBody>
          <a:bodyPr/>
          <a:lstStyle/>
          <a:p>
            <a:r>
              <a:rPr lang="en-US" sz="4400" dirty="0">
                <a:solidFill>
                  <a:schemeClr val="tx1"/>
                </a:solidFill>
              </a:rPr>
              <a:t>Scope of the project: -</a:t>
            </a:r>
            <a:endParaRPr lang="ko-KR" altLang="en-US" sz="4267" dirty="0">
              <a:solidFill>
                <a:schemeClr val="tx1"/>
              </a:solidFill>
            </a:endParaRPr>
          </a:p>
        </p:txBody>
      </p:sp>
      <p:sp>
        <p:nvSpPr>
          <p:cNvPr id="9" name="Rectangle 8"/>
          <p:cNvSpPr/>
          <p:nvPr/>
        </p:nvSpPr>
        <p:spPr>
          <a:xfrm>
            <a:off x="335360" y="1955395"/>
            <a:ext cx="11521279" cy="34656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8" name="TextBox 27"/>
          <p:cNvSpPr txBox="1"/>
          <p:nvPr/>
        </p:nvSpPr>
        <p:spPr>
          <a:xfrm>
            <a:off x="335359" y="1968575"/>
            <a:ext cx="11521280" cy="3370923"/>
          </a:xfrm>
          <a:prstGeom prst="rect">
            <a:avLst/>
          </a:prstGeom>
          <a:noFill/>
        </p:spPr>
        <p:txBody>
          <a:bodyPr wrap="square" rtlCol="0">
            <a:sp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application will solve all the problems that occurred during remote work for the bank company, it will provide security for the devices and will All employees download it to their devices. When you download this software, it asks for username and password for employee verification. When the software is run, it is ensured that the device has anti-virus software, if not, it will be downloaded automatically in order to ensure the protection of the devices and it will provide the employees with an encrypted connection in order to ensure data protection when moving from the devices to the data center such as a virtual private network (VPN) It also sends alert messages to specialists if security holes are discovered that cause problems for the organization in order to find a solution to this gap. Employees will be asked to reset the password on an ongoing basis, thus protecting the organization and increasing employee productivity and business continuity without interruption and We will train all employees on this application.</a:t>
            </a: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spTree>
    <p:extLst>
      <p:ext uri="{BB962C8B-B14F-4D97-AF65-F5344CB8AC3E}">
        <p14:creationId xmlns:p14="http://schemas.microsoft.com/office/powerpoint/2010/main" val="36729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 y="682115"/>
            <a:ext cx="12192000" cy="1179288"/>
          </a:xfrm>
        </p:spPr>
        <p:txBody>
          <a:bodyPr/>
          <a:lstStyle/>
          <a:p>
            <a:r>
              <a:rPr lang="en-US" sz="4400" dirty="0">
                <a:solidFill>
                  <a:schemeClr val="tx1"/>
                </a:solidFill>
              </a:rPr>
              <a:t>Cost of the project: -</a:t>
            </a:r>
            <a:endParaRPr lang="ko-KR" altLang="en-US" sz="4267" dirty="0">
              <a:solidFill>
                <a:schemeClr val="tx1"/>
              </a:solidFill>
            </a:endParaRP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pic>
        <p:nvPicPr>
          <p:cNvPr id="7" name="Content Placeholder 8">
            <a:extLst>
              <a:ext uri="{FF2B5EF4-FFF2-40B4-BE49-F238E27FC236}">
                <a16:creationId xmlns:a16="http://schemas.microsoft.com/office/drawing/2014/main" id="{FC6408BF-60DF-A054-8F23-3B5DAFF66B42}"/>
              </a:ext>
            </a:extLst>
          </p:cNvPr>
          <p:cNvPicPr>
            <a:picLocks noChangeAspect="1"/>
          </p:cNvPicPr>
          <p:nvPr/>
        </p:nvPicPr>
        <p:blipFill>
          <a:blip r:embed="rId4"/>
          <a:stretch>
            <a:fillRect/>
          </a:stretch>
        </p:blipFill>
        <p:spPr>
          <a:xfrm>
            <a:off x="1639020" y="1861403"/>
            <a:ext cx="8032936" cy="40227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3411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 y="682115"/>
            <a:ext cx="12192000" cy="1179288"/>
          </a:xfrm>
        </p:spPr>
        <p:txBody>
          <a:bodyPr/>
          <a:lstStyle/>
          <a:p>
            <a:r>
              <a:rPr lang="en-US" sz="4400" dirty="0">
                <a:solidFill>
                  <a:schemeClr val="tx1"/>
                </a:solidFill>
              </a:rPr>
              <a:t>Gantt chart: -</a:t>
            </a:r>
            <a:endParaRPr lang="ko-KR" altLang="en-US" sz="4267" dirty="0">
              <a:solidFill>
                <a:schemeClr val="tx1"/>
              </a:solidFill>
            </a:endParaRP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pic>
        <p:nvPicPr>
          <p:cNvPr id="5" name="Content Placeholder 5">
            <a:extLst>
              <a:ext uri="{FF2B5EF4-FFF2-40B4-BE49-F238E27FC236}">
                <a16:creationId xmlns:a16="http://schemas.microsoft.com/office/drawing/2014/main" id="{D35A2F2B-AA96-72DC-29AF-0CBA5002FF6C}"/>
              </a:ext>
            </a:extLst>
          </p:cNvPr>
          <p:cNvPicPr>
            <a:picLocks noChangeAspect="1"/>
          </p:cNvPicPr>
          <p:nvPr/>
        </p:nvPicPr>
        <p:blipFill>
          <a:blip r:embed="rId4"/>
          <a:stretch>
            <a:fillRect/>
          </a:stretch>
        </p:blipFill>
        <p:spPr>
          <a:xfrm>
            <a:off x="1235868" y="2126875"/>
            <a:ext cx="9720262" cy="35572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2777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 y="682115"/>
            <a:ext cx="12192000" cy="1179288"/>
          </a:xfrm>
        </p:spPr>
        <p:txBody>
          <a:bodyPr/>
          <a:lstStyle/>
          <a:p>
            <a:r>
              <a:rPr lang="en-US" sz="4400" dirty="0">
                <a:solidFill>
                  <a:schemeClr val="tx1"/>
                </a:solidFill>
              </a:rPr>
              <a:t>Gantt chart: -</a:t>
            </a:r>
            <a:endParaRPr lang="ko-KR" altLang="en-US" sz="4267" dirty="0">
              <a:solidFill>
                <a:schemeClr val="tx1"/>
              </a:solidFill>
            </a:endParaRP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pic>
        <p:nvPicPr>
          <p:cNvPr id="7" name="Content Placeholder 6">
            <a:extLst>
              <a:ext uri="{FF2B5EF4-FFF2-40B4-BE49-F238E27FC236}">
                <a16:creationId xmlns:a16="http://schemas.microsoft.com/office/drawing/2014/main" id="{5BC20449-BF91-344B-73A5-F8F6CB17133B}"/>
              </a:ext>
            </a:extLst>
          </p:cNvPr>
          <p:cNvPicPr>
            <a:picLocks noChangeAspect="1"/>
          </p:cNvPicPr>
          <p:nvPr/>
        </p:nvPicPr>
        <p:blipFill>
          <a:blip r:embed="rId4"/>
          <a:stretch>
            <a:fillRect/>
          </a:stretch>
        </p:blipFill>
        <p:spPr>
          <a:xfrm>
            <a:off x="1056595" y="2360622"/>
            <a:ext cx="9720262" cy="34372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0404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 y="682115"/>
            <a:ext cx="12192000" cy="1179288"/>
          </a:xfrm>
        </p:spPr>
        <p:txBody>
          <a:bodyPr/>
          <a:lstStyle/>
          <a:p>
            <a:r>
              <a:rPr lang="en-US" sz="4400" dirty="0">
                <a:solidFill>
                  <a:schemeClr val="tx1"/>
                </a:solidFill>
              </a:rPr>
              <a:t>Gantt chart: -</a:t>
            </a:r>
            <a:endParaRPr lang="ko-KR" altLang="en-US" sz="4267" dirty="0">
              <a:solidFill>
                <a:schemeClr val="tx1"/>
              </a:solidFill>
            </a:endParaRPr>
          </a:p>
        </p:txBody>
      </p:sp>
      <p:pic>
        <p:nvPicPr>
          <p:cNvPr id="6" name="Picture 5" descr="A picture containing logo&#10;&#10;Description automatically generated">
            <a:extLst>
              <a:ext uri="{FF2B5EF4-FFF2-40B4-BE49-F238E27FC236}">
                <a16:creationId xmlns:a16="http://schemas.microsoft.com/office/drawing/2014/main" id="{9AD8D64C-9C51-A1AF-2AC8-7D1C3AB65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pic>
        <p:nvPicPr>
          <p:cNvPr id="5" name="Content Placeholder 5">
            <a:extLst>
              <a:ext uri="{FF2B5EF4-FFF2-40B4-BE49-F238E27FC236}">
                <a16:creationId xmlns:a16="http://schemas.microsoft.com/office/drawing/2014/main" id="{E54C89FD-9418-5CB8-FFAC-D0D4A468C2DD}"/>
              </a:ext>
            </a:extLst>
          </p:cNvPr>
          <p:cNvPicPr>
            <a:picLocks noChangeAspect="1"/>
          </p:cNvPicPr>
          <p:nvPr/>
        </p:nvPicPr>
        <p:blipFill>
          <a:blip r:embed="rId4"/>
          <a:stretch>
            <a:fillRect/>
          </a:stretch>
        </p:blipFill>
        <p:spPr>
          <a:xfrm>
            <a:off x="1403970" y="2360622"/>
            <a:ext cx="8992855" cy="34675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194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3BE401B3-6FC2-C505-3544-801D99E762A6}"/>
              </a:ext>
            </a:extLst>
          </p:cNvPr>
          <p:cNvSpPr txBox="1"/>
          <p:nvPr/>
        </p:nvSpPr>
        <p:spPr>
          <a:xfrm>
            <a:off x="-8719" y="133388"/>
            <a:ext cx="9355919" cy="1200329"/>
          </a:xfrm>
          <a:prstGeom prst="rect">
            <a:avLst/>
          </a:prstGeom>
          <a:noFill/>
        </p:spPr>
        <p:txBody>
          <a:bodyPr wrap="square" rtlCol="0">
            <a:spAutoFit/>
          </a:bodyPr>
          <a:lstStyle/>
          <a:p>
            <a:r>
              <a:rPr lang="en-US" sz="7200" dirty="0"/>
              <a:t>Recommendations:-</a:t>
            </a:r>
            <a:endParaRPr lang="ko-KR" altLang="en-US" sz="3200" b="1" dirty="0">
              <a:cs typeface="Arial" pitchFamily="34" charset="0"/>
            </a:endParaRPr>
          </a:p>
        </p:txBody>
      </p:sp>
      <p:sp>
        <p:nvSpPr>
          <p:cNvPr id="8" name="Content Placeholder 2">
            <a:extLst>
              <a:ext uri="{FF2B5EF4-FFF2-40B4-BE49-F238E27FC236}">
                <a16:creationId xmlns:a16="http://schemas.microsoft.com/office/drawing/2014/main" id="{E36EA65A-915F-1F73-293F-A840EE6A6FD5}"/>
              </a:ext>
            </a:extLst>
          </p:cNvPr>
          <p:cNvSpPr>
            <a:spLocks noGrp="1"/>
          </p:cNvSpPr>
          <p:nvPr/>
        </p:nvSpPr>
        <p:spPr>
          <a:xfrm>
            <a:off x="143339" y="1575904"/>
            <a:ext cx="11835004" cy="4733417"/>
          </a:xfrm>
          <a:prstGeom prst="rect">
            <a:avLst/>
          </a:prstGeom>
        </p:spPr>
        <p:txBody>
          <a:bodyPr vert="horz" lIns="121920" tIns="60960" rIns="121920" bIns="6096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Continuously developing and updating the application to provide security and prevent intrusions.</a:t>
            </a:r>
            <a:endParaRPr lang="ar-SA" sz="2133" dirty="0"/>
          </a:p>
          <a:p>
            <a:pPr marL="0" indent="0">
              <a:buNone/>
            </a:pPr>
            <a:endParaRPr lang="en-US" sz="2133" dirty="0"/>
          </a:p>
          <a:p>
            <a:r>
              <a:rPr lang="en-US" sz="2000" dirty="0"/>
              <a:t>Setting a firewall device to monitor network traffic, prevent intrusion and hacking, and provide a barrier between the internal and external network, which provides protection for devices.</a:t>
            </a:r>
          </a:p>
          <a:p>
            <a:endParaRPr lang="en-US" sz="2000" dirty="0"/>
          </a:p>
          <a:p>
            <a:r>
              <a:rPr lang="en-US" sz="2000" dirty="0"/>
              <a:t>Establishing Network monitoring systems in order to detect and monitor network faults to ensure optimal performance and high efficiency.</a:t>
            </a:r>
          </a:p>
          <a:p>
            <a:endParaRPr lang="en-US" sz="2000" dirty="0"/>
          </a:p>
          <a:p>
            <a:r>
              <a:rPr lang="en-US" sz="2000" dirty="0"/>
              <a:t>Installing CCTV cameras</a:t>
            </a:r>
            <a:r>
              <a:rPr lang="ar-JO" sz="2000" dirty="0"/>
              <a:t> </a:t>
            </a:r>
            <a:r>
              <a:rPr lang="en-US" sz="2000" dirty="0"/>
              <a:t>in the data storage room to protect the devices</a:t>
            </a:r>
            <a:r>
              <a:rPr lang="ar-JO" sz="2000" dirty="0"/>
              <a:t>.</a:t>
            </a:r>
            <a:endParaRPr lang="en-US" sz="2000" dirty="0"/>
          </a:p>
          <a:p>
            <a:endParaRPr lang="it-IT" sz="2000" dirty="0"/>
          </a:p>
          <a:p>
            <a:r>
              <a:rPr lang="it-IT" sz="2000" dirty="0"/>
              <a:t>Delete Duplicate Data on database</a:t>
            </a:r>
            <a:r>
              <a:rPr lang="en-US" sz="2000" dirty="0"/>
              <a:t>.</a:t>
            </a:r>
          </a:p>
          <a:p>
            <a:endParaRPr lang="en-US" sz="2000" dirty="0"/>
          </a:p>
          <a:p>
            <a:r>
              <a:rPr lang="en-US" sz="2000" dirty="0"/>
              <a:t>Define file access permissions.</a:t>
            </a:r>
          </a:p>
        </p:txBody>
      </p:sp>
      <p:pic>
        <p:nvPicPr>
          <p:cNvPr id="15" name="Picture 14" descr="A picture containing logo&#10;&#10;Description automatically generated">
            <a:extLst>
              <a:ext uri="{FF2B5EF4-FFF2-40B4-BE49-F238E27FC236}">
                <a16:creationId xmlns:a16="http://schemas.microsoft.com/office/drawing/2014/main" id="{1625041C-B68F-17C8-D837-E657C0B8F8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182896"/>
            <a:ext cx="1081809" cy="711077"/>
          </a:xfrm>
          <a:prstGeom prst="rect">
            <a:avLst/>
          </a:prstGeom>
        </p:spPr>
      </p:pic>
    </p:spTree>
    <p:extLst>
      <p:ext uri="{BB962C8B-B14F-4D97-AF65-F5344CB8AC3E}">
        <p14:creationId xmlns:p14="http://schemas.microsoft.com/office/powerpoint/2010/main" val="1712830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242</TotalTime>
  <Words>456</Words>
  <Application>Microsoft Office PowerPoint</Application>
  <PresentationFormat>Widescreen</PresentationFormat>
  <Paragraphs>39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Open Sans</vt:lpstr>
      <vt:lpstr>Tw Cen MT</vt:lpstr>
      <vt:lpstr>Tw Cen MT Condensed</vt:lpstr>
      <vt:lpstr>Wingdings 3</vt:lpstr>
      <vt:lpstr>Integral</vt:lpstr>
      <vt:lpstr>Cybersecurity For Bank remote workers through Application</vt:lpstr>
      <vt:lpstr>Main idea the project: -</vt:lpstr>
      <vt:lpstr>Objective of the project: -</vt:lpstr>
      <vt:lpstr>Scope of the project: -</vt:lpstr>
      <vt:lpstr>Cost of the project: -</vt:lpstr>
      <vt:lpstr>Gantt chart: -</vt:lpstr>
      <vt:lpstr>Gantt chart: -</vt:lpstr>
      <vt:lpstr>Gantt chart: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hassan</dc:creator>
  <cp:lastModifiedBy>hassan hassan</cp:lastModifiedBy>
  <cp:revision>31</cp:revision>
  <dcterms:created xsi:type="dcterms:W3CDTF">2022-06-23T09:52:55Z</dcterms:created>
  <dcterms:modified xsi:type="dcterms:W3CDTF">2022-06-29T11:27:28Z</dcterms:modified>
</cp:coreProperties>
</file>