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61" r:id="rId5"/>
    <p:sldId id="259" r:id="rId6"/>
    <p:sldId id="262" r:id="rId7"/>
    <p:sldId id="263" r:id="rId8"/>
    <p:sldId id="269" r:id="rId9"/>
    <p:sldId id="270" r:id="rId10"/>
    <p:sldId id="271" r:id="rId11"/>
    <p:sldId id="264" r:id="rId12"/>
    <p:sldId id="265" r:id="rId13"/>
    <p:sldId id="266" r:id="rId14"/>
    <p:sldId id="267" r:id="rId15"/>
    <p:sldId id="268"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891" autoAdjust="0"/>
  </p:normalViewPr>
  <p:slideViewPr>
    <p:cSldViewPr snapToGrid="0">
      <p:cViewPr varScale="1">
        <p:scale>
          <a:sx n="42" d="100"/>
          <a:sy n="42" d="100"/>
        </p:scale>
        <p:origin x="6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7CC0CC-3536-445A-8E4C-06F1F96835B1}" type="datetimeFigureOut">
              <a:rPr lang="en-US" smtClean="0"/>
              <a:t>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A8B15B-9A20-49B7-B96A-04C42DB72087}" type="slidenum">
              <a:rPr lang="en-US" smtClean="0"/>
              <a:t>‹#›</a:t>
            </a:fld>
            <a:endParaRPr lang="en-US"/>
          </a:p>
        </p:txBody>
      </p:sp>
    </p:spTree>
    <p:extLst>
      <p:ext uri="{BB962C8B-B14F-4D97-AF65-F5344CB8AC3E}">
        <p14:creationId xmlns:p14="http://schemas.microsoft.com/office/powerpoint/2010/main" val="293953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A8B15B-9A20-49B7-B96A-04C42DB72087}" type="slidenum">
              <a:rPr lang="en-US" smtClean="0"/>
              <a:t>1</a:t>
            </a:fld>
            <a:endParaRPr lang="en-US"/>
          </a:p>
        </p:txBody>
      </p:sp>
    </p:spTree>
    <p:extLst>
      <p:ext uri="{BB962C8B-B14F-4D97-AF65-F5344CB8AC3E}">
        <p14:creationId xmlns:p14="http://schemas.microsoft.com/office/powerpoint/2010/main" val="2994665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Network Monitoring Systems provide five basic functions:</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1-Discover</a:t>
            </a:r>
            <a:r>
              <a:rPr lang="en-US" baseline="0" dirty="0" smtClean="0"/>
              <a:t>: </a:t>
            </a:r>
            <a:r>
              <a:rPr lang="en-US" sz="1200" b="0" i="0" kern="1200" dirty="0" smtClean="0">
                <a:solidFill>
                  <a:schemeClr val="tx1"/>
                </a:solidFill>
                <a:effectLst/>
                <a:latin typeface="+mn-lt"/>
                <a:ea typeface="+mn-ea"/>
                <a:cs typeface="+mn-cs"/>
              </a:rPr>
              <a:t>Find the Devices on Your Network.</a:t>
            </a:r>
            <a:endParaRPr lang="en-US" baseline="0" dirty="0" smtClean="0"/>
          </a:p>
          <a:p>
            <a:r>
              <a:rPr lang="en-US" dirty="0" smtClean="0"/>
              <a:t>2-Map</a:t>
            </a:r>
            <a:r>
              <a:rPr lang="en-US" baseline="0" dirty="0" smtClean="0"/>
              <a:t>: </a:t>
            </a:r>
            <a:r>
              <a:rPr lang="en-US" sz="1200" b="0" i="0" kern="1200" dirty="0" smtClean="0">
                <a:solidFill>
                  <a:schemeClr val="tx1"/>
                </a:solidFill>
                <a:effectLst/>
                <a:latin typeface="+mn-lt"/>
                <a:ea typeface="+mn-ea"/>
                <a:cs typeface="+mn-cs"/>
              </a:rPr>
              <a:t>Visualize Your Network.</a:t>
            </a:r>
          </a:p>
          <a:p>
            <a:r>
              <a:rPr lang="en-US" dirty="0" smtClean="0"/>
              <a:t>3.Monitor</a:t>
            </a:r>
            <a:r>
              <a:rPr lang="en-US" baseline="0" dirty="0" smtClean="0"/>
              <a:t>: Keep an Eye on Your Network.</a:t>
            </a:r>
          </a:p>
          <a:p>
            <a:r>
              <a:rPr lang="en-US" dirty="0" smtClean="0"/>
              <a:t>4.Alert</a:t>
            </a:r>
            <a:r>
              <a:rPr lang="en-US" baseline="0" dirty="0" smtClean="0"/>
              <a:t>: Get Notified When Devices Go </a:t>
            </a:r>
            <a:r>
              <a:rPr lang="en-US" baseline="0" smtClean="0"/>
              <a:t>Down</a:t>
            </a:r>
            <a:r>
              <a:rPr lang="en-US" baseline="0" smtClean="0"/>
              <a:t>.</a:t>
            </a:r>
            <a:endParaRPr lang="en-US" baseline="0" dirty="0" smtClean="0"/>
          </a:p>
        </p:txBody>
      </p:sp>
      <p:sp>
        <p:nvSpPr>
          <p:cNvPr id="4" name="Slide Number Placeholder 3"/>
          <p:cNvSpPr>
            <a:spLocks noGrp="1"/>
          </p:cNvSpPr>
          <p:nvPr>
            <p:ph type="sldNum" sz="quarter" idx="10"/>
          </p:nvPr>
        </p:nvSpPr>
        <p:spPr/>
        <p:txBody>
          <a:bodyPr/>
          <a:lstStyle/>
          <a:p>
            <a:fld id="{7AA8B15B-9A20-49B7-B96A-04C42DB72087}" type="slidenum">
              <a:rPr lang="en-US" smtClean="0"/>
              <a:t>11</a:t>
            </a:fld>
            <a:endParaRPr lang="en-US"/>
          </a:p>
        </p:txBody>
      </p:sp>
    </p:spTree>
    <p:extLst>
      <p:ext uri="{BB962C8B-B14F-4D97-AF65-F5344CB8AC3E}">
        <p14:creationId xmlns:p14="http://schemas.microsoft.com/office/powerpoint/2010/main" val="3271362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JO" dirty="0" smtClean="0"/>
              <a:t>1</a:t>
            </a:r>
            <a:r>
              <a:rPr lang="en-US" dirty="0" smtClean="0"/>
              <a:t>-Benchmarking standard performance:</a:t>
            </a:r>
            <a:r>
              <a:rPr lang="ar-JO" dirty="0" smtClean="0"/>
              <a:t> </a:t>
            </a:r>
            <a:r>
              <a:rPr lang="en-US" dirty="0" smtClean="0"/>
              <a:t>When network performance is measured on a daily basis to catch any changes in performance, which determines cases before they occur to identify them early and correct errors before they cause a system failure.</a:t>
            </a:r>
            <a:endParaRPr lang="ar-JO" dirty="0" smtClean="0"/>
          </a:p>
          <a:p>
            <a:endParaRPr lang="en-US" dirty="0" smtClean="0"/>
          </a:p>
          <a:p>
            <a:r>
              <a:rPr lang="en-US" dirty="0" smtClean="0"/>
              <a:t>2-Effectively allocating resources:</a:t>
            </a:r>
            <a:r>
              <a:rPr lang="ar-JO" dirty="0" smtClean="0"/>
              <a:t> </a:t>
            </a:r>
            <a:r>
              <a:rPr lang="en-US" dirty="0" smtClean="0"/>
              <a:t>When the source where the problem occurred is known, the technical teams will be able to troubleshoot and develop measures and standards to ensure business continuity.</a:t>
            </a:r>
            <a:endParaRPr lang="ar-JO" dirty="0" smtClean="0"/>
          </a:p>
          <a:p>
            <a:endParaRPr lang="en-US" dirty="0" smtClean="0"/>
          </a:p>
          <a:p>
            <a:r>
              <a:rPr lang="en-US" dirty="0" smtClean="0"/>
              <a:t>3-Managing a changing IT environment:</a:t>
            </a:r>
            <a:r>
              <a:rPr lang="ar-JO" dirty="0" smtClean="0"/>
              <a:t> </a:t>
            </a:r>
            <a:r>
              <a:rPr lang="en-US" dirty="0" smtClean="0"/>
              <a:t>Technology is always working on innovation and development and to be faster to gain security and provide technical teams with information about the devices and analyze all the methods that will be taken and reduce expenses on the organization.</a:t>
            </a:r>
            <a:endParaRPr lang="ar-JO" dirty="0" smtClean="0"/>
          </a:p>
          <a:p>
            <a:endParaRPr lang="en-US" dirty="0" smtClean="0"/>
          </a:p>
          <a:p>
            <a:r>
              <a:rPr lang="en-US" dirty="0" smtClean="0"/>
              <a:t>4-Identifying security threats: It will help the organization in being able to protect data and systems, and any threat on the network will be detected and the damage that will affect the organization will be minimized.</a:t>
            </a:r>
            <a:endParaRPr lang="ar-JO" dirty="0" smtClean="0"/>
          </a:p>
          <a:p>
            <a:endParaRPr lang="en-US" dirty="0" smtClean="0"/>
          </a:p>
          <a:p>
            <a:r>
              <a:rPr lang="en-US" dirty="0" smtClean="0"/>
              <a:t>5-Deploying new technology and system upgrades successfully:</a:t>
            </a:r>
            <a:r>
              <a:rPr lang="ar-JO" dirty="0" smtClean="0"/>
              <a:t> </a:t>
            </a:r>
            <a:r>
              <a:rPr lang="en-US" dirty="0" smtClean="0"/>
              <a:t>When monitoring the network, the organization can see the performance of the equipment and using the analysis it will be able to determine if the organization needs to expand its scope for business needs or buy new equipment for protection.</a:t>
            </a:r>
            <a:endParaRPr lang="ar-JO" dirty="0" smtClean="0"/>
          </a:p>
          <a:p>
            <a:endParaRPr lang="en-US" dirty="0" smtClean="0"/>
          </a:p>
          <a:p>
            <a:r>
              <a:rPr lang="en-US" dirty="0" smtClean="0"/>
              <a:t>6-Address Network Problems Faster:</a:t>
            </a:r>
            <a:r>
              <a:rPr lang="ar-JO" dirty="0" smtClean="0"/>
              <a:t> </a:t>
            </a:r>
            <a:r>
              <a:rPr lang="en-US" dirty="0" smtClean="0"/>
              <a:t>When the network is down, there will be a delay in the processing of the network, so the monitoring can find problems and fix them quickly, and thus the business will continue without wasting more time.</a:t>
            </a:r>
            <a:endParaRPr lang="ar-JO" dirty="0" smtClean="0"/>
          </a:p>
          <a:p>
            <a:endParaRPr lang="ar-JO" dirty="0" smtClean="0"/>
          </a:p>
          <a:p>
            <a:r>
              <a:rPr lang="en-US" dirty="0" smtClean="0"/>
              <a:t>7-Save a lot of money: The organization will save a lot of money because it does not need additional workers to monitor the network, as well as because it detects errors before any risks occur and fixes them.</a:t>
            </a:r>
          </a:p>
        </p:txBody>
      </p:sp>
      <p:sp>
        <p:nvSpPr>
          <p:cNvPr id="4" name="Slide Number Placeholder 3"/>
          <p:cNvSpPr>
            <a:spLocks noGrp="1"/>
          </p:cNvSpPr>
          <p:nvPr>
            <p:ph type="sldNum" sz="quarter" idx="10"/>
          </p:nvPr>
        </p:nvSpPr>
        <p:spPr/>
        <p:txBody>
          <a:bodyPr/>
          <a:lstStyle/>
          <a:p>
            <a:fld id="{7AA8B15B-9A20-49B7-B96A-04C42DB72087}" type="slidenum">
              <a:rPr lang="en-US" smtClean="0"/>
              <a:t>12</a:t>
            </a:fld>
            <a:endParaRPr lang="en-US"/>
          </a:p>
        </p:txBody>
      </p:sp>
    </p:spTree>
    <p:extLst>
      <p:ext uri="{BB962C8B-B14F-4D97-AF65-F5344CB8AC3E}">
        <p14:creationId xmlns:p14="http://schemas.microsoft.com/office/powerpoint/2010/main" val="4034646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the reason for Putting a security door in the data center room the door is opened by a smart card or password?</a:t>
            </a:r>
          </a:p>
          <a:p>
            <a:r>
              <a:rPr lang="en-US" u="none" dirty="0" smtClean="0">
                <a:solidFill>
                  <a:schemeClr val="tx1"/>
                </a:solidFill>
              </a:rPr>
              <a:t>In order to allow only authorized persons to enter the room and prevent any unauthorized person from entering to reduce the risks that may occur on devices from trying to destroy and data loss.</a:t>
            </a:r>
            <a:r>
              <a:rPr lang="ar-JO" u="none" dirty="0" smtClean="0">
                <a:solidFill>
                  <a:schemeClr val="tx1"/>
                </a:solidFill>
              </a:rPr>
              <a:t> </a:t>
            </a:r>
            <a:r>
              <a:rPr lang="en-US" u="none" dirty="0" smtClean="0">
                <a:solidFill>
                  <a:schemeClr val="tx1"/>
                </a:solidFill>
              </a:rPr>
              <a:t>So, it will greatly help to protect the data.</a:t>
            </a:r>
            <a:endParaRPr lang="ar-JO" u="none" dirty="0" smtClean="0">
              <a:solidFill>
                <a:schemeClr val="tx1"/>
              </a:solidFill>
            </a:endParaRPr>
          </a:p>
          <a:p>
            <a:endParaRPr lang="en-US" u="none"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 is the reason for Placing security </a:t>
            </a:r>
            <a:r>
              <a:rPr lang="en-US" b="0" dirty="0" smtClean="0"/>
              <a:t>device</a:t>
            </a:r>
            <a:r>
              <a:rPr lang="en-US" dirty="0" smtClean="0"/>
              <a:t> at the gate of the organization?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order to search people who enter the organization and prevent them from entering anything that may cause harm to the organization in order to protect the equipment and employees. So, it will greatly help to protect devices in the organization. When the device beeps, the policeman searches the person and asks the person to enter again through the device to make sure that there is nothing else with him.</a:t>
            </a:r>
            <a:endParaRPr lang="ar-JO"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--What is the reason for Installing CCTV cameras?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Because of the monitoring of the employees who work within the organization, which makes the employees afraid of trying to create chaos inside the building, because they will go back to the cameras and be punished if they do anything to the contrary. So, it will greatly help to protect devices in the organization.</a:t>
            </a:r>
            <a:endParaRPr lang="ar-JO" dirty="0" smtClean="0"/>
          </a:p>
          <a:p>
            <a:endParaRPr lang="en-US" dirty="0" smtClean="0"/>
          </a:p>
          <a:p>
            <a:r>
              <a:rPr lang="en-US" dirty="0" smtClean="0"/>
              <a:t>--What is the reason for Providing the necessary safety tools in emergency situations?</a:t>
            </a:r>
          </a:p>
          <a:p>
            <a:r>
              <a:rPr lang="en-US" dirty="0" smtClean="0"/>
              <a:t>because providing the necessary protection, such as fire alarms, extinguishers and emergency exit doors, it helps reduce risks on devices and people. so, it will provide safety and protection.</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What is the reason for Sitting the firewall on the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It prevents unauthorized outgoing and incoming access to the organization's internet networks. This is done by examining the traffic if it is in violation of the traffic inside the device. It rejects it and does not allow its passage to the network because it is against the traffic. So, it will greatly help to protect devices in the organization.</a:t>
            </a:r>
          </a:p>
        </p:txBody>
      </p:sp>
      <p:sp>
        <p:nvSpPr>
          <p:cNvPr id="4" name="Slide Number Placeholder 3"/>
          <p:cNvSpPr>
            <a:spLocks noGrp="1"/>
          </p:cNvSpPr>
          <p:nvPr>
            <p:ph type="sldNum" sz="quarter" idx="10"/>
          </p:nvPr>
        </p:nvSpPr>
        <p:spPr/>
        <p:txBody>
          <a:bodyPr/>
          <a:lstStyle/>
          <a:p>
            <a:fld id="{7AA8B15B-9A20-49B7-B96A-04C42DB72087}" type="slidenum">
              <a:rPr lang="en-US" smtClean="0"/>
              <a:t>15</a:t>
            </a:fld>
            <a:endParaRPr lang="en-US"/>
          </a:p>
        </p:txBody>
      </p:sp>
    </p:spTree>
    <p:extLst>
      <p:ext uri="{BB962C8B-B14F-4D97-AF65-F5344CB8AC3E}">
        <p14:creationId xmlns:p14="http://schemas.microsoft.com/office/powerpoint/2010/main" val="2926354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What is the reason for list access control to files?</a:t>
            </a:r>
          </a:p>
          <a:p>
            <a:r>
              <a:rPr lang="en-US" dirty="0" smtClean="0"/>
              <a:t>Due to the provision of the necessary protection for the data and ensuring that the data remains confidential and allowing only certain people who can access to modify or delete files within the authorized scope and cannot bypass any instructions that have been directed to him, measures will be taken to punish him and thus reduce the risk of data exposure.</a:t>
            </a:r>
          </a:p>
          <a:p>
            <a:endParaRPr lang="ar-JO" dirty="0" smtClean="0"/>
          </a:p>
          <a:p>
            <a:r>
              <a:rPr lang="en-US" dirty="0" smtClean="0"/>
              <a:t>-- What is the reason for Encryption of the data being transmitted?</a:t>
            </a:r>
          </a:p>
          <a:p>
            <a:r>
              <a:rPr lang="en-US" dirty="0" smtClean="0"/>
              <a:t>Because of preventing anyone from trying to hack the data and knowing its content while it is being transferred from wind farms or energy or while it is being transferred from the employee to the data center and so will maintain the confidentiality of the data.</a:t>
            </a:r>
            <a:endParaRPr lang="ar-JO" dirty="0" smtClean="0"/>
          </a:p>
          <a:p>
            <a:endParaRPr lang="en-US" dirty="0" smtClean="0"/>
          </a:p>
          <a:p>
            <a:r>
              <a:rPr lang="en-US" dirty="0" smtClean="0"/>
              <a:t>-- What is the reason for install antivirus software?</a:t>
            </a:r>
          </a:p>
          <a:p>
            <a:r>
              <a:rPr lang="en-US" dirty="0" smtClean="0"/>
              <a:t>Because of reducing viruses that will disrupt the performance of the device or delete data, and therefore anti-virus programs prevent these viruses from trying to penetrate the device. so, it will help to keep the device safe.</a:t>
            </a:r>
          </a:p>
          <a:p>
            <a:endParaRPr lang="en-US" dirty="0" smtClean="0"/>
          </a:p>
          <a:p>
            <a:r>
              <a:rPr lang="en-US" dirty="0" smtClean="0"/>
              <a:t>-- What is the reason for Backup for data?</a:t>
            </a:r>
          </a:p>
          <a:p>
            <a:r>
              <a:rPr lang="en-US" dirty="0" smtClean="0"/>
              <a:t>Because in the event of a loss of data or an attack and he deletes all the data that was stored inside the database, all the data that was backed up will be returned, because the backup provides the necessary security for the data and prevents anyone from trying to access it. So it will provide complete data security.</a:t>
            </a:r>
            <a:endParaRPr lang="ar-JO" dirty="0" smtClean="0"/>
          </a:p>
        </p:txBody>
      </p:sp>
      <p:sp>
        <p:nvSpPr>
          <p:cNvPr id="4" name="Slide Number Placeholder 3"/>
          <p:cNvSpPr>
            <a:spLocks noGrp="1"/>
          </p:cNvSpPr>
          <p:nvPr>
            <p:ph type="sldNum" sz="quarter" idx="10"/>
          </p:nvPr>
        </p:nvSpPr>
        <p:spPr/>
        <p:txBody>
          <a:bodyPr/>
          <a:lstStyle/>
          <a:p>
            <a:fld id="{7AA8B15B-9A20-49B7-B96A-04C42DB72087}" type="slidenum">
              <a:rPr lang="en-US" smtClean="0"/>
              <a:t>16</a:t>
            </a:fld>
            <a:endParaRPr lang="en-US"/>
          </a:p>
        </p:txBody>
      </p:sp>
    </p:spTree>
    <p:extLst>
      <p:ext uri="{BB962C8B-B14F-4D97-AF65-F5344CB8AC3E}">
        <p14:creationId xmlns:p14="http://schemas.microsoft.com/office/powerpoint/2010/main" val="3869053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References:-</a:t>
            </a:r>
          </a:p>
          <a:p>
            <a:r>
              <a:rPr lang="en-US" dirty="0" smtClean="0"/>
              <a:t>1-vpn: https://www.googleadservices.com/pagead/aclk?sa=L&amp;ai=DChcSEwi3hpW7tsP1AhXHse0KHVAmCocYABAAGgJkZw&amp;ae=2&amp;ohost=www.google.com&amp;cid=CAESP-D23c2tnbb6n16ogzOQHfOaadYoY5CjcRA32o76ulj9MvJPVWrDH9HRihviQoFFQC-ZGKVbLkTVprdk2ltDnQ&amp;sig=AOD64_2II2ld6PL1wxlkNkzxviJ5-Xvwqw&amp;q&amp;adurl&amp;ved=2ahUKEwir1Yu7tsP1AhVShlwKHQjwAC8Q0Qx6BAgDEAE</a:t>
            </a:r>
          </a:p>
          <a:p>
            <a:r>
              <a:rPr lang="en-US" dirty="0" smtClean="0"/>
              <a:t>2-firewall: https://www.cisco.com/c/en/us/products/security/firewalls/what-is-a-firewall.html</a:t>
            </a:r>
          </a:p>
          <a:p>
            <a:r>
              <a:rPr lang="en-US" dirty="0" smtClean="0"/>
              <a:t>3-dmz: https://www.fortinet.com/resources/cyberglossary/what-is-dmz</a:t>
            </a:r>
          </a:p>
          <a:p>
            <a:r>
              <a:rPr lang="en-US" dirty="0" smtClean="0"/>
              <a:t>4-static ip: https://whatismyipaddress.com/dynamic-static</a:t>
            </a:r>
          </a:p>
          <a:p>
            <a:r>
              <a:rPr lang="en-US" dirty="0" smtClean="0"/>
              <a:t>5-nat:</a:t>
            </a:r>
            <a:r>
              <a:rPr lang="en-US" baseline="0" dirty="0" smtClean="0"/>
              <a:t> https://www.comptia.org/content/guides/what-is-network-address-translation</a:t>
            </a:r>
          </a:p>
          <a:p>
            <a:r>
              <a:rPr lang="en-US" baseline="0" dirty="0" smtClean="0"/>
              <a:t>6-network monitoring system: https://www.cisco.com/c/en/us/solutions/automation/what-is-network-monitoring.html</a:t>
            </a:r>
          </a:p>
        </p:txBody>
      </p:sp>
      <p:sp>
        <p:nvSpPr>
          <p:cNvPr id="4" name="Slide Number Placeholder 3"/>
          <p:cNvSpPr>
            <a:spLocks noGrp="1"/>
          </p:cNvSpPr>
          <p:nvPr>
            <p:ph type="sldNum" sz="quarter" idx="10"/>
          </p:nvPr>
        </p:nvSpPr>
        <p:spPr/>
        <p:txBody>
          <a:bodyPr/>
          <a:lstStyle/>
          <a:p>
            <a:fld id="{7AA8B15B-9A20-49B7-B96A-04C42DB72087}" type="slidenum">
              <a:rPr lang="en-US" smtClean="0"/>
              <a:t>17</a:t>
            </a:fld>
            <a:endParaRPr lang="en-US"/>
          </a:p>
        </p:txBody>
      </p:sp>
    </p:spTree>
    <p:extLst>
      <p:ext uri="{BB962C8B-B14F-4D97-AF65-F5344CB8AC3E}">
        <p14:creationId xmlns:p14="http://schemas.microsoft.com/office/powerpoint/2010/main" val="2048433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--benefits of a VPN:</a:t>
            </a:r>
            <a:endParaRPr lang="en-US" dirty="0" smtClean="0"/>
          </a:p>
          <a:p>
            <a:r>
              <a:rPr lang="en-US" dirty="0" smtClean="0"/>
              <a:t>1-</a:t>
            </a:r>
            <a:r>
              <a:rPr lang="en-US" b="1" dirty="0" smtClean="0"/>
              <a:t>Stream from anywhere</a:t>
            </a:r>
            <a:endParaRPr lang="en-US" dirty="0" smtClean="0"/>
          </a:p>
          <a:p>
            <a:r>
              <a:rPr lang="en-US" dirty="0" smtClean="0"/>
              <a:t>2-</a:t>
            </a:r>
            <a:r>
              <a:rPr lang="en-US" b="1" dirty="0" smtClean="0"/>
              <a:t>Access blocked websites</a:t>
            </a:r>
            <a:endParaRPr lang="en-US" dirty="0" smtClean="0"/>
          </a:p>
          <a:p>
            <a:r>
              <a:rPr lang="en-US" dirty="0" smtClean="0"/>
              <a:t>3-</a:t>
            </a:r>
            <a:r>
              <a:rPr lang="en-US" b="1" dirty="0" smtClean="0"/>
              <a:t>Avoid censorship</a:t>
            </a:r>
            <a:endParaRPr lang="en-US" dirty="0" smtClean="0"/>
          </a:p>
          <a:p>
            <a:r>
              <a:rPr lang="en-US" dirty="0" smtClean="0"/>
              <a:t>4-</a:t>
            </a:r>
            <a:r>
              <a:rPr lang="en-US" b="1" dirty="0" smtClean="0"/>
              <a:t>Don’t be </a:t>
            </a:r>
            <a:r>
              <a:rPr lang="en-US" b="1" dirty="0" smtClean="0"/>
              <a:t>tracked</a:t>
            </a:r>
            <a:endParaRPr lang="en-US" b="1" dirty="0" smtClean="0"/>
          </a:p>
        </p:txBody>
      </p:sp>
      <p:sp>
        <p:nvSpPr>
          <p:cNvPr id="4" name="Slide Number Placeholder 3"/>
          <p:cNvSpPr>
            <a:spLocks noGrp="1"/>
          </p:cNvSpPr>
          <p:nvPr>
            <p:ph type="sldNum" sz="quarter" idx="10"/>
          </p:nvPr>
        </p:nvSpPr>
        <p:spPr/>
        <p:txBody>
          <a:bodyPr/>
          <a:lstStyle/>
          <a:p>
            <a:fld id="{7AA8B15B-9A20-49B7-B96A-04C42DB72087}" type="slidenum">
              <a:rPr lang="en-US" smtClean="0"/>
              <a:t>3</a:t>
            </a:fld>
            <a:endParaRPr lang="en-US"/>
          </a:p>
        </p:txBody>
      </p:sp>
    </p:spTree>
    <p:extLst>
      <p:ext uri="{BB962C8B-B14F-4D97-AF65-F5344CB8AC3E}">
        <p14:creationId xmlns:p14="http://schemas.microsoft.com/office/powerpoint/2010/main" val="2048706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ar-JO" baseline="0" dirty="0" smtClean="0"/>
              <a:t> </a:t>
            </a:r>
            <a:r>
              <a:rPr lang="en-US" baseline="0" dirty="0" smtClean="0"/>
              <a:t>How does Man-in-the-Middle Attacks happen?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attacker captures the sensitive data sent to the data center and knows this data and then sends it to the data center</a:t>
            </a:r>
            <a:r>
              <a:rPr lang="ar-JO" baseline="0" dirty="0" smtClean="0"/>
              <a:t> </a:t>
            </a:r>
            <a:r>
              <a:rPr lang="en-US" dirty="0" smtClean="0"/>
              <a:t>or it is changed before it is 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ar-JO" baseline="0" dirty="0" smtClean="0"/>
              <a:t> </a:t>
            </a:r>
            <a:r>
              <a:rPr lang="en-US" baseline="0" dirty="0" smtClean="0"/>
              <a:t>How does </a:t>
            </a:r>
            <a:r>
              <a:rPr lang="en-US" dirty="0" smtClean="0"/>
              <a:t>corruption of transmitted data</a:t>
            </a:r>
            <a:r>
              <a:rPr lang="en-US" baseline="0" dirty="0" smtClean="0"/>
              <a:t> happen?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When the data is sent to the database, the attacker will destroy the data before it reaches it</a:t>
            </a:r>
            <a:r>
              <a:rPr lang="ar-JO"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baseline="0" dirty="0" smtClean="0"/>
              <a:t>How does</a:t>
            </a:r>
            <a:r>
              <a:rPr lang="ar-JO" baseline="0" dirty="0" smtClean="0"/>
              <a:t> </a:t>
            </a:r>
            <a:r>
              <a:rPr lang="en-US" baseline="0" dirty="0" smtClean="0"/>
              <a:t>there will be risks to companies that have access to the organization's for example EDCO and JEPCO </a:t>
            </a:r>
            <a:r>
              <a:rPr lang="en-US" dirty="0" smtClean="0"/>
              <a:t>and some risk customer</a:t>
            </a:r>
            <a:r>
              <a:rPr lang="en-US" baseline="0" dirty="0" smtClean="0"/>
              <a:t> </a:t>
            </a:r>
            <a:r>
              <a:rPr lang="en-US" dirty="0" smtClean="0"/>
              <a:t>happen</a:t>
            </a: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Because it may affect their security, a security breach may occur in order to obtain some information through misconfiguration on VPN.</a:t>
            </a:r>
            <a:endParaRPr lang="ar-JO" dirty="0" smtClean="0"/>
          </a:p>
        </p:txBody>
      </p:sp>
      <p:sp>
        <p:nvSpPr>
          <p:cNvPr id="4" name="Slide Number Placeholder 3"/>
          <p:cNvSpPr>
            <a:spLocks noGrp="1"/>
          </p:cNvSpPr>
          <p:nvPr>
            <p:ph type="sldNum" sz="quarter" idx="10"/>
          </p:nvPr>
        </p:nvSpPr>
        <p:spPr/>
        <p:txBody>
          <a:bodyPr/>
          <a:lstStyle/>
          <a:p>
            <a:fld id="{7AA8B15B-9A20-49B7-B96A-04C42DB72087}" type="slidenum">
              <a:rPr lang="en-US" smtClean="0"/>
              <a:t>4</a:t>
            </a:fld>
            <a:endParaRPr lang="en-US"/>
          </a:p>
        </p:txBody>
      </p:sp>
    </p:spTree>
    <p:extLst>
      <p:ext uri="{BB962C8B-B14F-4D97-AF65-F5344CB8AC3E}">
        <p14:creationId xmlns:p14="http://schemas.microsoft.com/office/powerpoint/2010/main" val="2736360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--benefits of a firewall:</a:t>
            </a:r>
            <a:endParaRPr lang="en-US" dirty="0" smtClean="0"/>
          </a:p>
          <a:p>
            <a:r>
              <a:rPr lang="en-US" dirty="0" smtClean="0"/>
              <a:t>1. Monitors Network Traffic</a:t>
            </a:r>
          </a:p>
          <a:p>
            <a:r>
              <a:rPr lang="en-US" dirty="0" smtClean="0"/>
              <a:t>2. Stops Virus Attacks</a:t>
            </a:r>
          </a:p>
          <a:p>
            <a:r>
              <a:rPr lang="en-US" dirty="0" smtClean="0"/>
              <a:t>3. Prevents Hacking</a:t>
            </a:r>
          </a:p>
          <a:p>
            <a:r>
              <a:rPr lang="en-US" dirty="0" smtClean="0"/>
              <a:t>4. Stops Spyware</a:t>
            </a:r>
          </a:p>
          <a:p>
            <a:r>
              <a:rPr lang="en-US" dirty="0" smtClean="0"/>
              <a:t>5. Promotes Privacy</a:t>
            </a:r>
          </a:p>
        </p:txBody>
      </p:sp>
      <p:sp>
        <p:nvSpPr>
          <p:cNvPr id="4" name="Slide Number Placeholder 3"/>
          <p:cNvSpPr>
            <a:spLocks noGrp="1"/>
          </p:cNvSpPr>
          <p:nvPr>
            <p:ph type="sldNum" sz="quarter" idx="10"/>
          </p:nvPr>
        </p:nvSpPr>
        <p:spPr/>
        <p:txBody>
          <a:bodyPr/>
          <a:lstStyle/>
          <a:p>
            <a:fld id="{7AA8B15B-9A20-49B7-B96A-04C42DB72087}" type="slidenum">
              <a:rPr lang="en-US" smtClean="0"/>
              <a:t>5</a:t>
            </a:fld>
            <a:endParaRPr lang="en-US"/>
          </a:p>
        </p:txBody>
      </p:sp>
    </p:spTree>
    <p:extLst>
      <p:ext uri="{BB962C8B-B14F-4D97-AF65-F5344CB8AC3E}">
        <p14:creationId xmlns:p14="http://schemas.microsoft.com/office/powerpoint/2010/main" val="4059505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ar-JO" baseline="0" dirty="0" smtClean="0"/>
              <a:t> </a:t>
            </a:r>
            <a:r>
              <a:rPr lang="en-US" baseline="0" dirty="0" smtClean="0"/>
              <a:t>How does </a:t>
            </a:r>
            <a:r>
              <a:rPr lang="en-US" dirty="0" smtClean="0"/>
              <a:t>DDoS attack</a:t>
            </a:r>
            <a:r>
              <a:rPr lang="en-US" baseline="0" dirty="0" smtClean="0"/>
              <a:t> happen? (</a:t>
            </a:r>
            <a:r>
              <a:rPr lang="en-US" sz="1200" b="0" i="0" kern="1200" dirty="0" smtClean="0">
                <a:solidFill>
                  <a:schemeClr val="tx1"/>
                </a:solidFill>
                <a:effectLst/>
                <a:latin typeface="+mn-lt"/>
                <a:ea typeface="+mn-ea"/>
                <a:cs typeface="+mn-cs"/>
              </a:rPr>
              <a:t>distributed denial-of-service</a:t>
            </a:r>
            <a:r>
              <a:rPr lang="en-US"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It attacks the devices connected to the network by botnets, tries to disrupt traffic, targets the organization's infrastructure, and sends malicious programs or viruses to the devices that lead to the loss of access to the organization's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ar-JO" baseline="0" dirty="0" smtClean="0"/>
              <a:t> --</a:t>
            </a:r>
            <a:r>
              <a:rPr lang="en-US" baseline="0" dirty="0" smtClean="0"/>
              <a:t>How does </a:t>
            </a:r>
            <a:r>
              <a:rPr lang="en-US" dirty="0" smtClean="0"/>
              <a:t>Malware attack</a:t>
            </a:r>
            <a:r>
              <a:rPr lang="en-US" baseline="0" dirty="0" smtClean="0"/>
              <a:t> happen?</a:t>
            </a:r>
          </a:p>
          <a:p>
            <a:r>
              <a:rPr lang="en-US" dirty="0" smtClean="0"/>
              <a:t>Consists of software designed to break into devices and</a:t>
            </a:r>
            <a:r>
              <a:rPr lang="en-US" baseline="0" dirty="0" smtClean="0"/>
              <a:t> m</a:t>
            </a:r>
            <a:r>
              <a:rPr lang="en-US" dirty="0" smtClean="0"/>
              <a:t>ake a mess or destroy devices. like viruses.</a:t>
            </a:r>
          </a:p>
          <a:p>
            <a:endParaRPr lang="en-US" dirty="0" smtClean="0"/>
          </a:p>
          <a:p>
            <a:r>
              <a:rPr lang="ar-JO" baseline="0" dirty="0" smtClean="0"/>
              <a:t> --</a:t>
            </a:r>
            <a:r>
              <a:rPr lang="en-US" baseline="0" dirty="0" smtClean="0"/>
              <a:t>How does </a:t>
            </a:r>
            <a:r>
              <a:rPr lang="en-US" dirty="0" smtClean="0"/>
              <a:t>attack on the database </a:t>
            </a:r>
            <a:r>
              <a:rPr lang="en-US" baseline="0" dirty="0" smtClean="0"/>
              <a:t>happen?</a:t>
            </a:r>
          </a:p>
          <a:p>
            <a:r>
              <a:rPr lang="en-US" dirty="0" smtClean="0"/>
              <a:t>The attacker will send viruses to the database and delete the data or change the information and find out the important information and the credit card information saved in the database can be stolen.</a:t>
            </a:r>
          </a:p>
        </p:txBody>
      </p:sp>
      <p:sp>
        <p:nvSpPr>
          <p:cNvPr id="4" name="Slide Number Placeholder 3"/>
          <p:cNvSpPr>
            <a:spLocks noGrp="1"/>
          </p:cNvSpPr>
          <p:nvPr>
            <p:ph type="sldNum" sz="quarter" idx="10"/>
          </p:nvPr>
        </p:nvSpPr>
        <p:spPr/>
        <p:txBody>
          <a:bodyPr/>
          <a:lstStyle/>
          <a:p>
            <a:fld id="{7AA8B15B-9A20-49B7-B96A-04C42DB72087}" type="slidenum">
              <a:rPr lang="en-US" smtClean="0"/>
              <a:t>6</a:t>
            </a:fld>
            <a:endParaRPr lang="en-US"/>
          </a:p>
        </p:txBody>
      </p:sp>
    </p:spTree>
    <p:extLst>
      <p:ext uri="{BB962C8B-B14F-4D97-AF65-F5344CB8AC3E}">
        <p14:creationId xmlns:p14="http://schemas.microsoft.com/office/powerpoint/2010/main" val="782096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A8B15B-9A20-49B7-B96A-04C42DB72087}" type="slidenum">
              <a:rPr lang="en-US" smtClean="0"/>
              <a:t>7</a:t>
            </a:fld>
            <a:endParaRPr lang="en-US"/>
          </a:p>
        </p:txBody>
      </p:sp>
    </p:spTree>
    <p:extLst>
      <p:ext uri="{BB962C8B-B14F-4D97-AF65-F5344CB8AC3E}">
        <p14:creationId xmlns:p14="http://schemas.microsoft.com/office/powerpoint/2010/main" val="1409486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What servers will be placed in the DMZ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1-A Web server that holds public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a:t>
            </a:r>
            <a:r>
              <a:rPr lang="en-US" sz="1200" b="0" i="0" kern="1200" dirty="0" smtClean="0">
                <a:solidFill>
                  <a:schemeClr val="tx1"/>
                </a:solidFill>
                <a:effectLst/>
                <a:latin typeface="+mn-lt"/>
                <a:ea typeface="+mn-ea"/>
                <a:cs typeface="+mn-cs"/>
              </a:rPr>
              <a:t>A mail server that relays outside mail to the inside.</a:t>
            </a:r>
            <a:endParaRPr lang="en-US" dirty="0" smtClean="0"/>
          </a:p>
        </p:txBody>
      </p:sp>
      <p:sp>
        <p:nvSpPr>
          <p:cNvPr id="4" name="Slide Number Placeholder 3"/>
          <p:cNvSpPr>
            <a:spLocks noGrp="1"/>
          </p:cNvSpPr>
          <p:nvPr>
            <p:ph type="sldNum" sz="quarter" idx="10"/>
          </p:nvPr>
        </p:nvSpPr>
        <p:spPr/>
        <p:txBody>
          <a:bodyPr/>
          <a:lstStyle/>
          <a:p>
            <a:fld id="{7AA8B15B-9A20-49B7-B96A-04C42DB72087}" type="slidenum">
              <a:rPr lang="en-US" smtClean="0"/>
              <a:t>8</a:t>
            </a:fld>
            <a:endParaRPr lang="en-US"/>
          </a:p>
        </p:txBody>
      </p:sp>
    </p:spTree>
    <p:extLst>
      <p:ext uri="{BB962C8B-B14F-4D97-AF65-F5344CB8AC3E}">
        <p14:creationId xmlns:p14="http://schemas.microsoft.com/office/powerpoint/2010/main" val="171474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An IP address</a:t>
            </a:r>
            <a:r>
              <a:rPr lang="ar-JO" dirty="0" smtClean="0"/>
              <a:t>:</a:t>
            </a:r>
            <a:r>
              <a:rPr lang="en-US" dirty="0" smtClean="0"/>
              <a:t> is a unique number assigned to each device on the network that allows the devices to communicate with each other. It consists of 32 bits</a:t>
            </a:r>
            <a:r>
              <a:rPr lang="ar-JO" dirty="0" smtClean="0"/>
              <a:t>.</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ar-JO" dirty="0" smtClean="0"/>
          </a:p>
          <a:p>
            <a:endParaRPr lang="en-US" dirty="0"/>
          </a:p>
        </p:txBody>
      </p:sp>
      <p:sp>
        <p:nvSpPr>
          <p:cNvPr id="4" name="Slide Number Placeholder 3"/>
          <p:cNvSpPr>
            <a:spLocks noGrp="1"/>
          </p:cNvSpPr>
          <p:nvPr>
            <p:ph type="sldNum" sz="quarter" idx="10"/>
          </p:nvPr>
        </p:nvSpPr>
        <p:spPr/>
        <p:txBody>
          <a:bodyPr/>
          <a:lstStyle/>
          <a:p>
            <a:fld id="{7AA8B15B-9A20-49B7-B96A-04C42DB72087}" type="slidenum">
              <a:rPr lang="en-US" smtClean="0"/>
              <a:t>9</a:t>
            </a:fld>
            <a:endParaRPr lang="en-US"/>
          </a:p>
        </p:txBody>
      </p:sp>
    </p:spTree>
    <p:extLst>
      <p:ext uri="{BB962C8B-B14F-4D97-AF65-F5344CB8AC3E}">
        <p14:creationId xmlns:p14="http://schemas.microsoft.com/office/powerpoint/2010/main" val="1365200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A8B15B-9A20-49B7-B96A-04C42DB72087}" type="slidenum">
              <a:rPr lang="en-US" smtClean="0"/>
              <a:t>10</a:t>
            </a:fld>
            <a:endParaRPr lang="en-US"/>
          </a:p>
        </p:txBody>
      </p:sp>
    </p:spTree>
    <p:extLst>
      <p:ext uri="{BB962C8B-B14F-4D97-AF65-F5344CB8AC3E}">
        <p14:creationId xmlns:p14="http://schemas.microsoft.com/office/powerpoint/2010/main" val="1828528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B104E09-CAE8-4684-B608-999873319AEC}" type="datetimeFigureOut">
              <a:rPr lang="en-US" smtClean="0"/>
              <a:t>2/8/2022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60354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104E09-CAE8-4684-B608-999873319AEC}"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98792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B104E09-CAE8-4684-B608-999873319AEC}" type="datetimeFigureOut">
              <a:rPr lang="en-US" smtClean="0"/>
              <a:t>2/8/2022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1334058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B104E09-CAE8-4684-B608-999873319AEC}" type="datetimeFigureOut">
              <a:rPr lang="en-US" smtClean="0"/>
              <a:t>2/8/2022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F79BC8D-E074-4F85-B108-FE3D77E4C37E}"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2672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B104E09-CAE8-4684-B608-999873319AEC}" type="datetimeFigureOut">
              <a:rPr lang="en-US" smtClean="0"/>
              <a:t>2/8/2022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2868534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B104E09-CAE8-4684-B608-999873319AEC}"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28292528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B104E09-CAE8-4684-B608-999873319AEC}"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1201863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104E09-CAE8-4684-B608-999873319AEC}"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3023916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B104E09-CAE8-4684-B608-999873319AEC}" type="datetimeFigureOut">
              <a:rPr lang="en-US" smtClean="0"/>
              <a:t>2/8/2022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133961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104E09-CAE8-4684-B608-999873319AEC}"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402211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B104E09-CAE8-4684-B608-999873319AEC}" type="datetimeFigureOut">
              <a:rPr lang="en-US" smtClean="0"/>
              <a:t>2/8/2022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313036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B104E09-CAE8-4684-B608-999873319AEC}"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345723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104E09-CAE8-4684-B608-999873319AEC}"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419850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B104E09-CAE8-4684-B608-999873319AEC}"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86828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104E09-CAE8-4684-B608-999873319AEC}" type="datetimeFigureOut">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222162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104E09-CAE8-4684-B608-999873319AEC}"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404110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104E09-CAE8-4684-B608-999873319AEC}"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9BC8D-E074-4F85-B108-FE3D77E4C37E}" type="slidenum">
              <a:rPr lang="en-US" smtClean="0"/>
              <a:t>‹#›</a:t>
            </a:fld>
            <a:endParaRPr lang="en-US"/>
          </a:p>
        </p:txBody>
      </p:sp>
    </p:spTree>
    <p:extLst>
      <p:ext uri="{BB962C8B-B14F-4D97-AF65-F5344CB8AC3E}">
        <p14:creationId xmlns:p14="http://schemas.microsoft.com/office/powerpoint/2010/main" val="2230668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B104E09-CAE8-4684-B608-999873319AEC}" type="datetimeFigureOut">
              <a:rPr lang="en-US" smtClean="0"/>
              <a:t>2/8/2022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F79BC8D-E074-4F85-B108-FE3D77E4C37E}" type="slidenum">
              <a:rPr lang="en-US" smtClean="0"/>
              <a:t>‹#›</a:t>
            </a:fld>
            <a:endParaRPr lang="en-US"/>
          </a:p>
        </p:txBody>
      </p:sp>
    </p:spTree>
    <p:extLst>
      <p:ext uri="{BB962C8B-B14F-4D97-AF65-F5344CB8AC3E}">
        <p14:creationId xmlns:p14="http://schemas.microsoft.com/office/powerpoint/2010/main" val="10828757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fi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fif"/><Relationship Id="rId4" Type="http://schemas.openxmlformats.org/officeDocument/2006/relationships/image" Target="../media/image12.jfi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9.jfif"/><Relationship Id="rId5" Type="http://schemas.openxmlformats.org/officeDocument/2006/relationships/image" Target="../media/image18.jfif"/><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036" y="2493818"/>
            <a:ext cx="9448800" cy="1162392"/>
          </a:xfrm>
        </p:spPr>
        <p:txBody>
          <a:bodyPr/>
          <a:lstStyle/>
          <a:p>
            <a:pPr algn="ctr"/>
            <a:r>
              <a:rPr lang="en-US" dirty="0" smtClean="0"/>
              <a:t>Security presentation</a:t>
            </a:r>
            <a:endParaRPr lang="en-US" dirty="0"/>
          </a:p>
        </p:txBody>
      </p:sp>
    </p:spTree>
    <p:extLst>
      <p:ext uri="{BB962C8B-B14F-4D97-AF65-F5344CB8AC3E}">
        <p14:creationId xmlns:p14="http://schemas.microsoft.com/office/powerpoint/2010/main" val="650935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6325" y="516723"/>
            <a:ext cx="10039350" cy="1293028"/>
          </a:xfrm>
        </p:spPr>
        <p:txBody>
          <a:bodyPr/>
          <a:lstStyle/>
          <a:p>
            <a:pPr algn="ctr"/>
            <a:r>
              <a:rPr lang="en-US" dirty="0" smtClean="0"/>
              <a:t>Network </a:t>
            </a:r>
            <a:r>
              <a:rPr lang="en-US" dirty="0"/>
              <a:t>Address Translation </a:t>
            </a:r>
            <a:r>
              <a:rPr lang="ar-JO" dirty="0" smtClean="0"/>
              <a:t>)</a:t>
            </a:r>
            <a:r>
              <a:rPr lang="en-US" dirty="0" smtClean="0"/>
              <a:t>NAT</a:t>
            </a:r>
            <a:r>
              <a:rPr lang="ar-JO" dirty="0"/>
              <a:t>(</a:t>
            </a:r>
            <a:endParaRPr lang="en-US" dirty="0"/>
          </a:p>
        </p:txBody>
      </p:sp>
      <p:sp>
        <p:nvSpPr>
          <p:cNvPr id="3" name="Content Placeholder 2"/>
          <p:cNvSpPr>
            <a:spLocks noGrp="1"/>
          </p:cNvSpPr>
          <p:nvPr>
            <p:ph idx="1"/>
          </p:nvPr>
        </p:nvSpPr>
        <p:spPr>
          <a:xfrm>
            <a:off x="685800" y="1531238"/>
            <a:ext cx="10820400" cy="5174362"/>
          </a:xfrm>
        </p:spPr>
        <p:txBody>
          <a:bodyPr/>
          <a:lstStyle/>
          <a:p>
            <a:r>
              <a:rPr lang="en-US" dirty="0"/>
              <a:t>A process by which a single unique IP address is represented by a group of computers or a single computer. A network device, which is a router or a firewall, assigns a public IP address within the private network and therefore acts as an intermediary between the local and private network. The goal of NAT is to maintain public IP addresses for protection</a:t>
            </a:r>
            <a:r>
              <a:rPr lang="en-US" dirty="0" smtClean="0"/>
              <a:t>.</a:t>
            </a:r>
            <a:endParaRPr lang="ar-JO" dirty="0" smtClean="0"/>
          </a:p>
          <a:p>
            <a:r>
              <a:rPr lang="en-US" b="1" dirty="0" smtClean="0"/>
              <a:t>how </a:t>
            </a:r>
            <a:r>
              <a:rPr lang="en-US" b="1" dirty="0"/>
              <a:t>NAT</a:t>
            </a:r>
            <a:r>
              <a:rPr lang="en-US" b="1" dirty="0" smtClean="0"/>
              <a:t> </a:t>
            </a:r>
            <a:r>
              <a:rPr lang="en-US" b="1" dirty="0"/>
              <a:t>will enhance security</a:t>
            </a:r>
            <a:r>
              <a:rPr lang="en-US" b="1" dirty="0" smtClean="0"/>
              <a:t>?</a:t>
            </a:r>
          </a:p>
          <a:p>
            <a:pPr marL="457200" lvl="1" indent="0">
              <a:buNone/>
            </a:pPr>
            <a:r>
              <a:rPr lang="en-US" dirty="0"/>
              <a:t>It will help to hide the IP addresses of the employees inside the network, but the firewall is the best way to hide the details of the internal network of the organization because NAT is not a firewall and it does nothing to stop the malicious traffic but when I have NAT and Firewall in the organization it will increase the security further</a:t>
            </a:r>
            <a:r>
              <a:rPr lang="en-US" dirty="0" smtClean="0"/>
              <a:t>.</a:t>
            </a:r>
            <a:endParaRPr lang="en-US" b="1" dirty="0"/>
          </a:p>
          <a:p>
            <a:r>
              <a:rPr lang="en-US" b="1" dirty="0"/>
              <a:t>What devices use </a:t>
            </a:r>
            <a:r>
              <a:rPr lang="en-US" b="1" dirty="0" smtClean="0"/>
              <a:t>NAT?</a:t>
            </a:r>
          </a:p>
          <a:p>
            <a:pPr marL="457200" lvl="1" indent="0">
              <a:buNone/>
            </a:pPr>
            <a:r>
              <a:rPr lang="en-US" b="1" dirty="0" smtClean="0"/>
              <a:t>Firewall and router.</a:t>
            </a:r>
          </a:p>
        </p:txBody>
      </p:sp>
      <p:pic>
        <p:nvPicPr>
          <p:cNvPr id="4" name="Picture 3"/>
          <p:cNvPicPr>
            <a:picLocks noChangeAspect="1"/>
          </p:cNvPicPr>
          <p:nvPr/>
        </p:nvPicPr>
        <p:blipFill>
          <a:blip r:embed="rId3"/>
          <a:stretch>
            <a:fillRect/>
          </a:stretch>
        </p:blipFill>
        <p:spPr>
          <a:xfrm>
            <a:off x="7639050" y="4724400"/>
            <a:ext cx="3476625" cy="1981200"/>
          </a:xfrm>
          <a:prstGeom prst="rect">
            <a:avLst/>
          </a:prstGeom>
        </p:spPr>
      </p:pic>
    </p:spTree>
    <p:extLst>
      <p:ext uri="{BB962C8B-B14F-4D97-AF65-F5344CB8AC3E}">
        <p14:creationId xmlns:p14="http://schemas.microsoft.com/office/powerpoint/2010/main" val="2967515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902970" y="1733550"/>
            <a:ext cx="9917430" cy="742950"/>
          </a:xfrm>
        </p:spPr>
        <p:txBody>
          <a:bodyPr>
            <a:normAutofit fontScale="90000"/>
          </a:bodyPr>
          <a:lstStyle/>
          <a:p>
            <a:pPr algn="ctr"/>
            <a:r>
              <a:rPr lang="en-US" sz="4800" dirty="0"/>
              <a:t>Network Monitoring </a:t>
            </a:r>
            <a:r>
              <a:rPr lang="en-US" sz="4800" dirty="0" smtClean="0"/>
              <a:t>Systems</a:t>
            </a:r>
            <a:endParaRPr lang="en-US" dirty="0"/>
          </a:p>
        </p:txBody>
      </p:sp>
      <p:sp>
        <p:nvSpPr>
          <p:cNvPr id="5" name="Title 1"/>
          <p:cNvSpPr>
            <a:spLocks noGrp="1"/>
          </p:cNvSpPr>
          <p:nvPr>
            <p:ph type="subTitle" idx="1"/>
          </p:nvPr>
        </p:nvSpPr>
        <p:spPr>
          <a:xfrm>
            <a:off x="1137285" y="2832100"/>
            <a:ext cx="9448800" cy="2120900"/>
          </a:xfrm>
        </p:spPr>
        <p:txBody>
          <a:bodyPr>
            <a:noAutofit/>
          </a:bodyPr>
          <a:lstStyle/>
          <a:p>
            <a:r>
              <a:rPr lang="en-US" sz="2400" dirty="0"/>
              <a:t>Network monitoring systems: a subset of network management that includes hardware and software tools, a process by which a network is discovered and monitored to report any hardware failures to ensure optimal performance and ensure that everything is running efficiently. For example: traffic jams that limit data </a:t>
            </a:r>
            <a:r>
              <a:rPr lang="en-US" sz="2400" dirty="0" smtClean="0"/>
              <a:t>flow.</a:t>
            </a:r>
            <a:endParaRPr lang="en-US" sz="24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135" y="4686300"/>
            <a:ext cx="5579745" cy="2171700"/>
          </a:xfrm>
          <a:prstGeom prst="rect">
            <a:avLst/>
          </a:prstGeom>
        </p:spPr>
      </p:pic>
    </p:spTree>
    <p:extLst>
      <p:ext uri="{BB962C8B-B14F-4D97-AF65-F5344CB8AC3E}">
        <p14:creationId xmlns:p14="http://schemas.microsoft.com/office/powerpoint/2010/main" val="1833195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71750" y="762001"/>
            <a:ext cx="7444740" cy="1456800"/>
          </a:xfrm>
        </p:spPr>
        <p:txBody>
          <a:bodyPr>
            <a:normAutofit fontScale="90000"/>
          </a:bodyPr>
          <a:lstStyle/>
          <a:p>
            <a:pPr algn="ctr"/>
            <a:r>
              <a:rPr lang="en-US" sz="5300" dirty="0" smtClean="0"/>
              <a:t>benefits </a:t>
            </a:r>
            <a:r>
              <a:rPr lang="en-US" sz="5300" dirty="0"/>
              <a:t>of </a:t>
            </a:r>
            <a:r>
              <a:rPr lang="en-US" sz="5300" dirty="0" smtClean="0"/>
              <a:t>Network </a:t>
            </a:r>
            <a:r>
              <a:rPr lang="en-US" sz="5300" dirty="0"/>
              <a:t>Monitoring </a:t>
            </a:r>
            <a:r>
              <a:rPr lang="en-US" sz="5300" dirty="0" smtClean="0"/>
              <a:t>Systems</a:t>
            </a:r>
            <a:r>
              <a:rPr lang="ar-JO" dirty="0" smtClean="0"/>
              <a:t>:</a:t>
            </a:r>
            <a:endParaRPr lang="en-US" dirty="0"/>
          </a:p>
        </p:txBody>
      </p:sp>
      <p:sp>
        <p:nvSpPr>
          <p:cNvPr id="5" name="Subtitle 4"/>
          <p:cNvSpPr>
            <a:spLocks noGrp="1"/>
          </p:cNvSpPr>
          <p:nvPr>
            <p:ph type="subTitle" idx="1"/>
          </p:nvPr>
        </p:nvSpPr>
        <p:spPr>
          <a:xfrm>
            <a:off x="1569720" y="2706370"/>
            <a:ext cx="9448800" cy="2894330"/>
          </a:xfrm>
        </p:spPr>
        <p:txBody>
          <a:bodyPr>
            <a:normAutofit/>
          </a:bodyPr>
          <a:lstStyle/>
          <a:p>
            <a:r>
              <a:rPr lang="ar-JO" dirty="0" smtClean="0"/>
              <a:t>1</a:t>
            </a:r>
            <a:r>
              <a:rPr lang="en-US" dirty="0" smtClean="0"/>
              <a:t>-Benchmarking </a:t>
            </a:r>
            <a:r>
              <a:rPr lang="en-US" dirty="0"/>
              <a:t>standard </a:t>
            </a:r>
            <a:r>
              <a:rPr lang="en-US" dirty="0" smtClean="0"/>
              <a:t>performance</a:t>
            </a:r>
          </a:p>
          <a:p>
            <a:r>
              <a:rPr lang="en-US" dirty="0" smtClean="0"/>
              <a:t>2-</a:t>
            </a:r>
            <a:r>
              <a:rPr lang="en-US" dirty="0"/>
              <a:t>Effectively allocating </a:t>
            </a:r>
            <a:r>
              <a:rPr lang="en-US" dirty="0" smtClean="0"/>
              <a:t>resources</a:t>
            </a:r>
          </a:p>
          <a:p>
            <a:r>
              <a:rPr lang="en-US" dirty="0" smtClean="0"/>
              <a:t>3-</a:t>
            </a:r>
            <a:r>
              <a:rPr lang="en-US" dirty="0"/>
              <a:t>Managing a changing IT </a:t>
            </a:r>
            <a:r>
              <a:rPr lang="en-US" dirty="0" smtClean="0"/>
              <a:t>environment</a:t>
            </a:r>
          </a:p>
          <a:p>
            <a:r>
              <a:rPr lang="en-US" dirty="0" smtClean="0"/>
              <a:t>4-</a:t>
            </a:r>
            <a:r>
              <a:rPr lang="en-US" dirty="0"/>
              <a:t>Identifying security </a:t>
            </a:r>
            <a:r>
              <a:rPr lang="en-US" dirty="0" smtClean="0"/>
              <a:t>threats</a:t>
            </a:r>
          </a:p>
          <a:p>
            <a:r>
              <a:rPr lang="en-US" dirty="0" smtClean="0"/>
              <a:t>5-</a:t>
            </a:r>
            <a:r>
              <a:rPr lang="en-US" dirty="0"/>
              <a:t>Deploying new technology and system upgrades </a:t>
            </a:r>
            <a:r>
              <a:rPr lang="en-US" dirty="0" smtClean="0"/>
              <a:t>successfully</a:t>
            </a:r>
          </a:p>
          <a:p>
            <a:r>
              <a:rPr lang="en-US" dirty="0" smtClean="0"/>
              <a:t>6-</a:t>
            </a:r>
            <a:r>
              <a:rPr lang="en-US" dirty="0"/>
              <a:t>Address Network Problems </a:t>
            </a:r>
            <a:r>
              <a:rPr lang="en-US" dirty="0" smtClean="0"/>
              <a:t>Faster</a:t>
            </a:r>
            <a:endParaRPr lang="ar-JO" dirty="0" smtClean="0"/>
          </a:p>
          <a:p>
            <a:r>
              <a:rPr lang="en-US" dirty="0"/>
              <a:t>7-Save a lot of money</a:t>
            </a:r>
            <a:endParaRPr lang="en-US" dirty="0" smtClean="0"/>
          </a:p>
          <a:p>
            <a:endParaRPr lang="en-US" dirty="0"/>
          </a:p>
          <a:p>
            <a:endParaRPr lang="en-US" dirty="0"/>
          </a:p>
        </p:txBody>
      </p:sp>
    </p:spTree>
    <p:extLst>
      <p:ext uri="{BB962C8B-B14F-4D97-AF65-F5344CB8AC3E}">
        <p14:creationId xmlns:p14="http://schemas.microsoft.com/office/powerpoint/2010/main" val="309667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973923"/>
            <a:ext cx="8610600" cy="1293028"/>
          </a:xfrm>
        </p:spPr>
        <p:txBody>
          <a:bodyPr/>
          <a:lstStyle/>
          <a:p>
            <a:pPr algn="ctr"/>
            <a:r>
              <a:rPr lang="en-US" dirty="0"/>
              <a:t>justification of using</a:t>
            </a:r>
          </a:p>
        </p:txBody>
      </p:sp>
      <p:sp>
        <p:nvSpPr>
          <p:cNvPr id="3" name="Content Placeholder 2"/>
          <p:cNvSpPr>
            <a:spLocks noGrp="1"/>
          </p:cNvSpPr>
          <p:nvPr>
            <p:ph idx="1"/>
          </p:nvPr>
        </p:nvSpPr>
        <p:spPr>
          <a:xfrm>
            <a:off x="685800" y="2785111"/>
            <a:ext cx="10820400" cy="2148839"/>
          </a:xfrm>
        </p:spPr>
        <p:txBody>
          <a:bodyPr/>
          <a:lstStyle/>
          <a:p>
            <a:r>
              <a:rPr lang="en-US" dirty="0"/>
              <a:t>There are many reasons why the organization uses the network monitoring system, including improving network performance, exploring weaknesses and network slow problems and fixing them before any data risks occur, and it does this on an ongoing basis and helps the organization develop faster, expands its goals, and helps business continue without interruption for periods long</a:t>
            </a:r>
            <a:r>
              <a:rPr lang="ar-JO" dirty="0" smtClean="0"/>
              <a:t>.</a:t>
            </a:r>
            <a:endParaRPr lang="en-US" dirty="0"/>
          </a:p>
        </p:txBody>
      </p:sp>
    </p:spTree>
    <p:extLst>
      <p:ext uri="{BB962C8B-B14F-4D97-AF65-F5344CB8AC3E}">
        <p14:creationId xmlns:p14="http://schemas.microsoft.com/office/powerpoint/2010/main" val="3940240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76300" y="2385061"/>
            <a:ext cx="10820400" cy="1863090"/>
          </a:xfrm>
        </p:spPr>
        <p:txBody>
          <a:bodyPr>
            <a:normAutofit/>
          </a:bodyPr>
          <a:lstStyle/>
          <a:p>
            <a:r>
              <a:rPr lang="en-US" sz="3600" dirty="0"/>
              <a:t>Evaluating a minimum of three of physical and three virtual </a:t>
            </a:r>
            <a:r>
              <a:rPr lang="en-US" sz="3600" dirty="0" smtClean="0"/>
              <a:t>security</a:t>
            </a:r>
            <a:r>
              <a:rPr lang="ar-JO" sz="3600" dirty="0" smtClean="0"/>
              <a:t> </a:t>
            </a:r>
            <a:r>
              <a:rPr lang="en-US" sz="3600" dirty="0" smtClean="0"/>
              <a:t>measures </a:t>
            </a:r>
            <a:r>
              <a:rPr lang="en-US" sz="3600" dirty="0"/>
              <a:t>that can be employed to ensure the integrity of IT security. </a:t>
            </a:r>
          </a:p>
        </p:txBody>
      </p:sp>
    </p:spTree>
    <p:extLst>
      <p:ext uri="{BB962C8B-B14F-4D97-AF65-F5344CB8AC3E}">
        <p14:creationId xmlns:p14="http://schemas.microsoft.com/office/powerpoint/2010/main" val="166402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421473"/>
            <a:ext cx="8610600" cy="1293028"/>
          </a:xfrm>
        </p:spPr>
        <p:txBody>
          <a:bodyPr/>
          <a:lstStyle/>
          <a:p>
            <a:r>
              <a:rPr lang="en-US" dirty="0"/>
              <a:t>three of physical of IT </a:t>
            </a:r>
            <a:r>
              <a:rPr lang="en-US" dirty="0" smtClean="0"/>
              <a:t>security</a:t>
            </a:r>
            <a:endParaRPr lang="en-US" dirty="0"/>
          </a:p>
        </p:txBody>
      </p:sp>
      <p:sp>
        <p:nvSpPr>
          <p:cNvPr id="3" name="Content Placeholder 2"/>
          <p:cNvSpPr>
            <a:spLocks noGrp="1"/>
          </p:cNvSpPr>
          <p:nvPr>
            <p:ph idx="1"/>
          </p:nvPr>
        </p:nvSpPr>
        <p:spPr>
          <a:xfrm>
            <a:off x="685800" y="1714501"/>
            <a:ext cx="10820400" cy="4895849"/>
          </a:xfrm>
        </p:spPr>
        <p:txBody>
          <a:bodyPr>
            <a:normAutofit/>
          </a:bodyPr>
          <a:lstStyle/>
          <a:p>
            <a:r>
              <a:rPr lang="en-US" b="1" dirty="0"/>
              <a:t>Physical security </a:t>
            </a:r>
            <a:r>
              <a:rPr lang="en-US" dirty="0"/>
              <a:t>is the protection of people, devices, software, networks, and data from physical actions and events that may cause loss or damage to an organization</a:t>
            </a:r>
            <a:r>
              <a:rPr lang="en-US" dirty="0" smtClean="0"/>
              <a:t>.</a:t>
            </a:r>
          </a:p>
          <a:p>
            <a:pPr marL="0" indent="0">
              <a:buNone/>
            </a:pPr>
            <a:endParaRPr lang="ar-JO" dirty="0" smtClean="0"/>
          </a:p>
          <a:p>
            <a:pPr marL="0" indent="0">
              <a:buNone/>
            </a:pPr>
            <a:endParaRPr lang="en-US" dirty="0" smtClean="0"/>
          </a:p>
          <a:p>
            <a:pPr marL="0" indent="0">
              <a:buNone/>
            </a:pPr>
            <a:endParaRPr lang="ar-JO" dirty="0" smtClean="0"/>
          </a:p>
          <a:p>
            <a:r>
              <a:rPr lang="en-US" dirty="0" smtClean="0"/>
              <a:t>1- </a:t>
            </a:r>
            <a:r>
              <a:rPr lang="en-US" dirty="0"/>
              <a:t>Putting a security door in the data </a:t>
            </a:r>
            <a:r>
              <a:rPr lang="en-US" dirty="0" smtClean="0"/>
              <a:t>center </a:t>
            </a:r>
            <a:r>
              <a:rPr lang="en-US" dirty="0"/>
              <a:t>room </a:t>
            </a:r>
            <a:r>
              <a:rPr lang="en-US" dirty="0" smtClean="0"/>
              <a:t>the </a:t>
            </a:r>
            <a:r>
              <a:rPr lang="en-US" dirty="0"/>
              <a:t>door is opened by a smart card or password</a:t>
            </a:r>
            <a:r>
              <a:rPr lang="en-US" dirty="0" smtClean="0"/>
              <a:t>.</a:t>
            </a:r>
          </a:p>
          <a:p>
            <a:r>
              <a:rPr lang="en-US" dirty="0"/>
              <a:t>2- Placing security </a:t>
            </a:r>
            <a:r>
              <a:rPr lang="en-US" dirty="0" smtClean="0"/>
              <a:t>device at </a:t>
            </a:r>
            <a:r>
              <a:rPr lang="en-US" dirty="0"/>
              <a:t>the gate of the </a:t>
            </a:r>
            <a:r>
              <a:rPr lang="en-US" dirty="0" smtClean="0"/>
              <a:t>organization</a:t>
            </a:r>
            <a:r>
              <a:rPr lang="ar-JO" dirty="0" smtClean="0"/>
              <a:t>.</a:t>
            </a:r>
          </a:p>
          <a:p>
            <a:r>
              <a:rPr lang="en-US" dirty="0" smtClean="0"/>
              <a:t>3-</a:t>
            </a:r>
            <a:r>
              <a:rPr lang="ar-JO" dirty="0" smtClean="0"/>
              <a:t> </a:t>
            </a:r>
            <a:r>
              <a:rPr lang="en-US" dirty="0" smtClean="0"/>
              <a:t>Installing CCTV cameras.</a:t>
            </a:r>
          </a:p>
          <a:p>
            <a:r>
              <a:rPr lang="en-US" dirty="0" smtClean="0"/>
              <a:t>4- Providing the necessary safety tools in emergency situations</a:t>
            </a:r>
            <a:r>
              <a:rPr lang="ar-JO" dirty="0" smtClean="0"/>
              <a:t>.</a:t>
            </a:r>
            <a:endParaRPr lang="en-US" dirty="0" smtClean="0"/>
          </a:p>
          <a:p>
            <a:r>
              <a:rPr lang="en-US" dirty="0" smtClean="0"/>
              <a:t>5- Sitting </a:t>
            </a:r>
            <a:r>
              <a:rPr lang="en-US" dirty="0"/>
              <a:t>the firewall on the network.</a:t>
            </a:r>
          </a:p>
          <a:p>
            <a:endParaRPr lang="ar-JO" b="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4825" y="2735973"/>
            <a:ext cx="1277875" cy="107233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5440" y="2735974"/>
            <a:ext cx="1305306" cy="107233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1847" y="2735974"/>
            <a:ext cx="1301877" cy="107233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93801" y="2735973"/>
            <a:ext cx="1484376" cy="107233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09278" y="2731985"/>
            <a:ext cx="1365123" cy="1076325"/>
          </a:xfrm>
          <a:prstGeom prst="rect">
            <a:avLst/>
          </a:prstGeom>
        </p:spPr>
      </p:pic>
    </p:spTree>
    <p:extLst>
      <p:ext uri="{BB962C8B-B14F-4D97-AF65-F5344CB8AC3E}">
        <p14:creationId xmlns:p14="http://schemas.microsoft.com/office/powerpoint/2010/main" val="381599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025" y="440523"/>
            <a:ext cx="10267950" cy="1293028"/>
          </a:xfrm>
        </p:spPr>
        <p:txBody>
          <a:bodyPr/>
          <a:lstStyle/>
          <a:p>
            <a:pPr algn="ctr"/>
            <a:r>
              <a:rPr lang="en-US" dirty="0"/>
              <a:t>three virtual measures security of IT </a:t>
            </a:r>
          </a:p>
        </p:txBody>
      </p:sp>
      <p:sp>
        <p:nvSpPr>
          <p:cNvPr id="3" name="Content Placeholder 2"/>
          <p:cNvSpPr>
            <a:spLocks noGrp="1"/>
          </p:cNvSpPr>
          <p:nvPr>
            <p:ph idx="1"/>
          </p:nvPr>
        </p:nvSpPr>
        <p:spPr>
          <a:xfrm>
            <a:off x="685800" y="1965961"/>
            <a:ext cx="10820400" cy="4343400"/>
          </a:xfrm>
        </p:spPr>
        <p:txBody>
          <a:bodyPr>
            <a:normAutofit/>
          </a:bodyPr>
          <a:lstStyle/>
          <a:p>
            <a:r>
              <a:rPr lang="en-US" b="1" dirty="0" smtClean="0"/>
              <a:t>Virtual security: </a:t>
            </a:r>
            <a:r>
              <a:rPr lang="en-US" dirty="0" smtClean="0"/>
              <a:t>Measures</a:t>
            </a:r>
            <a:r>
              <a:rPr lang="en-US" dirty="0"/>
              <a:t>, procedures and processes that ensure the protection of the infrastructure or virtual </a:t>
            </a:r>
            <a:r>
              <a:rPr lang="en-US" dirty="0" smtClean="0"/>
              <a:t>environment.</a:t>
            </a:r>
            <a:r>
              <a:rPr lang="ar-JO" dirty="0" smtClean="0"/>
              <a:t> </a:t>
            </a:r>
            <a:r>
              <a:rPr lang="en-US" dirty="0" smtClean="0"/>
              <a:t>It </a:t>
            </a:r>
            <a:r>
              <a:rPr lang="en-US" dirty="0"/>
              <a:t>addresses the security issues faced by the components of a virtualization environment and the ways in which they can be mitigated or prevented.</a:t>
            </a:r>
            <a:r>
              <a:rPr lang="ar-JO" dirty="0"/>
              <a:t/>
            </a:r>
            <a:br>
              <a:rPr lang="ar-JO" dirty="0"/>
            </a:br>
            <a:endParaRPr lang="ar-JO" dirty="0" smtClean="0"/>
          </a:p>
          <a:p>
            <a:pPr marL="0" indent="0">
              <a:buNone/>
            </a:pPr>
            <a:endParaRPr lang="ar-JO" dirty="0" smtClean="0"/>
          </a:p>
          <a:p>
            <a:pPr marL="0" indent="0">
              <a:buNone/>
            </a:pPr>
            <a:endParaRPr lang="en-US" dirty="0" smtClean="0"/>
          </a:p>
          <a:p>
            <a:r>
              <a:rPr lang="en-US" dirty="0" smtClean="0"/>
              <a:t>1- </a:t>
            </a:r>
            <a:r>
              <a:rPr lang="en-US" dirty="0"/>
              <a:t>List access control to files</a:t>
            </a:r>
            <a:r>
              <a:rPr lang="en-US" dirty="0" smtClean="0"/>
              <a:t>.</a:t>
            </a:r>
          </a:p>
          <a:p>
            <a:r>
              <a:rPr lang="en-US" dirty="0" smtClean="0"/>
              <a:t>2- </a:t>
            </a:r>
            <a:r>
              <a:rPr lang="en-US" dirty="0"/>
              <a:t>Encryption of the data being </a:t>
            </a:r>
            <a:r>
              <a:rPr lang="en-US" dirty="0" smtClean="0"/>
              <a:t>transmitted</a:t>
            </a:r>
            <a:r>
              <a:rPr lang="ar-JO" dirty="0" smtClean="0"/>
              <a:t>.</a:t>
            </a:r>
          </a:p>
          <a:p>
            <a:r>
              <a:rPr lang="en-US" dirty="0"/>
              <a:t>3- install antivirus </a:t>
            </a:r>
            <a:r>
              <a:rPr lang="en-US" dirty="0" smtClean="0"/>
              <a:t>software </a:t>
            </a:r>
            <a:r>
              <a:rPr lang="en-US" dirty="0"/>
              <a:t>on all </a:t>
            </a:r>
            <a:r>
              <a:rPr lang="en-US" dirty="0" smtClean="0"/>
              <a:t>devices.</a:t>
            </a:r>
          </a:p>
          <a:p>
            <a:r>
              <a:rPr lang="en-US" dirty="0"/>
              <a:t>4- Backup </a:t>
            </a:r>
            <a:r>
              <a:rPr lang="en-US" dirty="0" smtClean="0"/>
              <a:t>for </a:t>
            </a:r>
            <a:r>
              <a:rPr lang="en-US" dirty="0"/>
              <a:t>data for security and save the data</a:t>
            </a:r>
            <a:r>
              <a:rPr lang="en-US" dirty="0" smtClean="0"/>
              <a:t>.</a:t>
            </a:r>
          </a:p>
        </p:txBody>
      </p:sp>
      <p:pic>
        <p:nvPicPr>
          <p:cNvPr id="5" name="Picture 4"/>
          <p:cNvPicPr>
            <a:picLocks noChangeAspect="1"/>
          </p:cNvPicPr>
          <p:nvPr/>
        </p:nvPicPr>
        <p:blipFill>
          <a:blip r:embed="rId3"/>
          <a:stretch>
            <a:fillRect/>
          </a:stretch>
        </p:blipFill>
        <p:spPr>
          <a:xfrm>
            <a:off x="1188720" y="3246118"/>
            <a:ext cx="2354580" cy="116776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92880" y="3246119"/>
            <a:ext cx="2354580" cy="116776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7040" y="3246118"/>
            <a:ext cx="2354580" cy="116776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1198" y="3251836"/>
            <a:ext cx="2354581" cy="1162047"/>
          </a:xfrm>
          <a:prstGeom prst="rect">
            <a:avLst/>
          </a:prstGeom>
        </p:spPr>
      </p:pic>
    </p:spTree>
    <p:extLst>
      <p:ext uri="{BB962C8B-B14F-4D97-AF65-F5344CB8AC3E}">
        <p14:creationId xmlns:p14="http://schemas.microsoft.com/office/powerpoint/2010/main" val="88546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150" y="2707473"/>
            <a:ext cx="8610600" cy="1293028"/>
          </a:xfrm>
        </p:spPr>
        <p:txBody>
          <a:bodyPr/>
          <a:lstStyle/>
          <a:p>
            <a:pPr algn="ctr"/>
            <a:r>
              <a:rPr lang="en-US" dirty="0" smtClean="0"/>
              <a:t>The end presentation</a:t>
            </a:r>
            <a:endParaRPr lang="en-US" dirty="0"/>
          </a:p>
        </p:txBody>
      </p:sp>
    </p:spTree>
    <p:extLst>
      <p:ext uri="{BB962C8B-B14F-4D97-AF65-F5344CB8AC3E}">
        <p14:creationId xmlns:p14="http://schemas.microsoft.com/office/powerpoint/2010/main" val="224944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526314"/>
            <a:ext cx="9448800" cy="1825096"/>
          </a:xfrm>
        </p:spPr>
        <p:txBody>
          <a:bodyPr>
            <a:normAutofit/>
          </a:bodyPr>
          <a:lstStyle/>
          <a:p>
            <a:r>
              <a:rPr lang="en-US" sz="3100" dirty="0"/>
              <a:t>Identify and discuss the potential impact of incorrect configuration of some network security devices </a:t>
            </a:r>
            <a:r>
              <a:rPr lang="en-US" sz="3100" dirty="0" smtClean="0"/>
              <a:t>on </a:t>
            </a:r>
            <a:r>
              <a:rPr lang="en-US" sz="3100" dirty="0"/>
              <a:t>IT security</a:t>
            </a:r>
            <a:r>
              <a:rPr lang="en-US" sz="3100"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351410"/>
            <a:ext cx="7067550" cy="3182740"/>
          </a:xfrm>
          <a:prstGeom prst="rect">
            <a:avLst/>
          </a:prstGeom>
        </p:spPr>
      </p:pic>
    </p:spTree>
    <p:extLst>
      <p:ext uri="{BB962C8B-B14F-4D97-AF65-F5344CB8AC3E}">
        <p14:creationId xmlns:p14="http://schemas.microsoft.com/office/powerpoint/2010/main" val="22580918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79416" y="2759364"/>
            <a:ext cx="9448800" cy="3508086"/>
          </a:xfrm>
        </p:spPr>
        <p:txBody>
          <a:bodyPr>
            <a:noAutofit/>
          </a:bodyPr>
          <a:lstStyle/>
          <a:p>
            <a:r>
              <a:rPr lang="en-US" dirty="0" smtClean="0"/>
              <a:t>VPN (virtual private network): </a:t>
            </a:r>
            <a:r>
              <a:rPr lang="en-US" sz="1800" dirty="0" smtClean="0"/>
              <a:t>It is a service that gives privacy over the Internet by creating a private network that hides your Internet address (IP) so that no one can know what you can do online and offers VPN by creating an encrypted and secure connection that provides greater privacy than secure Wi-Fi.</a:t>
            </a:r>
          </a:p>
          <a:p>
            <a:endParaRPr lang="en-US" dirty="0" smtClean="0"/>
          </a:p>
          <a:p>
            <a:r>
              <a:rPr lang="en-US" dirty="0" smtClean="0"/>
              <a:t>Third-party VPN: </a:t>
            </a:r>
            <a:r>
              <a:rPr lang="en-US" sz="1800" dirty="0" smtClean="0">
                <a:sym typeface="Wingdings" panose="05000000000000000000" pitchFamily="2" charset="2"/>
              </a:rPr>
              <a:t>(</a:t>
            </a:r>
            <a:r>
              <a:rPr lang="en-US" sz="1800" dirty="0">
                <a:sym typeface="Wingdings" panose="05000000000000000000" pitchFamily="2" charset="2"/>
              </a:rPr>
              <a:t>1-EDCO 2-JEPCO </a:t>
            </a:r>
            <a:r>
              <a:rPr lang="en-US" sz="1800" dirty="0" smtClean="0">
                <a:sym typeface="Wingdings" panose="05000000000000000000" pitchFamily="2" charset="2"/>
              </a:rPr>
              <a:t>3-</a:t>
            </a:r>
            <a:r>
              <a:rPr lang="en-US" sz="1800" dirty="0" smtClean="0"/>
              <a:t>Some customers.</a:t>
            </a:r>
            <a:r>
              <a:rPr lang="en-US" sz="1800" dirty="0" smtClean="0">
                <a:sym typeface="Wingdings" panose="05000000000000000000" pitchFamily="2" charset="2"/>
              </a:rPr>
              <a:t>)</a:t>
            </a:r>
          </a:p>
          <a:p>
            <a:r>
              <a:rPr lang="en-US" sz="1800" dirty="0"/>
              <a:t>It is a service provided to third parties and it is only for those authorized to enter without controlling their devices. It allows them to access the </a:t>
            </a:r>
            <a:r>
              <a:rPr lang="en-US" sz="1800" dirty="0" smtClean="0"/>
              <a:t>network</a:t>
            </a:r>
            <a:r>
              <a:rPr lang="ar-JO" sz="1800" dirty="0" smtClean="0"/>
              <a:t>.</a:t>
            </a:r>
            <a:endParaRPr lang="en-US" sz="1800" dirty="0"/>
          </a:p>
        </p:txBody>
      </p:sp>
      <p:sp>
        <p:nvSpPr>
          <p:cNvPr id="6" name="Title 1"/>
          <p:cNvSpPr>
            <a:spLocks noGrp="1"/>
          </p:cNvSpPr>
          <p:nvPr>
            <p:ph type="ctrTitle"/>
          </p:nvPr>
        </p:nvSpPr>
        <p:spPr>
          <a:xfrm>
            <a:off x="4842161" y="1110678"/>
            <a:ext cx="2923309" cy="981359"/>
          </a:xfrm>
        </p:spPr>
        <p:txBody>
          <a:bodyPr/>
          <a:lstStyle/>
          <a:p>
            <a:r>
              <a:rPr lang="en-US" b="1" dirty="0" smtClean="0"/>
              <a:t>1-VPN</a:t>
            </a:r>
            <a:endParaRPr lang="en-US" dirty="0"/>
          </a:p>
        </p:txBody>
      </p:sp>
    </p:spTree>
    <p:extLst>
      <p:ext uri="{BB962C8B-B14F-4D97-AF65-F5344CB8AC3E}">
        <p14:creationId xmlns:p14="http://schemas.microsoft.com/office/powerpoint/2010/main" val="2187662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750519"/>
            <a:ext cx="8610600" cy="1293028"/>
          </a:xfrm>
        </p:spPr>
        <p:txBody>
          <a:bodyPr/>
          <a:lstStyle/>
          <a:p>
            <a:pPr algn="ctr"/>
            <a:r>
              <a:rPr lang="en-US" dirty="0" smtClean="0"/>
              <a:t>Impact on it security vpn</a:t>
            </a:r>
            <a:endParaRPr lang="en-US" dirty="0"/>
          </a:p>
        </p:txBody>
      </p:sp>
      <p:sp>
        <p:nvSpPr>
          <p:cNvPr id="3" name="Content Placeholder 2"/>
          <p:cNvSpPr>
            <a:spLocks noGrp="1"/>
          </p:cNvSpPr>
          <p:nvPr>
            <p:ph idx="1"/>
          </p:nvPr>
        </p:nvSpPr>
        <p:spPr>
          <a:xfrm>
            <a:off x="685800" y="2401586"/>
            <a:ext cx="10820400" cy="4031325"/>
          </a:xfrm>
        </p:spPr>
        <p:txBody>
          <a:bodyPr>
            <a:normAutofit/>
          </a:bodyPr>
          <a:lstStyle/>
          <a:p>
            <a:pPr marL="0" lvl="0" indent="0">
              <a:lnSpc>
                <a:spcPct val="100000"/>
              </a:lnSpc>
              <a:spcBef>
                <a:spcPts val="0"/>
              </a:spcBef>
              <a:buNone/>
              <a:defRPr/>
            </a:pPr>
            <a:r>
              <a:rPr lang="en-US" dirty="0" smtClean="0"/>
              <a:t>1- A man in the middle attack will occur.</a:t>
            </a:r>
          </a:p>
          <a:p>
            <a:pPr marL="0" lvl="0" indent="0">
              <a:lnSpc>
                <a:spcPct val="100000"/>
              </a:lnSpc>
              <a:spcBef>
                <a:spcPts val="0"/>
              </a:spcBef>
              <a:buNone/>
              <a:defRPr/>
            </a:pPr>
            <a:r>
              <a:rPr lang="en-US" dirty="0" smtClean="0"/>
              <a:t>2- The employees will not be able to work from their homes because data may be stolen while it is being transferred to the data center, or they may be eavesdropped</a:t>
            </a:r>
            <a:r>
              <a:rPr lang="ar-JO" dirty="0" smtClean="0"/>
              <a:t>.</a:t>
            </a:r>
            <a:endParaRPr lang="en-US" dirty="0" smtClean="0"/>
          </a:p>
          <a:p>
            <a:pPr marL="0" lvl="0" indent="0">
              <a:lnSpc>
                <a:spcPct val="100000"/>
              </a:lnSpc>
              <a:spcBef>
                <a:spcPts val="0"/>
              </a:spcBef>
              <a:buNone/>
              <a:defRPr/>
            </a:pPr>
            <a:r>
              <a:rPr lang="en-US" dirty="0" smtClean="0"/>
              <a:t>3- corruption of transmitted data.</a:t>
            </a:r>
          </a:p>
          <a:p>
            <a:pPr marL="0" lvl="0" indent="0">
              <a:lnSpc>
                <a:spcPct val="100000"/>
              </a:lnSpc>
              <a:spcBef>
                <a:spcPts val="0"/>
              </a:spcBef>
              <a:buNone/>
              <a:defRPr/>
            </a:pPr>
            <a:r>
              <a:rPr lang="en-US" dirty="0" smtClean="0"/>
              <a:t>4-</a:t>
            </a:r>
            <a:r>
              <a:rPr lang="ar-JO" dirty="0" smtClean="0"/>
              <a:t> </a:t>
            </a:r>
            <a:r>
              <a:rPr lang="en-US" dirty="0" smtClean="0"/>
              <a:t>The encryption key that encrypts the data will be revealed during its transmission to the data center.</a:t>
            </a:r>
            <a:endParaRPr lang="ar-JO" dirty="0" smtClean="0"/>
          </a:p>
          <a:p>
            <a:pPr marL="0" indent="0">
              <a:buNone/>
            </a:pPr>
            <a:r>
              <a:rPr lang="en-US" dirty="0" smtClean="0"/>
              <a:t>5- </a:t>
            </a:r>
            <a:r>
              <a:rPr lang="en-US" dirty="0" smtClean="0"/>
              <a:t>Information theft.</a:t>
            </a:r>
            <a:endParaRPr lang="ar-JO" dirty="0" smtClean="0"/>
          </a:p>
          <a:p>
            <a:pPr marL="0" indent="0">
              <a:buNone/>
            </a:pPr>
            <a:r>
              <a:rPr lang="en-US" dirty="0" smtClean="0"/>
              <a:t>6- </a:t>
            </a:r>
            <a:r>
              <a:rPr lang="en-US" dirty="0"/>
              <a:t>there will be risks to companies that have access to the organization's for example EDCO and JEPCO and some risk </a:t>
            </a:r>
            <a:r>
              <a:rPr lang="en-US" dirty="0" smtClean="0"/>
              <a:t>customer.</a:t>
            </a:r>
            <a:endParaRPr lang="en-US" dirty="0"/>
          </a:p>
        </p:txBody>
      </p:sp>
      <p:pic>
        <p:nvPicPr>
          <p:cNvPr id="8" name="Picture 7"/>
          <p:cNvPicPr>
            <a:picLocks noChangeAspect="1"/>
          </p:cNvPicPr>
          <p:nvPr/>
        </p:nvPicPr>
        <p:blipFill>
          <a:blip r:embed="rId3"/>
          <a:stretch>
            <a:fillRect/>
          </a:stretch>
        </p:blipFill>
        <p:spPr>
          <a:xfrm>
            <a:off x="9573083" y="1397033"/>
            <a:ext cx="2618917" cy="1277587"/>
          </a:xfrm>
          <a:prstGeom prst="rect">
            <a:avLst/>
          </a:prstGeom>
        </p:spPr>
      </p:pic>
    </p:spTree>
    <p:extLst>
      <p:ext uri="{BB962C8B-B14F-4D97-AF65-F5344CB8AC3E}">
        <p14:creationId xmlns:p14="http://schemas.microsoft.com/office/powerpoint/2010/main" val="49015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47750" y="2572097"/>
            <a:ext cx="9448800" cy="1592348"/>
          </a:xfrm>
        </p:spPr>
        <p:txBody>
          <a:bodyPr>
            <a:normAutofit/>
          </a:bodyPr>
          <a:lstStyle/>
          <a:p>
            <a:r>
              <a:rPr lang="en-US" dirty="0" smtClean="0"/>
              <a:t>Firewall: It </a:t>
            </a:r>
            <a:r>
              <a:rPr lang="en-US" dirty="0"/>
              <a:t>is a security device that monitors network traffic. Protects devices and files, prevents hacking, snooping and antivirus from attacking the network. It is one of the first lines of defense in network security. It is a barrier between internal and external networks. A firewall can be hardware or software.</a:t>
            </a:r>
          </a:p>
        </p:txBody>
      </p:sp>
      <p:sp>
        <p:nvSpPr>
          <p:cNvPr id="4" name="Title 1"/>
          <p:cNvSpPr>
            <a:spLocks noGrp="1"/>
          </p:cNvSpPr>
          <p:nvPr>
            <p:ph type="ctrTitle"/>
          </p:nvPr>
        </p:nvSpPr>
        <p:spPr>
          <a:xfrm>
            <a:off x="4332661" y="1110678"/>
            <a:ext cx="4278979" cy="981359"/>
          </a:xfrm>
        </p:spPr>
        <p:txBody>
          <a:bodyPr>
            <a:normAutofit/>
          </a:bodyPr>
          <a:lstStyle/>
          <a:p>
            <a:r>
              <a:rPr lang="ar-JO" b="1" dirty="0" smtClean="0"/>
              <a:t>2</a:t>
            </a:r>
            <a:r>
              <a:rPr lang="en-US" b="1" dirty="0" smtClean="0"/>
              <a:t>-firewall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3292" y="4001452"/>
            <a:ext cx="5591175" cy="2466975"/>
          </a:xfrm>
          <a:prstGeom prst="rect">
            <a:avLst/>
          </a:prstGeom>
        </p:spPr>
      </p:pic>
    </p:spTree>
    <p:extLst>
      <p:ext uri="{BB962C8B-B14F-4D97-AF65-F5344CB8AC3E}">
        <p14:creationId xmlns:p14="http://schemas.microsoft.com/office/powerpoint/2010/main" val="3542044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1- It may lead to data loss or theft</a:t>
            </a:r>
          </a:p>
          <a:p>
            <a:r>
              <a:rPr lang="en-US" dirty="0"/>
              <a:t>2- DDoS attack</a:t>
            </a:r>
          </a:p>
          <a:p>
            <a:r>
              <a:rPr lang="en-US" dirty="0"/>
              <a:t>3-attack on the database </a:t>
            </a:r>
          </a:p>
          <a:p>
            <a:r>
              <a:rPr lang="ar-JO" dirty="0" smtClean="0"/>
              <a:t>4</a:t>
            </a:r>
            <a:r>
              <a:rPr lang="en-US" dirty="0" smtClean="0"/>
              <a:t>-corruption </a:t>
            </a:r>
            <a:r>
              <a:rPr lang="en-US" dirty="0"/>
              <a:t>of transmitted data</a:t>
            </a:r>
            <a:r>
              <a:rPr lang="en-US" dirty="0" smtClean="0"/>
              <a:t>.</a:t>
            </a:r>
            <a:endParaRPr lang="ar-JO" dirty="0" smtClean="0"/>
          </a:p>
          <a:p>
            <a:r>
              <a:rPr lang="ar-JO" dirty="0" smtClean="0"/>
              <a:t>5</a:t>
            </a:r>
            <a:r>
              <a:rPr lang="en-US" dirty="0" smtClean="0"/>
              <a:t>-Malware attack</a:t>
            </a:r>
            <a:endParaRPr lang="ar-JO" dirty="0" smtClean="0"/>
          </a:p>
          <a:p>
            <a:r>
              <a:rPr lang="ar-JO" dirty="0" smtClean="0"/>
              <a:t>6</a:t>
            </a:r>
            <a:r>
              <a:rPr lang="en-US" dirty="0" smtClean="0"/>
              <a:t>-</a:t>
            </a:r>
            <a:r>
              <a:rPr lang="ar-JO" dirty="0" smtClean="0"/>
              <a:t> </a:t>
            </a:r>
            <a:r>
              <a:rPr lang="en-US" dirty="0"/>
              <a:t>The encryption key that encrypts the data will be revealed during its transmission to the data center.</a:t>
            </a:r>
            <a:endParaRPr lang="ar-JO" dirty="0"/>
          </a:p>
          <a:p>
            <a:endParaRPr lang="en-US" dirty="0"/>
          </a:p>
        </p:txBody>
      </p:sp>
      <p:sp>
        <p:nvSpPr>
          <p:cNvPr id="4" name="Title 1"/>
          <p:cNvSpPr>
            <a:spLocks noGrp="1"/>
          </p:cNvSpPr>
          <p:nvPr>
            <p:ph type="title"/>
          </p:nvPr>
        </p:nvSpPr>
        <p:spPr>
          <a:xfrm>
            <a:off x="1790700" y="604353"/>
            <a:ext cx="8610600" cy="1293028"/>
          </a:xfrm>
        </p:spPr>
        <p:txBody>
          <a:bodyPr/>
          <a:lstStyle/>
          <a:p>
            <a:pPr algn="ctr"/>
            <a:r>
              <a:rPr lang="en-US" dirty="0" smtClean="0"/>
              <a:t>Impact on it security firewall</a:t>
            </a:r>
            <a:endParaRPr lang="en-US" dirty="0"/>
          </a:p>
        </p:txBody>
      </p:sp>
      <p:pic>
        <p:nvPicPr>
          <p:cNvPr id="5" name="Picture 4"/>
          <p:cNvPicPr>
            <a:picLocks noChangeAspect="1"/>
          </p:cNvPicPr>
          <p:nvPr/>
        </p:nvPicPr>
        <p:blipFill>
          <a:blip r:embed="rId3"/>
          <a:stretch>
            <a:fillRect/>
          </a:stretch>
        </p:blipFill>
        <p:spPr>
          <a:xfrm>
            <a:off x="8046720" y="1707825"/>
            <a:ext cx="3837210" cy="2498797"/>
          </a:xfrm>
          <a:prstGeom prst="rect">
            <a:avLst/>
          </a:prstGeom>
        </p:spPr>
      </p:pic>
    </p:spTree>
    <p:extLst>
      <p:ext uri="{BB962C8B-B14F-4D97-AF65-F5344CB8AC3E}">
        <p14:creationId xmlns:p14="http://schemas.microsoft.com/office/powerpoint/2010/main" val="268895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19150" y="2842261"/>
            <a:ext cx="10820400" cy="1443990"/>
          </a:xfrm>
        </p:spPr>
        <p:txBody>
          <a:bodyPr>
            <a:normAutofit/>
          </a:bodyPr>
          <a:lstStyle/>
          <a:p>
            <a:r>
              <a:rPr lang="en-US" sz="3600" dirty="0"/>
              <a:t>Implementing different techniques in network security (such as DMZ, static IP and NAT).</a:t>
            </a:r>
          </a:p>
        </p:txBody>
      </p:sp>
    </p:spTree>
    <p:extLst>
      <p:ext uri="{BB962C8B-B14F-4D97-AF65-F5344CB8AC3E}">
        <p14:creationId xmlns:p14="http://schemas.microsoft.com/office/powerpoint/2010/main" val="85524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611972"/>
            <a:ext cx="8610600" cy="1293028"/>
          </a:xfrm>
        </p:spPr>
        <p:txBody>
          <a:bodyPr/>
          <a:lstStyle/>
          <a:p>
            <a:pPr algn="ctr"/>
            <a:r>
              <a:rPr lang="en-US" dirty="0"/>
              <a:t>Demilitarized Zone </a:t>
            </a:r>
            <a:r>
              <a:rPr lang="ar-JO" dirty="0"/>
              <a:t>)</a:t>
            </a:r>
            <a:r>
              <a:rPr lang="en-US" dirty="0" smtClean="0"/>
              <a:t>DMZ</a:t>
            </a:r>
            <a:r>
              <a:rPr lang="ar-JO" dirty="0" smtClean="0"/>
              <a:t>(</a:t>
            </a:r>
            <a:endParaRPr lang="en-US" dirty="0"/>
          </a:p>
        </p:txBody>
      </p:sp>
      <p:sp>
        <p:nvSpPr>
          <p:cNvPr id="3" name="Content Placeholder 2"/>
          <p:cNvSpPr>
            <a:spLocks noGrp="1"/>
          </p:cNvSpPr>
          <p:nvPr>
            <p:ph idx="1"/>
          </p:nvPr>
        </p:nvSpPr>
        <p:spPr>
          <a:xfrm>
            <a:off x="685800" y="1905000"/>
            <a:ext cx="10820400" cy="4514850"/>
          </a:xfrm>
        </p:spPr>
        <p:txBody>
          <a:bodyPr>
            <a:normAutofit/>
          </a:bodyPr>
          <a:lstStyle/>
          <a:p>
            <a:r>
              <a:rPr lang="en-US" dirty="0"/>
              <a:t>It is a sub-network that separates the local area </a:t>
            </a:r>
            <a:r>
              <a:rPr lang="en-US" dirty="0" smtClean="0"/>
              <a:t>network (LAN) </a:t>
            </a:r>
            <a:r>
              <a:rPr lang="en-US" dirty="0"/>
              <a:t>from other untrusted networks, also known as scanned subnets. Within this network are servers and devices such as the web, e-mail and file transfer protocols that can be accessed from the Internet and provides an additional layer of security for the local network of the organization because it reduces the access of the attacker to servers and data If the attacker can bypass the DMZ, firewalls will prevent it from accessing the data</a:t>
            </a:r>
            <a:r>
              <a:rPr lang="en-US" dirty="0" smtClean="0"/>
              <a:t>.</a:t>
            </a:r>
          </a:p>
          <a:p>
            <a:r>
              <a:rPr lang="en-US" b="1" dirty="0"/>
              <a:t>how DMZ will enhance </a:t>
            </a:r>
            <a:r>
              <a:rPr lang="en-US" b="1" dirty="0" smtClean="0"/>
              <a:t>security ?</a:t>
            </a:r>
            <a:endParaRPr lang="ar-JO" b="1" dirty="0" smtClean="0"/>
          </a:p>
          <a:p>
            <a:pPr marL="457200" lvl="1" indent="0">
              <a:buNone/>
            </a:pPr>
            <a:r>
              <a:rPr lang="en-US" dirty="0"/>
              <a:t>It will mainly help to protect the internal network and this is done by preventing the hackers from accessing and being used for sensitive and important data and will block all unreliable people from accessing the data.</a:t>
            </a:r>
            <a:endParaRPr lang="en-US" dirty="0" smtClean="0"/>
          </a:p>
          <a:p>
            <a:r>
              <a:rPr lang="en-US" b="1" dirty="0" smtClean="0"/>
              <a:t>What servers will be placed in the DMZ ?</a:t>
            </a:r>
          </a:p>
          <a:p>
            <a:pPr marL="457200" lvl="1" indent="0">
              <a:buNone/>
            </a:pPr>
            <a:r>
              <a:rPr lang="en-US" dirty="0" smtClean="0"/>
              <a:t>Web server and  </a:t>
            </a:r>
            <a:r>
              <a:rPr lang="en-US" dirty="0"/>
              <a:t>mail </a:t>
            </a:r>
            <a:r>
              <a:rPr lang="en-US" dirty="0" smtClean="0"/>
              <a:t>server.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50" y="611972"/>
            <a:ext cx="2057400" cy="1248849"/>
          </a:xfrm>
          <a:prstGeom prst="rect">
            <a:avLst/>
          </a:prstGeom>
        </p:spPr>
      </p:pic>
    </p:spTree>
    <p:extLst>
      <p:ext uri="{BB962C8B-B14F-4D97-AF65-F5344CB8AC3E}">
        <p14:creationId xmlns:p14="http://schemas.microsoft.com/office/powerpoint/2010/main" val="391224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631023"/>
            <a:ext cx="8610600" cy="1293028"/>
          </a:xfrm>
        </p:spPr>
        <p:txBody>
          <a:bodyPr/>
          <a:lstStyle/>
          <a:p>
            <a:pPr algn="ctr"/>
            <a:r>
              <a:rPr lang="en-US" dirty="0"/>
              <a:t>static IP</a:t>
            </a:r>
          </a:p>
        </p:txBody>
      </p:sp>
      <p:sp>
        <p:nvSpPr>
          <p:cNvPr id="3" name="Content Placeholder 2"/>
          <p:cNvSpPr>
            <a:spLocks noGrp="1"/>
          </p:cNvSpPr>
          <p:nvPr>
            <p:ph idx="1"/>
          </p:nvPr>
        </p:nvSpPr>
        <p:spPr>
          <a:xfrm>
            <a:off x="685800" y="2059774"/>
            <a:ext cx="10934700" cy="4036226"/>
          </a:xfrm>
        </p:spPr>
        <p:txBody>
          <a:bodyPr/>
          <a:lstStyle/>
          <a:p>
            <a:r>
              <a:rPr lang="en-US" sz="2000" dirty="0" smtClean="0"/>
              <a:t>static IP</a:t>
            </a:r>
            <a:r>
              <a:rPr lang="ar-JO" sz="2000" dirty="0" smtClean="0"/>
              <a:t> :</a:t>
            </a:r>
            <a:r>
              <a:rPr lang="en-US" sz="2000" dirty="0"/>
              <a:t>It is an address that does not change (permanent addresses) once the IP address is assigned to the devices, the IP address remains the same until the device is shut down or the network environment is changed. It is used for servers and devices. It is easier to set up and manage using DNS servers, and it is easier for employees to find each other via DNS and send Emails and Web </a:t>
            </a:r>
            <a:r>
              <a:rPr lang="en-US" sz="2000" dirty="0" smtClean="0"/>
              <a:t>Navigation</a:t>
            </a:r>
            <a:r>
              <a:rPr lang="ar-JO" sz="2000" dirty="0" smtClean="0"/>
              <a:t>.</a:t>
            </a:r>
            <a:endParaRPr lang="ar-JO" sz="2000" dirty="0"/>
          </a:p>
          <a:p>
            <a:r>
              <a:rPr lang="en-US" b="1" dirty="0"/>
              <a:t>how </a:t>
            </a:r>
            <a:r>
              <a:rPr lang="en-US" b="1" dirty="0" smtClean="0"/>
              <a:t>Static IP </a:t>
            </a:r>
            <a:r>
              <a:rPr lang="en-US" b="1" dirty="0"/>
              <a:t>will enhance </a:t>
            </a:r>
            <a:r>
              <a:rPr lang="en-US" b="1" dirty="0" smtClean="0"/>
              <a:t>security ?</a:t>
            </a:r>
          </a:p>
          <a:p>
            <a:pPr marL="457200" lvl="1" indent="0">
              <a:buNone/>
            </a:pPr>
            <a:r>
              <a:rPr lang="en-US" sz="1800" dirty="0"/>
              <a:t>It is easy to hack and is always vulnerable to attack because the IP address does not change and therefore it is easy for hackers to penetrate because it knows the location of the organization’s server on the Internet, which causes financial losses and can help VPNs to hide the site.</a:t>
            </a:r>
            <a:endParaRPr lang="en-US" sz="1800" dirty="0" smtClean="0"/>
          </a:p>
          <a:p>
            <a:r>
              <a:rPr lang="en-US" b="1" dirty="0" smtClean="0"/>
              <a:t>What servers will used Static IP ?</a:t>
            </a:r>
          </a:p>
          <a:p>
            <a:pPr marL="457200" lvl="1" indent="0">
              <a:buNone/>
            </a:pPr>
            <a:r>
              <a:rPr lang="en-US" sz="1800" dirty="0" smtClean="0"/>
              <a:t>Routers, printers, FTP servers, and DHCP servers.</a:t>
            </a: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910" y="495300"/>
            <a:ext cx="3032590" cy="1428751"/>
          </a:xfrm>
          <a:prstGeom prst="rect">
            <a:avLst/>
          </a:prstGeom>
        </p:spPr>
      </p:pic>
    </p:spTree>
    <p:extLst>
      <p:ext uri="{BB962C8B-B14F-4D97-AF65-F5344CB8AC3E}">
        <p14:creationId xmlns:p14="http://schemas.microsoft.com/office/powerpoint/2010/main" val="398545084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2230</TotalTime>
  <Words>2528</Words>
  <Application>Microsoft Office PowerPoint</Application>
  <PresentationFormat>Widescreen</PresentationFormat>
  <Paragraphs>169</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Times New Roman</vt:lpstr>
      <vt:lpstr>Wingdings</vt:lpstr>
      <vt:lpstr>Vapor Trail</vt:lpstr>
      <vt:lpstr>Security presentation</vt:lpstr>
      <vt:lpstr>Identify and discuss the potential impact of incorrect configuration of some network security devices on IT security.</vt:lpstr>
      <vt:lpstr>1-VPN</vt:lpstr>
      <vt:lpstr>Impact on it security vpn</vt:lpstr>
      <vt:lpstr>2-firewall</vt:lpstr>
      <vt:lpstr>Impact on it security firewall</vt:lpstr>
      <vt:lpstr>PowerPoint Presentation</vt:lpstr>
      <vt:lpstr>Demilitarized Zone )DMZ(</vt:lpstr>
      <vt:lpstr>static IP</vt:lpstr>
      <vt:lpstr>Network Address Translation )NAT(</vt:lpstr>
      <vt:lpstr>Network Monitoring Systems</vt:lpstr>
      <vt:lpstr>benefits of Network Monitoring Systems:</vt:lpstr>
      <vt:lpstr>justification of using</vt:lpstr>
      <vt:lpstr>PowerPoint Presentation</vt:lpstr>
      <vt:lpstr>three of physical of IT security</vt:lpstr>
      <vt:lpstr>three virtual measures security of IT </vt:lpstr>
      <vt:lpstr>The end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presentation</dc:title>
  <dc:creator>Hasan alhwietat</dc:creator>
  <cp:lastModifiedBy>Hasan alhwietat</cp:lastModifiedBy>
  <cp:revision>161</cp:revision>
  <dcterms:created xsi:type="dcterms:W3CDTF">2022-01-20T13:07:53Z</dcterms:created>
  <dcterms:modified xsi:type="dcterms:W3CDTF">2022-02-08T08:24:59Z</dcterms:modified>
</cp:coreProperties>
</file>