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1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7ACF-3F19-46D7-80F0-3F8F6CABC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E1D52-7583-2F08-3D56-6B218CA6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BEE-0F9E-0792-0212-8EB28EB3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1A8-34D8-E704-EC5D-F508889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A70-85E5-C104-45D5-95D96E99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EAEE-EFCF-656F-3FC8-35F322C9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DBF6-2005-C34C-FC10-12A8EC96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2FC1-B797-728C-D4A0-26D6D64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4BC4-BF97-7FCE-5EDC-D244B49D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14F8-C8A0-E751-3D40-B796EBF9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65EE9-F333-28C6-F92D-6DA13C94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C188-56EB-83C0-7A17-9ABEF9AF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06FB-BE43-563D-D900-06443E5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536D-44E7-7AA6-C66E-DB38521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6ED4-6925-1B63-E8F4-7F58FEE9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C159-0E15-7C66-351B-EB83643B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9A52-929B-D9C5-E676-222F032C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2360-FFA1-75A7-6D6D-5A150876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36A3-A549-184F-AA75-33C5FC2A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42B-4B83-A69B-4185-738FF66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0E0E-C4A7-F6C6-CAE4-D6EA3716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D614-9964-FD8B-4012-ED22ECBB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ABD3-C053-04E5-C913-6E506F9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6B8E-B2F9-93DF-75D6-BC03D0E4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A67E-F8A2-2ED9-389F-DAB1A2B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AD8-EFE3-53B4-221B-4756FBE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0915-448D-CE93-5BB8-7549FF4B4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E344-4059-5B21-F835-09F76FF7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0BF2-B60A-E6A8-0577-49C8E299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DD1C-DA8A-1003-7B85-3C150D4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2D92-870F-6248-AE6E-12716D36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1DD-4E25-787C-AA55-69BF0C15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B697-3D5E-08DB-F322-0EE8D6F6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D0E2-78E5-BBA0-0A8D-246E4590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6A10D-5ACC-5235-F404-8B12B079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7F6B1-9C6A-1C1F-4A5D-B2D7CBCE2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A66B5-599B-9124-ADD4-293879FE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275FB-CBA8-A275-16CD-28D8FA0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66080-5134-2668-E812-8E25447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466-8DA1-2EA3-01F1-0B362B9B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FF795-3E0F-4911-4745-95B7A58B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7981-D7C6-99A8-6E2D-EDBFBC8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7C90-3211-DACD-A6A6-BA4FE44E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CF29F-3E34-F9BD-1551-E6E9890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990A-7811-FFA2-464F-1D8B4AF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5178-206A-5318-B4E2-28D09BF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7A5-3C79-D69E-24FE-D9763D23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7296-2488-6F6C-D9AB-0DCCC8D3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092F-E8A9-7C0B-ECF1-161EF7F3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74A0-799F-FE1B-7504-BEB845AD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041D-D8EC-9F70-51C1-26056D19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F891-AA7A-D561-F9F0-407D6C1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1A8-473C-956F-57E0-8923CEC1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C901F-80A1-345C-C70F-F41C44AC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B9D0-B615-E51C-2566-A8EC1B78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FD193-4A9B-00E4-F7AB-A962EEE4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3FB7-5039-39CA-0382-2FF2E635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E163-C195-8ABF-84B7-EBB302A8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7B90-CC88-7ED8-DC2C-3F8C2FF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00E8-86F6-F99E-8DBC-0069B597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A77D-4D57-B2B4-3479-8B976E6C4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2ED4-219D-4188-8213-E8E247AC1CC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C34D-723D-E73B-F416-0B98D4FE3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E818-0EF7-5F80-4C44-3282D34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D407-AA02-E4CF-38E5-E6B4761C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384"/>
          </a:xfrm>
        </p:spPr>
        <p:txBody>
          <a:bodyPr/>
          <a:lstStyle/>
          <a:p>
            <a:pPr algn="ctr"/>
            <a:r>
              <a:rPr lang="en-US" dirty="0"/>
              <a:t>CS306 - Recitation 3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RELATIONS AND REFERENTIAL INTEGRITY</a:t>
            </a:r>
            <a:br>
              <a:rPr lang="en-US" dirty="0"/>
            </a:br>
            <a:r>
              <a:rPr lang="en-US" dirty="0"/>
              <a:t>ER to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57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0EA9B-51E9-FA20-5CA1-7987C27F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11" y="681712"/>
            <a:ext cx="5809992" cy="20179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3303616" y="3278697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Works_in</a:t>
            </a:r>
            <a:r>
              <a:rPr lang="en-US" sz="1600" dirty="0"/>
              <a:t>(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 CHAR(11),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 INTEGER,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 DATE,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</a:t>
            </a:r>
            <a:r>
              <a:rPr lang="en-US" sz="1600" dirty="0" err="1"/>
              <a:t>ssn</a:t>
            </a:r>
            <a:r>
              <a:rPr lang="en-US" sz="1600" dirty="0"/>
              <a:t>, did),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(</a:t>
            </a:r>
            <a:r>
              <a:rPr lang="en-US" sz="1600" dirty="0" err="1"/>
              <a:t>ssn</a:t>
            </a:r>
            <a:r>
              <a:rPr lang="en-US" sz="1600" dirty="0"/>
              <a:t>)         REFERENCES employees(</a:t>
            </a:r>
            <a:r>
              <a:rPr lang="en-US" sz="1600" dirty="0" err="1"/>
              <a:t>ssn</a:t>
            </a:r>
            <a:r>
              <a:rPr lang="en-US" sz="1600" dirty="0"/>
              <a:t>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(did)         REFERENCES departments(did));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406438" y="2945477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Many to many relationship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5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5829993" y="3392269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Dept_Manages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dname</a:t>
            </a:r>
            <a:r>
              <a:rPr lang="en-US" sz="1600" dirty="0"/>
              <a:t> CHAR 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budget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DATE,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(did),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6041275" y="2677373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Key constraint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58235-A05C-0358-435B-D6E009A8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97" y="720336"/>
            <a:ext cx="5809992" cy="2170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1B5D-0B94-9388-919D-D512E845D07C}"/>
              </a:ext>
            </a:extLst>
          </p:cNvPr>
          <p:cNvSpPr/>
          <p:nvPr/>
        </p:nvSpPr>
        <p:spPr>
          <a:xfrm>
            <a:off x="5065915" y="482138"/>
            <a:ext cx="3933998" cy="246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7306" y="3392268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070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5829993" y="3392269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Dep_Policy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pname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age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cost DECIMAL,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</a:t>
            </a:r>
            <a:r>
              <a:rPr lang="en-US" sz="1600" dirty="0" err="1"/>
              <a:t>ssn,pname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	ON DELETE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905201" y="2634085"/>
            <a:ext cx="4643351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Identifying relationship            Weak Entity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1B5D-0B94-9388-919D-D512E845D07C}"/>
              </a:ext>
            </a:extLst>
          </p:cNvPr>
          <p:cNvSpPr/>
          <p:nvPr/>
        </p:nvSpPr>
        <p:spPr>
          <a:xfrm>
            <a:off x="4815840" y="482138"/>
            <a:ext cx="4854633" cy="246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7306" y="3392268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451528-9E4B-890E-97BD-1D979F86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8" y="620307"/>
            <a:ext cx="8144962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1764" y="3630566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 many relations will there be, after we convert the following ER diagram to relational model?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A7CE31-D072-16BC-32E5-FB3D3388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50" y="850016"/>
            <a:ext cx="7791363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8A7CE31-D072-16BC-32E5-FB3D3388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730867"/>
            <a:ext cx="7791363" cy="254225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3E73FE-D252-3E2E-CB36-3F604852FD9B}"/>
              </a:ext>
            </a:extLst>
          </p:cNvPr>
          <p:cNvSpPr txBox="1">
            <a:spLocks/>
          </p:cNvSpPr>
          <p:nvPr/>
        </p:nvSpPr>
        <p:spPr>
          <a:xfrm>
            <a:off x="1172853" y="3711446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3AC49-BDF2-CD92-8D1A-716B8B11EA9F}"/>
              </a:ext>
            </a:extLst>
          </p:cNvPr>
          <p:cNvSpPr txBox="1"/>
          <p:nvPr/>
        </p:nvSpPr>
        <p:spPr>
          <a:xfrm>
            <a:off x="7835103" y="3711445"/>
            <a:ext cx="42214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Dept_Manages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dname</a:t>
            </a:r>
            <a:r>
              <a:rPr lang="en-US" sz="1600" dirty="0"/>
              <a:t> CHAR 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budget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DATE,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(did),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ssn</a:t>
            </a:r>
            <a:r>
              <a:rPr lang="en-US" sz="1600" dirty="0"/>
              <a:t> REFERENCE Employees(</a:t>
            </a:r>
            <a:r>
              <a:rPr lang="en-US" sz="1600" dirty="0" err="1"/>
              <a:t>ssn</a:t>
            </a:r>
            <a:r>
              <a:rPr lang="en-US" sz="1600"/>
              <a:t>));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BBEC4-6756-F43C-FC17-62E1E05F7B18}"/>
              </a:ext>
            </a:extLst>
          </p:cNvPr>
          <p:cNvSpPr txBox="1">
            <a:spLocks/>
          </p:cNvSpPr>
          <p:nvPr/>
        </p:nvSpPr>
        <p:spPr>
          <a:xfrm>
            <a:off x="4146091" y="3711445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Reports_To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supervisor_ssn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subordinate_ssn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supervisor_ssn,subordinate_ssn</a:t>
            </a:r>
            <a:r>
              <a:rPr lang="en-US" sz="1600" dirty="0"/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supervisor_ssn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ON DELETE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subordinate_ssn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ON DELETE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42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5FBA3-2401-831D-FF60-4AE8EF1988A7}"/>
              </a:ext>
            </a:extLst>
          </p:cNvPr>
          <p:cNvSpPr txBox="1"/>
          <p:nvPr/>
        </p:nvSpPr>
        <p:spPr>
          <a:xfrm>
            <a:off x="9040304" y="495167"/>
            <a:ext cx="2993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Employees(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/>
              <a:t>name CHAR(20),</a:t>
            </a:r>
          </a:p>
          <a:p>
            <a:r>
              <a:rPr lang="en-US" dirty="0"/>
              <a:t>age INTEGER,</a:t>
            </a:r>
          </a:p>
          <a:p>
            <a:r>
              <a:rPr lang="en-US" dirty="0"/>
              <a:t>PRIMARY KEY (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92B3F2-A7A2-815C-64FD-50C7825E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97" y="-1"/>
            <a:ext cx="6289053" cy="44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4F388-8EB7-FD82-577C-5885B41B8DE8}"/>
              </a:ext>
            </a:extLst>
          </p:cNvPr>
          <p:cNvSpPr txBox="1"/>
          <p:nvPr/>
        </p:nvSpPr>
        <p:spPr>
          <a:xfrm>
            <a:off x="1014870" y="4473106"/>
            <a:ext cx="4169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Hourly_Emps</a:t>
            </a:r>
            <a:r>
              <a:rPr lang="en-US" dirty="0"/>
              <a:t>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Hours_worked</a:t>
            </a:r>
            <a:r>
              <a:rPr lang="en-US" dirty="0"/>
              <a:t> INTEGER,</a:t>
            </a:r>
          </a:p>
          <a:p>
            <a:r>
              <a:rPr lang="en-US" dirty="0" err="1"/>
              <a:t>Hourly_wages</a:t>
            </a:r>
            <a:r>
              <a:rPr lang="en-US" dirty="0"/>
              <a:t> DECIMAL,</a:t>
            </a:r>
          </a:p>
          <a:p>
            <a:r>
              <a:rPr lang="en-US" dirty="0"/>
              <a:t>PRIMAY KEY (</a:t>
            </a:r>
            <a:r>
              <a:rPr lang="en-US" dirty="0" err="1"/>
              <a:t>ssn</a:t>
            </a:r>
            <a:r>
              <a:rPr lang="en-US" dirty="0"/>
              <a:t>),</a:t>
            </a:r>
          </a:p>
          <a:p>
            <a:r>
              <a:rPr lang="en-US" dirty="0"/>
              <a:t>FOREIGN KEY (</a:t>
            </a:r>
            <a:r>
              <a:rPr lang="en-US" dirty="0" err="1"/>
              <a:t>ssn</a:t>
            </a:r>
            <a:r>
              <a:rPr lang="en-US" dirty="0"/>
              <a:t>) References Employees(</a:t>
            </a:r>
            <a:r>
              <a:rPr lang="en-US" dirty="0" err="1"/>
              <a:t>ssn</a:t>
            </a:r>
            <a:r>
              <a:rPr lang="en-US" dirty="0"/>
              <a:t>) ON DELETE CASCADE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75AF0-3DCB-C315-23D8-36D503925CC7}"/>
              </a:ext>
            </a:extLst>
          </p:cNvPr>
          <p:cNvSpPr txBox="1"/>
          <p:nvPr/>
        </p:nvSpPr>
        <p:spPr>
          <a:xfrm>
            <a:off x="8350496" y="4473106"/>
            <a:ext cx="3841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Contract_Emps</a:t>
            </a:r>
            <a:r>
              <a:rPr lang="en-US" dirty="0"/>
              <a:t>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contract_id</a:t>
            </a:r>
            <a:r>
              <a:rPr lang="en-US" dirty="0"/>
              <a:t> INTEGER,</a:t>
            </a:r>
          </a:p>
          <a:p>
            <a:r>
              <a:rPr lang="en-US" dirty="0"/>
              <a:t>PRIMAY KEY (</a:t>
            </a:r>
            <a:r>
              <a:rPr lang="en-US" dirty="0" err="1"/>
              <a:t>ssn</a:t>
            </a:r>
            <a:r>
              <a:rPr lang="en-US" dirty="0"/>
              <a:t>),</a:t>
            </a:r>
          </a:p>
          <a:p>
            <a:r>
              <a:rPr lang="en-US" dirty="0"/>
              <a:t>FOREIGN KEY (</a:t>
            </a:r>
            <a:r>
              <a:rPr lang="en-US" dirty="0" err="1"/>
              <a:t>ssn</a:t>
            </a:r>
            <a:r>
              <a:rPr lang="en-US" dirty="0"/>
              <a:t>) References Employees(</a:t>
            </a:r>
            <a:r>
              <a:rPr lang="en-US" dirty="0" err="1"/>
              <a:t>ssn</a:t>
            </a:r>
            <a:r>
              <a:rPr lang="en-US" dirty="0"/>
              <a:t>) ON DELETE CASCADE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02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386840" y="3939627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record the descriptive attributes of Sponsors relationship.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every sponsorship has a monitor, some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did) pairs in the </a:t>
            </a:r>
          </a:p>
          <a:p>
            <a:pPr algn="l"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Sponsors relation may not appear in the Monitors 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F39A-28B4-F256-187F-0656DC1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84" y="357091"/>
            <a:ext cx="4348363" cy="33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4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386840" y="3939627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endParaRPr lang="en-US" sz="2000" dirty="0"/>
          </a:p>
          <a:p>
            <a:pPr marL="0" indent="0" algn="l">
              <a:buNone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F39A-28B4-F256-187F-0656DC1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63" y="342988"/>
            <a:ext cx="4348363" cy="3320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07773-6F3A-D887-319A-6A13F0419072}"/>
              </a:ext>
            </a:extLst>
          </p:cNvPr>
          <p:cNvSpPr txBox="1"/>
          <p:nvPr/>
        </p:nvSpPr>
        <p:spPr>
          <a:xfrm>
            <a:off x="566632" y="515517"/>
            <a:ext cx="27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Employees(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/>
              <a:t>name CHAR(20),</a:t>
            </a:r>
          </a:p>
          <a:p>
            <a:r>
              <a:rPr lang="en-US" dirty="0"/>
              <a:t>lot INTEGER,</a:t>
            </a:r>
          </a:p>
          <a:p>
            <a:r>
              <a:rPr lang="en-US" dirty="0"/>
              <a:t>PRIMARY KEY (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1B83-2FDE-8C8F-284E-BD52E32C1CF0}"/>
              </a:ext>
            </a:extLst>
          </p:cNvPr>
          <p:cNvSpPr txBox="1"/>
          <p:nvPr/>
        </p:nvSpPr>
        <p:spPr>
          <a:xfrm>
            <a:off x="8831242" y="247319"/>
            <a:ext cx="38079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Monitors(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/>
              <a:t>did CHAR(11),</a:t>
            </a:r>
          </a:p>
          <a:p>
            <a:r>
              <a:rPr lang="en-US" dirty="0"/>
              <a:t>until DATE,</a:t>
            </a:r>
          </a:p>
          <a:p>
            <a:r>
              <a:rPr lang="en-US" dirty="0"/>
              <a:t>PRIMARY KEY (</a:t>
            </a:r>
            <a:r>
              <a:rPr lang="en-US" dirty="0" err="1"/>
              <a:t>ssn,pid,did</a:t>
            </a:r>
            <a:r>
              <a:rPr lang="en-US" dirty="0"/>
              <a:t>)</a:t>
            </a:r>
          </a:p>
          <a:p>
            <a:r>
              <a:rPr lang="en-US" dirty="0"/>
              <a:t>FOREIGN KEY </a:t>
            </a:r>
            <a:r>
              <a:rPr lang="en-US" dirty="0" err="1"/>
              <a:t>ssn</a:t>
            </a:r>
            <a:r>
              <a:rPr lang="en-US" dirty="0"/>
              <a:t> REFERENCES Employees,</a:t>
            </a:r>
          </a:p>
          <a:p>
            <a:r>
              <a:rPr lang="en-US" dirty="0"/>
              <a:t>FOREIGN KEY </a:t>
            </a:r>
            <a:r>
              <a:rPr lang="en-US" dirty="0" err="1"/>
              <a:t>pid</a:t>
            </a:r>
            <a:r>
              <a:rPr lang="en-US" dirty="0"/>
              <a:t> REFERENCES Projects,</a:t>
            </a:r>
          </a:p>
          <a:p>
            <a:r>
              <a:rPr lang="en-US" dirty="0"/>
              <a:t>FOREIGN KEY did REFERENCES Departments 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39E9E-0E0B-D71D-62F0-56ADF6389EE5}"/>
              </a:ext>
            </a:extLst>
          </p:cNvPr>
          <p:cNvSpPr txBox="1"/>
          <p:nvPr/>
        </p:nvSpPr>
        <p:spPr>
          <a:xfrm>
            <a:off x="3807363" y="3967652"/>
            <a:ext cx="4558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Sponsors(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/>
              <a:t>did CHAR(11),</a:t>
            </a:r>
          </a:p>
          <a:p>
            <a:r>
              <a:rPr lang="en-US" dirty="0"/>
              <a:t>Since DATE,</a:t>
            </a:r>
          </a:p>
          <a:p>
            <a:r>
              <a:rPr lang="en-US" dirty="0"/>
              <a:t>PRIMARY KEY (</a:t>
            </a:r>
            <a:r>
              <a:rPr lang="en-US" dirty="0" err="1"/>
              <a:t>pid,did</a:t>
            </a:r>
            <a:r>
              <a:rPr lang="en-US" dirty="0"/>
              <a:t>),</a:t>
            </a:r>
          </a:p>
          <a:p>
            <a:r>
              <a:rPr lang="en-US" dirty="0"/>
              <a:t>FOREIGN KEY </a:t>
            </a:r>
            <a:r>
              <a:rPr lang="en-US" dirty="0" err="1"/>
              <a:t>pid</a:t>
            </a:r>
            <a:r>
              <a:rPr lang="en-US" dirty="0"/>
              <a:t> REFERENCES Projects(</a:t>
            </a:r>
            <a:r>
              <a:rPr lang="en-US" dirty="0" err="1"/>
              <a:t>pid</a:t>
            </a:r>
            <a:r>
              <a:rPr lang="en-US" dirty="0"/>
              <a:t>),</a:t>
            </a:r>
          </a:p>
          <a:p>
            <a:r>
              <a:rPr lang="en-US" dirty="0"/>
              <a:t>FOREIGN KEY (did) REFERENCES Departments(did)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1419-CE07-97A9-8CA5-1B580890D23B}"/>
              </a:ext>
            </a:extLst>
          </p:cNvPr>
          <p:cNvSpPr txBox="1"/>
          <p:nvPr/>
        </p:nvSpPr>
        <p:spPr>
          <a:xfrm>
            <a:off x="566632" y="3939643"/>
            <a:ext cx="27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Projects(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 err="1"/>
              <a:t>started_on</a:t>
            </a:r>
            <a:r>
              <a:rPr lang="en-US" dirty="0"/>
              <a:t> DATE,</a:t>
            </a:r>
          </a:p>
          <a:p>
            <a:r>
              <a:rPr lang="en-US" dirty="0" err="1"/>
              <a:t>Pbudget</a:t>
            </a:r>
            <a:r>
              <a:rPr lang="en-US" dirty="0"/>
              <a:t> DECIMAL,</a:t>
            </a:r>
          </a:p>
          <a:p>
            <a:r>
              <a:rPr lang="en-US" dirty="0"/>
              <a:t>PRIMARY KEY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AD271-D329-8205-B7F5-6DCB172CBEBE}"/>
              </a:ext>
            </a:extLst>
          </p:cNvPr>
          <p:cNvSpPr txBox="1"/>
          <p:nvPr/>
        </p:nvSpPr>
        <p:spPr>
          <a:xfrm>
            <a:off x="8831242" y="4207825"/>
            <a:ext cx="3073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Departments(</a:t>
            </a:r>
          </a:p>
          <a:p>
            <a:r>
              <a:rPr lang="en-US" dirty="0"/>
              <a:t>did CHAR(11),</a:t>
            </a:r>
          </a:p>
          <a:p>
            <a:r>
              <a:rPr lang="en-US" dirty="0" err="1"/>
              <a:t>dname</a:t>
            </a:r>
            <a:r>
              <a:rPr lang="en-US" dirty="0"/>
              <a:t> CHAR(20),</a:t>
            </a:r>
          </a:p>
          <a:p>
            <a:r>
              <a:rPr lang="en-US" dirty="0"/>
              <a:t>budget DECIMAL,</a:t>
            </a:r>
          </a:p>
          <a:p>
            <a:r>
              <a:rPr lang="en-US" dirty="0"/>
              <a:t>PRIMARY KEY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0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type (domain)  of each field is specified, and enforced by the DBMS whenever tuples are added or 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CREATE TABLE students </a:t>
            </a:r>
          </a:p>
          <a:p>
            <a:pPr marL="0" indent="0">
              <a:buNone/>
            </a:pPr>
            <a:r>
              <a:rPr lang="en-US" sz="1800" dirty="0"/>
              <a:t>(sid INTEGER,</a:t>
            </a:r>
          </a:p>
          <a:p>
            <a:pPr marL="0" indent="0">
              <a:buNone/>
            </a:pPr>
            <a:r>
              <a:rPr lang="en-US" sz="1800" dirty="0"/>
              <a:t>name CHAR(50),</a:t>
            </a:r>
          </a:p>
          <a:p>
            <a:pPr marL="0" indent="0">
              <a:buNone/>
            </a:pPr>
            <a:r>
              <a:rPr lang="en-US" sz="1800" dirty="0"/>
              <a:t>login CHAR(50),</a:t>
            </a:r>
          </a:p>
          <a:p>
            <a:pPr marL="0" indent="0">
              <a:buNone/>
            </a:pPr>
            <a:r>
              <a:rPr lang="en-US" sz="1800" dirty="0"/>
              <a:t>age INTEGER,</a:t>
            </a:r>
          </a:p>
          <a:p>
            <a:pPr marL="0" indent="0">
              <a:buNone/>
            </a:pPr>
            <a:r>
              <a:rPr lang="en-US" sz="1800" dirty="0" err="1"/>
              <a:t>gpa</a:t>
            </a:r>
            <a:r>
              <a:rPr lang="en-US" sz="1800" dirty="0"/>
              <a:t> real);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INSERT INTO  Students (sid, name, login, age, </a:t>
            </a:r>
            <a:r>
              <a:rPr lang="en-US" sz="1800" dirty="0" err="1"/>
              <a:t>gpa</a:t>
            </a:r>
            <a:r>
              <a:rPr lang="en-US" sz="1800" dirty="0"/>
              <a:t>) VALUES  (53688, 'Shero', '</a:t>
            </a:r>
            <a:r>
              <a:rPr lang="en-US" sz="1800" dirty="0" err="1"/>
              <a:t>shero@cs</a:t>
            </a:r>
            <a:r>
              <a:rPr lang="en-US" sz="1800" dirty="0"/>
              <a:t>', 18, 3.2);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Try this:</a:t>
            </a:r>
          </a:p>
          <a:p>
            <a:pPr marL="0" indent="0">
              <a:buNone/>
            </a:pPr>
            <a:r>
              <a:rPr lang="en-US" sz="1800" dirty="0"/>
              <a:t>INSERT INTO  Students (sid, name, login, age, </a:t>
            </a:r>
            <a:r>
              <a:rPr lang="en-US" sz="1800" dirty="0" err="1"/>
              <a:t>gpa</a:t>
            </a:r>
            <a:r>
              <a:rPr lang="en-US" sz="1800" dirty="0"/>
              <a:t>)VALUES  (53689, 'Shero', '</a:t>
            </a:r>
            <a:r>
              <a:rPr lang="en-US" sz="1800" dirty="0" err="1"/>
              <a:t>shero@cs</a:t>
            </a:r>
            <a:r>
              <a:rPr lang="en-US" sz="1800" dirty="0"/>
              <a:t>', </a:t>
            </a:r>
            <a:r>
              <a:rPr lang="en-US" sz="1800" dirty="0">
                <a:solidFill>
                  <a:srgbClr val="FF0000"/>
                </a:solidFill>
              </a:rPr>
              <a:t>'18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age</a:t>
            </a:r>
            <a:r>
              <a:rPr lang="en-US" sz="1800" dirty="0"/>
              <a:t>', 3.2);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PRIMARY KEY constraint uniquely identifies each record in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Students ADD PRIMARY KEY (sid);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courses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 err="1"/>
              <a:t>cname</a:t>
            </a:r>
            <a:r>
              <a:rPr lang="en-US" dirty="0"/>
              <a:t> CHAR(30),</a:t>
            </a:r>
          </a:p>
          <a:p>
            <a:pPr marL="0" indent="0">
              <a:buNone/>
            </a:pPr>
            <a:r>
              <a:rPr lang="en-US" dirty="0"/>
              <a:t>grade char(1),</a:t>
            </a:r>
          </a:p>
          <a:p>
            <a:pPr marL="0" indent="0">
              <a:buNone/>
            </a:pPr>
            <a:r>
              <a:rPr lang="en-US" dirty="0"/>
              <a:t>PRIMARY KEY (</a:t>
            </a:r>
            <a:r>
              <a:rPr lang="en-US" dirty="0" err="1"/>
              <a:t>cid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FOREIGN KEY is a key used to link two tables together.</a:t>
            </a:r>
          </a:p>
          <a:p>
            <a:pPr marL="0" indent="0">
              <a:buNone/>
            </a:pPr>
            <a:r>
              <a:rPr lang="en-US" dirty="0"/>
              <a:t>A FOREIGN KEY is a field in one table that refers to the PRIMARY KEY in </a:t>
            </a:r>
          </a:p>
          <a:p>
            <a:pPr marL="0" indent="0">
              <a:buNone/>
            </a:pPr>
            <a:r>
              <a:rPr lang="en-US" dirty="0"/>
              <a:t>another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enrolled(</a:t>
            </a:r>
          </a:p>
          <a:p>
            <a:pPr marL="0" indent="0">
              <a:buNone/>
            </a:pPr>
            <a:r>
              <a:rPr lang="en-US" dirty="0"/>
              <a:t>sid INTEGER,</a:t>
            </a:r>
          </a:p>
          <a:p>
            <a:pPr marL="0" indent="0">
              <a:buNone/>
            </a:pP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/>
              <a:t>FOREIGN KEY (sid) REFERENCES students(sid) ON DELETE SET NULL,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cid</a:t>
            </a:r>
            <a:r>
              <a:rPr lang="en-US" dirty="0"/>
              <a:t>) REFERENCES courses(</a:t>
            </a:r>
            <a:r>
              <a:rPr lang="en-US" dirty="0" err="1"/>
              <a:t>cid</a:t>
            </a:r>
            <a:r>
              <a:rPr lang="en-US" dirty="0"/>
              <a:t>)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30123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• ON DELETE CASCADE: if a row of the referenced table is DELETED, then all matching rows in the </a:t>
            </a:r>
          </a:p>
          <a:p>
            <a:pPr marL="0" indent="0">
              <a:buNone/>
            </a:pPr>
            <a:r>
              <a:rPr lang="en-US" dirty="0"/>
              <a:t>referencing table are also DELETED</a:t>
            </a:r>
          </a:p>
          <a:p>
            <a:pPr marL="0" indent="0">
              <a:buNone/>
            </a:pPr>
            <a:r>
              <a:rPr lang="en-US" dirty="0"/>
              <a:t>• ON UPDATE CASCADE: if a row of the referenced table is UPDATED, then all matching rows in the </a:t>
            </a:r>
          </a:p>
          <a:p>
            <a:pPr marL="0" indent="0">
              <a:buNone/>
            </a:pPr>
            <a:r>
              <a:rPr lang="en-US" dirty="0"/>
              <a:t>referencing table are also UPDATED</a:t>
            </a:r>
          </a:p>
          <a:p>
            <a:pPr marL="0" indent="0">
              <a:buNone/>
            </a:pPr>
            <a:r>
              <a:rPr lang="en-US" dirty="0"/>
              <a:t>• ON DELETE SET NULL: if a row of the referenced table is deleted, then all referencing columns in all </a:t>
            </a:r>
          </a:p>
          <a:p>
            <a:pPr marL="0" indent="0">
              <a:buNone/>
            </a:pPr>
            <a:r>
              <a:rPr lang="en-US" dirty="0"/>
              <a:t>matching rows of the referencing table to be set to null</a:t>
            </a:r>
          </a:p>
          <a:p>
            <a:pPr marL="0" indent="0">
              <a:buNone/>
            </a:pPr>
            <a:r>
              <a:rPr lang="en-US" dirty="0"/>
              <a:t>• ON DELETE SET DEFAULT: if a row of the referenced table is deleted, then all referencing columns in all </a:t>
            </a:r>
          </a:p>
          <a:p>
            <a:pPr marL="0" indent="0">
              <a:buNone/>
            </a:pPr>
            <a:r>
              <a:rPr lang="en-US" dirty="0"/>
              <a:t>matching rows of the referencing table to be set to the column’s default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enrolled(</a:t>
            </a:r>
          </a:p>
          <a:p>
            <a:pPr marL="0" indent="0">
              <a:buNone/>
            </a:pPr>
            <a:r>
              <a:rPr lang="en-US" dirty="0"/>
              <a:t>sid INTEGER,</a:t>
            </a:r>
          </a:p>
          <a:p>
            <a:pPr marL="0" indent="0">
              <a:buNone/>
            </a:pP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/>
              <a:t>FOREIGN KEY (sid) REFERENCES students(sid) ON DELETE SET NULL,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cid</a:t>
            </a:r>
            <a:r>
              <a:rPr lang="en-US" dirty="0"/>
              <a:t>) REFERENCES courses(</a:t>
            </a:r>
            <a:r>
              <a:rPr lang="en-US" dirty="0" err="1"/>
              <a:t>cid</a:t>
            </a:r>
            <a:r>
              <a:rPr lang="en-US" dirty="0"/>
              <a:t>)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8812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some values to check referential integrity:</a:t>
            </a:r>
          </a:p>
          <a:p>
            <a:pPr marL="0" indent="0">
              <a:buNone/>
            </a:pPr>
            <a:r>
              <a:rPr lang="en-US" dirty="0"/>
              <a:t>INSERT INTO enrolled VALUES (1,’Hasan’,’hasan@cs’,25,3.5)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Deleting some values to check referential integrity holds: </a:t>
            </a:r>
          </a:p>
          <a:p>
            <a:pPr marL="0" indent="0">
              <a:buNone/>
            </a:pPr>
            <a:r>
              <a:rPr lang="en-US" dirty="0"/>
              <a:t>DELETE FROM students WHERE </a:t>
            </a:r>
            <a:r>
              <a:rPr lang="en-US" dirty="0" err="1"/>
              <a:t>sid</a:t>
            </a:r>
            <a:r>
              <a:rPr lang="en-US" dirty="0"/>
              <a:t> = 53650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Updating some values to check referential integrity holds:</a:t>
            </a:r>
          </a:p>
          <a:p>
            <a:pPr marL="0" indent="0">
              <a:buNone/>
            </a:pPr>
            <a:r>
              <a:rPr lang="en-US" dirty="0"/>
              <a:t>UPDATE students SET </a:t>
            </a:r>
            <a:r>
              <a:rPr lang="en-US" dirty="0" err="1"/>
              <a:t>sid</a:t>
            </a:r>
            <a:r>
              <a:rPr lang="en-US" dirty="0"/>
              <a:t> = 60000 WHERE </a:t>
            </a:r>
            <a:r>
              <a:rPr lang="en-US" dirty="0" err="1"/>
              <a:t>sid</a:t>
            </a:r>
            <a:r>
              <a:rPr lang="en-US" dirty="0"/>
              <a:t> = 53666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5.pdf">
            <a:extLst>
              <a:ext uri="{FF2B5EF4-FFF2-40B4-BE49-F238E27FC236}">
                <a16:creationId xmlns:a16="http://schemas.microsoft.com/office/drawing/2014/main" id="{112A6A31-76EC-6760-DCCB-C0ABAE1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76" y="364675"/>
            <a:ext cx="4651950" cy="1712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9.pdf">
            <a:extLst>
              <a:ext uri="{FF2B5EF4-FFF2-40B4-BE49-F238E27FC236}">
                <a16:creationId xmlns:a16="http://schemas.microsoft.com/office/drawing/2014/main" id="{0349796D-6048-17C2-812D-3675A951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43" y="234576"/>
            <a:ext cx="4114801" cy="1600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85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rgbClr val="CF0E30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just a relation, but we store a </a:t>
            </a:r>
            <a:r>
              <a:rPr lang="en-US" i="1" dirty="0">
                <a:solidFill>
                  <a:srgbClr val="CF0E30"/>
                </a:solidFill>
              </a:rPr>
              <a:t>definition</a:t>
            </a:r>
            <a:r>
              <a:rPr lang="en-US" dirty="0"/>
              <a:t>,    rather than a set of tuples.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goodStudents</a:t>
            </a:r>
            <a:r>
              <a:rPr lang="en-US" dirty="0"/>
              <a:t> (sid, </a:t>
            </a:r>
            <a:r>
              <a:rPr lang="en-US" dirty="0" err="1"/>
              <a:t>gpa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 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S.gpa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FROM students S   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S.gpa</a:t>
            </a:r>
            <a:r>
              <a:rPr lang="en-US" dirty="0"/>
              <a:t> &gt;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VIEW </a:t>
            </a:r>
            <a:r>
              <a:rPr lang="en-US" dirty="0" err="1"/>
              <a:t>goodStudents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802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rgbClr val="CF0E30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just a relation, but we store a </a:t>
            </a:r>
            <a:r>
              <a:rPr lang="en-US" i="1" dirty="0">
                <a:solidFill>
                  <a:srgbClr val="CF0E30"/>
                </a:solidFill>
              </a:rPr>
              <a:t>definition</a:t>
            </a:r>
            <a:r>
              <a:rPr lang="en-US" dirty="0"/>
              <a:t>,    rather than a set of tuples.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goodStudents</a:t>
            </a:r>
            <a:r>
              <a:rPr lang="en-US" dirty="0"/>
              <a:t> (sid, </a:t>
            </a:r>
            <a:r>
              <a:rPr lang="en-US" dirty="0" err="1"/>
              <a:t>gpa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 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S.gpa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FROM students S   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S.gpa</a:t>
            </a:r>
            <a:r>
              <a:rPr lang="en-US" dirty="0"/>
              <a:t> &gt;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VIEW </a:t>
            </a:r>
            <a:r>
              <a:rPr lang="en-US" dirty="0" err="1"/>
              <a:t>goodStudents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5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0EA9B-51E9-FA20-5CA1-7987C27F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11" y="681712"/>
            <a:ext cx="5809992" cy="20179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F55D7-EDC3-FEE9-E3F3-8D50C2AB8788}"/>
              </a:ext>
            </a:extLst>
          </p:cNvPr>
          <p:cNvSpPr txBox="1">
            <a:spLocks/>
          </p:cNvSpPr>
          <p:nvPr/>
        </p:nvSpPr>
        <p:spPr>
          <a:xfrm>
            <a:off x="838200" y="3257915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8106295" y="3124201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406438" y="2945477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Many to many relationship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4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1239</Words>
  <Application>Microsoft Office PowerPoint</Application>
  <PresentationFormat>Widescreen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CS306 - Recitation 3   RELATIONS AND REFERENTIAL INTEGRITY ER to RELATIONAL MODEL</vt:lpstr>
      <vt:lpstr>DOMAIN CONSTRAINT</vt:lpstr>
      <vt:lpstr>PRIMARY KEY</vt:lpstr>
      <vt:lpstr>FOREIGN KEY</vt:lpstr>
      <vt:lpstr>Referential Integrity</vt:lpstr>
      <vt:lpstr>EXERCISE</vt:lpstr>
      <vt:lpstr>VIEW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CS306  Recitation 1</dc:title>
  <dc:creator>ekoc</dc:creator>
  <cp:lastModifiedBy>Hasan Çinar</cp:lastModifiedBy>
  <cp:revision>65</cp:revision>
  <dcterms:created xsi:type="dcterms:W3CDTF">2023-02-22T19:19:46Z</dcterms:created>
  <dcterms:modified xsi:type="dcterms:W3CDTF">2023-03-11T14:37:27Z</dcterms:modified>
</cp:coreProperties>
</file>