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0" r:id="rId2"/>
    <p:sldId id="268" r:id="rId3"/>
    <p:sldId id="301" r:id="rId4"/>
    <p:sldId id="302" r:id="rId5"/>
    <p:sldId id="333" r:id="rId6"/>
    <p:sldId id="289" r:id="rId7"/>
    <p:sldId id="290" r:id="rId8"/>
    <p:sldId id="269" r:id="rId9"/>
    <p:sldId id="303" r:id="rId10"/>
    <p:sldId id="291" r:id="rId11"/>
    <p:sldId id="292" r:id="rId12"/>
    <p:sldId id="270" r:id="rId13"/>
    <p:sldId id="293" r:id="rId14"/>
    <p:sldId id="271" r:id="rId15"/>
    <p:sldId id="294" r:id="rId16"/>
    <p:sldId id="272" r:id="rId17"/>
    <p:sldId id="296" r:id="rId18"/>
    <p:sldId id="295" r:id="rId19"/>
    <p:sldId id="276" r:id="rId20"/>
    <p:sldId id="287" r:id="rId21"/>
    <p:sldId id="286" r:id="rId22"/>
    <p:sldId id="342" r:id="rId23"/>
    <p:sldId id="343" r:id="rId24"/>
    <p:sldId id="345" r:id="rId25"/>
    <p:sldId id="346" r:id="rId26"/>
    <p:sldId id="347" r:id="rId27"/>
    <p:sldId id="344" r:id="rId28"/>
    <p:sldId id="348" r:id="rId29"/>
    <p:sldId id="350" r:id="rId30"/>
    <p:sldId id="349" r:id="rId31"/>
    <p:sldId id="35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moon Mr." initials="TM" lastIdx="1" clrIdx="0">
    <p:extLst>
      <p:ext uri="{19B8F6BF-5375-455C-9EA6-DF929625EA0E}">
        <p15:presenceInfo xmlns:p15="http://schemas.microsoft.com/office/powerpoint/2012/main" userId="93d49e9ae49e3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2449" autoAdjust="0"/>
  </p:normalViewPr>
  <p:slideViewPr>
    <p:cSldViewPr>
      <p:cViewPr varScale="1">
        <p:scale>
          <a:sx n="67" d="100"/>
          <a:sy n="67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6:33:46.184" idx="1">
    <p:pos x="5760" y="3902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D05B-89BA-4C93-A9CE-F3E99E4A9C2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A64BE-4249-4C9B-A2D6-F26EB7875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4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solid-principles-explanation-and-examples-715b975dcad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solid-principles-explanation-and-examples-715b975dcad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906155800/http:/www.objectmentor.com/resources/articles/Principles_and_Pattern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906155800/http:/www.objectmentor.com/resources/articles/Principles_and_Patterns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906155800/http:/www.objectmentor.com/resources/articles/Principles_and_Patterns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906155800/http:/www.objectmentor.com/resources/articles/Principles_and_Patterns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615139/An-Absolute-Beginners-Tutorial-on-Dependency-Inver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https://itnext.io/solid-principles-explanation-and-examples-715b975dcad4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https://itnext.io/solid-principles-explanation-and-examples-715b975dcad4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5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https://web.archive.org/web/20150906155800/http://www.objectmentor.com/resources/articles/Principles_and_Patterns.pdf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5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https://web.archive.org/web/20150906155800/http://www.objectmentor.com/resources/articles/Principles_and_Patterns.pdf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3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https://web.archive.org/web/20150906155800/http://www.objectmentor.com/resources/articles/Principles_and_Patterns.pdf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https://web.archive.org/web/20150906155800/http://www.objectmentor.com/resources/articles/Principles_and_Patterns.pdf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7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1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Source: https://www.codeproject.com/Articles/615139/An-Absolute-Beginners-Tutorial-on-Dependency-Inver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A64BE-4249-4C9B-A2D6-F26EB787580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5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6213-D37B-4649-9938-8E0FD5E3B765}" type="datetimeFigureOut">
              <a:rPr lang="en-US" smtClean="0"/>
              <a:pPr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ADF7-D1B9-4984-93C1-80BEE59EB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B9A158-0B37-4E67-B3C1-60C0F9D0E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" t="23423" r="88" b="24712"/>
          <a:stretch/>
        </p:blipFill>
        <p:spPr bwMode="auto">
          <a:xfrm>
            <a:off x="0" y="685800"/>
            <a:ext cx="9144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6ACA8-AC7F-4EEB-89A0-004971A87DCF}"/>
              </a:ext>
            </a:extLst>
          </p:cNvPr>
          <p:cNvSpPr/>
          <p:nvPr/>
        </p:nvSpPr>
        <p:spPr>
          <a:xfrm>
            <a:off x="2133600" y="3617655"/>
            <a:ext cx="6629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2200" dirty="0"/>
              <a:t>ingle Responsibility Principle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O</a:t>
            </a:r>
            <a:r>
              <a:rPr lang="en-US" sz="2200" dirty="0"/>
              <a:t>pen for Extension Closed for Modification</a:t>
            </a:r>
          </a:p>
          <a:p>
            <a:r>
              <a:rPr lang="en-US" sz="3200" dirty="0" err="1">
                <a:solidFill>
                  <a:srgbClr val="FF0000"/>
                </a:solidFill>
              </a:rPr>
              <a:t>L</a:t>
            </a:r>
            <a:r>
              <a:rPr lang="en-US" sz="2200" dirty="0" err="1"/>
              <a:t>iskov</a:t>
            </a:r>
            <a:r>
              <a:rPr lang="en-US" sz="2200" dirty="0"/>
              <a:t> Substitution Principle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2200" dirty="0"/>
              <a:t>nterface Segregation Principle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</a:t>
            </a:r>
            <a:r>
              <a:rPr lang="en-US" sz="2200" dirty="0"/>
              <a:t>ependency Inversion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2566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41" y="1014363"/>
            <a:ext cx="6971517" cy="521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7FE9CC-5F29-4B17-8ADD-2B0A5997D5C9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C78C0A-5638-487A-A81F-E814E258ED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OCP (Cont’d)</a:t>
            </a:r>
          </a:p>
        </p:txBody>
      </p:sp>
    </p:spTree>
    <p:extLst>
      <p:ext uri="{BB962C8B-B14F-4D97-AF65-F5344CB8AC3E}">
        <p14:creationId xmlns:p14="http://schemas.microsoft.com/office/powerpoint/2010/main" val="32179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4488"/>
            <a:ext cx="8425404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EFBDFD-F2EF-4DCD-A36B-3893A061916A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0C8960-DE92-4798-ADB4-F8244A7338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OCP (Cont’d)</a:t>
            </a:r>
          </a:p>
        </p:txBody>
      </p:sp>
    </p:spTree>
    <p:extLst>
      <p:ext uri="{BB962C8B-B14F-4D97-AF65-F5344CB8AC3E}">
        <p14:creationId xmlns:p14="http://schemas.microsoft.com/office/powerpoint/2010/main" val="46524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38400"/>
            <a:ext cx="3733800" cy="17065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Subclasses should be substitutable for their base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5840"/>
            <a:ext cx="3276600" cy="243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3ADC8-6E7A-48CA-A44C-A6F4BC184FC6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203A08-2108-42C2-AB31-B4D5C834B7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Liskov</a:t>
            </a:r>
            <a:r>
              <a:rPr lang="en-US" dirty="0">
                <a:solidFill>
                  <a:schemeClr val="bg1"/>
                </a:solidFill>
              </a:rPr>
              <a:t> Substitution Principle (LSP)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29" y="1828800"/>
            <a:ext cx="532374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D541A-3B6F-4558-9EB5-E240FCC78466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B6745C-8386-46A9-82DC-C79310E366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LSP (Cont’d)</a:t>
            </a:r>
          </a:p>
        </p:txBody>
      </p:sp>
    </p:spTree>
    <p:extLst>
      <p:ext uri="{BB962C8B-B14F-4D97-AF65-F5344CB8AC3E}">
        <p14:creationId xmlns:p14="http://schemas.microsoft.com/office/powerpoint/2010/main" val="113879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51759"/>
            <a:ext cx="3886200" cy="21544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Many client specific interfaces are better than one general purpose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4165"/>
            <a:ext cx="35814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666C8-4A44-4786-BA13-C4214456DFC2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611DB-4AC2-4922-B085-0B2E9BAAA8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Interface Segregation Principle (ISP)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3" y="1616442"/>
            <a:ext cx="8449874" cy="362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6DAD5-9132-4ACB-B9DE-E38394F904F8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9202A2-912D-49C1-A73E-FEC534A8FD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ISP (Cont’d)</a:t>
            </a:r>
          </a:p>
        </p:txBody>
      </p:sp>
    </p:spTree>
    <p:extLst>
      <p:ext uri="{BB962C8B-B14F-4D97-AF65-F5344CB8AC3E}">
        <p14:creationId xmlns:p14="http://schemas.microsoft.com/office/powerpoint/2010/main" val="351216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13889"/>
            <a:ext cx="4800600" cy="183022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Depend upon Abstractions. Do not depend upon concretions.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C9CDA-6555-4E4A-9256-989F4AC9995A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6E01A4-52EF-465D-9156-A45EC1FA60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Dependency Inversion Principle (DIP)</a:t>
            </a:r>
          </a:p>
        </p:txBody>
      </p:sp>
      <p:pic>
        <p:nvPicPr>
          <p:cNvPr id="7170" name="Picture 2" descr="DIP principle à¦à¦° à¦à¦¬à¦¿à¦° à¦«à¦²à¦¾à¦«à¦²">
            <a:extLst>
              <a:ext uri="{FF2B5EF4-FFF2-40B4-BE49-F238E27FC236}">
                <a16:creationId xmlns:a16="http://schemas.microsoft.com/office/drawing/2014/main" id="{6EDDC927-2891-4447-9BDF-D8A9C35D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23744"/>
            <a:ext cx="3407362" cy="221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83569"/>
            <a:ext cx="8569514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7AE1F-99E0-44C9-9BD2-A2549677DE77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6A820C-7309-4D76-9062-49217548659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DIP (Cont’d)</a:t>
            </a:r>
          </a:p>
        </p:txBody>
      </p:sp>
    </p:spTree>
    <p:extLst>
      <p:ext uri="{BB962C8B-B14F-4D97-AF65-F5344CB8AC3E}">
        <p14:creationId xmlns:p14="http://schemas.microsoft.com/office/powerpoint/2010/main" val="72298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81912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F371D-15A5-4813-A534-C3E2F2159503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4B705-C375-4B7E-91C6-5B67269F6A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DIP (Cont’d)</a:t>
            </a:r>
          </a:p>
        </p:txBody>
      </p:sp>
    </p:spTree>
    <p:extLst>
      <p:ext uri="{BB962C8B-B14F-4D97-AF65-F5344CB8AC3E}">
        <p14:creationId xmlns:p14="http://schemas.microsoft.com/office/powerpoint/2010/main" val="8054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of an object should only call methods belonging to:</a:t>
            </a:r>
          </a:p>
          <a:p>
            <a:pPr lvl="1"/>
            <a:r>
              <a:rPr lang="en-US" dirty="0"/>
              <a:t>itself</a:t>
            </a:r>
          </a:p>
          <a:p>
            <a:pPr lvl="1"/>
            <a:r>
              <a:rPr lang="en-US" dirty="0"/>
              <a:t>any composite objects</a:t>
            </a:r>
          </a:p>
          <a:p>
            <a:pPr lvl="1"/>
            <a:r>
              <a:rPr lang="en-US" dirty="0"/>
              <a:t>any parameters that were passed in to the method</a:t>
            </a:r>
          </a:p>
          <a:p>
            <a:pPr lvl="1"/>
            <a:r>
              <a:rPr lang="en-US" dirty="0"/>
              <a:t>any objects it created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4628-0318-4A7C-A5C2-2021F7A985DC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5FFF0C-174F-4A65-A232-F220889B88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Law of Demeter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93" y="2209800"/>
            <a:ext cx="2504007" cy="2438400"/>
          </a:xfrm>
        </p:spPr>
      </p:pic>
      <p:sp>
        <p:nvSpPr>
          <p:cNvPr id="5" name="Rectangle 4"/>
          <p:cNvSpPr/>
          <p:nvPr/>
        </p:nvSpPr>
        <p:spPr>
          <a:xfrm>
            <a:off x="838200" y="2644170"/>
            <a:ext cx="464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There should never be more than one reason for a class to change.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7B1CC-7F8E-4EDD-B080-C85E12119C64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A9701C-0207-4922-A773-1CA4E2BF24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Single Responsibility Principle (SRP)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Methods belonging to objects that were returned from some other 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my_television.front_panel.switches.power.on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       v/s</a:t>
            </a:r>
          </a:p>
          <a:p>
            <a:pPr marL="0" indent="0">
              <a:buNone/>
            </a:pPr>
            <a:r>
              <a:rPr lang="en-US" dirty="0" err="1"/>
              <a:t>my_television.power_up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Talk only to your neighbors, not with their neighbors.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00199"/>
            <a:ext cx="2971800" cy="4376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E5E6B-C099-45F6-9F3D-2344FBD9CD97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FCC717-980B-4B79-9E94-EC4AA78DF2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Train Wreck?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1336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500" dirty="0"/>
              <a:t>"Always implement things when you actually need them, never when you just foresee that you need them.” – Ron Jeffries</a:t>
            </a:r>
          </a:p>
          <a:p>
            <a:pPr>
              <a:buNone/>
            </a:pPr>
            <a:endParaRPr lang="en-US" sz="2500" dirty="0"/>
          </a:p>
          <a:p>
            <a:pPr algn="just">
              <a:buNone/>
            </a:pPr>
            <a:r>
              <a:rPr lang="en-US" sz="2500" dirty="0"/>
              <a:t>The need for combining it with the supporting practices, rather than using it standalone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18" y="2286000"/>
            <a:ext cx="3348507" cy="258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59533-1E3B-4D18-BC81-4D6831C6897E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F21E83-AA79-430A-A093-4800376E6D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YAGNI (You </a:t>
            </a:r>
            <a:r>
              <a:rPr lang="en-US" dirty="0" err="1">
                <a:solidFill>
                  <a:schemeClr val="bg1"/>
                </a:solidFill>
              </a:rPr>
              <a:t>ain’t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gonna</a:t>
            </a:r>
            <a:r>
              <a:rPr lang="en-US" dirty="0">
                <a:solidFill>
                  <a:schemeClr val="bg1"/>
                </a:solidFill>
              </a:rPr>
              <a:t> need it)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50810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Prefer Composition over Inheritance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9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50810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Keep Your Method Short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50810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Keep Your Method Short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2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33882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500" dirty="0">
                <a:solidFill>
                  <a:schemeClr val="bg1"/>
                </a:solidFill>
              </a:rPr>
              <a:t>When a program has nothing surprising to say, it should say nothing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2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35421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600" dirty="0">
                <a:solidFill>
                  <a:schemeClr val="bg1"/>
                </a:solidFill>
              </a:rPr>
              <a:t>Prototype before polishing. Get it working before you optimize it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5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38499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Design for visibility to make inspection and debugging easier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7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38499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When you must fail, fail noisily</a:t>
            </a: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4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1" y="2895600"/>
            <a:ext cx="9152022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3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Keep It Simple &amp; Stupid</a:t>
            </a:r>
          </a:p>
          <a:p>
            <a:pPr algn="ctr">
              <a:defRPr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AF7F69-6BBB-4E92-8976-D44F2578EA42}"/>
              </a:ext>
            </a:extLst>
          </p:cNvPr>
          <p:cNvSpPr/>
          <p:nvPr/>
        </p:nvSpPr>
        <p:spPr>
          <a:xfrm>
            <a:off x="457200" y="1371600"/>
            <a:ext cx="7315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</a:rPr>
              <a:t>class User</a:t>
            </a:r>
          </a:p>
          <a:p>
            <a:r>
              <a:rPr lang="en-GB" sz="2200" dirty="0">
                <a:solidFill>
                  <a:srgbClr val="7030A0"/>
                </a:solidFill>
              </a:rPr>
              <a:t>{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void </a:t>
            </a:r>
            <a:r>
              <a:rPr lang="en-GB" sz="2200" dirty="0" err="1">
                <a:solidFill>
                  <a:srgbClr val="7030A0"/>
                </a:solidFill>
              </a:rPr>
              <a:t>CreatePost</a:t>
            </a:r>
            <a:r>
              <a:rPr lang="en-GB" sz="2200" dirty="0">
                <a:solidFill>
                  <a:srgbClr val="7030A0"/>
                </a:solidFill>
              </a:rPr>
              <a:t>(Database </a:t>
            </a:r>
            <a:r>
              <a:rPr lang="en-GB" sz="2200" dirty="0" err="1">
                <a:solidFill>
                  <a:srgbClr val="7030A0"/>
                </a:solidFill>
              </a:rPr>
              <a:t>db</a:t>
            </a:r>
            <a:r>
              <a:rPr lang="en-GB" sz="2200" dirty="0">
                <a:solidFill>
                  <a:srgbClr val="7030A0"/>
                </a:solidFill>
              </a:rPr>
              <a:t>, string </a:t>
            </a:r>
            <a:r>
              <a:rPr lang="en-GB" sz="2200" dirty="0" err="1">
                <a:solidFill>
                  <a:srgbClr val="7030A0"/>
                </a:solidFill>
              </a:rPr>
              <a:t>postMessage</a:t>
            </a:r>
            <a:r>
              <a:rPr lang="en-GB" sz="2200" dirty="0">
                <a:solidFill>
                  <a:srgbClr val="7030A0"/>
                </a:solidFill>
              </a:rPr>
              <a:t>)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{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try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{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   </a:t>
            </a:r>
            <a:r>
              <a:rPr lang="en-GB" sz="2200" dirty="0" err="1">
                <a:solidFill>
                  <a:srgbClr val="7030A0"/>
                </a:solidFill>
              </a:rPr>
              <a:t>db.Add</a:t>
            </a:r>
            <a:r>
              <a:rPr lang="en-GB" sz="2200" dirty="0">
                <a:solidFill>
                  <a:srgbClr val="7030A0"/>
                </a:solidFill>
              </a:rPr>
              <a:t>(</a:t>
            </a:r>
            <a:r>
              <a:rPr lang="en-GB" sz="2200" dirty="0" err="1">
                <a:solidFill>
                  <a:srgbClr val="7030A0"/>
                </a:solidFill>
              </a:rPr>
              <a:t>postMessage</a:t>
            </a:r>
            <a:r>
              <a:rPr lang="en-GB" sz="2200" dirty="0">
                <a:solidFill>
                  <a:srgbClr val="7030A0"/>
                </a:solidFill>
              </a:rPr>
              <a:t>);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}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catch (Exception ex)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{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   </a:t>
            </a:r>
            <a:r>
              <a:rPr lang="en-GB" sz="2200" dirty="0" err="1">
                <a:solidFill>
                  <a:srgbClr val="7030A0"/>
                </a:solidFill>
              </a:rPr>
              <a:t>db.LogError</a:t>
            </a:r>
            <a:r>
              <a:rPr lang="en-GB" sz="2200" dirty="0">
                <a:solidFill>
                  <a:srgbClr val="7030A0"/>
                </a:solidFill>
              </a:rPr>
              <a:t>("An error </a:t>
            </a:r>
            <a:r>
              <a:rPr lang="en-GB" sz="2200" dirty="0" err="1">
                <a:solidFill>
                  <a:srgbClr val="7030A0"/>
                </a:solidFill>
              </a:rPr>
              <a:t>occured</a:t>
            </a:r>
            <a:r>
              <a:rPr lang="en-GB" sz="2200" dirty="0">
                <a:solidFill>
                  <a:srgbClr val="7030A0"/>
                </a:solidFill>
              </a:rPr>
              <a:t>: ", </a:t>
            </a:r>
            <a:r>
              <a:rPr lang="en-GB" sz="2200" dirty="0" err="1">
                <a:solidFill>
                  <a:srgbClr val="7030A0"/>
                </a:solidFill>
              </a:rPr>
              <a:t>ex.ToString</a:t>
            </a:r>
            <a:r>
              <a:rPr lang="en-GB" sz="2200" dirty="0">
                <a:solidFill>
                  <a:srgbClr val="7030A0"/>
                </a:solidFill>
              </a:rPr>
              <a:t>());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   </a:t>
            </a:r>
            <a:r>
              <a:rPr lang="en-GB" sz="2200" dirty="0" err="1">
                <a:solidFill>
                  <a:srgbClr val="7030A0"/>
                </a:solidFill>
              </a:rPr>
              <a:t>File.WriteAllText</a:t>
            </a:r>
            <a:r>
              <a:rPr lang="en-GB" sz="2200" dirty="0">
                <a:solidFill>
                  <a:srgbClr val="7030A0"/>
                </a:solidFill>
              </a:rPr>
              <a:t>("\LocalErrors.txt", </a:t>
            </a:r>
            <a:r>
              <a:rPr lang="en-GB" sz="2200" dirty="0" err="1">
                <a:solidFill>
                  <a:srgbClr val="7030A0"/>
                </a:solidFill>
              </a:rPr>
              <a:t>ex.ToString</a:t>
            </a:r>
            <a:r>
              <a:rPr lang="en-GB" sz="2200" dirty="0">
                <a:solidFill>
                  <a:srgbClr val="7030A0"/>
                </a:solidFill>
              </a:rPr>
              <a:t>());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}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}</a:t>
            </a:r>
          </a:p>
          <a:p>
            <a:r>
              <a:rPr lang="en-GB" sz="2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AD4BA8-B783-4F39-95BC-CD074CF48A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SRP (Cont’d)</a:t>
            </a:r>
          </a:p>
        </p:txBody>
      </p:sp>
    </p:spTree>
    <p:extLst>
      <p:ext uri="{BB962C8B-B14F-4D97-AF65-F5344CB8AC3E}">
        <p14:creationId xmlns:p14="http://schemas.microsoft.com/office/powerpoint/2010/main" val="414729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1E658-2032-4226-AC72-6BDE26A89E4E}"/>
              </a:ext>
            </a:extLst>
          </p:cNvPr>
          <p:cNvSpPr txBox="1"/>
          <p:nvPr/>
        </p:nvSpPr>
        <p:spPr>
          <a:xfrm>
            <a:off x="-8022" y="2305615"/>
            <a:ext cx="9152022" cy="267765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“Any intelligent fool can make things bigger, more complex, and more violent. It takes a touch of genius—and a lot of courage to move in the opposite direction” -</a:t>
            </a:r>
            <a:r>
              <a:rPr lang="en-GB" dirty="0"/>
              <a:t> E. F. Schumacher</a:t>
            </a:r>
          </a:p>
          <a:p>
            <a:pPr algn="ctr"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8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QA question and answer png à¦à¦° à¦à¦¬à¦¿à¦° à¦«à¦²à¦¾à¦«à¦²">
            <a:extLst>
              <a:ext uri="{FF2B5EF4-FFF2-40B4-BE49-F238E27FC236}">
                <a16:creationId xmlns:a16="http://schemas.microsoft.com/office/drawing/2014/main" id="{8DC0457B-3A85-42CC-96AC-A4A02971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438400"/>
            <a:ext cx="2971800" cy="26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64C6FB-1A7F-4D56-A3E0-692EC669E990}"/>
              </a:ext>
            </a:extLst>
          </p:cNvPr>
          <p:cNvSpPr/>
          <p:nvPr/>
        </p:nvSpPr>
        <p:spPr>
          <a:xfrm>
            <a:off x="0" y="1028343"/>
            <a:ext cx="6477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class User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private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ErrorLogger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errorLogger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= new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ErrorLogger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void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CreatePost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(Database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db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, string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postMessage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{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try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{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db.Add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postMessage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catch (Exception ex)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{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errorLogger.Log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ex.ToString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());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GB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9C9950-CC6A-4857-B203-7EA7C1F666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SRP (Cont’d)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9F2ED-5E0D-407B-A70D-40869A66F260}"/>
              </a:ext>
            </a:extLst>
          </p:cNvPr>
          <p:cNvSpPr/>
          <p:nvPr/>
        </p:nvSpPr>
        <p:spPr>
          <a:xfrm>
            <a:off x="4572000" y="3581400"/>
            <a:ext cx="533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ErrorLogger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void Log(Database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db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, string error)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{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db.LogError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("An error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occured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: ", error);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File.WriteAllText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("\LocalErrors.txt", error);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554F35-77F5-406A-9072-9B8E1B57FA93}"/>
              </a:ext>
            </a:extLst>
          </p:cNvPr>
          <p:cNvCxnSpPr/>
          <p:nvPr/>
        </p:nvCxnSpPr>
        <p:spPr>
          <a:xfrm>
            <a:off x="4419600" y="25908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4A2F6-8840-4D26-83FD-F9910DBD2D18}"/>
              </a:ext>
            </a:extLst>
          </p:cNvPr>
          <p:cNvCxnSpPr/>
          <p:nvPr/>
        </p:nvCxnSpPr>
        <p:spPr>
          <a:xfrm>
            <a:off x="4343400" y="25908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6C8AC8-DD2C-4B9F-ADCB-F4AF845DF1CC}"/>
              </a:ext>
            </a:extLst>
          </p:cNvPr>
          <p:cNvSpPr txBox="1">
            <a:spLocks/>
          </p:cNvSpPr>
          <p:nvPr/>
        </p:nvSpPr>
        <p:spPr>
          <a:xfrm>
            <a:off x="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1026" name="Picture 2" descr="thought emoji? à¦à¦° à¦à¦¬à¦¿à¦° à¦«à¦²à¦¾à¦«à¦²">
            <a:extLst>
              <a:ext uri="{FF2B5EF4-FFF2-40B4-BE49-F238E27FC236}">
                <a16:creationId xmlns:a16="http://schemas.microsoft.com/office/drawing/2014/main" id="{8AD2BF47-F51A-4AFD-AD36-44171068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77049"/>
            <a:ext cx="4152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71DEC-7B90-44C7-A642-B943560F6152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D28CF-3506-4FB2-AB5D-99396630742C}"/>
              </a:ext>
            </a:extLst>
          </p:cNvPr>
          <p:cNvSpPr/>
          <p:nvPr/>
        </p:nvSpPr>
        <p:spPr>
          <a:xfrm>
            <a:off x="3760822" y="1474113"/>
            <a:ext cx="50783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Which sample code is better to work with?</a:t>
            </a:r>
            <a:endParaRPr lang="en-GB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8A01B-BC12-423B-9618-DC9D002130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SRP (Cont’d)</a:t>
            </a:r>
          </a:p>
        </p:txBody>
      </p:sp>
    </p:spTree>
    <p:extLst>
      <p:ext uri="{BB962C8B-B14F-4D97-AF65-F5344CB8AC3E}">
        <p14:creationId xmlns:p14="http://schemas.microsoft.com/office/powerpoint/2010/main" val="146375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4651" r="1657" b="9302"/>
          <a:stretch/>
        </p:blipFill>
        <p:spPr bwMode="auto">
          <a:xfrm>
            <a:off x="152400" y="1791444"/>
            <a:ext cx="8640331" cy="29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4"/>
          <a:stretch/>
        </p:blipFill>
        <p:spPr bwMode="auto">
          <a:xfrm>
            <a:off x="2895600" y="5181600"/>
            <a:ext cx="3245760" cy="2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8A7C0-A26B-42FA-BB49-075892AE50F3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A5F567-2117-4471-9785-C6C0BDB41D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SRP (Cont’d)</a:t>
            </a:r>
          </a:p>
        </p:txBody>
      </p:sp>
    </p:spTree>
    <p:extLst>
      <p:ext uri="{BB962C8B-B14F-4D97-AF65-F5344CB8AC3E}">
        <p14:creationId xmlns:p14="http://schemas.microsoft.com/office/powerpoint/2010/main" val="5873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5306510"/>
            <a:ext cx="333756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5016" r="3430" b="7210"/>
          <a:stretch/>
        </p:blipFill>
        <p:spPr bwMode="auto">
          <a:xfrm>
            <a:off x="859291" y="1663758"/>
            <a:ext cx="7425418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DB1C1-1E69-46BB-8889-7E02179C6299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CD307C-8FF5-47B9-B1FE-31F72BDBDE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SRP (Cont’d)</a:t>
            </a:r>
          </a:p>
        </p:txBody>
      </p:sp>
    </p:spTree>
    <p:extLst>
      <p:ext uri="{BB962C8B-B14F-4D97-AF65-F5344CB8AC3E}">
        <p14:creationId xmlns:p14="http://schemas.microsoft.com/office/powerpoint/2010/main" val="30185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4724400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module should be open for extension but closed for modification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19300"/>
            <a:ext cx="3369241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E1490-A900-4B7D-8B8A-8D251AE4F3AA}"/>
              </a:ext>
            </a:extLst>
          </p:cNvPr>
          <p:cNvSpPr txBox="1"/>
          <p:nvPr/>
        </p:nvSpPr>
        <p:spPr>
          <a:xfrm>
            <a:off x="0" y="6194474"/>
            <a:ext cx="9144000" cy="663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F08896-3D18-4C77-9ADC-2272272038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43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Open Closed Principle (OCP)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à¦¸à¦®à§à¦ªà¦°à§à¦à¦¿à¦¤ à¦à¦¬à¦¿">
            <a:extLst>
              <a:ext uri="{FF2B5EF4-FFF2-40B4-BE49-F238E27FC236}">
                <a16:creationId xmlns:a16="http://schemas.microsoft.com/office/drawing/2014/main" id="{F505A429-5FA3-4979-94C1-3442669F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38325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C56EEA-D81D-4087-ADDC-C01028761341}"/>
              </a:ext>
            </a:extLst>
          </p:cNvPr>
          <p:cNvSpPr/>
          <p:nvPr/>
        </p:nvSpPr>
        <p:spPr>
          <a:xfrm>
            <a:off x="3023188" y="1376660"/>
            <a:ext cx="2773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Which one is better?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717</Words>
  <Application>Microsoft Office PowerPoint</Application>
  <PresentationFormat>On-screen Show (4:3)</PresentationFormat>
  <Paragraphs>117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Principles</dc:title>
  <dc:creator>TOSHIBA</dc:creator>
  <cp:lastModifiedBy>Tiemoon Mr.</cp:lastModifiedBy>
  <cp:revision>455</cp:revision>
  <dcterms:created xsi:type="dcterms:W3CDTF">2014-04-14T13:15:24Z</dcterms:created>
  <dcterms:modified xsi:type="dcterms:W3CDTF">2019-11-21T19:09:46Z</dcterms:modified>
</cp:coreProperties>
</file>