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9" r:id="rId2"/>
    <p:sldId id="300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70" r:id="rId11"/>
    <p:sldId id="271" r:id="rId12"/>
    <p:sldId id="301" r:id="rId13"/>
    <p:sldId id="272" r:id="rId14"/>
    <p:sldId id="273" r:id="rId15"/>
    <p:sldId id="274" r:id="rId16"/>
    <p:sldId id="302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B7B7B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7C7E0-3E15-4A78-973D-AC2A87E2324F}" type="datetimeFigureOut">
              <a:rPr lang="en-US" smtClean="0"/>
              <a:t>22-Jul-18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2A823-0B6F-44A5-86A2-C07883586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EDECE-6110-47F2-95F9-2D0069CC53F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354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42E0-4E22-4FDC-9DE5-445BFC513AF6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CF09-9A4A-4845-A30B-18A93AC58151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E632-1D3C-49AC-80EA-54B682579CDE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6B0E7-7646-4A2E-BFFF-4E73B8D5B96D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42094-BE8C-456B-8CCB-EF01E0412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3E7A-AA15-494A-812E-97DABD445C1F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491-95D6-40A6-A684-3EEA272E91E3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2EAF-CE10-4C35-93F3-BC85BF92513C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7DB9-8A5A-46CA-84B3-ABDFEC78B08E}" type="datetime1">
              <a:rPr lang="en-US" smtClean="0"/>
              <a:t>22-Jul-18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A601-9F12-416B-9EE6-75B3ABB451D4}" type="datetime1">
              <a:rPr lang="en-US" smtClean="0"/>
              <a:t>22-Jul-18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D012-8CAD-4351-9CDD-03224C37B39B}" type="datetime1">
              <a:rPr lang="en-US" smtClean="0"/>
              <a:t>22-Jul-18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CC5-D161-4EA8-B38A-85DD089FA3E5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B9D7-AC21-4FC9-ADDA-6251B52C3356}" type="datetime1">
              <a:rPr lang="en-US" smtClean="0"/>
              <a:t>22-Jul-18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E77C0-7703-416A-A4BA-4B2E9CDF2507}" type="datetime1">
              <a:rPr lang="en-US" smtClean="0"/>
              <a:t>22-Jul-18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51ED-C2C6-4FC4-8462-5E455A12BF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1"/>
            <a:ext cx="7772400" cy="329565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CSE 2201</a:t>
            </a:r>
            <a:br>
              <a:rPr lang="en-US" sz="4000" dirty="0" smtClean="0"/>
            </a:br>
            <a:r>
              <a:rPr lang="en-US" sz="4000" dirty="0" smtClean="0"/>
              <a:t>Design and Analysis of Algorithms – I </a:t>
            </a:r>
            <a:br>
              <a:rPr lang="en-US" sz="4000" dirty="0" smtClean="0"/>
            </a:br>
            <a:r>
              <a:rPr lang="en-US" sz="4000" b="1" dirty="0" smtClean="0"/>
              <a:t>Lecture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Topological Sort</a:t>
            </a:r>
            <a:br>
              <a:rPr lang="en-US" b="1" dirty="0" smtClean="0"/>
            </a:br>
            <a:r>
              <a:rPr lang="en-US" b="1" dirty="0" smtClean="0"/>
              <a:t>Strongly Connected Components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Hasnain Heickal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Assistant Professor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Department of CSE, University of Dhaka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Directed Acyclic Graph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DAG – Directed graph with no cycles.</a:t>
            </a:r>
          </a:p>
          <a:p>
            <a:r>
              <a:rPr lang="en-US" smtClean="0"/>
              <a:t>Good for modeling processes and structures that have a </a:t>
            </a:r>
            <a:r>
              <a:rPr lang="en-US" b="1" smtClean="0">
                <a:solidFill>
                  <a:srgbClr val="CC3300"/>
                </a:solidFill>
              </a:rPr>
              <a:t>partial order:</a:t>
            </a:r>
          </a:p>
          <a:p>
            <a:pPr lvl="1"/>
            <a:r>
              <a:rPr lang="en-US" i="1" smtClean="0"/>
              <a:t>a </a:t>
            </a:r>
            <a:r>
              <a:rPr lang="en-US" i="1" smtClean="0">
                <a:latin typeface="RMTMI" charset="0"/>
              </a:rPr>
              <a:t>&gt; </a:t>
            </a:r>
            <a:r>
              <a:rPr lang="en-US" i="1" smtClean="0"/>
              <a:t>b </a:t>
            </a:r>
            <a:r>
              <a:rPr lang="en-US" smtClean="0"/>
              <a:t>and </a:t>
            </a:r>
            <a:r>
              <a:rPr lang="en-US" i="1" smtClean="0"/>
              <a:t>b </a:t>
            </a:r>
            <a:r>
              <a:rPr lang="en-US" i="1" smtClean="0">
                <a:latin typeface="RMTMI" charset="0"/>
              </a:rPr>
              <a:t>&gt; </a:t>
            </a:r>
            <a:r>
              <a:rPr lang="en-US" i="1" smtClean="0"/>
              <a:t>c </a:t>
            </a:r>
            <a:r>
              <a:rPr lang="en-US" smtClean="0">
                <a:sym typeface="Symbol" pitchFamily="18" charset="2"/>
              </a:rPr>
              <a:t></a:t>
            </a:r>
            <a:r>
              <a:rPr lang="en-US" smtClean="0">
                <a:latin typeface="MTSYN" charset="-127"/>
              </a:rPr>
              <a:t> </a:t>
            </a:r>
            <a:r>
              <a:rPr lang="en-US" i="1" smtClean="0"/>
              <a:t>a </a:t>
            </a:r>
            <a:r>
              <a:rPr lang="en-US" i="1" smtClean="0">
                <a:latin typeface="RMTMI" charset="0"/>
              </a:rPr>
              <a:t>&gt; </a:t>
            </a:r>
            <a:r>
              <a:rPr lang="en-US" i="1" smtClean="0"/>
              <a:t>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But may have </a:t>
            </a:r>
            <a:r>
              <a:rPr lang="en-US" i="1" smtClean="0"/>
              <a:t>a </a:t>
            </a:r>
            <a:r>
              <a:rPr lang="en-US" smtClean="0"/>
              <a:t>and </a:t>
            </a:r>
            <a:r>
              <a:rPr lang="en-US" i="1" smtClean="0"/>
              <a:t>b </a:t>
            </a:r>
            <a:r>
              <a:rPr lang="en-US" smtClean="0"/>
              <a:t>such that neither </a:t>
            </a:r>
            <a:r>
              <a:rPr lang="en-US" i="1" smtClean="0"/>
              <a:t>a </a:t>
            </a:r>
            <a:r>
              <a:rPr lang="en-US" i="1" smtClean="0">
                <a:latin typeface="RMTMI" charset="0"/>
              </a:rPr>
              <a:t>&gt; </a:t>
            </a:r>
            <a:r>
              <a:rPr lang="en-US" i="1" smtClean="0"/>
              <a:t>b </a:t>
            </a:r>
            <a:r>
              <a:rPr lang="en-US" smtClean="0"/>
              <a:t>nor </a:t>
            </a:r>
            <a:r>
              <a:rPr lang="en-US" i="1" smtClean="0"/>
              <a:t>b </a:t>
            </a:r>
            <a:r>
              <a:rPr lang="en-US" i="1" smtClean="0">
                <a:latin typeface="RMTMI" charset="0"/>
              </a:rPr>
              <a:t>&gt; </a:t>
            </a:r>
            <a:r>
              <a:rPr lang="en-US" i="1" smtClean="0"/>
              <a:t>a</a:t>
            </a:r>
            <a:r>
              <a:rPr lang="en-US" smtClean="0"/>
              <a:t>.</a:t>
            </a:r>
          </a:p>
          <a:p>
            <a:r>
              <a:rPr lang="en-US" smtClean="0"/>
              <a:t>Can always make a </a:t>
            </a:r>
            <a:r>
              <a:rPr lang="en-US" b="1" smtClean="0">
                <a:solidFill>
                  <a:srgbClr val="CC3300"/>
                </a:solidFill>
              </a:rPr>
              <a:t>total order</a:t>
            </a:r>
            <a:r>
              <a:rPr lang="en-US" b="1" i="1" smtClean="0"/>
              <a:t> </a:t>
            </a:r>
            <a:r>
              <a:rPr lang="en-US" smtClean="0"/>
              <a:t>(either </a:t>
            </a:r>
            <a:r>
              <a:rPr lang="en-US" i="1" smtClean="0"/>
              <a:t>a </a:t>
            </a:r>
            <a:r>
              <a:rPr lang="en-US" i="1" smtClean="0">
                <a:latin typeface="RMTMI" charset="0"/>
              </a:rPr>
              <a:t>&gt; </a:t>
            </a:r>
            <a:r>
              <a:rPr lang="en-US" i="1" smtClean="0"/>
              <a:t>b </a:t>
            </a:r>
            <a:r>
              <a:rPr lang="en-US" smtClean="0"/>
              <a:t>or </a:t>
            </a:r>
            <a:r>
              <a:rPr lang="en-US" i="1" smtClean="0"/>
              <a:t>b </a:t>
            </a:r>
            <a:r>
              <a:rPr lang="en-US" i="1" smtClean="0">
                <a:latin typeface="RMTMI" charset="0"/>
              </a:rPr>
              <a:t>&gt; </a:t>
            </a:r>
            <a:r>
              <a:rPr lang="en-US" i="1" smtClean="0"/>
              <a:t>a </a:t>
            </a:r>
            <a:r>
              <a:rPr lang="en-US" smtClean="0"/>
              <a:t>for all </a:t>
            </a:r>
            <a:r>
              <a:rPr lang="en-US" i="1" smtClean="0"/>
              <a:t>a 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>
                <a:latin typeface="MTSYN" charset="-127"/>
              </a:rPr>
              <a:t> </a:t>
            </a:r>
            <a:r>
              <a:rPr lang="en-US" i="1" smtClean="0"/>
              <a:t>b</a:t>
            </a:r>
            <a:r>
              <a:rPr lang="en-US" smtClean="0"/>
              <a:t>) from a partial order. 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Characterizing a DAG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376488"/>
            <a:ext cx="8839200" cy="37195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mtClean="0">
              <a:solidFill>
                <a:schemeClr val="bg1"/>
              </a:solidFill>
              <a:sym typeface="Symbol" pitchFamily="18" charset="2"/>
            </a:endParaRPr>
          </a:p>
          <a:p>
            <a:pPr lvl="1"/>
            <a:endParaRPr lang="en-US" smtClean="0">
              <a:solidFill>
                <a:schemeClr val="bg1"/>
              </a:solidFill>
              <a:sym typeface="Symbol" pitchFamily="18" charset="2"/>
            </a:endParaRPr>
          </a:p>
          <a:p>
            <a:endParaRPr lang="en-US" smtClean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28600" y="1371600"/>
            <a:ext cx="6836230" cy="646331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latin typeface="Arial" charset="0"/>
              </a:rPr>
              <a:t>Lemma 22.11</a:t>
            </a:r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charset="0"/>
              </a:rPr>
              <a:t>A directed graph </a:t>
            </a:r>
            <a:r>
              <a:rPr lang="en-US" i="1">
                <a:solidFill>
                  <a:schemeClr val="bg1"/>
                </a:solidFill>
                <a:latin typeface="Arial" charset="0"/>
              </a:rPr>
              <a:t>G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is acyclic iff a DFS of G yields no back edges.</a:t>
            </a:r>
          </a:p>
        </p:txBody>
      </p:sp>
      <p:sp>
        <p:nvSpPr>
          <p:cNvPr id="17414" name="Oval 9"/>
          <p:cNvSpPr>
            <a:spLocks noChangeArrowheads="1"/>
          </p:cNvSpPr>
          <p:nvPr/>
        </p:nvSpPr>
        <p:spPr bwMode="auto">
          <a:xfrm>
            <a:off x="3063875" y="3379788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7415" name="Oval 10"/>
          <p:cNvSpPr>
            <a:spLocks noChangeArrowheads="1"/>
          </p:cNvSpPr>
          <p:nvPr/>
        </p:nvSpPr>
        <p:spPr bwMode="auto">
          <a:xfrm>
            <a:off x="4130675" y="3379788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416" name="Oval 11"/>
          <p:cNvSpPr>
            <a:spLocks noChangeArrowheads="1"/>
          </p:cNvSpPr>
          <p:nvPr/>
        </p:nvSpPr>
        <p:spPr bwMode="auto">
          <a:xfrm>
            <a:off x="5273675" y="3379788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417" name="Oval 12"/>
          <p:cNvSpPr>
            <a:spLocks noChangeArrowheads="1"/>
          </p:cNvSpPr>
          <p:nvPr/>
        </p:nvSpPr>
        <p:spPr bwMode="auto">
          <a:xfrm>
            <a:off x="6416675" y="3379788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u</a:t>
            </a:r>
          </a:p>
        </p:txBody>
      </p:sp>
      <p:cxnSp>
        <p:nvCxnSpPr>
          <p:cNvPr id="17418" name="AutoShape 13"/>
          <p:cNvCxnSpPr>
            <a:cxnSpLocks noChangeShapeType="1"/>
            <a:stCxn id="17414" idx="6"/>
            <a:endCxn id="17415" idx="2"/>
          </p:cNvCxnSpPr>
          <p:nvPr/>
        </p:nvCxnSpPr>
        <p:spPr bwMode="auto">
          <a:xfrm>
            <a:off x="3444875" y="3570288"/>
            <a:ext cx="685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7419" name="AutoShape 14"/>
          <p:cNvCxnSpPr>
            <a:cxnSpLocks noChangeShapeType="1"/>
            <a:stCxn id="17415" idx="6"/>
            <a:endCxn id="17416" idx="2"/>
          </p:cNvCxnSpPr>
          <p:nvPr/>
        </p:nvCxnSpPr>
        <p:spPr bwMode="auto">
          <a:xfrm>
            <a:off x="4511675" y="3570288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7420" name="AutoShape 15"/>
          <p:cNvCxnSpPr>
            <a:cxnSpLocks noChangeShapeType="1"/>
            <a:stCxn id="17416" idx="6"/>
            <a:endCxn id="17417" idx="2"/>
          </p:cNvCxnSpPr>
          <p:nvPr/>
        </p:nvCxnSpPr>
        <p:spPr bwMode="auto">
          <a:xfrm>
            <a:off x="5654675" y="3570288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7421" name="AutoShape 16"/>
          <p:cNvCxnSpPr>
            <a:cxnSpLocks noChangeShapeType="1"/>
            <a:stCxn id="17417" idx="4"/>
            <a:endCxn id="17414" idx="4"/>
          </p:cNvCxnSpPr>
          <p:nvPr/>
        </p:nvCxnSpPr>
        <p:spPr bwMode="auto">
          <a:xfrm rot="5400000">
            <a:off x="4929981" y="2085182"/>
            <a:ext cx="1587" cy="3352800"/>
          </a:xfrm>
          <a:prstGeom prst="curvedConnector3">
            <a:avLst>
              <a:gd name="adj1" fmla="val 1440000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7422" name="Text Box 17"/>
          <p:cNvSpPr txBox="1">
            <a:spLocks noChangeArrowheads="1"/>
          </p:cNvSpPr>
          <p:nvPr/>
        </p:nvSpPr>
        <p:spPr bwMode="auto">
          <a:xfrm>
            <a:off x="3581400" y="3200400"/>
            <a:ext cx="31130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7423" name="Text Box 18"/>
          <p:cNvSpPr txBox="1">
            <a:spLocks noChangeArrowheads="1"/>
          </p:cNvSpPr>
          <p:nvPr/>
        </p:nvSpPr>
        <p:spPr bwMode="auto">
          <a:xfrm>
            <a:off x="4664075" y="3200400"/>
            <a:ext cx="31130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5807075" y="3200400"/>
            <a:ext cx="31130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7425" name="Text Box 20"/>
          <p:cNvSpPr txBox="1">
            <a:spLocks noChangeArrowheads="1"/>
          </p:cNvSpPr>
          <p:nvPr/>
        </p:nvSpPr>
        <p:spPr bwMode="auto">
          <a:xfrm>
            <a:off x="4740275" y="3913188"/>
            <a:ext cx="32893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Topological Sort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095375"/>
            <a:ext cx="8229600" cy="5076825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b="1" smtClean="0"/>
              <a:t>Topological sort</a:t>
            </a:r>
            <a:r>
              <a:rPr lang="en-US" smtClean="0"/>
              <a:t> of a directed acyclic graph G = (V, E): a linear order of vertices such that if there exists an edge </a:t>
            </a:r>
            <a:r>
              <a:rPr lang="en-US" smtClean="0">
                <a:latin typeface="Comic Sans MS" pitchFamily="66" charset="0"/>
              </a:rPr>
              <a:t>(u, v)</a:t>
            </a:r>
            <a:r>
              <a:rPr lang="en-US" smtClean="0"/>
              <a:t>, then 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 appears before 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 in the ordering.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600" smtClean="0"/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mtClean="0"/>
              <a:t>Directed acyclic graphs (DAGs)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mtClean="0"/>
              <a:t>Used to represent precedence of events or processes that have a </a:t>
            </a:r>
            <a:r>
              <a:rPr lang="en-US" b="1" smtClean="0"/>
              <a:t>partial order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	</a:t>
            </a:r>
            <a:r>
              <a:rPr lang="en-US" smtClean="0">
                <a:latin typeface="Comic Sans MS" pitchFamily="66" charset="0"/>
              </a:rPr>
              <a:t>a</a:t>
            </a:r>
            <a:r>
              <a:rPr lang="en-US" smtClean="0"/>
              <a:t> before </a:t>
            </a:r>
            <a:r>
              <a:rPr lang="en-US" smtClean="0">
                <a:latin typeface="Comic Sans MS" pitchFamily="66" charset="0"/>
              </a:rPr>
              <a:t>b</a:t>
            </a:r>
            <a:r>
              <a:rPr lang="en-US" smtClean="0"/>
              <a:t> 			</a:t>
            </a:r>
            <a:r>
              <a:rPr lang="en-US" smtClean="0">
                <a:latin typeface="Comic Sans MS" pitchFamily="66" charset="0"/>
              </a:rPr>
              <a:t>b</a:t>
            </a:r>
            <a:r>
              <a:rPr lang="en-US" smtClean="0"/>
              <a:t> before </a:t>
            </a:r>
            <a:r>
              <a:rPr lang="en-US" smtClean="0">
                <a:latin typeface="Comic Sans MS" pitchFamily="66" charset="0"/>
              </a:rPr>
              <a:t>c</a:t>
            </a:r>
            <a:endParaRPr lang="en-US" smtClean="0"/>
          </a:p>
          <a:p>
            <a:pPr lvl="1" fontAlgn="auto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mtClean="0"/>
              <a:t>   </a:t>
            </a:r>
            <a:r>
              <a:rPr lang="en-US" smtClean="0">
                <a:latin typeface="Comic Sans MS" pitchFamily="66" charset="0"/>
              </a:rPr>
              <a:t>b</a:t>
            </a:r>
            <a:r>
              <a:rPr lang="en-US" smtClean="0"/>
              <a:t> before </a:t>
            </a:r>
            <a:r>
              <a:rPr lang="en-US" smtClean="0">
                <a:latin typeface="Comic Sans MS" pitchFamily="66" charset="0"/>
              </a:rPr>
              <a:t>c			</a:t>
            </a:r>
            <a:r>
              <a:rPr lang="en-US" smtClean="0"/>
              <a:t>a before c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ACA67-D261-4094-95C8-4886FCC5471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34212" name="AutoShape 4"/>
          <p:cNvSpPr>
            <a:spLocks/>
          </p:cNvSpPr>
          <p:nvPr/>
        </p:nvSpPr>
        <p:spPr bwMode="auto">
          <a:xfrm>
            <a:off x="2686050" y="4856163"/>
            <a:ext cx="122238" cy="871537"/>
          </a:xfrm>
          <a:prstGeom prst="rightBrace">
            <a:avLst>
              <a:gd name="adj1" fmla="val 5941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3" name="Text Box 5"/>
          <p:cNvSpPr txBox="1">
            <a:spLocks noChangeArrowheads="1"/>
          </p:cNvSpPr>
          <p:nvPr/>
        </p:nvSpPr>
        <p:spPr bwMode="auto">
          <a:xfrm>
            <a:off x="2908300" y="5035550"/>
            <a:ext cx="153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a</a:t>
            </a:r>
            <a:r>
              <a:rPr lang="en-US" sz="2400"/>
              <a:t> before </a:t>
            </a:r>
            <a:r>
              <a:rPr lang="en-US" sz="2400">
                <a:latin typeface="Comic Sans MS" pitchFamily="66" charset="0"/>
              </a:rPr>
              <a:t>c</a:t>
            </a:r>
          </a:p>
        </p:txBody>
      </p:sp>
      <p:sp>
        <p:nvSpPr>
          <p:cNvPr id="734214" name="AutoShape 6"/>
          <p:cNvSpPr>
            <a:spLocks/>
          </p:cNvSpPr>
          <p:nvPr/>
        </p:nvSpPr>
        <p:spPr bwMode="auto">
          <a:xfrm>
            <a:off x="6453188" y="4830763"/>
            <a:ext cx="122237" cy="871537"/>
          </a:xfrm>
          <a:prstGeom prst="rightBrace">
            <a:avLst>
              <a:gd name="adj1" fmla="val 5941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5" name="Text Box 7"/>
          <p:cNvSpPr txBox="1">
            <a:spLocks noChangeArrowheads="1"/>
          </p:cNvSpPr>
          <p:nvPr/>
        </p:nvSpPr>
        <p:spPr bwMode="auto">
          <a:xfrm>
            <a:off x="6661150" y="4829175"/>
            <a:ext cx="1833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What about</a:t>
            </a:r>
            <a:r>
              <a:rPr lang="en-US" sz="2400">
                <a:latin typeface="Comic Sans MS" pitchFamily="66" charset="0"/>
              </a:rPr>
              <a:t> </a:t>
            </a:r>
          </a:p>
          <a:p>
            <a:r>
              <a:rPr lang="en-US" sz="2400">
                <a:latin typeface="Comic Sans MS" pitchFamily="66" charset="0"/>
              </a:rPr>
              <a:t>a</a:t>
            </a:r>
            <a:r>
              <a:rPr lang="en-US" sz="2400"/>
              <a:t> and </a:t>
            </a:r>
            <a:r>
              <a:rPr lang="en-US" sz="2400">
                <a:latin typeface="Comic Sans MS" pitchFamily="66" charset="0"/>
              </a:rPr>
              <a:t>b?</a:t>
            </a:r>
          </a:p>
        </p:txBody>
      </p:sp>
      <p:sp>
        <p:nvSpPr>
          <p:cNvPr id="734216" name="Text Box 8"/>
          <p:cNvSpPr txBox="1">
            <a:spLocks noChangeArrowheads="1"/>
          </p:cNvSpPr>
          <p:nvPr/>
        </p:nvSpPr>
        <p:spPr bwMode="auto">
          <a:xfrm>
            <a:off x="1277938" y="5867400"/>
            <a:ext cx="726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Topological sort helps us establish a </a:t>
            </a:r>
            <a:r>
              <a:rPr lang="en-US" sz="2400" b="1"/>
              <a:t>total order</a:t>
            </a:r>
            <a:endParaRPr lang="en-US" sz="2400" b="1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3" grpId="0"/>
      <p:bldP spid="734214" grpId="0" animBg="1"/>
      <p:bldP spid="734215" grpId="0"/>
      <p:bldP spid="7342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Topological Sort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12750" y="1176338"/>
            <a:ext cx="4471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Want to “sort” a directed acyclic graph (DAG).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4244975" y="195580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5370513" y="305435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5335588" y="1979613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5599113" y="2443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3122613" y="30638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3087688" y="198913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3351213" y="245268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578225" y="22129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H="1">
            <a:off x="3606800" y="2414588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469" name="AutoShape 13"/>
          <p:cNvSpPr>
            <a:spLocks noChangeArrowheads="1"/>
          </p:cNvSpPr>
          <p:nvPr/>
        </p:nvSpPr>
        <p:spPr bwMode="auto">
          <a:xfrm rot="5400000">
            <a:off x="4114006" y="3464719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4387850" y="454660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6611938" y="457993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5478463" y="4570413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2066925" y="456565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3230563" y="457993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3721100" y="48037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2587625" y="48133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5959475" y="48133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478" name="Freeform 22"/>
          <p:cNvSpPr>
            <a:spLocks/>
          </p:cNvSpPr>
          <p:nvPr/>
        </p:nvSpPr>
        <p:spPr bwMode="auto">
          <a:xfrm>
            <a:off x="2416175" y="4300538"/>
            <a:ext cx="2135188" cy="274637"/>
          </a:xfrm>
          <a:custGeom>
            <a:avLst/>
            <a:gdLst>
              <a:gd name="T0" fmla="*/ 0 w 1345"/>
              <a:gd name="T1" fmla="*/ 2147483647 h 173"/>
              <a:gd name="T2" fmla="*/ 2147483647 w 1345"/>
              <a:gd name="T3" fmla="*/ 2147483647 h 173"/>
              <a:gd name="T4" fmla="*/ 2147483647 w 1345"/>
              <a:gd name="T5" fmla="*/ 2147483647 h 173"/>
              <a:gd name="T6" fmla="*/ 2147483647 w 1345"/>
              <a:gd name="T7" fmla="*/ 2147483647 h 173"/>
              <a:gd name="T8" fmla="*/ 0 60000 65536"/>
              <a:gd name="T9" fmla="*/ 0 60000 65536"/>
              <a:gd name="T10" fmla="*/ 0 60000 65536"/>
              <a:gd name="T11" fmla="*/ 0 60000 65536"/>
              <a:gd name="T12" fmla="*/ 0 w 1345"/>
              <a:gd name="T13" fmla="*/ 0 h 173"/>
              <a:gd name="T14" fmla="*/ 1345 w 1345"/>
              <a:gd name="T15" fmla="*/ 173 h 1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5" h="173">
                <a:moveTo>
                  <a:pt x="0" y="173"/>
                </a:moveTo>
                <a:cubicBezTo>
                  <a:pt x="104" y="122"/>
                  <a:pt x="209" y="72"/>
                  <a:pt x="363" y="46"/>
                </a:cubicBezTo>
                <a:cubicBezTo>
                  <a:pt x="517" y="20"/>
                  <a:pt x="763" y="0"/>
                  <a:pt x="927" y="18"/>
                </a:cubicBezTo>
                <a:cubicBezTo>
                  <a:pt x="1091" y="36"/>
                  <a:pt x="1218" y="95"/>
                  <a:pt x="1345" y="1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542925" y="5287963"/>
            <a:ext cx="481266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Think of original DAG as a </a:t>
            </a:r>
            <a:r>
              <a:rPr lang="en-US" b="1">
                <a:solidFill>
                  <a:schemeClr val="bg1"/>
                </a:solidFill>
              </a:rPr>
              <a:t>partial order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Want a </a:t>
            </a:r>
            <a:r>
              <a:rPr lang="en-US" b="1">
                <a:solidFill>
                  <a:schemeClr val="bg1"/>
                </a:solidFill>
              </a:rPr>
              <a:t>total order</a:t>
            </a:r>
            <a:r>
              <a:rPr lang="en-US">
                <a:solidFill>
                  <a:schemeClr val="bg1"/>
                </a:solidFill>
              </a:rPr>
              <a:t> that extends this partial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Topological Sort - 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Application 1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in scheduling a sequence of jobs.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The jobs are represented by vertices,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there is an edge from </a:t>
            </a:r>
            <a:r>
              <a:rPr lang="en-US" i="1" smtClean="0"/>
              <a:t>x</a:t>
            </a:r>
            <a:r>
              <a:rPr lang="en-US" smtClean="0"/>
              <a:t> to </a:t>
            </a:r>
            <a:r>
              <a:rPr lang="en-US" i="1" smtClean="0"/>
              <a:t>y</a:t>
            </a:r>
            <a:r>
              <a:rPr lang="en-US" smtClean="0"/>
              <a:t> if job </a:t>
            </a:r>
            <a:r>
              <a:rPr lang="en-US" i="1" smtClean="0"/>
              <a:t>x</a:t>
            </a:r>
            <a:r>
              <a:rPr lang="en-US" smtClean="0"/>
              <a:t> must be completed before job </a:t>
            </a:r>
            <a:r>
              <a:rPr lang="en-US" i="1" smtClean="0"/>
              <a:t>y</a:t>
            </a:r>
            <a:r>
              <a:rPr lang="en-US" smtClean="0"/>
              <a:t> can be done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smtClean="0"/>
              <a:t>(for example, washing machine must finish before we put the clothes to dry). Then, a topological sort gives an order in which to perform the jobs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Application 2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In open credit system, how to take courses (in order) such that, pre-requisite of courses will not create any problem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4B91B-2EE5-4794-A4B3-B3B7A5F08D1A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 - </a:t>
            </a:r>
            <a:r>
              <a:rPr lang="en-US" dirty="0" err="1" smtClean="0"/>
              <a:t>Indegree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52600"/>
            <a:ext cx="4256689" cy="3429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9644" y="5334000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3, 7, 5, 11, 2, 10, 8, </a:t>
            </a:r>
            <a:r>
              <a:rPr lang="en-US" sz="3200" dirty="0" smtClean="0"/>
              <a:t>9</a:t>
            </a:r>
          </a:p>
          <a:p>
            <a:pPr algn="ctr"/>
            <a:r>
              <a:rPr lang="en-US" sz="3200" smtClean="0"/>
              <a:t>Complexity: O(N</a:t>
            </a:r>
            <a:r>
              <a:rPr lang="en-US" sz="3200" baseline="30000" smtClean="0"/>
              <a:t>2</a:t>
            </a:r>
            <a:r>
              <a:rPr lang="en-US" sz="3200" dirty="0" smtClean="0"/>
              <a:t>)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365642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Topological Sort (Fig – Cormen)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84A9E-2BF9-4261-8280-7122119D7BB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196850" y="1400175"/>
            <a:ext cx="1563688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undershorts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427038" y="2147888"/>
            <a:ext cx="1100137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pants</a:t>
            </a:r>
          </a:p>
        </p:txBody>
      </p:sp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631825" y="2895600"/>
            <a:ext cx="692150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belt</a:t>
            </a:r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3416300" y="1400175"/>
            <a:ext cx="900113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socks</a:t>
            </a:r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3432175" y="2147888"/>
            <a:ext cx="8699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shoes</a:t>
            </a:r>
          </a:p>
        </p:txBody>
      </p:sp>
      <p:sp>
        <p:nvSpPr>
          <p:cNvPr id="21513" name="AutoShape 8"/>
          <p:cNvSpPr>
            <a:spLocks noChangeArrowheads="1"/>
          </p:cNvSpPr>
          <p:nvPr/>
        </p:nvSpPr>
        <p:spPr bwMode="auto">
          <a:xfrm>
            <a:off x="3421063" y="3032125"/>
            <a:ext cx="8921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watch</a:t>
            </a:r>
          </a:p>
        </p:txBody>
      </p:sp>
      <p:sp>
        <p:nvSpPr>
          <p:cNvPr id="21514" name="AutoShape 9"/>
          <p:cNvSpPr>
            <a:spLocks noChangeArrowheads="1"/>
          </p:cNvSpPr>
          <p:nvPr/>
        </p:nvSpPr>
        <p:spPr bwMode="auto">
          <a:xfrm>
            <a:off x="1984375" y="2582863"/>
            <a:ext cx="8207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shirt</a:t>
            </a:r>
          </a:p>
        </p:txBody>
      </p:sp>
      <p:sp>
        <p:nvSpPr>
          <p:cNvPr id="21515" name="AutoShape 10"/>
          <p:cNvSpPr>
            <a:spLocks noChangeArrowheads="1"/>
          </p:cNvSpPr>
          <p:nvPr/>
        </p:nvSpPr>
        <p:spPr bwMode="auto">
          <a:xfrm>
            <a:off x="2005013" y="3330575"/>
            <a:ext cx="7778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tie</a:t>
            </a:r>
          </a:p>
        </p:txBody>
      </p:sp>
      <p:sp>
        <p:nvSpPr>
          <p:cNvPr id="21516" name="AutoShape 11"/>
          <p:cNvSpPr>
            <a:spLocks noChangeArrowheads="1"/>
          </p:cNvSpPr>
          <p:nvPr/>
        </p:nvSpPr>
        <p:spPr bwMode="auto">
          <a:xfrm>
            <a:off x="1908175" y="4094163"/>
            <a:ext cx="9715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jacket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1747838" y="1751013"/>
            <a:ext cx="1685925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1519238" y="2343150"/>
            <a:ext cx="1908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2389188" y="2965450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>
            <a:off x="2376488" y="3722688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H="1">
            <a:off x="1304925" y="2936875"/>
            <a:ext cx="671513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>
            <a:off x="1312863" y="3265488"/>
            <a:ext cx="620712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3848100" y="1793875"/>
            <a:ext cx="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6275" name="Rectangle 19"/>
          <p:cNvSpPr>
            <a:spLocks noChangeArrowheads="1"/>
          </p:cNvSpPr>
          <p:nvPr/>
        </p:nvSpPr>
        <p:spPr bwMode="auto">
          <a:xfrm>
            <a:off x="4957763" y="1268413"/>
            <a:ext cx="4100512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sz="2400"/>
              <a:t>TOPOLOGICAL-SORT(</a:t>
            </a:r>
            <a:r>
              <a:rPr lang="en-US" sz="2400">
                <a:latin typeface="Comic Sans MS" pitchFamily="66" charset="0"/>
              </a:rPr>
              <a:t>V, E</a:t>
            </a:r>
            <a:r>
              <a:rPr lang="en-US" sz="2400"/>
              <a:t>)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/>
              <a:t>Call DFS(</a:t>
            </a:r>
            <a:r>
              <a:rPr lang="en-US" sz="2000">
                <a:latin typeface="Comic Sans MS" pitchFamily="66" charset="0"/>
              </a:rPr>
              <a:t>V, E</a:t>
            </a:r>
            <a:r>
              <a:rPr lang="en-US" sz="2000"/>
              <a:t>) to compute </a:t>
            </a:r>
            <a:r>
              <a:rPr lang="en-US" sz="2000">
                <a:solidFill>
                  <a:srgbClr val="0000FF"/>
                </a:solidFill>
              </a:rPr>
              <a:t>finishing times</a:t>
            </a:r>
            <a:r>
              <a:rPr lang="en-US" sz="200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f[v] </a:t>
            </a:r>
            <a:r>
              <a:rPr lang="en-US" sz="2000"/>
              <a:t>for each vertex </a:t>
            </a:r>
            <a:r>
              <a:rPr lang="en-US" sz="2000">
                <a:latin typeface="Comic Sans MS" pitchFamily="66" charset="0"/>
              </a:rPr>
              <a:t>v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/>
              <a:t>When each vertex is </a:t>
            </a:r>
            <a:r>
              <a:rPr lang="en-US" sz="2000">
                <a:solidFill>
                  <a:srgbClr val="0000FF"/>
                </a:solidFill>
              </a:rPr>
              <a:t>finished</a:t>
            </a:r>
            <a:r>
              <a:rPr lang="en-US" sz="2000"/>
              <a:t>, insert it onto the </a:t>
            </a:r>
            <a:r>
              <a:rPr lang="en-US" sz="2000">
                <a:solidFill>
                  <a:srgbClr val="FF0000"/>
                </a:solidFill>
              </a:rPr>
              <a:t>front of a linked list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/>
              <a:t>Return the linked list of vertices</a:t>
            </a:r>
          </a:p>
        </p:txBody>
      </p:sp>
      <p:sp>
        <p:nvSpPr>
          <p:cNvPr id="736276" name="Text Box 20"/>
          <p:cNvSpPr txBox="1">
            <a:spLocks noChangeArrowheads="1"/>
          </p:cNvSpPr>
          <p:nvPr/>
        </p:nvSpPr>
        <p:spPr bwMode="auto">
          <a:xfrm>
            <a:off x="2770188" y="258127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</a:t>
            </a:r>
          </a:p>
        </p:txBody>
      </p:sp>
      <p:sp>
        <p:nvSpPr>
          <p:cNvPr id="736277" name="Text Box 21"/>
          <p:cNvSpPr txBox="1">
            <a:spLocks noChangeArrowheads="1"/>
          </p:cNvSpPr>
          <p:nvPr/>
        </p:nvSpPr>
        <p:spPr bwMode="auto">
          <a:xfrm>
            <a:off x="2759075" y="33591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2/</a:t>
            </a:r>
          </a:p>
        </p:txBody>
      </p:sp>
      <p:sp>
        <p:nvSpPr>
          <p:cNvPr id="736278" name="Text Box 22"/>
          <p:cNvSpPr txBox="1">
            <a:spLocks noChangeArrowheads="1"/>
          </p:cNvSpPr>
          <p:nvPr/>
        </p:nvSpPr>
        <p:spPr bwMode="auto">
          <a:xfrm>
            <a:off x="2873375" y="41084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3/</a:t>
            </a:r>
          </a:p>
        </p:txBody>
      </p:sp>
      <p:sp>
        <p:nvSpPr>
          <p:cNvPr id="736279" name="Text Box 23"/>
          <p:cNvSpPr txBox="1">
            <a:spLocks noChangeArrowheads="1"/>
          </p:cNvSpPr>
          <p:nvPr/>
        </p:nvSpPr>
        <p:spPr bwMode="auto">
          <a:xfrm>
            <a:off x="3070225" y="41100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36280" name="Text Box 24"/>
          <p:cNvSpPr txBox="1">
            <a:spLocks noChangeArrowheads="1"/>
          </p:cNvSpPr>
          <p:nvPr/>
        </p:nvSpPr>
        <p:spPr bwMode="auto">
          <a:xfrm>
            <a:off x="2955925" y="3360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36281" name="Text Box 25"/>
          <p:cNvSpPr txBox="1">
            <a:spLocks noChangeArrowheads="1"/>
          </p:cNvSpPr>
          <p:nvPr/>
        </p:nvSpPr>
        <p:spPr bwMode="auto">
          <a:xfrm>
            <a:off x="57150" y="28924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6/</a:t>
            </a:r>
          </a:p>
        </p:txBody>
      </p:sp>
      <p:sp>
        <p:nvSpPr>
          <p:cNvPr id="736282" name="Text Box 26"/>
          <p:cNvSpPr txBox="1">
            <a:spLocks noChangeArrowheads="1"/>
          </p:cNvSpPr>
          <p:nvPr/>
        </p:nvSpPr>
        <p:spPr bwMode="auto">
          <a:xfrm>
            <a:off x="258763" y="2892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36283" name="Text Box 27"/>
          <p:cNvSpPr txBox="1">
            <a:spLocks noChangeArrowheads="1"/>
          </p:cNvSpPr>
          <p:nvPr/>
        </p:nvSpPr>
        <p:spPr bwMode="auto">
          <a:xfrm>
            <a:off x="2959100" y="2581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736284" name="Text Box 28"/>
          <p:cNvSpPr txBox="1">
            <a:spLocks noChangeArrowheads="1"/>
          </p:cNvSpPr>
          <p:nvPr/>
        </p:nvSpPr>
        <p:spPr bwMode="auto">
          <a:xfrm>
            <a:off x="4279900" y="30495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9/</a:t>
            </a:r>
          </a:p>
        </p:txBody>
      </p:sp>
      <p:sp>
        <p:nvSpPr>
          <p:cNvPr id="736285" name="Text Box 29"/>
          <p:cNvSpPr txBox="1">
            <a:spLocks noChangeArrowheads="1"/>
          </p:cNvSpPr>
          <p:nvPr/>
        </p:nvSpPr>
        <p:spPr bwMode="auto">
          <a:xfrm>
            <a:off x="4459288" y="30495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36286" name="Text Box 30"/>
          <p:cNvSpPr txBox="1">
            <a:spLocks noChangeArrowheads="1"/>
          </p:cNvSpPr>
          <p:nvPr/>
        </p:nvSpPr>
        <p:spPr bwMode="auto">
          <a:xfrm>
            <a:off x="1676400" y="140017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11/</a:t>
            </a:r>
          </a:p>
        </p:txBody>
      </p:sp>
      <p:sp>
        <p:nvSpPr>
          <p:cNvPr id="736287" name="Text Box 31"/>
          <p:cNvSpPr txBox="1">
            <a:spLocks noChangeArrowheads="1"/>
          </p:cNvSpPr>
          <p:nvPr/>
        </p:nvSpPr>
        <p:spPr bwMode="auto">
          <a:xfrm>
            <a:off x="1454150" y="2006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12/</a:t>
            </a:r>
          </a:p>
        </p:txBody>
      </p:sp>
      <p:sp>
        <p:nvSpPr>
          <p:cNvPr id="21537" name="Line 32"/>
          <p:cNvSpPr>
            <a:spLocks noChangeShapeType="1"/>
          </p:cNvSpPr>
          <p:nvPr/>
        </p:nvSpPr>
        <p:spPr bwMode="auto">
          <a:xfrm>
            <a:off x="966788" y="1785938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8" name="Line 33"/>
          <p:cNvSpPr>
            <a:spLocks noChangeShapeType="1"/>
          </p:cNvSpPr>
          <p:nvPr/>
        </p:nvSpPr>
        <p:spPr bwMode="auto">
          <a:xfrm>
            <a:off x="933450" y="2532063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6290" name="Text Box 34"/>
          <p:cNvSpPr txBox="1">
            <a:spLocks noChangeArrowheads="1"/>
          </p:cNvSpPr>
          <p:nvPr/>
        </p:nvSpPr>
        <p:spPr bwMode="auto">
          <a:xfrm>
            <a:off x="4244975" y="2159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13/</a:t>
            </a:r>
          </a:p>
        </p:txBody>
      </p:sp>
      <p:sp>
        <p:nvSpPr>
          <p:cNvPr id="736291" name="Text Box 35"/>
          <p:cNvSpPr txBox="1">
            <a:spLocks noChangeArrowheads="1"/>
          </p:cNvSpPr>
          <p:nvPr/>
        </p:nvSpPr>
        <p:spPr bwMode="auto">
          <a:xfrm>
            <a:off x="4551363" y="2159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736292" name="Text Box 36"/>
          <p:cNvSpPr txBox="1">
            <a:spLocks noChangeArrowheads="1"/>
          </p:cNvSpPr>
          <p:nvPr/>
        </p:nvSpPr>
        <p:spPr bwMode="auto">
          <a:xfrm>
            <a:off x="1758950" y="20050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36293" name="Text Box 37"/>
          <p:cNvSpPr txBox="1">
            <a:spLocks noChangeArrowheads="1"/>
          </p:cNvSpPr>
          <p:nvPr/>
        </p:nvSpPr>
        <p:spPr bwMode="auto">
          <a:xfrm>
            <a:off x="1992313" y="1400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736294" name="Text Box 38"/>
          <p:cNvSpPr txBox="1">
            <a:spLocks noChangeArrowheads="1"/>
          </p:cNvSpPr>
          <p:nvPr/>
        </p:nvSpPr>
        <p:spPr bwMode="auto">
          <a:xfrm>
            <a:off x="2722563" y="140017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17/</a:t>
            </a:r>
          </a:p>
        </p:txBody>
      </p:sp>
      <p:sp>
        <p:nvSpPr>
          <p:cNvPr id="736295" name="Text Box 39"/>
          <p:cNvSpPr txBox="1">
            <a:spLocks noChangeArrowheads="1"/>
          </p:cNvSpPr>
          <p:nvPr/>
        </p:nvSpPr>
        <p:spPr bwMode="auto">
          <a:xfrm>
            <a:off x="3043238" y="1400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36296" name="AutoShape 40"/>
          <p:cNvSpPr>
            <a:spLocks noChangeArrowheads="1"/>
          </p:cNvSpPr>
          <p:nvPr/>
        </p:nvSpPr>
        <p:spPr bwMode="auto">
          <a:xfrm>
            <a:off x="7988300" y="4986338"/>
            <a:ext cx="735013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jacket</a:t>
            </a:r>
          </a:p>
        </p:txBody>
      </p:sp>
      <p:sp>
        <p:nvSpPr>
          <p:cNvPr id="736297" name="AutoShape 41"/>
          <p:cNvSpPr>
            <a:spLocks noChangeArrowheads="1"/>
          </p:cNvSpPr>
          <p:nvPr/>
        </p:nvSpPr>
        <p:spPr bwMode="auto">
          <a:xfrm>
            <a:off x="7332663" y="4986338"/>
            <a:ext cx="449262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tie</a:t>
            </a:r>
          </a:p>
        </p:txBody>
      </p:sp>
      <p:sp>
        <p:nvSpPr>
          <p:cNvPr id="736298" name="AutoShape 42"/>
          <p:cNvSpPr>
            <a:spLocks noChangeArrowheads="1"/>
          </p:cNvSpPr>
          <p:nvPr/>
        </p:nvSpPr>
        <p:spPr bwMode="auto">
          <a:xfrm>
            <a:off x="6621463" y="4986338"/>
            <a:ext cx="506412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belt</a:t>
            </a:r>
          </a:p>
        </p:txBody>
      </p:sp>
      <p:sp>
        <p:nvSpPr>
          <p:cNvPr id="736299" name="AutoShape 43"/>
          <p:cNvSpPr>
            <a:spLocks noChangeArrowheads="1"/>
          </p:cNvSpPr>
          <p:nvPr/>
        </p:nvSpPr>
        <p:spPr bwMode="auto">
          <a:xfrm>
            <a:off x="5816600" y="4986338"/>
            <a:ext cx="600075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shirt</a:t>
            </a:r>
          </a:p>
        </p:txBody>
      </p:sp>
      <p:sp>
        <p:nvSpPr>
          <p:cNvPr id="736300" name="AutoShape 44"/>
          <p:cNvSpPr>
            <a:spLocks noChangeArrowheads="1"/>
          </p:cNvSpPr>
          <p:nvPr/>
        </p:nvSpPr>
        <p:spPr bwMode="auto">
          <a:xfrm>
            <a:off x="4862513" y="4986338"/>
            <a:ext cx="74930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watch</a:t>
            </a:r>
          </a:p>
        </p:txBody>
      </p:sp>
      <p:sp>
        <p:nvSpPr>
          <p:cNvPr id="736301" name="AutoShape 45"/>
          <p:cNvSpPr>
            <a:spLocks noChangeArrowheads="1"/>
          </p:cNvSpPr>
          <p:nvPr/>
        </p:nvSpPr>
        <p:spPr bwMode="auto">
          <a:xfrm>
            <a:off x="3902075" y="4986338"/>
            <a:ext cx="7556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shoes</a:t>
            </a:r>
          </a:p>
        </p:txBody>
      </p:sp>
      <p:sp>
        <p:nvSpPr>
          <p:cNvPr id="736302" name="AutoShape 46"/>
          <p:cNvSpPr>
            <a:spLocks noChangeArrowheads="1"/>
          </p:cNvSpPr>
          <p:nvPr/>
        </p:nvSpPr>
        <p:spPr bwMode="auto">
          <a:xfrm>
            <a:off x="2940050" y="4986338"/>
            <a:ext cx="7572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pants</a:t>
            </a:r>
          </a:p>
        </p:txBody>
      </p:sp>
      <p:sp>
        <p:nvSpPr>
          <p:cNvPr id="736303" name="AutoShape 47"/>
          <p:cNvSpPr>
            <a:spLocks noChangeArrowheads="1"/>
          </p:cNvSpPr>
          <p:nvPr/>
        </p:nvSpPr>
        <p:spPr bwMode="auto">
          <a:xfrm>
            <a:off x="1349375" y="4986338"/>
            <a:ext cx="138588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undershorts</a:t>
            </a:r>
          </a:p>
        </p:txBody>
      </p:sp>
      <p:sp>
        <p:nvSpPr>
          <p:cNvPr id="736304" name="AutoShape 48"/>
          <p:cNvSpPr>
            <a:spLocks noChangeArrowheads="1"/>
          </p:cNvSpPr>
          <p:nvPr/>
        </p:nvSpPr>
        <p:spPr bwMode="auto">
          <a:xfrm>
            <a:off x="415925" y="4986338"/>
            <a:ext cx="728663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socks</a:t>
            </a:r>
          </a:p>
        </p:txBody>
      </p:sp>
      <p:sp>
        <p:nvSpPr>
          <p:cNvPr id="736305" name="Text Box 49"/>
          <p:cNvSpPr txBox="1">
            <a:spLocks noChangeArrowheads="1"/>
          </p:cNvSpPr>
          <p:nvPr/>
        </p:nvSpPr>
        <p:spPr bwMode="auto">
          <a:xfrm>
            <a:off x="407988" y="5775325"/>
            <a:ext cx="333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Running time: </a:t>
            </a:r>
            <a:r>
              <a:rPr lang="en-US" sz="2400">
                <a:sym typeface="Symbol" pitchFamily="18" charset="2"/>
              </a:rPr>
              <a:t>(V + 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76" grpId="0"/>
      <p:bldP spid="736277" grpId="0"/>
      <p:bldP spid="736278" grpId="0"/>
      <p:bldP spid="736279" grpId="0"/>
      <p:bldP spid="736280" grpId="0"/>
      <p:bldP spid="736281" grpId="0"/>
      <p:bldP spid="736282" grpId="0"/>
      <p:bldP spid="736283" grpId="0"/>
      <p:bldP spid="736284" grpId="0"/>
      <p:bldP spid="736285" grpId="0"/>
      <p:bldP spid="736286" grpId="0"/>
      <p:bldP spid="736287" grpId="0"/>
      <p:bldP spid="736290" grpId="0"/>
      <p:bldP spid="736291" grpId="0"/>
      <p:bldP spid="736292" grpId="0"/>
      <p:bldP spid="736293" grpId="0"/>
      <p:bldP spid="736294" grpId="0"/>
      <p:bldP spid="736295" grpId="0"/>
      <p:bldP spid="736296" grpId="0" animBg="1"/>
      <p:bldP spid="736297" grpId="0" animBg="1"/>
      <p:bldP spid="736298" grpId="0" animBg="1"/>
      <p:bldP spid="736299" grpId="0" animBg="1"/>
      <p:bldP spid="736300" grpId="0" animBg="1"/>
      <p:bldP spid="736301" grpId="0" animBg="1"/>
      <p:bldP spid="736302" grpId="0" animBg="1"/>
      <p:bldP spid="736303" grpId="0" animBg="1"/>
      <p:bldP spid="736304" grpId="0" animBg="1"/>
      <p:bldP spid="7363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Cormen - Chapter 22</a:t>
            </a:r>
          </a:p>
          <a:p>
            <a:r>
              <a:rPr lang="en-US" smtClean="0"/>
              <a:t>Exercise:</a:t>
            </a:r>
          </a:p>
          <a:p>
            <a:pPr lvl="1"/>
            <a:r>
              <a:rPr lang="en-US" smtClean="0"/>
              <a:t>22.4-2 : Number of paths (important)</a:t>
            </a:r>
          </a:p>
          <a:p>
            <a:pPr lvl="1"/>
            <a:r>
              <a:rPr lang="en-US" smtClean="0"/>
              <a:t>22.4-3 : cycle (important and we have already solved it)</a:t>
            </a:r>
          </a:p>
          <a:p>
            <a:pPr lvl="1"/>
            <a:r>
              <a:rPr lang="en-US" smtClean="0"/>
              <a:t>22.4-5 : Topological sort using degree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3B475-7A1F-4404-98E6-36B4D200EEDE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Strongly Connected Component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Connected Graph</a:t>
            </a:r>
          </a:p>
          <a:p>
            <a:pPr lvl="1"/>
            <a:r>
              <a:rPr lang="en-US" sz="2400" smtClean="0"/>
              <a:t>In an </a:t>
            </a:r>
            <a:r>
              <a:rPr lang="en-US" sz="2400" b="1" u="sng" smtClean="0"/>
              <a:t>undirected graph</a:t>
            </a:r>
            <a:r>
              <a:rPr lang="en-US" sz="2400" smtClean="0"/>
              <a:t> G, two vertices u and v are called connected if G contains a path from u to v. Otherwise, they are called disconnected.</a:t>
            </a:r>
          </a:p>
          <a:p>
            <a:pPr lvl="1"/>
            <a:r>
              <a:rPr lang="en-US" sz="2400" smtClean="0"/>
              <a:t>A </a:t>
            </a:r>
            <a:r>
              <a:rPr lang="en-US" sz="2400" b="1" u="sng" smtClean="0"/>
              <a:t>directed graph</a:t>
            </a:r>
            <a:r>
              <a:rPr lang="en-US" sz="2400" smtClean="0"/>
              <a:t> is called connected if every pair of distinct vertices in the graph is connected.</a:t>
            </a:r>
          </a:p>
          <a:p>
            <a:r>
              <a:rPr lang="en-US" sz="2800" smtClean="0"/>
              <a:t>Connected Components</a:t>
            </a:r>
          </a:p>
          <a:p>
            <a:pPr lvl="1"/>
            <a:r>
              <a:rPr lang="en-US" sz="2400" smtClean="0"/>
              <a:t>A connected component is a </a:t>
            </a:r>
            <a:r>
              <a:rPr lang="en-US" sz="2400" smtClean="0">
                <a:solidFill>
                  <a:schemeClr val="accent1"/>
                </a:solidFill>
              </a:rPr>
              <a:t>maximal connected subgraph</a:t>
            </a:r>
            <a:r>
              <a:rPr lang="en-US" sz="2400" smtClean="0"/>
              <a:t> of G. Each vertex belongs to exactly one connected component, as does each edge.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Connectivity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/>
                </a:solidFill>
              </a:rPr>
              <a:t>Weakly Connected Graph</a:t>
            </a:r>
          </a:p>
          <a:p>
            <a:pPr lvl="1"/>
            <a:r>
              <a:rPr lang="en-US" smtClean="0"/>
              <a:t>A </a:t>
            </a:r>
            <a:r>
              <a:rPr lang="en-US" u="sng" smtClean="0"/>
              <a:t>directed graph</a:t>
            </a:r>
            <a:r>
              <a:rPr lang="en-US" smtClean="0"/>
              <a:t> is called </a:t>
            </a:r>
            <a:r>
              <a:rPr lang="en-US" b="1" smtClean="0"/>
              <a:t>weakly connected</a:t>
            </a:r>
            <a:r>
              <a:rPr lang="en-US" smtClean="0"/>
              <a:t> if </a:t>
            </a:r>
            <a:r>
              <a:rPr lang="en-US" smtClean="0">
                <a:solidFill>
                  <a:schemeClr val="accent1"/>
                </a:solidFill>
              </a:rPr>
              <a:t>replacing</a:t>
            </a:r>
            <a:r>
              <a:rPr lang="en-US" smtClean="0"/>
              <a:t> all of its directed edges with </a:t>
            </a:r>
            <a:r>
              <a:rPr lang="en-US" smtClean="0">
                <a:solidFill>
                  <a:schemeClr val="accent1"/>
                </a:solidFill>
              </a:rPr>
              <a:t>undirected edges</a:t>
            </a:r>
            <a:r>
              <a:rPr lang="en-US" smtClean="0"/>
              <a:t> produces a connected (undirected) graph.</a:t>
            </a:r>
          </a:p>
          <a:p>
            <a:r>
              <a:rPr lang="en-US" smtClean="0">
                <a:solidFill>
                  <a:schemeClr val="accent2"/>
                </a:solidFill>
              </a:rPr>
              <a:t>Strongly Connected Graph</a:t>
            </a:r>
          </a:p>
          <a:p>
            <a:pPr lvl="1"/>
            <a:r>
              <a:rPr lang="en-US" smtClean="0"/>
              <a:t>It is strongly connected or strong if it contains a directed path from u to v for every pair of vertices u, v. The strong components are the maximal strongly connected subgraphs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Connected Components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solidFill>
                  <a:schemeClr val="accent1"/>
                </a:solidFill>
              </a:rPr>
              <a:t>Strongly connected graph</a:t>
            </a:r>
          </a:p>
          <a:p>
            <a:pPr lvl="1"/>
            <a:r>
              <a:rPr lang="en-US" sz="2400" smtClean="0"/>
              <a:t>A directed graph is called </a:t>
            </a:r>
            <a:r>
              <a:rPr lang="en-US" sz="2400" i="1" smtClean="0"/>
              <a:t>strongly connected</a:t>
            </a:r>
            <a:r>
              <a:rPr lang="en-US" sz="2400" smtClean="0"/>
              <a:t> if for every pair of vertices </a:t>
            </a:r>
            <a:r>
              <a:rPr lang="en-US" sz="2400" i="1" smtClean="0"/>
              <a:t>u</a:t>
            </a:r>
            <a:r>
              <a:rPr lang="en-US" sz="2400" smtClean="0"/>
              <a:t> and </a:t>
            </a:r>
            <a:r>
              <a:rPr lang="en-US" sz="2400" i="1" smtClean="0"/>
              <a:t>v</a:t>
            </a:r>
            <a:r>
              <a:rPr lang="en-US" sz="2400" smtClean="0"/>
              <a:t> there is a path from </a:t>
            </a:r>
            <a:r>
              <a:rPr lang="en-US" sz="2400" i="1" smtClean="0"/>
              <a:t>u</a:t>
            </a:r>
            <a:r>
              <a:rPr lang="en-US" sz="2400" smtClean="0"/>
              <a:t> to </a:t>
            </a:r>
            <a:r>
              <a:rPr lang="en-US" sz="2400" i="1" smtClean="0"/>
              <a:t>v</a:t>
            </a:r>
            <a:r>
              <a:rPr lang="en-US" sz="2400" smtClean="0"/>
              <a:t> and a path from </a:t>
            </a:r>
            <a:r>
              <a:rPr lang="en-US" sz="2400" i="1" smtClean="0"/>
              <a:t>v</a:t>
            </a:r>
            <a:r>
              <a:rPr lang="en-US" sz="2400" smtClean="0"/>
              <a:t> to </a:t>
            </a:r>
            <a:r>
              <a:rPr lang="en-US" sz="2400" i="1" smtClean="0"/>
              <a:t>u</a:t>
            </a:r>
            <a:r>
              <a:rPr lang="en-US" sz="2400" smtClean="0"/>
              <a:t>. </a:t>
            </a:r>
          </a:p>
          <a:p>
            <a:r>
              <a:rPr lang="en-US" sz="2800" smtClean="0">
                <a:solidFill>
                  <a:schemeClr val="accent1"/>
                </a:solidFill>
              </a:rPr>
              <a:t>Strongly Connected Components (SCC)</a:t>
            </a:r>
          </a:p>
          <a:p>
            <a:pPr lvl="1"/>
            <a:r>
              <a:rPr lang="en-US" sz="2400" smtClean="0"/>
              <a:t>The </a:t>
            </a:r>
            <a:r>
              <a:rPr lang="en-US" sz="2400" b="1" smtClean="0"/>
              <a:t>strongly connected components</a:t>
            </a:r>
            <a:r>
              <a:rPr lang="en-US" sz="2400" smtClean="0"/>
              <a:t> (</a:t>
            </a:r>
            <a:r>
              <a:rPr lang="en-US" sz="2400" b="1" smtClean="0"/>
              <a:t>SCC</a:t>
            </a:r>
            <a:r>
              <a:rPr lang="en-US" sz="2400" smtClean="0"/>
              <a:t>) of a directed graph are its maximal strongly connected subgraphs. </a:t>
            </a:r>
          </a:p>
          <a:p>
            <a:r>
              <a:rPr lang="en-US" sz="2800" smtClean="0"/>
              <a:t>Here, we work with</a:t>
            </a:r>
          </a:p>
          <a:p>
            <a:pPr lvl="1"/>
            <a:r>
              <a:rPr lang="en-US" sz="2400" smtClean="0"/>
              <a:t>Directed unweighted graph</a:t>
            </a:r>
          </a:p>
          <a:p>
            <a:pPr lvl="1"/>
            <a:endParaRPr lang="en-US" sz="2400" smtClean="0"/>
          </a:p>
          <a:p>
            <a:pPr lvl="1"/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Strongly Connected Components</a:t>
            </a:r>
          </a:p>
        </p:txBody>
      </p:sp>
      <p:sp>
        <p:nvSpPr>
          <p:cNvPr id="126567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G</a:t>
            </a:r>
            <a:r>
              <a:rPr lang="en-US" smtClean="0"/>
              <a:t> is strongly connected if every pair (</a:t>
            </a:r>
            <a:r>
              <a:rPr lang="en-US" i="1" smtClean="0"/>
              <a:t>u</a:t>
            </a:r>
            <a:r>
              <a:rPr lang="en-US" smtClean="0"/>
              <a:t>, </a:t>
            </a:r>
            <a:r>
              <a:rPr lang="en-US" i="1" smtClean="0"/>
              <a:t>v</a:t>
            </a:r>
            <a:r>
              <a:rPr lang="en-US" smtClean="0"/>
              <a:t>) of vertices in </a:t>
            </a:r>
            <a:r>
              <a:rPr lang="en-US" i="1" smtClean="0"/>
              <a:t>G </a:t>
            </a:r>
            <a:r>
              <a:rPr lang="en-US" smtClean="0"/>
              <a:t>is reachable from one another.</a:t>
            </a:r>
          </a:p>
          <a:p>
            <a:r>
              <a:rPr lang="en-US" smtClean="0"/>
              <a:t>A </a:t>
            </a:r>
            <a:r>
              <a:rPr lang="en-US" b="1" smtClean="0">
                <a:solidFill>
                  <a:srgbClr val="CC3300"/>
                </a:solidFill>
              </a:rPr>
              <a:t>strongly connected component</a:t>
            </a:r>
            <a:r>
              <a:rPr lang="en-US" b="1" smtClean="0"/>
              <a:t> </a:t>
            </a:r>
            <a:r>
              <a:rPr lang="en-US" smtClean="0"/>
              <a:t>(</a:t>
            </a:r>
            <a:r>
              <a:rPr lang="en-US" b="1" i="1" smtClean="0">
                <a:solidFill>
                  <a:srgbClr val="CC3300"/>
                </a:solidFill>
              </a:rPr>
              <a:t>SCC</a:t>
            </a:r>
            <a:r>
              <a:rPr lang="en-US" smtClean="0"/>
              <a:t>) of </a:t>
            </a:r>
            <a:r>
              <a:rPr lang="en-US" i="1" smtClean="0"/>
              <a:t>G </a:t>
            </a:r>
            <a:r>
              <a:rPr lang="en-US" smtClean="0"/>
              <a:t>is a maximal set of vertices </a:t>
            </a:r>
            <a:r>
              <a:rPr lang="en-US" i="1" smtClean="0"/>
              <a:t>C </a:t>
            </a:r>
            <a:r>
              <a:rPr lang="en-US" smtClean="0">
                <a:sym typeface="Symbol" pitchFamily="18" charset="2"/>
              </a:rPr>
              <a:t></a:t>
            </a:r>
            <a:r>
              <a:rPr lang="en-US" smtClean="0">
                <a:latin typeface="MTSYN" charset="-127"/>
              </a:rPr>
              <a:t> </a:t>
            </a:r>
            <a:r>
              <a:rPr lang="en-US" i="1" smtClean="0"/>
              <a:t>V </a:t>
            </a:r>
            <a:r>
              <a:rPr lang="en-US" smtClean="0"/>
              <a:t>such that for all </a:t>
            </a:r>
            <a:r>
              <a:rPr lang="en-US" i="1" smtClean="0"/>
              <a:t>u</a:t>
            </a:r>
            <a:r>
              <a:rPr lang="en-US" i="1" smtClean="0">
                <a:latin typeface="RMTMI" charset="0"/>
              </a:rPr>
              <a:t>, v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>
                <a:latin typeface="MTSYN" charset="-127"/>
              </a:rPr>
              <a:t> </a:t>
            </a:r>
            <a:r>
              <a:rPr lang="en-US" i="1" smtClean="0"/>
              <a:t>C</a:t>
            </a:r>
            <a:r>
              <a:rPr lang="en-US" smtClean="0"/>
              <a:t>, both </a:t>
            </a:r>
            <a:r>
              <a:rPr lang="en-US" i="1" smtClean="0"/>
              <a:t>u   </a:t>
            </a:r>
            <a:r>
              <a:rPr lang="en-US" i="1" smtClean="0">
                <a:latin typeface="LASY10" charset="0"/>
              </a:rPr>
              <a:t>  </a:t>
            </a:r>
            <a:r>
              <a:rPr lang="en-US" i="1" smtClean="0">
                <a:latin typeface="RMTMI" charset="0"/>
              </a:rPr>
              <a:t>v </a:t>
            </a:r>
            <a:r>
              <a:rPr lang="en-US" smtClean="0"/>
              <a:t>and </a:t>
            </a:r>
            <a:r>
              <a:rPr lang="en-US" i="1" smtClean="0">
                <a:latin typeface="RMTMI" charset="0"/>
              </a:rPr>
              <a:t>v     </a:t>
            </a:r>
            <a:r>
              <a:rPr lang="en-US" i="1" smtClean="0">
                <a:latin typeface="LASY10" charset="0"/>
              </a:rPr>
              <a:t> </a:t>
            </a:r>
            <a:r>
              <a:rPr lang="en-US" i="1" smtClean="0"/>
              <a:t>u</a:t>
            </a:r>
            <a:r>
              <a:rPr lang="en-US" smtClean="0"/>
              <a:t> exist.</a:t>
            </a:r>
          </a:p>
          <a:p>
            <a:endParaRPr lang="en-US" smtClean="0"/>
          </a:p>
          <a:p>
            <a:endParaRPr lang="en-US" i="1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5257800" y="5334000"/>
            <a:ext cx="609600" cy="6858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6248400" y="4419600"/>
            <a:ext cx="914400" cy="1600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105400" y="4419600"/>
            <a:ext cx="762000" cy="76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962400" y="4419600"/>
            <a:ext cx="1143000" cy="1600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76400" y="4419600"/>
            <a:ext cx="1905000" cy="16764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Freeform 9"/>
          <p:cNvSpPr>
            <a:spLocks/>
          </p:cNvSpPr>
          <p:nvPr/>
        </p:nvSpPr>
        <p:spPr bwMode="auto">
          <a:xfrm>
            <a:off x="4114800" y="3810000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Freeform 10"/>
          <p:cNvSpPr>
            <a:spLocks/>
          </p:cNvSpPr>
          <p:nvPr/>
        </p:nvSpPr>
        <p:spPr bwMode="auto">
          <a:xfrm>
            <a:off x="5943600" y="3886200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1"/>
          <p:cNvSpPr>
            <a:spLocks noChangeArrowheads="1"/>
          </p:cNvSpPr>
          <p:nvPr/>
        </p:nvSpPr>
        <p:spPr bwMode="auto">
          <a:xfrm>
            <a:off x="1828800" y="4572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2"/>
          <p:cNvSpPr>
            <a:spLocks noChangeArrowheads="1"/>
          </p:cNvSpPr>
          <p:nvPr/>
        </p:nvSpPr>
        <p:spPr bwMode="auto">
          <a:xfrm>
            <a:off x="3009900" y="4572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3"/>
          <p:cNvSpPr>
            <a:spLocks noChangeArrowheads="1"/>
          </p:cNvSpPr>
          <p:nvPr/>
        </p:nvSpPr>
        <p:spPr bwMode="auto">
          <a:xfrm>
            <a:off x="1828800" y="5486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4"/>
          <p:cNvSpPr>
            <a:spLocks noChangeArrowheads="1"/>
          </p:cNvSpPr>
          <p:nvPr/>
        </p:nvSpPr>
        <p:spPr bwMode="auto">
          <a:xfrm>
            <a:off x="3009900" y="5486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Oval 15"/>
          <p:cNvSpPr>
            <a:spLocks noChangeArrowheads="1"/>
          </p:cNvSpPr>
          <p:nvPr/>
        </p:nvSpPr>
        <p:spPr bwMode="auto">
          <a:xfrm>
            <a:off x="4191000" y="4572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Oval 16"/>
          <p:cNvSpPr>
            <a:spLocks noChangeArrowheads="1"/>
          </p:cNvSpPr>
          <p:nvPr/>
        </p:nvSpPr>
        <p:spPr bwMode="auto">
          <a:xfrm>
            <a:off x="5372100" y="4572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Oval 17"/>
          <p:cNvSpPr>
            <a:spLocks noChangeArrowheads="1"/>
          </p:cNvSpPr>
          <p:nvPr/>
        </p:nvSpPr>
        <p:spPr bwMode="auto">
          <a:xfrm>
            <a:off x="4191000" y="5486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Oval 18"/>
          <p:cNvSpPr>
            <a:spLocks noChangeArrowheads="1"/>
          </p:cNvSpPr>
          <p:nvPr/>
        </p:nvSpPr>
        <p:spPr bwMode="auto">
          <a:xfrm>
            <a:off x="5372100" y="5486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Oval 19"/>
          <p:cNvSpPr>
            <a:spLocks noChangeArrowheads="1"/>
          </p:cNvSpPr>
          <p:nvPr/>
        </p:nvSpPr>
        <p:spPr bwMode="auto">
          <a:xfrm>
            <a:off x="6553200" y="4572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Oval 20"/>
          <p:cNvSpPr>
            <a:spLocks noChangeArrowheads="1"/>
          </p:cNvSpPr>
          <p:nvPr/>
        </p:nvSpPr>
        <p:spPr bwMode="auto">
          <a:xfrm>
            <a:off x="6553200" y="5486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694" name="AutoShape 21"/>
          <p:cNvCxnSpPr>
            <a:cxnSpLocks noChangeShapeType="1"/>
            <a:stCxn id="28684" idx="6"/>
            <a:endCxn id="28685" idx="2"/>
          </p:cNvCxnSpPr>
          <p:nvPr/>
        </p:nvCxnSpPr>
        <p:spPr bwMode="auto">
          <a:xfrm>
            <a:off x="2209800" y="4762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695" name="AutoShape 22"/>
          <p:cNvCxnSpPr>
            <a:cxnSpLocks noChangeShapeType="1"/>
            <a:stCxn id="28684" idx="4"/>
            <a:endCxn id="28686" idx="0"/>
          </p:cNvCxnSpPr>
          <p:nvPr/>
        </p:nvCxnSpPr>
        <p:spPr bwMode="auto">
          <a:xfrm>
            <a:off x="2019300" y="49530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696" name="AutoShape 23"/>
          <p:cNvCxnSpPr>
            <a:cxnSpLocks noChangeShapeType="1"/>
            <a:stCxn id="28685" idx="4"/>
            <a:endCxn id="28687" idx="0"/>
          </p:cNvCxnSpPr>
          <p:nvPr/>
        </p:nvCxnSpPr>
        <p:spPr bwMode="auto">
          <a:xfrm>
            <a:off x="3200400" y="49530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697" name="AutoShape 24"/>
          <p:cNvCxnSpPr>
            <a:cxnSpLocks noChangeShapeType="1"/>
            <a:stCxn id="28686" idx="6"/>
            <a:endCxn id="28687" idx="2"/>
          </p:cNvCxnSpPr>
          <p:nvPr/>
        </p:nvCxnSpPr>
        <p:spPr bwMode="auto">
          <a:xfrm>
            <a:off x="2209800" y="56769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698" name="AutoShape 25"/>
          <p:cNvCxnSpPr>
            <a:cxnSpLocks noChangeShapeType="1"/>
            <a:stCxn id="28687" idx="1"/>
            <a:endCxn id="28684" idx="5"/>
          </p:cNvCxnSpPr>
          <p:nvPr/>
        </p:nvCxnSpPr>
        <p:spPr bwMode="auto">
          <a:xfrm flipH="1" flipV="1">
            <a:off x="2154238" y="4897438"/>
            <a:ext cx="9112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699" name="AutoShape 26"/>
          <p:cNvCxnSpPr>
            <a:cxnSpLocks noChangeShapeType="1"/>
            <a:stCxn id="28688" idx="6"/>
            <a:endCxn id="28689" idx="2"/>
          </p:cNvCxnSpPr>
          <p:nvPr/>
        </p:nvCxnSpPr>
        <p:spPr bwMode="auto">
          <a:xfrm>
            <a:off x="4572000" y="4762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700" name="AutoShape 27"/>
          <p:cNvCxnSpPr>
            <a:cxnSpLocks noChangeShapeType="1"/>
            <a:stCxn id="28689" idx="4"/>
            <a:endCxn id="28690" idx="7"/>
          </p:cNvCxnSpPr>
          <p:nvPr/>
        </p:nvCxnSpPr>
        <p:spPr bwMode="auto">
          <a:xfrm flipH="1">
            <a:off x="4516438" y="4953000"/>
            <a:ext cx="1046162" cy="588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701" name="AutoShape 28"/>
          <p:cNvCxnSpPr>
            <a:cxnSpLocks noChangeShapeType="1"/>
            <a:stCxn id="28690" idx="0"/>
            <a:endCxn id="28688" idx="4"/>
          </p:cNvCxnSpPr>
          <p:nvPr/>
        </p:nvCxnSpPr>
        <p:spPr bwMode="auto">
          <a:xfrm flipV="1">
            <a:off x="4381500" y="49530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702" name="AutoShape 29"/>
          <p:cNvCxnSpPr>
            <a:cxnSpLocks noChangeShapeType="1"/>
            <a:stCxn id="28688" idx="3"/>
            <a:endCxn id="28690" idx="1"/>
          </p:cNvCxnSpPr>
          <p:nvPr/>
        </p:nvCxnSpPr>
        <p:spPr bwMode="auto">
          <a:xfrm rot="5400000">
            <a:off x="3924300" y="5219701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703" name="AutoShape 30"/>
          <p:cNvCxnSpPr>
            <a:cxnSpLocks noChangeShapeType="1"/>
            <a:stCxn id="28689" idx="4"/>
            <a:endCxn id="28691" idx="0"/>
          </p:cNvCxnSpPr>
          <p:nvPr/>
        </p:nvCxnSpPr>
        <p:spPr bwMode="auto">
          <a:xfrm>
            <a:off x="5562600" y="49530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704" name="AutoShape 31"/>
          <p:cNvCxnSpPr>
            <a:cxnSpLocks noChangeShapeType="1"/>
            <a:stCxn id="28692" idx="3"/>
            <a:endCxn id="28693" idx="1"/>
          </p:cNvCxnSpPr>
          <p:nvPr/>
        </p:nvCxnSpPr>
        <p:spPr bwMode="auto">
          <a:xfrm rot="5400000">
            <a:off x="6286500" y="5219701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705" name="AutoShape 32"/>
          <p:cNvCxnSpPr>
            <a:cxnSpLocks noChangeShapeType="1"/>
            <a:stCxn id="28693" idx="7"/>
            <a:endCxn id="28692" idx="5"/>
          </p:cNvCxnSpPr>
          <p:nvPr/>
        </p:nvCxnSpPr>
        <p:spPr bwMode="auto">
          <a:xfrm rot="-5400000">
            <a:off x="6556375" y="5219701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706" name="AutoShape 33"/>
          <p:cNvCxnSpPr>
            <a:cxnSpLocks noChangeShapeType="1"/>
            <a:stCxn id="28689" idx="6"/>
            <a:endCxn id="28692" idx="2"/>
          </p:cNvCxnSpPr>
          <p:nvPr/>
        </p:nvCxnSpPr>
        <p:spPr bwMode="auto">
          <a:xfrm>
            <a:off x="5753100" y="4762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707" name="AutoShape 34"/>
          <p:cNvCxnSpPr>
            <a:cxnSpLocks noChangeShapeType="1"/>
            <a:stCxn id="28689" idx="5"/>
            <a:endCxn id="28693" idx="1"/>
          </p:cNvCxnSpPr>
          <p:nvPr/>
        </p:nvCxnSpPr>
        <p:spPr bwMode="auto">
          <a:xfrm>
            <a:off x="5697538" y="4897438"/>
            <a:ext cx="9112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708" name="AutoShape 35"/>
          <p:cNvCxnSpPr>
            <a:cxnSpLocks noChangeShapeType="1"/>
            <a:stCxn id="28691" idx="6"/>
            <a:endCxn id="28693" idx="2"/>
          </p:cNvCxnSpPr>
          <p:nvPr/>
        </p:nvCxnSpPr>
        <p:spPr bwMode="auto">
          <a:xfrm>
            <a:off x="5753100" y="56769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709" name="AutoShape 36"/>
          <p:cNvCxnSpPr>
            <a:cxnSpLocks noChangeShapeType="1"/>
            <a:stCxn id="28685" idx="6"/>
            <a:endCxn id="28688" idx="2"/>
          </p:cNvCxnSpPr>
          <p:nvPr/>
        </p:nvCxnSpPr>
        <p:spPr bwMode="auto">
          <a:xfrm>
            <a:off x="3390900" y="4762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8710" name="AutoShape 37"/>
          <p:cNvCxnSpPr>
            <a:cxnSpLocks noChangeShapeType="1"/>
            <a:stCxn id="28687" idx="6"/>
            <a:endCxn id="28690" idx="2"/>
          </p:cNvCxnSpPr>
          <p:nvPr/>
        </p:nvCxnSpPr>
        <p:spPr bwMode="auto">
          <a:xfrm>
            <a:off x="3390900" y="56769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8711" name="Line 38"/>
          <p:cNvSpPr>
            <a:spLocks noChangeShapeType="1"/>
          </p:cNvSpPr>
          <p:nvPr/>
        </p:nvSpPr>
        <p:spPr bwMode="auto">
          <a:xfrm>
            <a:off x="5105400" y="4419600"/>
            <a:ext cx="0" cy="762000"/>
          </a:xfrm>
          <a:prstGeom prst="line">
            <a:avLst/>
          </a:prstGeom>
          <a:noFill/>
          <a:ln w="12700">
            <a:solidFill>
              <a:srgbClr val="FFCC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animBg="1"/>
      <p:bldP spid="41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DFS - Strongly Connected Components</a:t>
            </a:r>
          </a:p>
        </p:txBody>
      </p:sp>
      <p:sp>
        <p:nvSpPr>
          <p:cNvPr id="29700" name="AutoShape 3"/>
          <p:cNvSpPr>
            <a:spLocks noChangeArrowheads="1"/>
          </p:cNvSpPr>
          <p:nvPr/>
        </p:nvSpPr>
        <p:spPr bwMode="auto">
          <a:xfrm>
            <a:off x="10668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29701" name="AutoShape 4"/>
          <p:cNvSpPr>
            <a:spLocks noChangeArrowheads="1"/>
          </p:cNvSpPr>
          <p:nvPr/>
        </p:nvSpPr>
        <p:spPr bwMode="auto">
          <a:xfrm>
            <a:off x="32004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29702" name="AutoShape 5"/>
          <p:cNvSpPr>
            <a:spLocks noChangeArrowheads="1"/>
          </p:cNvSpPr>
          <p:nvPr/>
        </p:nvSpPr>
        <p:spPr bwMode="auto">
          <a:xfrm>
            <a:off x="52578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29703" name="AutoShape 6"/>
          <p:cNvSpPr>
            <a:spLocks noChangeArrowheads="1"/>
          </p:cNvSpPr>
          <p:nvPr/>
        </p:nvSpPr>
        <p:spPr bwMode="auto">
          <a:xfrm>
            <a:off x="32004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52578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10668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29706" name="AutoShape 9"/>
          <p:cNvCxnSpPr>
            <a:cxnSpLocks noChangeShapeType="1"/>
            <a:stCxn id="29704" idx="6"/>
            <a:endCxn id="29709" idx="2"/>
          </p:cNvCxnSpPr>
          <p:nvPr/>
        </p:nvCxnSpPr>
        <p:spPr bwMode="auto">
          <a:xfrm>
            <a:off x="6248400" y="40386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07" name="AutoShape 10"/>
          <p:cNvCxnSpPr>
            <a:cxnSpLocks noChangeShapeType="1"/>
            <a:stCxn id="29702" idx="4"/>
            <a:endCxn id="29704" idx="0"/>
          </p:cNvCxnSpPr>
          <p:nvPr/>
        </p:nvCxnSpPr>
        <p:spPr bwMode="auto">
          <a:xfrm>
            <a:off x="5753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708" name="AutoShape 11"/>
          <p:cNvSpPr>
            <a:spLocks noChangeArrowheads="1"/>
          </p:cNvSpPr>
          <p:nvPr/>
        </p:nvSpPr>
        <p:spPr bwMode="auto">
          <a:xfrm>
            <a:off x="72390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29709" name="AutoShape 12"/>
          <p:cNvSpPr>
            <a:spLocks noChangeArrowheads="1"/>
          </p:cNvSpPr>
          <p:nvPr/>
        </p:nvSpPr>
        <p:spPr bwMode="auto">
          <a:xfrm>
            <a:off x="72390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29710" name="AutoShape 13"/>
          <p:cNvCxnSpPr>
            <a:cxnSpLocks noChangeShapeType="1"/>
            <a:stCxn id="29702" idx="7"/>
            <a:endCxn id="29708" idx="1"/>
          </p:cNvCxnSpPr>
          <p:nvPr/>
        </p:nvCxnSpPr>
        <p:spPr bwMode="auto">
          <a:xfrm rot="5400000" flipV="1">
            <a:off x="6742907" y="1866106"/>
            <a:ext cx="1588" cy="12795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1" name="AutoShape 14"/>
          <p:cNvCxnSpPr>
            <a:cxnSpLocks noChangeShapeType="1"/>
            <a:stCxn id="29708" idx="3"/>
            <a:endCxn id="29702" idx="5"/>
          </p:cNvCxnSpPr>
          <p:nvPr/>
        </p:nvCxnSpPr>
        <p:spPr bwMode="auto">
          <a:xfrm rot="5400000">
            <a:off x="6742907" y="2189956"/>
            <a:ext cx="1588" cy="12795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2" name="AutoShape 15"/>
          <p:cNvCxnSpPr>
            <a:cxnSpLocks noChangeShapeType="1"/>
            <a:stCxn id="29708" idx="4"/>
            <a:endCxn id="29709" idx="0"/>
          </p:cNvCxnSpPr>
          <p:nvPr/>
        </p:nvCxnSpPr>
        <p:spPr bwMode="auto">
          <a:xfrm>
            <a:off x="77343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3" name="AutoShape 16"/>
          <p:cNvCxnSpPr>
            <a:cxnSpLocks noChangeShapeType="1"/>
            <a:stCxn id="29709" idx="5"/>
            <a:endCxn id="29709" idx="7"/>
          </p:cNvCxnSpPr>
          <p:nvPr/>
        </p:nvCxnSpPr>
        <p:spPr bwMode="auto">
          <a:xfrm rot="5400000" flipH="1" flipV="1">
            <a:off x="7924007" y="4037806"/>
            <a:ext cx="323850" cy="1587"/>
          </a:xfrm>
          <a:prstGeom prst="curvedConnector5">
            <a:avLst>
              <a:gd name="adj1" fmla="val -91176"/>
              <a:gd name="adj2" fmla="val 26699991"/>
              <a:gd name="adj3" fmla="val 19117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4" name="AutoShape 17"/>
          <p:cNvCxnSpPr>
            <a:cxnSpLocks noChangeShapeType="1"/>
            <a:stCxn id="29705" idx="0"/>
            <a:endCxn id="29700" idx="4"/>
          </p:cNvCxnSpPr>
          <p:nvPr/>
        </p:nvCxnSpPr>
        <p:spPr bwMode="auto">
          <a:xfrm flipV="1">
            <a:off x="1562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5" name="AutoShape 18"/>
          <p:cNvCxnSpPr>
            <a:cxnSpLocks noChangeShapeType="1"/>
            <a:stCxn id="29703" idx="3"/>
            <a:endCxn id="29705" idx="7"/>
          </p:cNvCxnSpPr>
          <p:nvPr/>
        </p:nvCxnSpPr>
        <p:spPr bwMode="auto">
          <a:xfrm flipH="1">
            <a:off x="1912938" y="2828925"/>
            <a:ext cx="1431925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6" name="AutoShape 19"/>
          <p:cNvCxnSpPr>
            <a:cxnSpLocks noChangeShapeType="1"/>
            <a:stCxn id="29705" idx="6"/>
            <a:endCxn id="29701" idx="2"/>
          </p:cNvCxnSpPr>
          <p:nvPr/>
        </p:nvCxnSpPr>
        <p:spPr bwMode="auto">
          <a:xfrm>
            <a:off x="2057400" y="4038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7" name="AutoShape 20"/>
          <p:cNvCxnSpPr>
            <a:cxnSpLocks noChangeShapeType="1"/>
            <a:stCxn id="29701" idx="5"/>
            <a:endCxn id="29704" idx="3"/>
          </p:cNvCxnSpPr>
          <p:nvPr/>
        </p:nvCxnSpPr>
        <p:spPr bwMode="auto">
          <a:xfrm rot="16200000" flipH="1">
            <a:off x="4723607" y="3523456"/>
            <a:ext cx="1588" cy="13557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8" name="AutoShape 21"/>
          <p:cNvCxnSpPr>
            <a:cxnSpLocks noChangeShapeType="1"/>
            <a:stCxn id="29704" idx="1"/>
            <a:endCxn id="29701" idx="7"/>
          </p:cNvCxnSpPr>
          <p:nvPr/>
        </p:nvCxnSpPr>
        <p:spPr bwMode="auto">
          <a:xfrm rot="-5400000" flipH="1" flipV="1">
            <a:off x="4723607" y="3199606"/>
            <a:ext cx="1588" cy="13557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9" name="AutoShape 22"/>
          <p:cNvCxnSpPr>
            <a:cxnSpLocks noChangeShapeType="1"/>
            <a:stCxn id="29703" idx="4"/>
            <a:endCxn id="29701" idx="0"/>
          </p:cNvCxnSpPr>
          <p:nvPr/>
        </p:nvCxnSpPr>
        <p:spPr bwMode="auto">
          <a:xfrm>
            <a:off x="36957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20" name="AutoShape 23"/>
          <p:cNvCxnSpPr>
            <a:cxnSpLocks noChangeShapeType="1"/>
            <a:stCxn id="29700" idx="6"/>
            <a:endCxn id="29703" idx="2"/>
          </p:cNvCxnSpPr>
          <p:nvPr/>
        </p:nvCxnSpPr>
        <p:spPr bwMode="auto">
          <a:xfrm>
            <a:off x="2057400" y="2667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21" name="AutoShape 24"/>
          <p:cNvCxnSpPr>
            <a:cxnSpLocks noChangeShapeType="1"/>
            <a:stCxn id="29703" idx="6"/>
            <a:endCxn id="29702" idx="2"/>
          </p:cNvCxnSpPr>
          <p:nvPr/>
        </p:nvCxnSpPr>
        <p:spPr bwMode="auto">
          <a:xfrm>
            <a:off x="4191000" y="26670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DFS - Strongly Connected Components</a:t>
            </a:r>
          </a:p>
        </p:txBody>
      </p:sp>
      <p:sp>
        <p:nvSpPr>
          <p:cNvPr id="30724" name="AutoShape 3"/>
          <p:cNvSpPr>
            <a:spLocks noChangeArrowheads="1"/>
          </p:cNvSpPr>
          <p:nvPr/>
        </p:nvSpPr>
        <p:spPr bwMode="auto">
          <a:xfrm>
            <a:off x="1066800" y="2438400"/>
            <a:ext cx="990600" cy="457200"/>
          </a:xfrm>
          <a:prstGeom prst="flowChartConnec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3200400" y="3810000"/>
            <a:ext cx="9906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0726" name="AutoShape 5"/>
          <p:cNvSpPr>
            <a:spLocks noChangeArrowheads="1"/>
          </p:cNvSpPr>
          <p:nvPr/>
        </p:nvSpPr>
        <p:spPr bwMode="auto">
          <a:xfrm>
            <a:off x="5257800" y="2438400"/>
            <a:ext cx="990600" cy="457200"/>
          </a:xfrm>
          <a:prstGeom prst="flowChartConnector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0727" name="AutoShape 6"/>
          <p:cNvSpPr>
            <a:spLocks noChangeArrowheads="1"/>
          </p:cNvSpPr>
          <p:nvPr/>
        </p:nvSpPr>
        <p:spPr bwMode="auto">
          <a:xfrm>
            <a:off x="3200400" y="2438400"/>
            <a:ext cx="990600" cy="457200"/>
          </a:xfrm>
          <a:prstGeom prst="flowChartConnec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0728" name="AutoShape 7"/>
          <p:cNvSpPr>
            <a:spLocks noChangeArrowheads="1"/>
          </p:cNvSpPr>
          <p:nvPr/>
        </p:nvSpPr>
        <p:spPr bwMode="auto">
          <a:xfrm>
            <a:off x="5257800" y="3810000"/>
            <a:ext cx="9906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0729" name="AutoShape 8"/>
          <p:cNvSpPr>
            <a:spLocks noChangeArrowheads="1"/>
          </p:cNvSpPr>
          <p:nvPr/>
        </p:nvSpPr>
        <p:spPr bwMode="auto">
          <a:xfrm>
            <a:off x="1066800" y="3810000"/>
            <a:ext cx="990600" cy="457200"/>
          </a:xfrm>
          <a:prstGeom prst="flowChartConnec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B</a:t>
            </a:r>
          </a:p>
        </p:txBody>
      </p:sp>
      <p:cxnSp>
        <p:nvCxnSpPr>
          <p:cNvPr id="30730" name="AutoShape 9"/>
          <p:cNvCxnSpPr>
            <a:cxnSpLocks noChangeShapeType="1"/>
            <a:stCxn id="30728" idx="6"/>
            <a:endCxn id="30733" idx="2"/>
          </p:cNvCxnSpPr>
          <p:nvPr/>
        </p:nvCxnSpPr>
        <p:spPr bwMode="auto">
          <a:xfrm>
            <a:off x="6248400" y="40386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1" name="AutoShape 10"/>
          <p:cNvCxnSpPr>
            <a:cxnSpLocks noChangeShapeType="1"/>
            <a:stCxn id="30726" idx="4"/>
            <a:endCxn id="30728" idx="0"/>
          </p:cNvCxnSpPr>
          <p:nvPr/>
        </p:nvCxnSpPr>
        <p:spPr bwMode="auto">
          <a:xfrm>
            <a:off x="5753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32" name="AutoShape 11"/>
          <p:cNvSpPr>
            <a:spLocks noChangeArrowheads="1"/>
          </p:cNvSpPr>
          <p:nvPr/>
        </p:nvSpPr>
        <p:spPr bwMode="auto">
          <a:xfrm>
            <a:off x="7239000" y="2438400"/>
            <a:ext cx="990600" cy="457200"/>
          </a:xfrm>
          <a:prstGeom prst="flowChartConnector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0733" name="AutoShape 12"/>
          <p:cNvSpPr>
            <a:spLocks noChangeArrowheads="1"/>
          </p:cNvSpPr>
          <p:nvPr/>
        </p:nvSpPr>
        <p:spPr bwMode="auto">
          <a:xfrm>
            <a:off x="7239000" y="3810000"/>
            <a:ext cx="9906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H</a:t>
            </a:r>
          </a:p>
        </p:txBody>
      </p:sp>
      <p:cxnSp>
        <p:nvCxnSpPr>
          <p:cNvPr id="30734" name="AutoShape 13"/>
          <p:cNvCxnSpPr>
            <a:cxnSpLocks noChangeShapeType="1"/>
            <a:stCxn id="30726" idx="7"/>
            <a:endCxn id="30732" idx="1"/>
          </p:cNvCxnSpPr>
          <p:nvPr/>
        </p:nvCxnSpPr>
        <p:spPr bwMode="auto">
          <a:xfrm rot="5400000" flipV="1">
            <a:off x="6742907" y="1866106"/>
            <a:ext cx="1588" cy="12795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5" name="AutoShape 14"/>
          <p:cNvCxnSpPr>
            <a:cxnSpLocks noChangeShapeType="1"/>
            <a:stCxn id="30732" idx="3"/>
            <a:endCxn id="30726" idx="5"/>
          </p:cNvCxnSpPr>
          <p:nvPr/>
        </p:nvCxnSpPr>
        <p:spPr bwMode="auto">
          <a:xfrm rot="5400000">
            <a:off x="6742907" y="2189956"/>
            <a:ext cx="1588" cy="12795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6" name="AutoShape 15"/>
          <p:cNvCxnSpPr>
            <a:cxnSpLocks noChangeShapeType="1"/>
            <a:stCxn id="30732" idx="4"/>
            <a:endCxn id="30733" idx="0"/>
          </p:cNvCxnSpPr>
          <p:nvPr/>
        </p:nvCxnSpPr>
        <p:spPr bwMode="auto">
          <a:xfrm>
            <a:off x="77343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7" name="AutoShape 16"/>
          <p:cNvCxnSpPr>
            <a:cxnSpLocks noChangeShapeType="1"/>
            <a:stCxn id="30733" idx="5"/>
            <a:endCxn id="30733" idx="7"/>
          </p:cNvCxnSpPr>
          <p:nvPr/>
        </p:nvCxnSpPr>
        <p:spPr bwMode="auto">
          <a:xfrm rot="5400000" flipH="1" flipV="1">
            <a:off x="7924007" y="4037806"/>
            <a:ext cx="323850" cy="1587"/>
          </a:xfrm>
          <a:prstGeom prst="curvedConnector5">
            <a:avLst>
              <a:gd name="adj1" fmla="val -91176"/>
              <a:gd name="adj2" fmla="val 26699991"/>
              <a:gd name="adj3" fmla="val 19117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8" name="AutoShape 17"/>
          <p:cNvCxnSpPr>
            <a:cxnSpLocks noChangeShapeType="1"/>
            <a:stCxn id="30729" idx="0"/>
            <a:endCxn id="30724" idx="4"/>
          </p:cNvCxnSpPr>
          <p:nvPr/>
        </p:nvCxnSpPr>
        <p:spPr bwMode="auto">
          <a:xfrm flipV="1">
            <a:off x="1562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9" name="AutoShape 18"/>
          <p:cNvCxnSpPr>
            <a:cxnSpLocks noChangeShapeType="1"/>
            <a:stCxn id="30727" idx="3"/>
            <a:endCxn id="30729" idx="7"/>
          </p:cNvCxnSpPr>
          <p:nvPr/>
        </p:nvCxnSpPr>
        <p:spPr bwMode="auto">
          <a:xfrm flipH="1">
            <a:off x="1912938" y="2828925"/>
            <a:ext cx="1431925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0" name="AutoShape 19"/>
          <p:cNvCxnSpPr>
            <a:cxnSpLocks noChangeShapeType="1"/>
            <a:stCxn id="30729" idx="6"/>
            <a:endCxn id="30725" idx="2"/>
          </p:cNvCxnSpPr>
          <p:nvPr/>
        </p:nvCxnSpPr>
        <p:spPr bwMode="auto">
          <a:xfrm>
            <a:off x="2057400" y="4038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1" name="AutoShape 20"/>
          <p:cNvCxnSpPr>
            <a:cxnSpLocks noChangeShapeType="1"/>
            <a:stCxn id="30725" idx="5"/>
            <a:endCxn id="30728" idx="3"/>
          </p:cNvCxnSpPr>
          <p:nvPr/>
        </p:nvCxnSpPr>
        <p:spPr bwMode="auto">
          <a:xfrm rot="16200000" flipH="1">
            <a:off x="4723607" y="3523456"/>
            <a:ext cx="1588" cy="13557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2" name="AutoShape 21"/>
          <p:cNvCxnSpPr>
            <a:cxnSpLocks noChangeShapeType="1"/>
            <a:stCxn id="30728" idx="1"/>
            <a:endCxn id="30725" idx="7"/>
          </p:cNvCxnSpPr>
          <p:nvPr/>
        </p:nvCxnSpPr>
        <p:spPr bwMode="auto">
          <a:xfrm rot="-5400000" flipH="1" flipV="1">
            <a:off x="4723607" y="3199606"/>
            <a:ext cx="1588" cy="13557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3" name="AutoShape 22"/>
          <p:cNvCxnSpPr>
            <a:cxnSpLocks noChangeShapeType="1"/>
            <a:stCxn id="30727" idx="4"/>
            <a:endCxn id="30725" idx="0"/>
          </p:cNvCxnSpPr>
          <p:nvPr/>
        </p:nvCxnSpPr>
        <p:spPr bwMode="auto">
          <a:xfrm>
            <a:off x="36957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4" name="AutoShape 23"/>
          <p:cNvCxnSpPr>
            <a:cxnSpLocks noChangeShapeType="1"/>
            <a:stCxn id="30724" idx="6"/>
            <a:endCxn id="30727" idx="2"/>
          </p:cNvCxnSpPr>
          <p:nvPr/>
        </p:nvCxnSpPr>
        <p:spPr bwMode="auto">
          <a:xfrm>
            <a:off x="2057400" y="2667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5" name="AutoShape 24"/>
          <p:cNvCxnSpPr>
            <a:cxnSpLocks noChangeShapeType="1"/>
            <a:stCxn id="30727" idx="6"/>
            <a:endCxn id="30726" idx="2"/>
          </p:cNvCxnSpPr>
          <p:nvPr/>
        </p:nvCxnSpPr>
        <p:spPr bwMode="auto">
          <a:xfrm>
            <a:off x="4191000" y="26670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46" name="Freeform 25"/>
          <p:cNvSpPr>
            <a:spLocks/>
          </p:cNvSpPr>
          <p:nvPr/>
        </p:nvSpPr>
        <p:spPr bwMode="auto">
          <a:xfrm>
            <a:off x="468313" y="1754188"/>
            <a:ext cx="4229100" cy="3228975"/>
          </a:xfrm>
          <a:custGeom>
            <a:avLst/>
            <a:gdLst>
              <a:gd name="T0" fmla="*/ 2147483647 w 2664"/>
              <a:gd name="T1" fmla="*/ 2147483647 h 2034"/>
              <a:gd name="T2" fmla="*/ 2147483647 w 2664"/>
              <a:gd name="T3" fmla="*/ 2147483647 h 2034"/>
              <a:gd name="T4" fmla="*/ 2147483647 w 2664"/>
              <a:gd name="T5" fmla="*/ 2147483647 h 2034"/>
              <a:gd name="T6" fmla="*/ 2147483647 w 2664"/>
              <a:gd name="T7" fmla="*/ 2147483647 h 2034"/>
              <a:gd name="T8" fmla="*/ 2147483647 w 2664"/>
              <a:gd name="T9" fmla="*/ 2147483647 h 2034"/>
              <a:gd name="T10" fmla="*/ 2147483647 w 2664"/>
              <a:gd name="T11" fmla="*/ 2147483647 h 2034"/>
              <a:gd name="T12" fmla="*/ 2147483647 w 2664"/>
              <a:gd name="T13" fmla="*/ 2147483647 h 2034"/>
              <a:gd name="T14" fmla="*/ 2147483647 w 2664"/>
              <a:gd name="T15" fmla="*/ 2147483647 h 2034"/>
              <a:gd name="T16" fmla="*/ 2147483647 w 2664"/>
              <a:gd name="T17" fmla="*/ 2147483647 h 2034"/>
              <a:gd name="T18" fmla="*/ 2147483647 w 2664"/>
              <a:gd name="T19" fmla="*/ 2147483647 h 2034"/>
              <a:gd name="T20" fmla="*/ 2147483647 w 2664"/>
              <a:gd name="T21" fmla="*/ 2147483647 h 2034"/>
              <a:gd name="T22" fmla="*/ 2147483647 w 2664"/>
              <a:gd name="T23" fmla="*/ 2147483647 h 2034"/>
              <a:gd name="T24" fmla="*/ 2147483647 w 2664"/>
              <a:gd name="T25" fmla="*/ 2147483647 h 2034"/>
              <a:gd name="T26" fmla="*/ 2147483647 w 2664"/>
              <a:gd name="T27" fmla="*/ 2147483647 h 2034"/>
              <a:gd name="T28" fmla="*/ 2147483647 w 2664"/>
              <a:gd name="T29" fmla="*/ 2147483647 h 2034"/>
              <a:gd name="T30" fmla="*/ 2147483647 w 2664"/>
              <a:gd name="T31" fmla="*/ 2147483647 h 2034"/>
              <a:gd name="T32" fmla="*/ 2147483647 w 2664"/>
              <a:gd name="T33" fmla="*/ 2147483647 h 2034"/>
              <a:gd name="T34" fmla="*/ 2147483647 w 2664"/>
              <a:gd name="T35" fmla="*/ 2147483647 h 2034"/>
              <a:gd name="T36" fmla="*/ 2147483647 w 2664"/>
              <a:gd name="T37" fmla="*/ 2147483647 h 2034"/>
              <a:gd name="T38" fmla="*/ 2147483647 w 2664"/>
              <a:gd name="T39" fmla="*/ 2147483647 h 2034"/>
              <a:gd name="T40" fmla="*/ 2147483647 w 2664"/>
              <a:gd name="T41" fmla="*/ 2147483647 h 2034"/>
              <a:gd name="T42" fmla="*/ 2147483647 w 2664"/>
              <a:gd name="T43" fmla="*/ 2147483647 h 2034"/>
              <a:gd name="T44" fmla="*/ 2147483647 w 2664"/>
              <a:gd name="T45" fmla="*/ 2147483647 h 2034"/>
              <a:gd name="T46" fmla="*/ 2147483647 w 2664"/>
              <a:gd name="T47" fmla="*/ 2147483647 h 2034"/>
              <a:gd name="T48" fmla="*/ 2147483647 w 2664"/>
              <a:gd name="T49" fmla="*/ 2147483647 h 2034"/>
              <a:gd name="T50" fmla="*/ 2147483647 w 2664"/>
              <a:gd name="T51" fmla="*/ 2147483647 h 2034"/>
              <a:gd name="T52" fmla="*/ 2147483647 w 2664"/>
              <a:gd name="T53" fmla="*/ 2147483647 h 2034"/>
              <a:gd name="T54" fmla="*/ 2147483647 w 2664"/>
              <a:gd name="T55" fmla="*/ 2147483647 h 2034"/>
              <a:gd name="T56" fmla="*/ 2147483647 w 2664"/>
              <a:gd name="T57" fmla="*/ 2147483647 h 2034"/>
              <a:gd name="T58" fmla="*/ 2147483647 w 2664"/>
              <a:gd name="T59" fmla="*/ 2147483647 h 2034"/>
              <a:gd name="T60" fmla="*/ 2147483647 w 2664"/>
              <a:gd name="T61" fmla="*/ 2147483647 h 2034"/>
              <a:gd name="T62" fmla="*/ 2147483647 w 2664"/>
              <a:gd name="T63" fmla="*/ 2147483647 h 2034"/>
              <a:gd name="T64" fmla="*/ 2147483647 w 2664"/>
              <a:gd name="T65" fmla="*/ 2147483647 h 2034"/>
              <a:gd name="T66" fmla="*/ 2147483647 w 2664"/>
              <a:gd name="T67" fmla="*/ 2147483647 h 2034"/>
              <a:gd name="T68" fmla="*/ 2147483647 w 2664"/>
              <a:gd name="T69" fmla="*/ 2147483647 h 2034"/>
              <a:gd name="T70" fmla="*/ 2147483647 w 2664"/>
              <a:gd name="T71" fmla="*/ 2147483647 h 2034"/>
              <a:gd name="T72" fmla="*/ 2147483647 w 2664"/>
              <a:gd name="T73" fmla="*/ 2147483647 h 2034"/>
              <a:gd name="T74" fmla="*/ 2147483647 w 2664"/>
              <a:gd name="T75" fmla="*/ 2147483647 h 20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664"/>
              <a:gd name="T115" fmla="*/ 0 h 2034"/>
              <a:gd name="T116" fmla="*/ 2664 w 2664"/>
              <a:gd name="T117" fmla="*/ 2034 h 20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664" h="2034">
                <a:moveTo>
                  <a:pt x="574" y="2030"/>
                </a:moveTo>
                <a:cubicBezTo>
                  <a:pt x="609" y="2027"/>
                  <a:pt x="645" y="2032"/>
                  <a:pt x="678" y="2021"/>
                </a:cubicBezTo>
                <a:cubicBezTo>
                  <a:pt x="750" y="1997"/>
                  <a:pt x="885" y="1926"/>
                  <a:pt x="885" y="1926"/>
                </a:cubicBezTo>
                <a:cubicBezTo>
                  <a:pt x="901" y="1907"/>
                  <a:pt x="937" y="1869"/>
                  <a:pt x="951" y="1841"/>
                </a:cubicBezTo>
                <a:cubicBezTo>
                  <a:pt x="962" y="1819"/>
                  <a:pt x="983" y="1757"/>
                  <a:pt x="999" y="1737"/>
                </a:cubicBezTo>
                <a:cubicBezTo>
                  <a:pt x="1078" y="1639"/>
                  <a:pt x="1178" y="1588"/>
                  <a:pt x="1291" y="1548"/>
                </a:cubicBezTo>
                <a:cubicBezTo>
                  <a:pt x="1312" y="1521"/>
                  <a:pt x="1326" y="1489"/>
                  <a:pt x="1348" y="1463"/>
                </a:cubicBezTo>
                <a:cubicBezTo>
                  <a:pt x="1374" y="1432"/>
                  <a:pt x="1410" y="1411"/>
                  <a:pt x="1433" y="1378"/>
                </a:cubicBezTo>
                <a:cubicBezTo>
                  <a:pt x="1466" y="1332"/>
                  <a:pt x="1483" y="1292"/>
                  <a:pt x="1537" y="1275"/>
                </a:cubicBezTo>
                <a:cubicBezTo>
                  <a:pt x="1613" y="1214"/>
                  <a:pt x="1700" y="1185"/>
                  <a:pt x="1792" y="1152"/>
                </a:cubicBezTo>
                <a:cubicBezTo>
                  <a:pt x="1861" y="1127"/>
                  <a:pt x="1780" y="1157"/>
                  <a:pt x="1915" y="1105"/>
                </a:cubicBezTo>
                <a:cubicBezTo>
                  <a:pt x="1924" y="1101"/>
                  <a:pt x="1943" y="1095"/>
                  <a:pt x="1943" y="1095"/>
                </a:cubicBezTo>
                <a:cubicBezTo>
                  <a:pt x="1980" y="1058"/>
                  <a:pt x="2006" y="1045"/>
                  <a:pt x="2056" y="1029"/>
                </a:cubicBezTo>
                <a:cubicBezTo>
                  <a:pt x="2090" y="1007"/>
                  <a:pt x="2125" y="1002"/>
                  <a:pt x="2160" y="982"/>
                </a:cubicBezTo>
                <a:cubicBezTo>
                  <a:pt x="2195" y="962"/>
                  <a:pt x="2218" y="935"/>
                  <a:pt x="2255" y="916"/>
                </a:cubicBezTo>
                <a:cubicBezTo>
                  <a:pt x="2295" y="874"/>
                  <a:pt x="2330" y="828"/>
                  <a:pt x="2377" y="793"/>
                </a:cubicBezTo>
                <a:cubicBezTo>
                  <a:pt x="2470" y="724"/>
                  <a:pt x="2534" y="707"/>
                  <a:pt x="2604" y="604"/>
                </a:cubicBezTo>
                <a:cubicBezTo>
                  <a:pt x="2631" y="490"/>
                  <a:pt x="2664" y="332"/>
                  <a:pt x="2594" y="226"/>
                </a:cubicBezTo>
                <a:cubicBezTo>
                  <a:pt x="2584" y="184"/>
                  <a:pt x="2573" y="161"/>
                  <a:pt x="2528" y="151"/>
                </a:cubicBezTo>
                <a:cubicBezTo>
                  <a:pt x="2497" y="144"/>
                  <a:pt x="2434" y="132"/>
                  <a:pt x="2434" y="132"/>
                </a:cubicBezTo>
                <a:cubicBezTo>
                  <a:pt x="2324" y="88"/>
                  <a:pt x="2372" y="100"/>
                  <a:pt x="2292" y="85"/>
                </a:cubicBezTo>
                <a:cubicBezTo>
                  <a:pt x="2166" y="0"/>
                  <a:pt x="1969" y="71"/>
                  <a:pt x="1820" y="85"/>
                </a:cubicBezTo>
                <a:cubicBezTo>
                  <a:pt x="1628" y="134"/>
                  <a:pt x="1421" y="130"/>
                  <a:pt x="1225" y="141"/>
                </a:cubicBezTo>
                <a:cubicBezTo>
                  <a:pt x="1005" y="136"/>
                  <a:pt x="815" y="119"/>
                  <a:pt x="602" y="104"/>
                </a:cubicBezTo>
                <a:cubicBezTo>
                  <a:pt x="422" y="121"/>
                  <a:pt x="436" y="111"/>
                  <a:pt x="319" y="170"/>
                </a:cubicBezTo>
                <a:cubicBezTo>
                  <a:pt x="291" y="206"/>
                  <a:pt x="269" y="245"/>
                  <a:pt x="243" y="283"/>
                </a:cubicBezTo>
                <a:cubicBezTo>
                  <a:pt x="186" y="455"/>
                  <a:pt x="249" y="299"/>
                  <a:pt x="177" y="415"/>
                </a:cubicBezTo>
                <a:cubicBezTo>
                  <a:pt x="172" y="424"/>
                  <a:pt x="172" y="435"/>
                  <a:pt x="168" y="444"/>
                </a:cubicBezTo>
                <a:cubicBezTo>
                  <a:pt x="163" y="454"/>
                  <a:pt x="155" y="463"/>
                  <a:pt x="149" y="472"/>
                </a:cubicBezTo>
                <a:cubicBezTo>
                  <a:pt x="133" y="610"/>
                  <a:pt x="113" y="797"/>
                  <a:pt x="35" y="916"/>
                </a:cubicBezTo>
                <a:cubicBezTo>
                  <a:pt x="0" y="1100"/>
                  <a:pt x="6" y="1280"/>
                  <a:pt x="45" y="1463"/>
                </a:cubicBezTo>
                <a:cubicBezTo>
                  <a:pt x="48" y="1498"/>
                  <a:pt x="47" y="1533"/>
                  <a:pt x="54" y="1567"/>
                </a:cubicBezTo>
                <a:cubicBezTo>
                  <a:pt x="56" y="1578"/>
                  <a:pt x="68" y="1585"/>
                  <a:pt x="73" y="1596"/>
                </a:cubicBezTo>
                <a:cubicBezTo>
                  <a:pt x="95" y="1646"/>
                  <a:pt x="118" y="1700"/>
                  <a:pt x="149" y="1747"/>
                </a:cubicBezTo>
                <a:cubicBezTo>
                  <a:pt x="163" y="1805"/>
                  <a:pt x="183" y="1838"/>
                  <a:pt x="234" y="1869"/>
                </a:cubicBezTo>
                <a:cubicBezTo>
                  <a:pt x="245" y="1904"/>
                  <a:pt x="267" y="1910"/>
                  <a:pt x="300" y="1926"/>
                </a:cubicBezTo>
                <a:cubicBezTo>
                  <a:pt x="379" y="1963"/>
                  <a:pt x="450" y="1980"/>
                  <a:pt x="536" y="1992"/>
                </a:cubicBezTo>
                <a:cubicBezTo>
                  <a:pt x="598" y="2034"/>
                  <a:pt x="616" y="2030"/>
                  <a:pt x="574" y="2030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Freeform 26"/>
          <p:cNvSpPr>
            <a:spLocks/>
          </p:cNvSpPr>
          <p:nvPr/>
        </p:nvSpPr>
        <p:spPr bwMode="auto">
          <a:xfrm>
            <a:off x="4841875" y="1649413"/>
            <a:ext cx="3729038" cy="1782762"/>
          </a:xfrm>
          <a:custGeom>
            <a:avLst/>
            <a:gdLst>
              <a:gd name="T0" fmla="*/ 2147483647 w 2349"/>
              <a:gd name="T1" fmla="*/ 2147483647 h 1123"/>
              <a:gd name="T2" fmla="*/ 0 w 2349"/>
              <a:gd name="T3" fmla="*/ 2147483647 h 1123"/>
              <a:gd name="T4" fmla="*/ 2147483647 w 2349"/>
              <a:gd name="T5" fmla="*/ 2147483647 h 1123"/>
              <a:gd name="T6" fmla="*/ 2147483647 w 2349"/>
              <a:gd name="T7" fmla="*/ 2147483647 h 1123"/>
              <a:gd name="T8" fmla="*/ 2147483647 w 2349"/>
              <a:gd name="T9" fmla="*/ 2147483647 h 1123"/>
              <a:gd name="T10" fmla="*/ 2147483647 w 2349"/>
              <a:gd name="T11" fmla="*/ 2147483647 h 1123"/>
              <a:gd name="T12" fmla="*/ 2147483647 w 2349"/>
              <a:gd name="T13" fmla="*/ 2147483647 h 1123"/>
              <a:gd name="T14" fmla="*/ 2147483647 w 2349"/>
              <a:gd name="T15" fmla="*/ 2147483647 h 1123"/>
              <a:gd name="T16" fmla="*/ 2147483647 w 2349"/>
              <a:gd name="T17" fmla="*/ 2147483647 h 1123"/>
              <a:gd name="T18" fmla="*/ 2147483647 w 2349"/>
              <a:gd name="T19" fmla="*/ 2147483647 h 1123"/>
              <a:gd name="T20" fmla="*/ 2147483647 w 2349"/>
              <a:gd name="T21" fmla="*/ 2147483647 h 1123"/>
              <a:gd name="T22" fmla="*/ 2147483647 w 2349"/>
              <a:gd name="T23" fmla="*/ 2147483647 h 1123"/>
              <a:gd name="T24" fmla="*/ 2147483647 w 2349"/>
              <a:gd name="T25" fmla="*/ 2147483647 h 1123"/>
              <a:gd name="T26" fmla="*/ 2147483647 w 2349"/>
              <a:gd name="T27" fmla="*/ 2147483647 h 1123"/>
              <a:gd name="T28" fmla="*/ 2147483647 w 2349"/>
              <a:gd name="T29" fmla="*/ 2147483647 h 1123"/>
              <a:gd name="T30" fmla="*/ 2147483647 w 2349"/>
              <a:gd name="T31" fmla="*/ 2147483647 h 1123"/>
              <a:gd name="T32" fmla="*/ 2147483647 w 2349"/>
              <a:gd name="T33" fmla="*/ 2147483647 h 1123"/>
              <a:gd name="T34" fmla="*/ 2147483647 w 2349"/>
              <a:gd name="T35" fmla="*/ 2147483647 h 1123"/>
              <a:gd name="T36" fmla="*/ 2147483647 w 2349"/>
              <a:gd name="T37" fmla="*/ 2147483647 h 1123"/>
              <a:gd name="T38" fmla="*/ 2147483647 w 2349"/>
              <a:gd name="T39" fmla="*/ 2147483647 h 1123"/>
              <a:gd name="T40" fmla="*/ 2147483647 w 2349"/>
              <a:gd name="T41" fmla="*/ 2147483647 h 1123"/>
              <a:gd name="T42" fmla="*/ 2147483647 w 2349"/>
              <a:gd name="T43" fmla="*/ 2147483647 h 1123"/>
              <a:gd name="T44" fmla="*/ 2147483647 w 2349"/>
              <a:gd name="T45" fmla="*/ 0 h 1123"/>
              <a:gd name="T46" fmla="*/ 2147483647 w 2349"/>
              <a:gd name="T47" fmla="*/ 2147483647 h 1123"/>
              <a:gd name="T48" fmla="*/ 2147483647 w 2349"/>
              <a:gd name="T49" fmla="*/ 2147483647 h 1123"/>
              <a:gd name="T50" fmla="*/ 2147483647 w 2349"/>
              <a:gd name="T51" fmla="*/ 2147483647 h 1123"/>
              <a:gd name="T52" fmla="*/ 2147483647 w 2349"/>
              <a:gd name="T53" fmla="*/ 2147483647 h 1123"/>
              <a:gd name="T54" fmla="*/ 2147483647 w 2349"/>
              <a:gd name="T55" fmla="*/ 2147483647 h 1123"/>
              <a:gd name="T56" fmla="*/ 2147483647 w 2349"/>
              <a:gd name="T57" fmla="*/ 2147483647 h 1123"/>
              <a:gd name="T58" fmla="*/ 2147483647 w 2349"/>
              <a:gd name="T59" fmla="*/ 2147483647 h 112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349"/>
              <a:gd name="T91" fmla="*/ 0 h 1123"/>
              <a:gd name="T92" fmla="*/ 2349 w 2349"/>
              <a:gd name="T93" fmla="*/ 1123 h 1123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349" h="1123">
                <a:moveTo>
                  <a:pt x="227" y="340"/>
                </a:moveTo>
                <a:cubicBezTo>
                  <a:pt x="102" y="420"/>
                  <a:pt x="49" y="435"/>
                  <a:pt x="0" y="557"/>
                </a:cubicBezTo>
                <a:cubicBezTo>
                  <a:pt x="3" y="593"/>
                  <a:pt x="8" y="690"/>
                  <a:pt x="28" y="727"/>
                </a:cubicBezTo>
                <a:cubicBezTo>
                  <a:pt x="39" y="747"/>
                  <a:pt x="61" y="757"/>
                  <a:pt x="76" y="774"/>
                </a:cubicBezTo>
                <a:cubicBezTo>
                  <a:pt x="83" y="782"/>
                  <a:pt x="89" y="792"/>
                  <a:pt x="94" y="802"/>
                </a:cubicBezTo>
                <a:cubicBezTo>
                  <a:pt x="105" y="824"/>
                  <a:pt x="105" y="850"/>
                  <a:pt x="123" y="868"/>
                </a:cubicBezTo>
                <a:cubicBezTo>
                  <a:pt x="126" y="871"/>
                  <a:pt x="232" y="921"/>
                  <a:pt x="245" y="925"/>
                </a:cubicBezTo>
                <a:cubicBezTo>
                  <a:pt x="289" y="982"/>
                  <a:pt x="373" y="1000"/>
                  <a:pt x="444" y="1010"/>
                </a:cubicBezTo>
                <a:cubicBezTo>
                  <a:pt x="522" y="1021"/>
                  <a:pt x="680" y="1038"/>
                  <a:pt x="680" y="1038"/>
                </a:cubicBezTo>
                <a:cubicBezTo>
                  <a:pt x="909" y="1116"/>
                  <a:pt x="1037" y="1109"/>
                  <a:pt x="1303" y="1123"/>
                </a:cubicBezTo>
                <a:cubicBezTo>
                  <a:pt x="1404" y="1120"/>
                  <a:pt x="1505" y="1123"/>
                  <a:pt x="1605" y="1114"/>
                </a:cubicBezTo>
                <a:cubicBezTo>
                  <a:pt x="1698" y="1106"/>
                  <a:pt x="1773" y="1061"/>
                  <a:pt x="1860" y="1038"/>
                </a:cubicBezTo>
                <a:cubicBezTo>
                  <a:pt x="1925" y="994"/>
                  <a:pt x="2019" y="986"/>
                  <a:pt x="2096" y="972"/>
                </a:cubicBezTo>
                <a:cubicBezTo>
                  <a:pt x="2128" y="960"/>
                  <a:pt x="2172" y="963"/>
                  <a:pt x="2191" y="935"/>
                </a:cubicBezTo>
                <a:cubicBezTo>
                  <a:pt x="2221" y="890"/>
                  <a:pt x="2227" y="852"/>
                  <a:pt x="2247" y="802"/>
                </a:cubicBezTo>
                <a:cubicBezTo>
                  <a:pt x="2260" y="771"/>
                  <a:pt x="2285" y="736"/>
                  <a:pt x="2304" y="708"/>
                </a:cubicBezTo>
                <a:cubicBezTo>
                  <a:pt x="2317" y="595"/>
                  <a:pt x="2349" y="468"/>
                  <a:pt x="2295" y="359"/>
                </a:cubicBezTo>
                <a:cubicBezTo>
                  <a:pt x="2289" y="347"/>
                  <a:pt x="2274" y="341"/>
                  <a:pt x="2266" y="330"/>
                </a:cubicBezTo>
                <a:cubicBezTo>
                  <a:pt x="2233" y="284"/>
                  <a:pt x="2178" y="215"/>
                  <a:pt x="2125" y="189"/>
                </a:cubicBezTo>
                <a:cubicBezTo>
                  <a:pt x="2035" y="144"/>
                  <a:pt x="1911" y="137"/>
                  <a:pt x="1813" y="122"/>
                </a:cubicBezTo>
                <a:cubicBezTo>
                  <a:pt x="1709" y="106"/>
                  <a:pt x="1612" y="65"/>
                  <a:pt x="1511" y="37"/>
                </a:cubicBezTo>
                <a:cubicBezTo>
                  <a:pt x="1444" y="18"/>
                  <a:pt x="1372" y="26"/>
                  <a:pt x="1303" y="19"/>
                </a:cubicBezTo>
                <a:cubicBezTo>
                  <a:pt x="1250" y="14"/>
                  <a:pt x="1196" y="6"/>
                  <a:pt x="1143" y="0"/>
                </a:cubicBezTo>
                <a:cubicBezTo>
                  <a:pt x="1068" y="14"/>
                  <a:pt x="992" y="28"/>
                  <a:pt x="916" y="37"/>
                </a:cubicBezTo>
                <a:cubicBezTo>
                  <a:pt x="840" y="59"/>
                  <a:pt x="758" y="90"/>
                  <a:pt x="680" y="104"/>
                </a:cubicBezTo>
                <a:cubicBezTo>
                  <a:pt x="641" y="129"/>
                  <a:pt x="599" y="130"/>
                  <a:pt x="557" y="151"/>
                </a:cubicBezTo>
                <a:cubicBezTo>
                  <a:pt x="508" y="217"/>
                  <a:pt x="555" y="171"/>
                  <a:pt x="491" y="198"/>
                </a:cubicBezTo>
                <a:cubicBezTo>
                  <a:pt x="468" y="208"/>
                  <a:pt x="448" y="226"/>
                  <a:pt x="425" y="236"/>
                </a:cubicBezTo>
                <a:cubicBezTo>
                  <a:pt x="386" y="253"/>
                  <a:pt x="340" y="255"/>
                  <a:pt x="302" y="274"/>
                </a:cubicBezTo>
                <a:cubicBezTo>
                  <a:pt x="271" y="289"/>
                  <a:pt x="250" y="316"/>
                  <a:pt x="227" y="340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Freeform 27"/>
          <p:cNvSpPr>
            <a:spLocks/>
          </p:cNvSpPr>
          <p:nvPr/>
        </p:nvSpPr>
        <p:spPr bwMode="auto">
          <a:xfrm>
            <a:off x="2878138" y="3402013"/>
            <a:ext cx="3582987" cy="1555750"/>
          </a:xfrm>
          <a:custGeom>
            <a:avLst/>
            <a:gdLst>
              <a:gd name="T0" fmla="*/ 0 w 2257"/>
              <a:gd name="T1" fmla="*/ 2147483647 h 980"/>
              <a:gd name="T2" fmla="*/ 2147483647 w 2257"/>
              <a:gd name="T3" fmla="*/ 2147483647 h 980"/>
              <a:gd name="T4" fmla="*/ 2147483647 w 2257"/>
              <a:gd name="T5" fmla="*/ 2147483647 h 980"/>
              <a:gd name="T6" fmla="*/ 2147483647 w 2257"/>
              <a:gd name="T7" fmla="*/ 2147483647 h 980"/>
              <a:gd name="T8" fmla="*/ 2147483647 w 2257"/>
              <a:gd name="T9" fmla="*/ 2147483647 h 980"/>
              <a:gd name="T10" fmla="*/ 2147483647 w 2257"/>
              <a:gd name="T11" fmla="*/ 2147483647 h 980"/>
              <a:gd name="T12" fmla="*/ 2147483647 w 2257"/>
              <a:gd name="T13" fmla="*/ 2147483647 h 980"/>
              <a:gd name="T14" fmla="*/ 2147483647 w 2257"/>
              <a:gd name="T15" fmla="*/ 2147483647 h 980"/>
              <a:gd name="T16" fmla="*/ 2147483647 w 2257"/>
              <a:gd name="T17" fmla="*/ 2147483647 h 980"/>
              <a:gd name="T18" fmla="*/ 2147483647 w 2257"/>
              <a:gd name="T19" fmla="*/ 2147483647 h 980"/>
              <a:gd name="T20" fmla="*/ 2147483647 w 2257"/>
              <a:gd name="T21" fmla="*/ 2147483647 h 980"/>
              <a:gd name="T22" fmla="*/ 2147483647 w 2257"/>
              <a:gd name="T23" fmla="*/ 2147483647 h 980"/>
              <a:gd name="T24" fmla="*/ 2147483647 w 2257"/>
              <a:gd name="T25" fmla="*/ 2147483647 h 980"/>
              <a:gd name="T26" fmla="*/ 2147483647 w 2257"/>
              <a:gd name="T27" fmla="*/ 2147483647 h 980"/>
              <a:gd name="T28" fmla="*/ 2147483647 w 2257"/>
              <a:gd name="T29" fmla="*/ 2147483647 h 980"/>
              <a:gd name="T30" fmla="*/ 2147483647 w 2257"/>
              <a:gd name="T31" fmla="*/ 2147483647 h 980"/>
              <a:gd name="T32" fmla="*/ 2147483647 w 2257"/>
              <a:gd name="T33" fmla="*/ 2147483647 h 980"/>
              <a:gd name="T34" fmla="*/ 2147483647 w 2257"/>
              <a:gd name="T35" fmla="*/ 2147483647 h 980"/>
              <a:gd name="T36" fmla="*/ 2147483647 w 2257"/>
              <a:gd name="T37" fmla="*/ 2147483647 h 980"/>
              <a:gd name="T38" fmla="*/ 2147483647 w 2257"/>
              <a:gd name="T39" fmla="*/ 2147483647 h 980"/>
              <a:gd name="T40" fmla="*/ 2147483647 w 2257"/>
              <a:gd name="T41" fmla="*/ 2147483647 h 980"/>
              <a:gd name="T42" fmla="*/ 2147483647 w 2257"/>
              <a:gd name="T43" fmla="*/ 2147483647 h 980"/>
              <a:gd name="T44" fmla="*/ 2147483647 w 2257"/>
              <a:gd name="T45" fmla="*/ 2147483647 h 980"/>
              <a:gd name="T46" fmla="*/ 2147483647 w 2257"/>
              <a:gd name="T47" fmla="*/ 2147483647 h 980"/>
              <a:gd name="T48" fmla="*/ 0 w 2257"/>
              <a:gd name="T49" fmla="*/ 2147483647 h 9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257"/>
              <a:gd name="T76" fmla="*/ 0 h 980"/>
              <a:gd name="T77" fmla="*/ 2257 w 2257"/>
              <a:gd name="T78" fmla="*/ 980 h 9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257" h="980">
                <a:moveTo>
                  <a:pt x="0" y="595"/>
                </a:moveTo>
                <a:cubicBezTo>
                  <a:pt x="5" y="536"/>
                  <a:pt x="0" y="436"/>
                  <a:pt x="28" y="378"/>
                </a:cubicBezTo>
                <a:cubicBezTo>
                  <a:pt x="60" y="313"/>
                  <a:pt x="140" y="322"/>
                  <a:pt x="198" y="293"/>
                </a:cubicBezTo>
                <a:cubicBezTo>
                  <a:pt x="250" y="267"/>
                  <a:pt x="237" y="249"/>
                  <a:pt x="302" y="237"/>
                </a:cubicBezTo>
                <a:cubicBezTo>
                  <a:pt x="354" y="183"/>
                  <a:pt x="457" y="171"/>
                  <a:pt x="529" y="161"/>
                </a:cubicBezTo>
                <a:cubicBezTo>
                  <a:pt x="565" y="137"/>
                  <a:pt x="602" y="137"/>
                  <a:pt x="642" y="123"/>
                </a:cubicBezTo>
                <a:cubicBezTo>
                  <a:pt x="765" y="0"/>
                  <a:pt x="1024" y="25"/>
                  <a:pt x="1171" y="19"/>
                </a:cubicBezTo>
                <a:cubicBezTo>
                  <a:pt x="1412" y="29"/>
                  <a:pt x="1619" y="14"/>
                  <a:pt x="1841" y="85"/>
                </a:cubicBezTo>
                <a:cubicBezTo>
                  <a:pt x="1893" y="119"/>
                  <a:pt x="1951" y="130"/>
                  <a:pt x="2011" y="142"/>
                </a:cubicBezTo>
                <a:cubicBezTo>
                  <a:pt x="2047" y="157"/>
                  <a:pt x="2078" y="177"/>
                  <a:pt x="2115" y="189"/>
                </a:cubicBezTo>
                <a:cubicBezTo>
                  <a:pt x="2170" y="246"/>
                  <a:pt x="2211" y="304"/>
                  <a:pt x="2238" y="378"/>
                </a:cubicBezTo>
                <a:cubicBezTo>
                  <a:pt x="2246" y="458"/>
                  <a:pt x="2257" y="546"/>
                  <a:pt x="2257" y="624"/>
                </a:cubicBezTo>
                <a:cubicBezTo>
                  <a:pt x="2257" y="668"/>
                  <a:pt x="2254" y="785"/>
                  <a:pt x="2210" y="822"/>
                </a:cubicBezTo>
                <a:cubicBezTo>
                  <a:pt x="2108" y="907"/>
                  <a:pt x="1882" y="910"/>
                  <a:pt x="1766" y="916"/>
                </a:cubicBezTo>
                <a:cubicBezTo>
                  <a:pt x="1446" y="980"/>
                  <a:pt x="1098" y="926"/>
                  <a:pt x="774" y="898"/>
                </a:cubicBezTo>
                <a:cubicBezTo>
                  <a:pt x="697" y="872"/>
                  <a:pt x="652" y="858"/>
                  <a:pt x="567" y="850"/>
                </a:cubicBezTo>
                <a:cubicBezTo>
                  <a:pt x="535" y="838"/>
                  <a:pt x="504" y="825"/>
                  <a:pt x="472" y="813"/>
                </a:cubicBezTo>
                <a:cubicBezTo>
                  <a:pt x="436" y="799"/>
                  <a:pt x="359" y="794"/>
                  <a:pt x="359" y="794"/>
                </a:cubicBezTo>
                <a:cubicBezTo>
                  <a:pt x="349" y="791"/>
                  <a:pt x="339" y="789"/>
                  <a:pt x="330" y="784"/>
                </a:cubicBezTo>
                <a:cubicBezTo>
                  <a:pt x="320" y="779"/>
                  <a:pt x="312" y="769"/>
                  <a:pt x="302" y="765"/>
                </a:cubicBezTo>
                <a:cubicBezTo>
                  <a:pt x="258" y="746"/>
                  <a:pt x="202" y="745"/>
                  <a:pt x="161" y="718"/>
                </a:cubicBezTo>
                <a:cubicBezTo>
                  <a:pt x="124" y="694"/>
                  <a:pt x="143" y="703"/>
                  <a:pt x="104" y="690"/>
                </a:cubicBezTo>
                <a:cubicBezTo>
                  <a:pt x="95" y="684"/>
                  <a:pt x="86" y="676"/>
                  <a:pt x="76" y="671"/>
                </a:cubicBezTo>
                <a:cubicBezTo>
                  <a:pt x="67" y="666"/>
                  <a:pt x="54" y="668"/>
                  <a:pt x="47" y="661"/>
                </a:cubicBezTo>
                <a:cubicBezTo>
                  <a:pt x="28" y="642"/>
                  <a:pt x="18" y="615"/>
                  <a:pt x="0" y="595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Freeform 28"/>
          <p:cNvSpPr>
            <a:spLocks/>
          </p:cNvSpPr>
          <p:nvPr/>
        </p:nvSpPr>
        <p:spPr bwMode="auto">
          <a:xfrm>
            <a:off x="6757988" y="3494088"/>
            <a:ext cx="2065337" cy="1347787"/>
          </a:xfrm>
          <a:custGeom>
            <a:avLst/>
            <a:gdLst>
              <a:gd name="T0" fmla="*/ 2147483647 w 1301"/>
              <a:gd name="T1" fmla="*/ 2147483647 h 849"/>
              <a:gd name="T2" fmla="*/ 2147483647 w 1301"/>
              <a:gd name="T3" fmla="*/ 2147483647 h 849"/>
              <a:gd name="T4" fmla="*/ 2147483647 w 1301"/>
              <a:gd name="T5" fmla="*/ 2147483647 h 849"/>
              <a:gd name="T6" fmla="*/ 2147483647 w 1301"/>
              <a:gd name="T7" fmla="*/ 2147483647 h 849"/>
              <a:gd name="T8" fmla="*/ 2147483647 w 1301"/>
              <a:gd name="T9" fmla="*/ 2147483647 h 849"/>
              <a:gd name="T10" fmla="*/ 2147483647 w 1301"/>
              <a:gd name="T11" fmla="*/ 2147483647 h 849"/>
              <a:gd name="T12" fmla="*/ 2147483647 w 1301"/>
              <a:gd name="T13" fmla="*/ 2147483647 h 849"/>
              <a:gd name="T14" fmla="*/ 2147483647 w 1301"/>
              <a:gd name="T15" fmla="*/ 2147483647 h 849"/>
              <a:gd name="T16" fmla="*/ 2147483647 w 1301"/>
              <a:gd name="T17" fmla="*/ 2147483647 h 849"/>
              <a:gd name="T18" fmla="*/ 2147483647 w 1301"/>
              <a:gd name="T19" fmla="*/ 2147483647 h 849"/>
              <a:gd name="T20" fmla="*/ 2147483647 w 1301"/>
              <a:gd name="T21" fmla="*/ 2147483647 h 849"/>
              <a:gd name="T22" fmla="*/ 2147483647 w 1301"/>
              <a:gd name="T23" fmla="*/ 2147483647 h 849"/>
              <a:gd name="T24" fmla="*/ 2147483647 w 1301"/>
              <a:gd name="T25" fmla="*/ 2147483647 h 849"/>
              <a:gd name="T26" fmla="*/ 2147483647 w 1301"/>
              <a:gd name="T27" fmla="*/ 2147483647 h 849"/>
              <a:gd name="T28" fmla="*/ 2147483647 w 1301"/>
              <a:gd name="T29" fmla="*/ 2147483647 h 849"/>
              <a:gd name="T30" fmla="*/ 2147483647 w 1301"/>
              <a:gd name="T31" fmla="*/ 2147483647 h 849"/>
              <a:gd name="T32" fmla="*/ 2147483647 w 1301"/>
              <a:gd name="T33" fmla="*/ 2147483647 h 849"/>
              <a:gd name="T34" fmla="*/ 2147483647 w 1301"/>
              <a:gd name="T35" fmla="*/ 2147483647 h 849"/>
              <a:gd name="T36" fmla="*/ 2147483647 w 1301"/>
              <a:gd name="T37" fmla="*/ 2147483647 h 849"/>
              <a:gd name="T38" fmla="*/ 2147483647 w 1301"/>
              <a:gd name="T39" fmla="*/ 2147483647 h 849"/>
              <a:gd name="T40" fmla="*/ 2147483647 w 1301"/>
              <a:gd name="T41" fmla="*/ 2147483647 h 849"/>
              <a:gd name="T42" fmla="*/ 2147483647 w 1301"/>
              <a:gd name="T43" fmla="*/ 2147483647 h 849"/>
              <a:gd name="T44" fmla="*/ 2147483647 w 1301"/>
              <a:gd name="T45" fmla="*/ 2147483647 h 849"/>
              <a:gd name="T46" fmla="*/ 2147483647 w 1301"/>
              <a:gd name="T47" fmla="*/ 2147483647 h 849"/>
              <a:gd name="T48" fmla="*/ 2147483647 w 1301"/>
              <a:gd name="T49" fmla="*/ 2147483647 h 849"/>
              <a:gd name="T50" fmla="*/ 2147483647 w 1301"/>
              <a:gd name="T51" fmla="*/ 2147483647 h 8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01"/>
              <a:gd name="T79" fmla="*/ 0 h 849"/>
              <a:gd name="T80" fmla="*/ 1301 w 1301"/>
              <a:gd name="T81" fmla="*/ 849 h 84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01" h="849">
                <a:moveTo>
                  <a:pt x="87" y="462"/>
                </a:moveTo>
                <a:cubicBezTo>
                  <a:pt x="61" y="314"/>
                  <a:pt x="0" y="142"/>
                  <a:pt x="172" y="112"/>
                </a:cubicBezTo>
                <a:cubicBezTo>
                  <a:pt x="266" y="52"/>
                  <a:pt x="465" y="68"/>
                  <a:pt x="549" y="65"/>
                </a:cubicBezTo>
                <a:cubicBezTo>
                  <a:pt x="647" y="0"/>
                  <a:pt x="749" y="14"/>
                  <a:pt x="870" y="9"/>
                </a:cubicBezTo>
                <a:cubicBezTo>
                  <a:pt x="889" y="12"/>
                  <a:pt x="908" y="16"/>
                  <a:pt x="927" y="18"/>
                </a:cubicBezTo>
                <a:cubicBezTo>
                  <a:pt x="968" y="22"/>
                  <a:pt x="1009" y="21"/>
                  <a:pt x="1050" y="27"/>
                </a:cubicBezTo>
                <a:cubicBezTo>
                  <a:pt x="1069" y="30"/>
                  <a:pt x="1106" y="46"/>
                  <a:pt x="1106" y="46"/>
                </a:cubicBezTo>
                <a:cubicBezTo>
                  <a:pt x="1116" y="56"/>
                  <a:pt x="1127" y="64"/>
                  <a:pt x="1135" y="75"/>
                </a:cubicBezTo>
                <a:cubicBezTo>
                  <a:pt x="1143" y="86"/>
                  <a:pt x="1145" y="101"/>
                  <a:pt x="1154" y="112"/>
                </a:cubicBezTo>
                <a:cubicBezTo>
                  <a:pt x="1164" y="124"/>
                  <a:pt x="1181" y="129"/>
                  <a:pt x="1191" y="141"/>
                </a:cubicBezTo>
                <a:cubicBezTo>
                  <a:pt x="1213" y="167"/>
                  <a:pt x="1248" y="226"/>
                  <a:pt x="1248" y="226"/>
                </a:cubicBezTo>
                <a:cubicBezTo>
                  <a:pt x="1257" y="368"/>
                  <a:pt x="1301" y="569"/>
                  <a:pt x="1220" y="688"/>
                </a:cubicBezTo>
                <a:cubicBezTo>
                  <a:pt x="1204" y="749"/>
                  <a:pt x="1178" y="752"/>
                  <a:pt x="1125" y="783"/>
                </a:cubicBezTo>
                <a:cubicBezTo>
                  <a:pt x="1105" y="844"/>
                  <a:pt x="1029" y="840"/>
                  <a:pt x="974" y="849"/>
                </a:cubicBezTo>
                <a:cubicBezTo>
                  <a:pt x="861" y="840"/>
                  <a:pt x="756" y="817"/>
                  <a:pt x="644" y="802"/>
                </a:cubicBezTo>
                <a:cubicBezTo>
                  <a:pt x="601" y="746"/>
                  <a:pt x="602" y="772"/>
                  <a:pt x="549" y="736"/>
                </a:cubicBezTo>
                <a:cubicBezTo>
                  <a:pt x="472" y="684"/>
                  <a:pt x="536" y="705"/>
                  <a:pt x="455" y="688"/>
                </a:cubicBezTo>
                <a:cubicBezTo>
                  <a:pt x="429" y="615"/>
                  <a:pt x="467" y="705"/>
                  <a:pt x="417" y="641"/>
                </a:cubicBezTo>
                <a:cubicBezTo>
                  <a:pt x="411" y="633"/>
                  <a:pt x="412" y="622"/>
                  <a:pt x="408" y="613"/>
                </a:cubicBezTo>
                <a:cubicBezTo>
                  <a:pt x="376" y="550"/>
                  <a:pt x="342" y="522"/>
                  <a:pt x="275" y="509"/>
                </a:cubicBezTo>
                <a:cubicBezTo>
                  <a:pt x="263" y="512"/>
                  <a:pt x="251" y="519"/>
                  <a:pt x="238" y="518"/>
                </a:cubicBezTo>
                <a:cubicBezTo>
                  <a:pt x="218" y="516"/>
                  <a:pt x="181" y="500"/>
                  <a:pt x="181" y="500"/>
                </a:cubicBezTo>
                <a:cubicBezTo>
                  <a:pt x="172" y="494"/>
                  <a:pt x="164" y="483"/>
                  <a:pt x="153" y="481"/>
                </a:cubicBezTo>
                <a:cubicBezTo>
                  <a:pt x="140" y="479"/>
                  <a:pt x="127" y="494"/>
                  <a:pt x="115" y="490"/>
                </a:cubicBezTo>
                <a:cubicBezTo>
                  <a:pt x="104" y="486"/>
                  <a:pt x="104" y="470"/>
                  <a:pt x="96" y="462"/>
                </a:cubicBezTo>
                <a:cubicBezTo>
                  <a:pt x="94" y="460"/>
                  <a:pt x="90" y="462"/>
                  <a:pt x="87" y="462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 Graph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G</a:t>
            </a:r>
            <a:r>
              <a:rPr lang="en-US" baseline="30000" smtClean="0"/>
              <a:t>SCC</a:t>
            </a:r>
            <a:r>
              <a:rPr lang="en-US" smtClean="0"/>
              <a:t> </a:t>
            </a:r>
            <a:r>
              <a:rPr lang="en-US" smtClean="0">
                <a:latin typeface="MTSYN" charset="-127"/>
              </a:rPr>
              <a:t>= </a:t>
            </a:r>
            <a:r>
              <a:rPr lang="en-US" smtClean="0">
                <a:latin typeface="RMTMI" charset="0"/>
              </a:rPr>
              <a:t>(</a:t>
            </a:r>
            <a:r>
              <a:rPr lang="en-US" i="1" smtClean="0"/>
              <a:t>V</a:t>
            </a:r>
            <a:r>
              <a:rPr lang="en-US" baseline="30000" smtClean="0"/>
              <a:t>SCC</a:t>
            </a:r>
            <a:r>
              <a:rPr lang="en-US" i="1" smtClean="0">
                <a:latin typeface="RMTMI" charset="0"/>
              </a:rPr>
              <a:t>, </a:t>
            </a:r>
            <a:r>
              <a:rPr lang="en-US" i="1" smtClean="0"/>
              <a:t>E</a:t>
            </a:r>
            <a:r>
              <a:rPr lang="en-US" baseline="30000" smtClean="0"/>
              <a:t>SCC</a:t>
            </a:r>
            <a:r>
              <a:rPr lang="en-US" smtClean="0">
                <a:latin typeface="RMTMI" charset="0"/>
              </a:rPr>
              <a:t>)</a:t>
            </a:r>
            <a:r>
              <a:rPr lang="en-US" smtClean="0"/>
              <a:t>.</a:t>
            </a:r>
          </a:p>
          <a:p>
            <a:r>
              <a:rPr lang="en-US" i="1" smtClean="0"/>
              <a:t>V</a:t>
            </a:r>
            <a:r>
              <a:rPr lang="en-US" baseline="30000" smtClean="0"/>
              <a:t>SCC</a:t>
            </a:r>
            <a:r>
              <a:rPr lang="en-US" smtClean="0"/>
              <a:t> has one vertex for each SCC in </a:t>
            </a:r>
            <a:r>
              <a:rPr lang="en-US" i="1" smtClean="0"/>
              <a:t>G</a:t>
            </a:r>
            <a:r>
              <a:rPr lang="en-US" smtClean="0"/>
              <a:t>.</a:t>
            </a:r>
          </a:p>
          <a:p>
            <a:r>
              <a:rPr lang="en-US" i="1" smtClean="0"/>
              <a:t>E</a:t>
            </a:r>
            <a:r>
              <a:rPr lang="en-US" baseline="30000" smtClean="0"/>
              <a:t>SCC</a:t>
            </a:r>
            <a:r>
              <a:rPr lang="en-US" smtClean="0"/>
              <a:t> has an edge if there’s an edge between the corresponding SCC’s in </a:t>
            </a:r>
            <a:r>
              <a:rPr lang="en-US" i="1" smtClean="0"/>
              <a:t>G</a:t>
            </a:r>
            <a:r>
              <a:rPr lang="en-US" smtClean="0"/>
              <a:t>.</a:t>
            </a:r>
          </a:p>
          <a:p>
            <a:r>
              <a:rPr lang="en-US" i="1" smtClean="0"/>
              <a:t>G</a:t>
            </a:r>
            <a:r>
              <a:rPr lang="en-US" baseline="30000" smtClean="0"/>
              <a:t>SCC </a:t>
            </a:r>
            <a:r>
              <a:rPr lang="en-US" smtClean="0"/>
              <a:t>for the example considered:</a:t>
            </a:r>
          </a:p>
          <a:p>
            <a:endParaRPr lang="en-US" smtClean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791200" y="4800600"/>
            <a:ext cx="3276600" cy="1295400"/>
            <a:chOff x="3648" y="3024"/>
            <a:chExt cx="2064" cy="816"/>
          </a:xfrm>
        </p:grpSpPr>
        <p:sp>
          <p:nvSpPr>
            <p:cNvPr id="31784" name="Oval 4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Oval 5"/>
            <p:cNvSpPr>
              <a:spLocks noChangeArrowheads="1"/>
            </p:cNvSpPr>
            <p:nvPr/>
          </p:nvSpPr>
          <p:spPr bwMode="auto">
            <a:xfrm>
              <a:off x="4464" y="3024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Oval 6"/>
            <p:cNvSpPr>
              <a:spLocks noChangeArrowheads="1"/>
            </p:cNvSpPr>
            <p:nvPr/>
          </p:nvSpPr>
          <p:spPr bwMode="auto">
            <a:xfrm>
              <a:off x="5472" y="3024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Oval 7"/>
            <p:cNvSpPr>
              <a:spLocks noChangeArrowheads="1"/>
            </p:cNvSpPr>
            <p:nvPr/>
          </p:nvSpPr>
          <p:spPr bwMode="auto">
            <a:xfrm>
              <a:off x="4896" y="360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788" name="AutoShape 8"/>
            <p:cNvCxnSpPr>
              <a:cxnSpLocks noChangeShapeType="1"/>
              <a:stCxn id="31784" idx="6"/>
              <a:endCxn id="31785" idx="2"/>
            </p:cNvCxnSpPr>
            <p:nvPr/>
          </p:nvCxnSpPr>
          <p:spPr bwMode="auto">
            <a:xfrm>
              <a:off x="3888" y="3144"/>
              <a:ext cx="57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89" name="AutoShape 9"/>
            <p:cNvCxnSpPr>
              <a:cxnSpLocks noChangeShapeType="1"/>
              <a:stCxn id="31785" idx="6"/>
              <a:endCxn id="31786" idx="2"/>
            </p:cNvCxnSpPr>
            <p:nvPr/>
          </p:nvCxnSpPr>
          <p:spPr bwMode="auto">
            <a:xfrm>
              <a:off x="4704" y="3144"/>
              <a:ext cx="7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90" name="AutoShape 10"/>
            <p:cNvCxnSpPr>
              <a:cxnSpLocks noChangeShapeType="1"/>
              <a:stCxn id="31785" idx="5"/>
              <a:endCxn id="31787" idx="1"/>
            </p:cNvCxnSpPr>
            <p:nvPr/>
          </p:nvCxnSpPr>
          <p:spPr bwMode="auto">
            <a:xfrm>
              <a:off x="4669" y="3229"/>
              <a:ext cx="262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91" name="AutoShape 11"/>
            <p:cNvCxnSpPr>
              <a:cxnSpLocks noChangeShapeType="1"/>
              <a:stCxn id="31787" idx="7"/>
              <a:endCxn id="31786" idx="3"/>
            </p:cNvCxnSpPr>
            <p:nvPr/>
          </p:nvCxnSpPr>
          <p:spPr bwMode="auto">
            <a:xfrm flipV="1">
              <a:off x="5101" y="3229"/>
              <a:ext cx="406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52400" y="4800600"/>
            <a:ext cx="5486400" cy="1676400"/>
            <a:chOff x="96" y="-96"/>
            <a:chExt cx="3456" cy="1056"/>
          </a:xfrm>
        </p:grpSpPr>
        <p:sp>
          <p:nvSpPr>
            <p:cNvPr id="31751" name="Rectangle 12"/>
            <p:cNvSpPr>
              <a:spLocks noChangeArrowheads="1"/>
            </p:cNvSpPr>
            <p:nvPr/>
          </p:nvSpPr>
          <p:spPr bwMode="auto">
            <a:xfrm>
              <a:off x="2352" y="480"/>
              <a:ext cx="384" cy="43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Rectangle 13"/>
            <p:cNvSpPr>
              <a:spLocks noChangeArrowheads="1"/>
            </p:cNvSpPr>
            <p:nvPr/>
          </p:nvSpPr>
          <p:spPr bwMode="auto">
            <a:xfrm>
              <a:off x="2976" y="-96"/>
              <a:ext cx="576" cy="100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Rectangle 14"/>
            <p:cNvSpPr>
              <a:spLocks noChangeArrowheads="1"/>
            </p:cNvSpPr>
            <p:nvPr/>
          </p:nvSpPr>
          <p:spPr bwMode="auto">
            <a:xfrm>
              <a:off x="2256" y="-96"/>
              <a:ext cx="480" cy="48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Rectangle 15"/>
            <p:cNvSpPr>
              <a:spLocks noChangeArrowheads="1"/>
            </p:cNvSpPr>
            <p:nvPr/>
          </p:nvSpPr>
          <p:spPr bwMode="auto">
            <a:xfrm>
              <a:off x="1536" y="-96"/>
              <a:ext cx="720" cy="100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Rectangle 16"/>
            <p:cNvSpPr>
              <a:spLocks noChangeArrowheads="1"/>
            </p:cNvSpPr>
            <p:nvPr/>
          </p:nvSpPr>
          <p:spPr bwMode="auto">
            <a:xfrm>
              <a:off x="96" y="-96"/>
              <a:ext cx="1200" cy="105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Oval 17"/>
            <p:cNvSpPr>
              <a:spLocks noChangeArrowheads="1"/>
            </p:cNvSpPr>
            <p:nvPr/>
          </p:nvSpPr>
          <p:spPr bwMode="auto">
            <a:xfrm>
              <a:off x="192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Oval 18"/>
            <p:cNvSpPr>
              <a:spLocks noChangeArrowheads="1"/>
            </p:cNvSpPr>
            <p:nvPr/>
          </p:nvSpPr>
          <p:spPr bwMode="auto">
            <a:xfrm>
              <a:off x="936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Oval 19"/>
            <p:cNvSpPr>
              <a:spLocks noChangeArrowheads="1"/>
            </p:cNvSpPr>
            <p:nvPr/>
          </p:nvSpPr>
          <p:spPr bwMode="auto">
            <a:xfrm>
              <a:off x="192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Oval 20"/>
            <p:cNvSpPr>
              <a:spLocks noChangeArrowheads="1"/>
            </p:cNvSpPr>
            <p:nvPr/>
          </p:nvSpPr>
          <p:spPr bwMode="auto">
            <a:xfrm>
              <a:off x="936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Oval 21"/>
            <p:cNvSpPr>
              <a:spLocks noChangeArrowheads="1"/>
            </p:cNvSpPr>
            <p:nvPr/>
          </p:nvSpPr>
          <p:spPr bwMode="auto">
            <a:xfrm>
              <a:off x="1680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Oval 22"/>
            <p:cNvSpPr>
              <a:spLocks noChangeArrowheads="1"/>
            </p:cNvSpPr>
            <p:nvPr/>
          </p:nvSpPr>
          <p:spPr bwMode="auto">
            <a:xfrm>
              <a:off x="2424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Oval 23"/>
            <p:cNvSpPr>
              <a:spLocks noChangeArrowheads="1"/>
            </p:cNvSpPr>
            <p:nvPr/>
          </p:nvSpPr>
          <p:spPr bwMode="auto">
            <a:xfrm>
              <a:off x="1680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Oval 24"/>
            <p:cNvSpPr>
              <a:spLocks noChangeArrowheads="1"/>
            </p:cNvSpPr>
            <p:nvPr/>
          </p:nvSpPr>
          <p:spPr bwMode="auto">
            <a:xfrm>
              <a:off x="2424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Oval 25"/>
            <p:cNvSpPr>
              <a:spLocks noChangeArrowheads="1"/>
            </p:cNvSpPr>
            <p:nvPr/>
          </p:nvSpPr>
          <p:spPr bwMode="auto">
            <a:xfrm>
              <a:off x="3168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Oval 26"/>
            <p:cNvSpPr>
              <a:spLocks noChangeArrowheads="1"/>
            </p:cNvSpPr>
            <p:nvPr/>
          </p:nvSpPr>
          <p:spPr bwMode="auto">
            <a:xfrm>
              <a:off x="3168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766" name="AutoShape 27"/>
            <p:cNvCxnSpPr>
              <a:cxnSpLocks noChangeShapeType="1"/>
              <a:stCxn id="31756" idx="6"/>
              <a:endCxn id="31757" idx="2"/>
            </p:cNvCxnSpPr>
            <p:nvPr/>
          </p:nvCxnSpPr>
          <p:spPr bwMode="auto">
            <a:xfrm>
              <a:off x="432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67" name="AutoShape 28"/>
            <p:cNvCxnSpPr>
              <a:cxnSpLocks noChangeShapeType="1"/>
              <a:stCxn id="31756" idx="4"/>
              <a:endCxn id="31758" idx="0"/>
            </p:cNvCxnSpPr>
            <p:nvPr/>
          </p:nvCxnSpPr>
          <p:spPr bwMode="auto">
            <a:xfrm>
              <a:off x="312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68" name="AutoShape 29"/>
            <p:cNvCxnSpPr>
              <a:cxnSpLocks noChangeShapeType="1"/>
              <a:stCxn id="31757" idx="4"/>
              <a:endCxn id="31759" idx="0"/>
            </p:cNvCxnSpPr>
            <p:nvPr/>
          </p:nvCxnSpPr>
          <p:spPr bwMode="auto">
            <a:xfrm>
              <a:off x="1056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69" name="AutoShape 30"/>
            <p:cNvCxnSpPr>
              <a:cxnSpLocks noChangeShapeType="1"/>
              <a:stCxn id="31758" idx="6"/>
              <a:endCxn id="31759" idx="2"/>
            </p:cNvCxnSpPr>
            <p:nvPr/>
          </p:nvCxnSpPr>
          <p:spPr bwMode="auto">
            <a:xfrm>
              <a:off x="432" y="696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0" name="AutoShape 31"/>
            <p:cNvCxnSpPr>
              <a:cxnSpLocks noChangeShapeType="1"/>
              <a:stCxn id="31759" idx="1"/>
              <a:endCxn id="31756" idx="5"/>
            </p:cNvCxnSpPr>
            <p:nvPr/>
          </p:nvCxnSpPr>
          <p:spPr bwMode="auto">
            <a:xfrm flipH="1" flipV="1">
              <a:off x="397" y="205"/>
              <a:ext cx="574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1" name="AutoShape 32"/>
            <p:cNvCxnSpPr>
              <a:cxnSpLocks noChangeShapeType="1"/>
              <a:stCxn id="31760" idx="6"/>
              <a:endCxn id="31761" idx="2"/>
            </p:cNvCxnSpPr>
            <p:nvPr/>
          </p:nvCxnSpPr>
          <p:spPr bwMode="auto">
            <a:xfrm>
              <a:off x="1920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2" name="AutoShape 33"/>
            <p:cNvCxnSpPr>
              <a:cxnSpLocks noChangeShapeType="1"/>
              <a:stCxn id="31761" idx="4"/>
              <a:endCxn id="31762" idx="7"/>
            </p:cNvCxnSpPr>
            <p:nvPr/>
          </p:nvCxnSpPr>
          <p:spPr bwMode="auto">
            <a:xfrm flipH="1">
              <a:off x="1885" y="240"/>
              <a:ext cx="659" cy="3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3" name="AutoShape 34"/>
            <p:cNvCxnSpPr>
              <a:cxnSpLocks noChangeShapeType="1"/>
              <a:stCxn id="31762" idx="0"/>
              <a:endCxn id="31760" idx="4"/>
            </p:cNvCxnSpPr>
            <p:nvPr/>
          </p:nvCxnSpPr>
          <p:spPr bwMode="auto">
            <a:xfrm flipV="1">
              <a:off x="1800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4" name="AutoShape 35"/>
            <p:cNvCxnSpPr>
              <a:cxnSpLocks noChangeShapeType="1"/>
              <a:stCxn id="31760" idx="3"/>
              <a:endCxn id="31762" idx="1"/>
            </p:cNvCxnSpPr>
            <p:nvPr/>
          </p:nvCxnSpPr>
          <p:spPr bwMode="auto">
            <a:xfrm rot="5400000">
              <a:off x="1512" y="408"/>
              <a:ext cx="40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5" name="AutoShape 36"/>
            <p:cNvCxnSpPr>
              <a:cxnSpLocks noChangeShapeType="1"/>
              <a:stCxn id="31761" idx="4"/>
              <a:endCxn id="31763" idx="0"/>
            </p:cNvCxnSpPr>
            <p:nvPr/>
          </p:nvCxnSpPr>
          <p:spPr bwMode="auto">
            <a:xfrm>
              <a:off x="2544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6" name="AutoShape 37"/>
            <p:cNvCxnSpPr>
              <a:cxnSpLocks noChangeShapeType="1"/>
              <a:stCxn id="31764" idx="3"/>
              <a:endCxn id="31765" idx="1"/>
            </p:cNvCxnSpPr>
            <p:nvPr/>
          </p:nvCxnSpPr>
          <p:spPr bwMode="auto">
            <a:xfrm rot="5400000">
              <a:off x="3000" y="408"/>
              <a:ext cx="40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7" name="AutoShape 38"/>
            <p:cNvCxnSpPr>
              <a:cxnSpLocks noChangeShapeType="1"/>
              <a:stCxn id="31765" idx="7"/>
              <a:endCxn id="31764" idx="5"/>
            </p:cNvCxnSpPr>
            <p:nvPr/>
          </p:nvCxnSpPr>
          <p:spPr bwMode="auto">
            <a:xfrm rot="-5400000">
              <a:off x="3170" y="408"/>
              <a:ext cx="40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8" name="AutoShape 39"/>
            <p:cNvCxnSpPr>
              <a:cxnSpLocks noChangeShapeType="1"/>
              <a:stCxn id="31761" idx="6"/>
              <a:endCxn id="31764" idx="2"/>
            </p:cNvCxnSpPr>
            <p:nvPr/>
          </p:nvCxnSpPr>
          <p:spPr bwMode="auto">
            <a:xfrm>
              <a:off x="2664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79" name="AutoShape 40"/>
            <p:cNvCxnSpPr>
              <a:cxnSpLocks noChangeShapeType="1"/>
              <a:stCxn id="31761" idx="5"/>
              <a:endCxn id="31765" idx="1"/>
            </p:cNvCxnSpPr>
            <p:nvPr/>
          </p:nvCxnSpPr>
          <p:spPr bwMode="auto">
            <a:xfrm>
              <a:off x="2629" y="205"/>
              <a:ext cx="574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80" name="AutoShape 41"/>
            <p:cNvCxnSpPr>
              <a:cxnSpLocks noChangeShapeType="1"/>
              <a:stCxn id="31763" idx="6"/>
              <a:endCxn id="31765" idx="2"/>
            </p:cNvCxnSpPr>
            <p:nvPr/>
          </p:nvCxnSpPr>
          <p:spPr bwMode="auto">
            <a:xfrm>
              <a:off x="2664" y="696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81" name="AutoShape 42"/>
            <p:cNvCxnSpPr>
              <a:cxnSpLocks noChangeShapeType="1"/>
              <a:stCxn id="31757" idx="6"/>
              <a:endCxn id="31760" idx="2"/>
            </p:cNvCxnSpPr>
            <p:nvPr/>
          </p:nvCxnSpPr>
          <p:spPr bwMode="auto">
            <a:xfrm>
              <a:off x="1176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1782" name="AutoShape 43"/>
            <p:cNvCxnSpPr>
              <a:cxnSpLocks noChangeShapeType="1"/>
              <a:stCxn id="31759" idx="6"/>
              <a:endCxn id="31762" idx="2"/>
            </p:cNvCxnSpPr>
            <p:nvPr/>
          </p:nvCxnSpPr>
          <p:spPr bwMode="auto">
            <a:xfrm>
              <a:off x="1176" y="696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31783" name="Line 44"/>
            <p:cNvSpPr>
              <a:spLocks noChangeShapeType="1"/>
            </p:cNvSpPr>
            <p:nvPr/>
          </p:nvSpPr>
          <p:spPr bwMode="auto">
            <a:xfrm>
              <a:off x="2256" y="-96"/>
              <a:ext cx="0" cy="480"/>
            </a:xfrm>
            <a:prstGeom prst="line">
              <a:avLst/>
            </a:prstGeom>
            <a:noFill/>
            <a:ln w="12700">
              <a:solidFill>
                <a:srgbClr val="FFCC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Transpose of a Directed Graph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MTSYN" charset="-127"/>
              </a:rPr>
              <a:t>= </a:t>
            </a:r>
            <a:r>
              <a:rPr lang="en-US" b="1" dirty="0" smtClean="0">
                <a:solidFill>
                  <a:srgbClr val="CC3300"/>
                </a:solidFill>
              </a:rPr>
              <a:t>transpose</a:t>
            </a:r>
            <a:r>
              <a:rPr lang="en-US" b="1" i="1" dirty="0" smtClean="0"/>
              <a:t> </a:t>
            </a:r>
            <a:r>
              <a:rPr lang="en-US" dirty="0" smtClean="0"/>
              <a:t>of directed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G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MTSYN" charset="-127"/>
              </a:rPr>
              <a:t>= </a:t>
            </a:r>
            <a:r>
              <a:rPr lang="en-US" dirty="0" smtClean="0">
                <a:latin typeface="RMTMI" charset="0"/>
              </a:rPr>
              <a:t>(</a:t>
            </a:r>
            <a:r>
              <a:rPr lang="en-US" i="1" dirty="0" smtClean="0"/>
              <a:t>V</a:t>
            </a:r>
            <a:r>
              <a:rPr lang="en-US" i="1" dirty="0" smtClean="0">
                <a:latin typeface="RMTMI" charset="0"/>
              </a:rPr>
              <a:t>, </a:t>
            </a:r>
            <a:r>
              <a:rPr lang="en-US" i="1" dirty="0" smtClean="0"/>
              <a:t>E</a:t>
            </a:r>
            <a:r>
              <a:rPr lang="en-US" baseline="30000" dirty="0" smtClean="0"/>
              <a:t>T</a:t>
            </a:r>
            <a:r>
              <a:rPr lang="en-US" dirty="0" smtClean="0">
                <a:latin typeface="RMTMI" charset="0"/>
              </a:rPr>
              <a:t>)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latin typeface="MTSYN" charset="-127"/>
              </a:rPr>
              <a:t>= {</a:t>
            </a:r>
            <a:r>
              <a:rPr lang="en-US" dirty="0" smtClean="0">
                <a:latin typeface="RMTMI" charset="0"/>
              </a:rPr>
              <a:t>(</a:t>
            </a:r>
            <a:r>
              <a:rPr lang="en-US" i="1" dirty="0" smtClean="0"/>
              <a:t>u</a:t>
            </a:r>
            <a:r>
              <a:rPr lang="en-US" i="1" dirty="0" smtClean="0">
                <a:latin typeface="RMTMI" charset="0"/>
              </a:rPr>
              <a:t>, </a:t>
            </a:r>
            <a:r>
              <a:rPr lang="en-US" i="1" dirty="0" smtClean="0"/>
              <a:t>v</a:t>
            </a:r>
            <a:r>
              <a:rPr lang="en-US" dirty="0" smtClean="0">
                <a:latin typeface="RMTMI" charset="0"/>
              </a:rPr>
              <a:t>)</a:t>
            </a:r>
            <a:r>
              <a:rPr lang="en-US" i="1" dirty="0" smtClean="0">
                <a:latin typeface="RMTMI" charset="0"/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latin typeface="RMTMI" charset="0"/>
              </a:rPr>
              <a:t>(</a:t>
            </a:r>
            <a:r>
              <a:rPr lang="en-US" i="1" dirty="0" smtClean="0"/>
              <a:t>v</a:t>
            </a:r>
            <a:r>
              <a:rPr lang="en-US" i="1" dirty="0" smtClean="0">
                <a:latin typeface="RMTMI" charset="0"/>
              </a:rPr>
              <a:t>, </a:t>
            </a:r>
            <a:r>
              <a:rPr lang="en-US" i="1" dirty="0" smtClean="0"/>
              <a:t>u</a:t>
            </a:r>
            <a:r>
              <a:rPr lang="en-US" dirty="0" smtClean="0">
                <a:latin typeface="RMTMI" charset="0"/>
              </a:rPr>
              <a:t>)</a:t>
            </a:r>
            <a:r>
              <a:rPr lang="en-US" i="1" dirty="0" smtClean="0">
                <a:latin typeface="RMTMI" charset="0"/>
              </a:rPr>
              <a:t>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>
                <a:latin typeface="MTSYN" charset="-127"/>
              </a:rPr>
              <a:t> </a:t>
            </a:r>
            <a:r>
              <a:rPr lang="en-US" i="1" dirty="0" smtClean="0"/>
              <a:t>E</a:t>
            </a:r>
            <a:r>
              <a:rPr lang="en-US" dirty="0" smtClean="0">
                <a:latin typeface="MTSYN" charset="-127"/>
              </a:rPr>
              <a:t>}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G</a:t>
            </a:r>
            <a:r>
              <a:rPr lang="en-US" baseline="30000" dirty="0" smtClean="0"/>
              <a:t>T</a:t>
            </a:r>
            <a:r>
              <a:rPr lang="en-US" dirty="0" smtClean="0"/>
              <a:t> is </a:t>
            </a:r>
            <a:r>
              <a:rPr lang="en-US" i="1" dirty="0" smtClean="0"/>
              <a:t>G </a:t>
            </a:r>
            <a:r>
              <a:rPr lang="en-US" dirty="0" smtClean="0"/>
              <a:t>with all edges reversed.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G </a:t>
            </a:r>
            <a:r>
              <a:rPr lang="en-US" dirty="0" smtClean="0">
                <a:solidFill>
                  <a:schemeClr val="accent1"/>
                </a:solidFill>
              </a:rPr>
              <a:t>and </a:t>
            </a:r>
            <a:r>
              <a:rPr lang="en-US" i="1" dirty="0" smtClean="0">
                <a:solidFill>
                  <a:schemeClr val="accent1"/>
                </a:solidFill>
              </a:rPr>
              <a:t>G</a:t>
            </a:r>
            <a:r>
              <a:rPr lang="en-US" baseline="30000" dirty="0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 have the </a:t>
            </a:r>
            <a:r>
              <a:rPr lang="en-US" i="1" dirty="0" smtClean="0">
                <a:solidFill>
                  <a:schemeClr val="accent1"/>
                </a:solidFill>
              </a:rPr>
              <a:t>same </a:t>
            </a:r>
            <a:r>
              <a:rPr lang="en-US" dirty="0" smtClean="0">
                <a:solidFill>
                  <a:schemeClr val="accent1"/>
                </a:solidFill>
              </a:rPr>
              <a:t>SCC’s</a:t>
            </a:r>
            <a:r>
              <a:rPr lang="en-US" dirty="0" smtClean="0"/>
              <a:t>. (</a:t>
            </a:r>
            <a:r>
              <a:rPr lang="en-US" i="1" dirty="0" smtClean="0"/>
              <a:t>u </a:t>
            </a:r>
            <a:r>
              <a:rPr lang="en-US" dirty="0" smtClean="0"/>
              <a:t>and </a:t>
            </a:r>
            <a:r>
              <a:rPr lang="en-US" i="1" dirty="0" smtClean="0"/>
              <a:t>v</a:t>
            </a:r>
            <a:r>
              <a:rPr lang="en-US" i="1" dirty="0" smtClean="0">
                <a:latin typeface="RMTMI" charset="0"/>
              </a:rPr>
              <a:t> </a:t>
            </a:r>
            <a:r>
              <a:rPr lang="en-US" dirty="0" smtClean="0"/>
              <a:t>are reachable from each other in </a:t>
            </a:r>
            <a:r>
              <a:rPr lang="en-US" i="1" dirty="0" smtClean="0"/>
              <a:t>G </a:t>
            </a:r>
            <a:r>
              <a:rPr lang="en-US" dirty="0" smtClean="0"/>
              <a:t>if and only if reachable from each other in </a:t>
            </a:r>
            <a:r>
              <a:rPr lang="en-US" i="1" dirty="0" smtClean="0"/>
              <a:t>G</a:t>
            </a:r>
            <a:r>
              <a:rPr lang="en-US" baseline="30000" dirty="0" smtClean="0"/>
              <a:t>T</a:t>
            </a:r>
            <a:r>
              <a:rPr lang="en-US" dirty="0" smtClean="0"/>
              <a:t>.)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to determine SCCs</a:t>
            </a:r>
          </a:p>
        </p:txBody>
      </p:sp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2481263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rtlCol="0">
            <a:normAutofit/>
          </a:bodyPr>
          <a:lstStyle/>
          <a:p>
            <a:pPr marL="533400" indent="-533400" fontAlgn="auto">
              <a:spcAft>
                <a:spcPts val="0"/>
              </a:spcAft>
              <a:buFont typeface="Times New Roman" pitchFamily="18" charset="0"/>
              <a:buNone/>
              <a:defRPr/>
            </a:pPr>
            <a:r>
              <a:rPr lang="en-US" sz="2000" u="sng" smtClean="0"/>
              <a:t>SCC</a:t>
            </a:r>
            <a:r>
              <a:rPr lang="en-US" sz="2000" u="sng" smtClean="0">
                <a:latin typeface="RMTMI" charset="-95"/>
              </a:rPr>
              <a:t>(</a:t>
            </a:r>
            <a:r>
              <a:rPr lang="en-US" sz="2000" i="1" u="sng" smtClean="0"/>
              <a:t>G</a:t>
            </a:r>
            <a:r>
              <a:rPr lang="en-US" sz="2000" u="sng" smtClean="0">
                <a:latin typeface="RMTMI" charset="-95"/>
              </a:rPr>
              <a:t>)</a:t>
            </a:r>
          </a:p>
          <a:p>
            <a:pPr marL="533400" indent="-53340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000" smtClean="0"/>
              <a:t>call DFS</a:t>
            </a:r>
            <a:r>
              <a:rPr lang="en-US" sz="2000" smtClean="0">
                <a:latin typeface="RMTMI" charset="-95"/>
              </a:rPr>
              <a:t>(</a:t>
            </a:r>
            <a:r>
              <a:rPr lang="en-US" sz="2000" i="1" smtClean="0"/>
              <a:t>G</a:t>
            </a:r>
            <a:r>
              <a:rPr lang="en-US" sz="2000" smtClean="0">
                <a:latin typeface="RMTMI" charset="-95"/>
              </a:rPr>
              <a:t>)</a:t>
            </a:r>
            <a:r>
              <a:rPr lang="en-US" sz="2000" i="1" smtClean="0">
                <a:latin typeface="RMTMI" charset="-95"/>
              </a:rPr>
              <a:t> </a:t>
            </a:r>
            <a:r>
              <a:rPr lang="en-US" sz="2000" smtClean="0"/>
              <a:t>to compute finishing times </a:t>
            </a:r>
            <a:r>
              <a:rPr lang="en-US" sz="2000" i="1" smtClean="0"/>
              <a:t>f </a:t>
            </a:r>
            <a:r>
              <a:rPr lang="en-US" sz="2000" smtClean="0"/>
              <a:t>[</a:t>
            </a:r>
            <a:r>
              <a:rPr lang="en-US" sz="2000" i="1" smtClean="0"/>
              <a:t>u</a:t>
            </a:r>
            <a:r>
              <a:rPr lang="en-US" sz="2000" smtClean="0"/>
              <a:t>] for all </a:t>
            </a:r>
            <a:r>
              <a:rPr lang="en-US" sz="2000" i="1" smtClean="0"/>
              <a:t>u</a:t>
            </a:r>
          </a:p>
          <a:p>
            <a:pPr marL="533400" indent="-53340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000" smtClean="0"/>
              <a:t>compute </a:t>
            </a:r>
            <a:r>
              <a:rPr lang="en-US" sz="2000" i="1" smtClean="0"/>
              <a:t>G</a:t>
            </a:r>
            <a:r>
              <a:rPr lang="en-US" sz="2000" baseline="30000" smtClean="0"/>
              <a:t>T</a:t>
            </a:r>
          </a:p>
          <a:p>
            <a:pPr marL="533400" indent="-53340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000" smtClean="0"/>
              <a:t>call DFS</a:t>
            </a:r>
            <a:r>
              <a:rPr lang="en-US" sz="2000" smtClean="0">
                <a:latin typeface="RMTMI" charset="-95"/>
              </a:rPr>
              <a:t>(</a:t>
            </a:r>
            <a:r>
              <a:rPr lang="en-US" sz="2000" i="1" smtClean="0"/>
              <a:t>G</a:t>
            </a:r>
            <a:r>
              <a:rPr lang="en-US" sz="2000" baseline="30000" smtClean="0"/>
              <a:t>T</a:t>
            </a:r>
            <a:r>
              <a:rPr lang="en-US" sz="2000" smtClean="0">
                <a:latin typeface="RMTMI" charset="-95"/>
              </a:rPr>
              <a:t>)</a:t>
            </a:r>
            <a:r>
              <a:rPr lang="en-US" sz="2000" smtClean="0"/>
              <a:t>, but in the main loop, consider vertices in order of decreasing </a:t>
            </a:r>
            <a:r>
              <a:rPr lang="en-US" sz="2000" i="1" smtClean="0"/>
              <a:t>f </a:t>
            </a:r>
            <a:r>
              <a:rPr lang="en-US" sz="2000" smtClean="0"/>
              <a:t>[</a:t>
            </a:r>
            <a:r>
              <a:rPr lang="en-US" sz="2000" i="1" smtClean="0"/>
              <a:t>u</a:t>
            </a:r>
            <a:r>
              <a:rPr lang="en-US" sz="2000" smtClean="0"/>
              <a:t>] (as computed in first DFS)</a:t>
            </a:r>
          </a:p>
          <a:p>
            <a:pPr marL="533400" indent="-533400" fontAlgn="auto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000" smtClean="0"/>
              <a:t>output the vertices in each tree of the depth-first forest formed in second DFS as a separate SCC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304800" y="4495800"/>
            <a:ext cx="2238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3300"/>
                </a:solidFill>
                <a:latin typeface="Times New Roman" pitchFamily="18" charset="0"/>
              </a:rPr>
              <a:t>Time:</a:t>
            </a:r>
            <a:r>
              <a:rPr lang="en-US" sz="2400" b="1">
                <a:latin typeface="Times New Roman" pitchFamily="18" charset="0"/>
              </a:rPr>
              <a:t> 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>
                <a:solidFill>
                  <a:schemeClr val="hlink"/>
                </a:solidFill>
                <a:latin typeface="RMTMI" charset="0"/>
              </a:rPr>
              <a:t>(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V </a:t>
            </a:r>
            <a:r>
              <a:rPr lang="en-US" sz="2400">
                <a:solidFill>
                  <a:schemeClr val="hlink"/>
                </a:solidFill>
                <a:latin typeface="MTSYN" charset="-127"/>
              </a:rPr>
              <a:t>+ 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E</a:t>
            </a:r>
            <a:r>
              <a:rPr lang="en-US" sz="2400">
                <a:solidFill>
                  <a:schemeClr val="hlink"/>
                </a:solidFill>
                <a:latin typeface="RMTMI" charset="0"/>
              </a:rPr>
              <a:t>)</a:t>
            </a:r>
            <a:r>
              <a:rPr lang="en-US" sz="2400"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reeform 2"/>
          <p:cNvSpPr>
            <a:spLocks/>
          </p:cNvSpPr>
          <p:nvPr/>
        </p:nvSpPr>
        <p:spPr bwMode="auto">
          <a:xfrm>
            <a:off x="522288" y="1546225"/>
            <a:ext cx="2311400" cy="1736725"/>
          </a:xfrm>
          <a:custGeom>
            <a:avLst/>
            <a:gdLst>
              <a:gd name="T0" fmla="*/ 2147483647 w 1456"/>
              <a:gd name="T1" fmla="*/ 2147483647 h 1094"/>
              <a:gd name="T2" fmla="*/ 2147483647 w 1456"/>
              <a:gd name="T3" fmla="*/ 0 h 1094"/>
              <a:gd name="T4" fmla="*/ 2147483647 w 1456"/>
              <a:gd name="T5" fmla="*/ 2147483647 h 1094"/>
              <a:gd name="T6" fmla="*/ 2147483647 w 1456"/>
              <a:gd name="T7" fmla="*/ 2147483647 h 1094"/>
              <a:gd name="T8" fmla="*/ 2147483647 w 1456"/>
              <a:gd name="T9" fmla="*/ 2147483647 h 1094"/>
              <a:gd name="T10" fmla="*/ 2147483647 w 1456"/>
              <a:gd name="T11" fmla="*/ 2147483647 h 1094"/>
              <a:gd name="T12" fmla="*/ 2147483647 w 1456"/>
              <a:gd name="T13" fmla="*/ 2147483647 h 1094"/>
              <a:gd name="T14" fmla="*/ 2147483647 w 1456"/>
              <a:gd name="T15" fmla="*/ 2147483647 h 1094"/>
              <a:gd name="T16" fmla="*/ 2147483647 w 1456"/>
              <a:gd name="T17" fmla="*/ 2147483647 h 1094"/>
              <a:gd name="T18" fmla="*/ 2147483647 w 1456"/>
              <a:gd name="T19" fmla="*/ 2147483647 h 1094"/>
              <a:gd name="T20" fmla="*/ 2147483647 w 1456"/>
              <a:gd name="T21" fmla="*/ 2147483647 h 1094"/>
              <a:gd name="T22" fmla="*/ 2147483647 w 1456"/>
              <a:gd name="T23" fmla="*/ 2147483647 h 1094"/>
              <a:gd name="T24" fmla="*/ 2147483647 w 1456"/>
              <a:gd name="T25" fmla="*/ 2147483647 h 1094"/>
              <a:gd name="T26" fmla="*/ 2147483647 w 1456"/>
              <a:gd name="T27" fmla="*/ 2147483647 h 1094"/>
              <a:gd name="T28" fmla="*/ 2147483647 w 1456"/>
              <a:gd name="T29" fmla="*/ 2147483647 h 1094"/>
              <a:gd name="T30" fmla="*/ 2147483647 w 1456"/>
              <a:gd name="T31" fmla="*/ 2147483647 h 1094"/>
              <a:gd name="T32" fmla="*/ 2147483647 w 1456"/>
              <a:gd name="T33" fmla="*/ 2147483647 h 1094"/>
              <a:gd name="T34" fmla="*/ 2147483647 w 1456"/>
              <a:gd name="T35" fmla="*/ 2147483647 h 1094"/>
              <a:gd name="T36" fmla="*/ 2147483647 w 1456"/>
              <a:gd name="T37" fmla="*/ 2147483647 h 1094"/>
              <a:gd name="T38" fmla="*/ 2147483647 w 1456"/>
              <a:gd name="T39" fmla="*/ 2147483647 h 1094"/>
              <a:gd name="T40" fmla="*/ 2147483647 w 1456"/>
              <a:gd name="T41" fmla="*/ 2147483647 h 1094"/>
              <a:gd name="T42" fmla="*/ 2147483647 w 1456"/>
              <a:gd name="T43" fmla="*/ 2147483647 h 1094"/>
              <a:gd name="T44" fmla="*/ 2147483647 w 1456"/>
              <a:gd name="T45" fmla="*/ 2147483647 h 1094"/>
              <a:gd name="T46" fmla="*/ 2147483647 w 1456"/>
              <a:gd name="T47" fmla="*/ 2147483647 h 1094"/>
              <a:gd name="T48" fmla="*/ 2147483647 w 1456"/>
              <a:gd name="T49" fmla="*/ 2147483647 h 1094"/>
              <a:gd name="T50" fmla="*/ 2147483647 w 1456"/>
              <a:gd name="T51" fmla="*/ 2147483647 h 1094"/>
              <a:gd name="T52" fmla="*/ 2147483647 w 1456"/>
              <a:gd name="T53" fmla="*/ 2147483647 h 1094"/>
              <a:gd name="T54" fmla="*/ 2147483647 w 1456"/>
              <a:gd name="T55" fmla="*/ 2147483647 h 1094"/>
              <a:gd name="T56" fmla="*/ 2147483647 w 1456"/>
              <a:gd name="T57" fmla="*/ 2147483647 h 1094"/>
              <a:gd name="T58" fmla="*/ 2147483647 w 1456"/>
              <a:gd name="T59" fmla="*/ 2147483647 h 1094"/>
              <a:gd name="T60" fmla="*/ 2147483647 w 1456"/>
              <a:gd name="T61" fmla="*/ 2147483647 h 1094"/>
              <a:gd name="T62" fmla="*/ 2147483647 w 1456"/>
              <a:gd name="T63" fmla="*/ 2147483647 h 1094"/>
              <a:gd name="T64" fmla="*/ 2147483647 w 1456"/>
              <a:gd name="T65" fmla="*/ 2147483647 h 1094"/>
              <a:gd name="T66" fmla="*/ 2147483647 w 1456"/>
              <a:gd name="T67" fmla="*/ 2147483647 h 1094"/>
              <a:gd name="T68" fmla="*/ 2147483647 w 1456"/>
              <a:gd name="T69" fmla="*/ 2147483647 h 1094"/>
              <a:gd name="T70" fmla="*/ 2147483647 w 1456"/>
              <a:gd name="T71" fmla="*/ 2147483647 h 1094"/>
              <a:gd name="T72" fmla="*/ 2147483647 w 1456"/>
              <a:gd name="T73" fmla="*/ 2147483647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4105275" y="2500313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2900363" y="1557338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1747838" y="2447925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Example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738" y="1801813"/>
            <a:ext cx="4424362" cy="1341437"/>
            <a:chOff x="437" y="953"/>
            <a:chExt cx="2787" cy="845"/>
          </a:xfrm>
        </p:grpSpPr>
        <p:sp>
          <p:nvSpPr>
            <p:cNvPr id="35950" name="Oval 8"/>
            <p:cNvSpPr>
              <a:spLocks noChangeArrowheads="1"/>
            </p:cNvSpPr>
            <p:nvPr/>
          </p:nvSpPr>
          <p:spPr bwMode="auto">
            <a:xfrm>
              <a:off x="437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5951" name="Oval 9"/>
            <p:cNvSpPr>
              <a:spLocks noChangeArrowheads="1"/>
            </p:cNvSpPr>
            <p:nvPr/>
          </p:nvSpPr>
          <p:spPr bwMode="auto">
            <a:xfrm>
              <a:off x="1185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5952" name="Oval 10"/>
            <p:cNvSpPr>
              <a:spLocks noChangeArrowheads="1"/>
            </p:cNvSpPr>
            <p:nvPr/>
          </p:nvSpPr>
          <p:spPr bwMode="auto">
            <a:xfrm>
              <a:off x="2681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5953" name="Oval 11"/>
            <p:cNvSpPr>
              <a:spLocks noChangeArrowheads="1"/>
            </p:cNvSpPr>
            <p:nvPr/>
          </p:nvSpPr>
          <p:spPr bwMode="auto">
            <a:xfrm>
              <a:off x="1933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5954" name="Oval 12"/>
            <p:cNvSpPr>
              <a:spLocks noChangeArrowheads="1"/>
            </p:cNvSpPr>
            <p:nvPr/>
          </p:nvSpPr>
          <p:spPr bwMode="auto">
            <a:xfrm>
              <a:off x="438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5955" name="Oval 13"/>
            <p:cNvSpPr>
              <a:spLocks noChangeArrowheads="1"/>
            </p:cNvSpPr>
            <p:nvPr/>
          </p:nvSpPr>
          <p:spPr bwMode="auto">
            <a:xfrm>
              <a:off x="1186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5956" name="Oval 14"/>
            <p:cNvSpPr>
              <a:spLocks noChangeArrowheads="1"/>
            </p:cNvSpPr>
            <p:nvPr/>
          </p:nvSpPr>
          <p:spPr bwMode="auto">
            <a:xfrm>
              <a:off x="2682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5957" name="Oval 15"/>
            <p:cNvSpPr>
              <a:spLocks noChangeArrowheads="1"/>
            </p:cNvSpPr>
            <p:nvPr/>
          </p:nvSpPr>
          <p:spPr bwMode="auto">
            <a:xfrm>
              <a:off x="1934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006475" y="1479550"/>
            <a:ext cx="3783013" cy="2101850"/>
            <a:chOff x="634" y="750"/>
            <a:chExt cx="2383" cy="1324"/>
          </a:xfrm>
        </p:grpSpPr>
        <p:sp>
          <p:nvSpPr>
            <p:cNvPr id="35942" name="Text Box 17"/>
            <p:cNvSpPr txBox="1">
              <a:spLocks noChangeArrowheads="1"/>
            </p:cNvSpPr>
            <p:nvPr/>
          </p:nvSpPr>
          <p:spPr bwMode="auto">
            <a:xfrm>
              <a:off x="642" y="750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35943" name="Text Box 18"/>
            <p:cNvSpPr txBox="1">
              <a:spLocks noChangeArrowheads="1"/>
            </p:cNvSpPr>
            <p:nvPr/>
          </p:nvSpPr>
          <p:spPr bwMode="auto">
            <a:xfrm>
              <a:off x="1377" y="750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35944" name="Text Box 19"/>
            <p:cNvSpPr txBox="1">
              <a:spLocks noChangeArrowheads="1"/>
            </p:cNvSpPr>
            <p:nvPr/>
          </p:nvSpPr>
          <p:spPr bwMode="auto">
            <a:xfrm>
              <a:off x="2112" y="750"/>
              <a:ext cx="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35945" name="Text Box 20"/>
            <p:cNvSpPr txBox="1">
              <a:spLocks noChangeArrowheads="1"/>
            </p:cNvSpPr>
            <p:nvPr/>
          </p:nvSpPr>
          <p:spPr bwMode="auto">
            <a:xfrm>
              <a:off x="2837" y="750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35946" name="Text Box 21"/>
            <p:cNvSpPr txBox="1">
              <a:spLocks noChangeArrowheads="1"/>
            </p:cNvSpPr>
            <p:nvPr/>
          </p:nvSpPr>
          <p:spPr bwMode="auto">
            <a:xfrm>
              <a:off x="634" y="1841"/>
              <a:ext cx="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35947" name="Text Box 22"/>
            <p:cNvSpPr txBox="1">
              <a:spLocks noChangeArrowheads="1"/>
            </p:cNvSpPr>
            <p:nvPr/>
          </p:nvSpPr>
          <p:spPr bwMode="auto">
            <a:xfrm>
              <a:off x="1369" y="1841"/>
              <a:ext cx="1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35948" name="Text Box 23"/>
            <p:cNvSpPr txBox="1">
              <a:spLocks noChangeArrowheads="1"/>
            </p:cNvSpPr>
            <p:nvPr/>
          </p:nvSpPr>
          <p:spPr bwMode="auto">
            <a:xfrm>
              <a:off x="2104" y="1841"/>
              <a:ext cx="1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35949" name="Text Box 24"/>
            <p:cNvSpPr txBox="1">
              <a:spLocks noChangeArrowheads="1"/>
            </p:cNvSpPr>
            <p:nvPr/>
          </p:nvSpPr>
          <p:spPr bwMode="auto">
            <a:xfrm>
              <a:off x="2829" y="1841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h</a:t>
              </a:r>
            </a:p>
          </p:txBody>
        </p:sp>
      </p:grpSp>
      <p:sp>
        <p:nvSpPr>
          <p:cNvPr id="35849" name="Line 25"/>
          <p:cNvSpPr>
            <a:spLocks noChangeShapeType="1"/>
          </p:cNvSpPr>
          <p:nvPr/>
        </p:nvSpPr>
        <p:spPr bwMode="auto">
          <a:xfrm>
            <a:off x="3946525" y="2900363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Line 26"/>
          <p:cNvSpPr>
            <a:spLocks noChangeShapeType="1"/>
          </p:cNvSpPr>
          <p:nvPr/>
        </p:nvSpPr>
        <p:spPr bwMode="auto">
          <a:xfrm flipV="1">
            <a:off x="1119188" y="2246313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Line 27"/>
          <p:cNvSpPr>
            <a:spLocks noChangeShapeType="1"/>
          </p:cNvSpPr>
          <p:nvPr/>
        </p:nvSpPr>
        <p:spPr bwMode="auto">
          <a:xfrm flipV="1">
            <a:off x="3503613" y="2270125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Freeform 28"/>
          <p:cNvSpPr>
            <a:spLocks/>
          </p:cNvSpPr>
          <p:nvPr/>
        </p:nvSpPr>
        <p:spPr bwMode="auto">
          <a:xfrm>
            <a:off x="3803650" y="1741488"/>
            <a:ext cx="585788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Freeform 29"/>
          <p:cNvSpPr>
            <a:spLocks/>
          </p:cNvSpPr>
          <p:nvPr/>
        </p:nvSpPr>
        <p:spPr bwMode="auto">
          <a:xfrm flipV="1">
            <a:off x="2605088" y="3065463"/>
            <a:ext cx="585787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Text Box 30"/>
          <p:cNvSpPr txBox="1">
            <a:spLocks noChangeArrowheads="1"/>
          </p:cNvSpPr>
          <p:nvPr/>
        </p:nvSpPr>
        <p:spPr bwMode="auto">
          <a:xfrm>
            <a:off x="3176588" y="1851025"/>
            <a:ext cx="376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</a:t>
            </a:r>
          </a:p>
        </p:txBody>
      </p:sp>
      <p:sp>
        <p:nvSpPr>
          <p:cNvPr id="35855" name="Text Box 31"/>
          <p:cNvSpPr txBox="1">
            <a:spLocks noChangeArrowheads="1"/>
          </p:cNvSpPr>
          <p:nvPr/>
        </p:nvSpPr>
        <p:spPr bwMode="auto">
          <a:xfrm>
            <a:off x="3265488" y="2725738"/>
            <a:ext cx="376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2/</a:t>
            </a:r>
          </a:p>
        </p:txBody>
      </p:sp>
      <p:sp>
        <p:nvSpPr>
          <p:cNvPr id="35856" name="Text Box 32"/>
          <p:cNvSpPr txBox="1">
            <a:spLocks noChangeArrowheads="1"/>
          </p:cNvSpPr>
          <p:nvPr/>
        </p:nvSpPr>
        <p:spPr bwMode="auto">
          <a:xfrm>
            <a:off x="2032000" y="2725738"/>
            <a:ext cx="3762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3/</a:t>
            </a:r>
          </a:p>
        </p:txBody>
      </p:sp>
      <p:sp>
        <p:nvSpPr>
          <p:cNvPr id="35857" name="Text Box 33"/>
          <p:cNvSpPr txBox="1">
            <a:spLocks noChangeArrowheads="1"/>
          </p:cNvSpPr>
          <p:nvPr/>
        </p:nvSpPr>
        <p:spPr bwMode="auto">
          <a:xfrm>
            <a:off x="2249488" y="27257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5858" name="Text Box 34"/>
          <p:cNvSpPr txBox="1">
            <a:spLocks noChangeArrowheads="1"/>
          </p:cNvSpPr>
          <p:nvPr/>
        </p:nvSpPr>
        <p:spPr bwMode="auto">
          <a:xfrm>
            <a:off x="4625975" y="27257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5859" name="Text Box 35"/>
          <p:cNvSpPr txBox="1">
            <a:spLocks noChangeArrowheads="1"/>
          </p:cNvSpPr>
          <p:nvPr/>
        </p:nvSpPr>
        <p:spPr bwMode="auto">
          <a:xfrm>
            <a:off x="4418013" y="2725738"/>
            <a:ext cx="376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5/</a:t>
            </a:r>
          </a:p>
        </p:txBody>
      </p:sp>
      <p:sp>
        <p:nvSpPr>
          <p:cNvPr id="35860" name="Text Box 36"/>
          <p:cNvSpPr txBox="1">
            <a:spLocks noChangeArrowheads="1"/>
          </p:cNvSpPr>
          <p:nvPr/>
        </p:nvSpPr>
        <p:spPr bwMode="auto">
          <a:xfrm>
            <a:off x="3497263" y="27257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5861" name="Text Box 37"/>
          <p:cNvSpPr txBox="1">
            <a:spLocks noChangeArrowheads="1"/>
          </p:cNvSpPr>
          <p:nvPr/>
        </p:nvSpPr>
        <p:spPr bwMode="auto">
          <a:xfrm>
            <a:off x="4419600" y="1851025"/>
            <a:ext cx="376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8/</a:t>
            </a:r>
          </a:p>
        </p:txBody>
      </p:sp>
      <p:sp>
        <p:nvSpPr>
          <p:cNvPr id="35862" name="Text Box 38"/>
          <p:cNvSpPr txBox="1">
            <a:spLocks noChangeArrowheads="1"/>
          </p:cNvSpPr>
          <p:nvPr/>
        </p:nvSpPr>
        <p:spPr bwMode="auto">
          <a:xfrm>
            <a:off x="1943100" y="1851025"/>
            <a:ext cx="487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11/</a:t>
            </a:r>
          </a:p>
        </p:txBody>
      </p:sp>
      <p:sp>
        <p:nvSpPr>
          <p:cNvPr id="35863" name="Text Box 39"/>
          <p:cNvSpPr txBox="1">
            <a:spLocks noChangeArrowheads="1"/>
          </p:cNvSpPr>
          <p:nvPr/>
        </p:nvSpPr>
        <p:spPr bwMode="auto">
          <a:xfrm>
            <a:off x="715963" y="272732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12/</a:t>
            </a:r>
          </a:p>
        </p:txBody>
      </p:sp>
      <p:sp>
        <p:nvSpPr>
          <p:cNvPr id="35864" name="Line 40"/>
          <p:cNvSpPr>
            <a:spLocks noChangeShapeType="1"/>
          </p:cNvSpPr>
          <p:nvPr/>
        </p:nvSpPr>
        <p:spPr bwMode="auto">
          <a:xfrm flipH="1">
            <a:off x="1417638" y="2228850"/>
            <a:ext cx="593725" cy="522288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5" name="Text Box 41"/>
          <p:cNvSpPr txBox="1">
            <a:spLocks noChangeArrowheads="1"/>
          </p:cNvSpPr>
          <p:nvPr/>
        </p:nvSpPr>
        <p:spPr bwMode="auto">
          <a:xfrm>
            <a:off x="731838" y="185102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13/</a:t>
            </a:r>
          </a:p>
        </p:txBody>
      </p:sp>
      <p:sp>
        <p:nvSpPr>
          <p:cNvPr id="35866" name="Text Box 42"/>
          <p:cNvSpPr txBox="1">
            <a:spLocks noChangeArrowheads="1"/>
          </p:cNvSpPr>
          <p:nvPr/>
        </p:nvSpPr>
        <p:spPr bwMode="auto">
          <a:xfrm>
            <a:off x="4651375" y="1851025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5867" name="Text Box 43"/>
          <p:cNvSpPr txBox="1">
            <a:spLocks noChangeArrowheads="1"/>
          </p:cNvSpPr>
          <p:nvPr/>
        </p:nvSpPr>
        <p:spPr bwMode="auto">
          <a:xfrm>
            <a:off x="3390900" y="185102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5868" name="Text Box 44"/>
          <p:cNvSpPr txBox="1">
            <a:spLocks noChangeArrowheads="1"/>
          </p:cNvSpPr>
          <p:nvPr/>
        </p:nvSpPr>
        <p:spPr bwMode="auto">
          <a:xfrm>
            <a:off x="1052513" y="185102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35869" name="Text Box 45"/>
          <p:cNvSpPr txBox="1">
            <a:spLocks noChangeArrowheads="1"/>
          </p:cNvSpPr>
          <p:nvPr/>
        </p:nvSpPr>
        <p:spPr bwMode="auto">
          <a:xfrm>
            <a:off x="1016000" y="272732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35870" name="Text Box 46"/>
          <p:cNvSpPr txBox="1">
            <a:spLocks noChangeArrowheads="1"/>
          </p:cNvSpPr>
          <p:nvPr/>
        </p:nvSpPr>
        <p:spPr bwMode="auto">
          <a:xfrm>
            <a:off x="2284413" y="185102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15391" name="Freeform 47"/>
          <p:cNvSpPr>
            <a:spLocks/>
          </p:cNvSpPr>
          <p:nvPr/>
        </p:nvSpPr>
        <p:spPr bwMode="auto">
          <a:xfrm>
            <a:off x="531813" y="3841750"/>
            <a:ext cx="2311400" cy="1736725"/>
          </a:xfrm>
          <a:custGeom>
            <a:avLst/>
            <a:gdLst>
              <a:gd name="T0" fmla="*/ 2147483647 w 1456"/>
              <a:gd name="T1" fmla="*/ 2147483647 h 1094"/>
              <a:gd name="T2" fmla="*/ 2147483647 w 1456"/>
              <a:gd name="T3" fmla="*/ 0 h 1094"/>
              <a:gd name="T4" fmla="*/ 2147483647 w 1456"/>
              <a:gd name="T5" fmla="*/ 2147483647 h 1094"/>
              <a:gd name="T6" fmla="*/ 2147483647 w 1456"/>
              <a:gd name="T7" fmla="*/ 2147483647 h 1094"/>
              <a:gd name="T8" fmla="*/ 2147483647 w 1456"/>
              <a:gd name="T9" fmla="*/ 2147483647 h 1094"/>
              <a:gd name="T10" fmla="*/ 2147483647 w 1456"/>
              <a:gd name="T11" fmla="*/ 2147483647 h 1094"/>
              <a:gd name="T12" fmla="*/ 2147483647 w 1456"/>
              <a:gd name="T13" fmla="*/ 2147483647 h 1094"/>
              <a:gd name="T14" fmla="*/ 2147483647 w 1456"/>
              <a:gd name="T15" fmla="*/ 2147483647 h 1094"/>
              <a:gd name="T16" fmla="*/ 2147483647 w 1456"/>
              <a:gd name="T17" fmla="*/ 2147483647 h 1094"/>
              <a:gd name="T18" fmla="*/ 2147483647 w 1456"/>
              <a:gd name="T19" fmla="*/ 2147483647 h 1094"/>
              <a:gd name="T20" fmla="*/ 2147483647 w 1456"/>
              <a:gd name="T21" fmla="*/ 2147483647 h 1094"/>
              <a:gd name="T22" fmla="*/ 2147483647 w 1456"/>
              <a:gd name="T23" fmla="*/ 2147483647 h 1094"/>
              <a:gd name="T24" fmla="*/ 2147483647 w 1456"/>
              <a:gd name="T25" fmla="*/ 2147483647 h 1094"/>
              <a:gd name="T26" fmla="*/ 2147483647 w 1456"/>
              <a:gd name="T27" fmla="*/ 2147483647 h 1094"/>
              <a:gd name="T28" fmla="*/ 2147483647 w 1456"/>
              <a:gd name="T29" fmla="*/ 2147483647 h 1094"/>
              <a:gd name="T30" fmla="*/ 2147483647 w 1456"/>
              <a:gd name="T31" fmla="*/ 2147483647 h 1094"/>
              <a:gd name="T32" fmla="*/ 2147483647 w 1456"/>
              <a:gd name="T33" fmla="*/ 2147483647 h 1094"/>
              <a:gd name="T34" fmla="*/ 2147483647 w 1456"/>
              <a:gd name="T35" fmla="*/ 2147483647 h 1094"/>
              <a:gd name="T36" fmla="*/ 2147483647 w 1456"/>
              <a:gd name="T37" fmla="*/ 2147483647 h 1094"/>
              <a:gd name="T38" fmla="*/ 2147483647 w 1456"/>
              <a:gd name="T39" fmla="*/ 2147483647 h 1094"/>
              <a:gd name="T40" fmla="*/ 2147483647 w 1456"/>
              <a:gd name="T41" fmla="*/ 2147483647 h 1094"/>
              <a:gd name="T42" fmla="*/ 2147483647 w 1456"/>
              <a:gd name="T43" fmla="*/ 2147483647 h 1094"/>
              <a:gd name="T44" fmla="*/ 2147483647 w 1456"/>
              <a:gd name="T45" fmla="*/ 2147483647 h 1094"/>
              <a:gd name="T46" fmla="*/ 2147483647 w 1456"/>
              <a:gd name="T47" fmla="*/ 2147483647 h 1094"/>
              <a:gd name="T48" fmla="*/ 2147483647 w 1456"/>
              <a:gd name="T49" fmla="*/ 2147483647 h 1094"/>
              <a:gd name="T50" fmla="*/ 2147483647 w 1456"/>
              <a:gd name="T51" fmla="*/ 2147483647 h 1094"/>
              <a:gd name="T52" fmla="*/ 2147483647 w 1456"/>
              <a:gd name="T53" fmla="*/ 2147483647 h 1094"/>
              <a:gd name="T54" fmla="*/ 2147483647 w 1456"/>
              <a:gd name="T55" fmla="*/ 2147483647 h 1094"/>
              <a:gd name="T56" fmla="*/ 2147483647 w 1456"/>
              <a:gd name="T57" fmla="*/ 2147483647 h 1094"/>
              <a:gd name="T58" fmla="*/ 2147483647 w 1456"/>
              <a:gd name="T59" fmla="*/ 2147483647 h 1094"/>
              <a:gd name="T60" fmla="*/ 2147483647 w 1456"/>
              <a:gd name="T61" fmla="*/ 2147483647 h 1094"/>
              <a:gd name="T62" fmla="*/ 2147483647 w 1456"/>
              <a:gd name="T63" fmla="*/ 2147483647 h 1094"/>
              <a:gd name="T64" fmla="*/ 2147483647 w 1456"/>
              <a:gd name="T65" fmla="*/ 2147483647 h 1094"/>
              <a:gd name="T66" fmla="*/ 2147483647 w 1456"/>
              <a:gd name="T67" fmla="*/ 2147483647 h 1094"/>
              <a:gd name="T68" fmla="*/ 2147483647 w 1456"/>
              <a:gd name="T69" fmla="*/ 2147483647 h 1094"/>
              <a:gd name="T70" fmla="*/ 2147483647 w 1456"/>
              <a:gd name="T71" fmla="*/ 2147483647 h 1094"/>
              <a:gd name="T72" fmla="*/ 2147483647 w 1456"/>
              <a:gd name="T73" fmla="*/ 2147483647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2" name="Oval 48"/>
          <p:cNvSpPr>
            <a:spLocks noChangeArrowheads="1"/>
          </p:cNvSpPr>
          <p:nvPr/>
        </p:nvSpPr>
        <p:spPr bwMode="auto">
          <a:xfrm>
            <a:off x="4114800" y="4795838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Oval 49"/>
          <p:cNvSpPr>
            <a:spLocks noChangeArrowheads="1"/>
          </p:cNvSpPr>
          <p:nvPr/>
        </p:nvSpPr>
        <p:spPr bwMode="auto">
          <a:xfrm>
            <a:off x="2909888" y="3852863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Oval 50"/>
          <p:cNvSpPr>
            <a:spLocks noChangeArrowheads="1"/>
          </p:cNvSpPr>
          <p:nvPr/>
        </p:nvSpPr>
        <p:spPr bwMode="auto">
          <a:xfrm>
            <a:off x="1757363" y="4743450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51"/>
          <p:cNvSpPr>
            <a:spLocks noChangeShapeType="1"/>
          </p:cNvSpPr>
          <p:nvPr/>
        </p:nvSpPr>
        <p:spPr bwMode="auto">
          <a:xfrm>
            <a:off x="1558925" y="4349750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6" name="Line 52"/>
          <p:cNvSpPr>
            <a:spLocks noChangeShapeType="1"/>
          </p:cNvSpPr>
          <p:nvPr/>
        </p:nvSpPr>
        <p:spPr bwMode="auto">
          <a:xfrm flipV="1">
            <a:off x="1111250" y="4578350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7" name="Freeform 53"/>
          <p:cNvSpPr>
            <a:spLocks/>
          </p:cNvSpPr>
          <p:nvPr/>
        </p:nvSpPr>
        <p:spPr bwMode="auto">
          <a:xfrm>
            <a:off x="2598738" y="4937125"/>
            <a:ext cx="585787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3975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8" name="Freeform 54"/>
          <p:cNvSpPr>
            <a:spLocks/>
          </p:cNvSpPr>
          <p:nvPr/>
        </p:nvSpPr>
        <p:spPr bwMode="auto">
          <a:xfrm flipV="1">
            <a:off x="3821113" y="4514850"/>
            <a:ext cx="585787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9" name="Text Box 55"/>
          <p:cNvSpPr txBox="1">
            <a:spLocks noChangeArrowheads="1"/>
          </p:cNvSpPr>
          <p:nvPr/>
        </p:nvSpPr>
        <p:spPr bwMode="auto">
          <a:xfrm>
            <a:off x="8188325" y="2290763"/>
            <a:ext cx="3571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f</a:t>
            </a:r>
          </a:p>
          <a:p>
            <a:pPr algn="ctr"/>
            <a:r>
              <a:rPr lang="en-US"/>
              <a:t>4</a:t>
            </a:r>
          </a:p>
        </p:txBody>
      </p:sp>
      <p:sp>
        <p:nvSpPr>
          <p:cNvPr id="35880" name="Text Box 56"/>
          <p:cNvSpPr txBox="1">
            <a:spLocks noChangeArrowheads="1"/>
          </p:cNvSpPr>
          <p:nvPr/>
        </p:nvSpPr>
        <p:spPr bwMode="auto">
          <a:xfrm>
            <a:off x="7893050" y="2290763"/>
            <a:ext cx="384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</a:t>
            </a:r>
          </a:p>
          <a:p>
            <a:pPr algn="ctr"/>
            <a:r>
              <a:rPr lang="en-US"/>
              <a:t>6</a:t>
            </a:r>
          </a:p>
        </p:txBody>
      </p:sp>
      <p:sp>
        <p:nvSpPr>
          <p:cNvPr id="35881" name="Text Box 57"/>
          <p:cNvSpPr txBox="1">
            <a:spLocks noChangeArrowheads="1"/>
          </p:cNvSpPr>
          <p:nvPr/>
        </p:nvSpPr>
        <p:spPr bwMode="auto">
          <a:xfrm>
            <a:off x="7540625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g</a:t>
            </a:r>
          </a:p>
          <a:p>
            <a:pPr algn="ctr"/>
            <a:r>
              <a:rPr lang="en-US"/>
              <a:t>7</a:t>
            </a:r>
          </a:p>
        </p:txBody>
      </p:sp>
      <p:sp>
        <p:nvSpPr>
          <p:cNvPr id="35882" name="Text Box 58"/>
          <p:cNvSpPr txBox="1">
            <a:spLocks noChangeArrowheads="1"/>
          </p:cNvSpPr>
          <p:nvPr/>
        </p:nvSpPr>
        <p:spPr bwMode="auto">
          <a:xfrm>
            <a:off x="7188200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</a:t>
            </a:r>
          </a:p>
          <a:p>
            <a:pPr algn="ctr"/>
            <a:r>
              <a:rPr lang="en-US"/>
              <a:t>9</a:t>
            </a:r>
          </a:p>
        </p:txBody>
      </p:sp>
      <p:sp>
        <p:nvSpPr>
          <p:cNvPr id="35883" name="Text Box 59"/>
          <p:cNvSpPr txBox="1">
            <a:spLocks noChangeArrowheads="1"/>
          </p:cNvSpPr>
          <p:nvPr/>
        </p:nvSpPr>
        <p:spPr bwMode="auto">
          <a:xfrm>
            <a:off x="6834188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</a:t>
            </a:r>
          </a:p>
          <a:p>
            <a:pPr algn="ctr"/>
            <a:r>
              <a:rPr lang="en-US"/>
              <a:t>10</a:t>
            </a:r>
          </a:p>
        </p:txBody>
      </p:sp>
      <p:sp>
        <p:nvSpPr>
          <p:cNvPr id="35884" name="Text Box 60"/>
          <p:cNvSpPr txBox="1">
            <a:spLocks noChangeArrowheads="1"/>
          </p:cNvSpPr>
          <p:nvPr/>
        </p:nvSpPr>
        <p:spPr bwMode="auto">
          <a:xfrm>
            <a:off x="6481763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</a:t>
            </a:r>
          </a:p>
          <a:p>
            <a:pPr algn="ctr"/>
            <a:r>
              <a:rPr lang="en-US"/>
              <a:t>14</a:t>
            </a:r>
          </a:p>
        </p:txBody>
      </p:sp>
      <p:sp>
        <p:nvSpPr>
          <p:cNvPr id="35885" name="Text Box 61"/>
          <p:cNvSpPr txBox="1">
            <a:spLocks noChangeArrowheads="1"/>
          </p:cNvSpPr>
          <p:nvPr/>
        </p:nvSpPr>
        <p:spPr bwMode="auto">
          <a:xfrm>
            <a:off x="6129338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e</a:t>
            </a:r>
          </a:p>
          <a:p>
            <a:pPr algn="ctr"/>
            <a:r>
              <a:rPr lang="en-US"/>
              <a:t>15</a:t>
            </a:r>
          </a:p>
        </p:txBody>
      </p:sp>
      <p:sp>
        <p:nvSpPr>
          <p:cNvPr id="35886" name="Text Box 62"/>
          <p:cNvSpPr txBox="1">
            <a:spLocks noChangeArrowheads="1"/>
          </p:cNvSpPr>
          <p:nvPr/>
        </p:nvSpPr>
        <p:spPr bwMode="auto">
          <a:xfrm>
            <a:off x="5775325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b</a:t>
            </a:r>
          </a:p>
          <a:p>
            <a:pPr algn="ctr"/>
            <a:r>
              <a:rPr lang="en-US"/>
              <a:t>16</a:t>
            </a:r>
          </a:p>
        </p:txBody>
      </p:sp>
      <p:sp>
        <p:nvSpPr>
          <p:cNvPr id="35887" name="Text Box 63"/>
          <p:cNvSpPr txBox="1">
            <a:spLocks noChangeArrowheads="1"/>
          </p:cNvSpPr>
          <p:nvPr/>
        </p:nvSpPr>
        <p:spPr bwMode="auto">
          <a:xfrm>
            <a:off x="5664200" y="1735138"/>
            <a:ext cx="2838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DFS on the initial graph G</a:t>
            </a:r>
          </a:p>
        </p:txBody>
      </p:sp>
      <p:sp>
        <p:nvSpPr>
          <p:cNvPr id="15408" name="Text Box 64"/>
          <p:cNvSpPr txBox="1">
            <a:spLocks noChangeArrowheads="1"/>
          </p:cNvSpPr>
          <p:nvPr/>
        </p:nvSpPr>
        <p:spPr bwMode="auto">
          <a:xfrm>
            <a:off x="5788025" y="3952875"/>
            <a:ext cx="220186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DFS on G</a:t>
            </a:r>
            <a:r>
              <a:rPr lang="en-US" baseline="30000"/>
              <a:t>T:</a:t>
            </a:r>
          </a:p>
          <a:p>
            <a:pPr>
              <a:buFontTx/>
              <a:buChar char="•"/>
            </a:pPr>
            <a:r>
              <a:rPr lang="en-US"/>
              <a:t> start at b: visit a, e</a:t>
            </a:r>
          </a:p>
          <a:p>
            <a:pPr>
              <a:buFontTx/>
              <a:buChar char="•"/>
            </a:pPr>
            <a:r>
              <a:rPr lang="en-US"/>
              <a:t> start at c: visit d</a:t>
            </a:r>
          </a:p>
          <a:p>
            <a:pPr>
              <a:buFontTx/>
              <a:buChar char="•"/>
            </a:pPr>
            <a:r>
              <a:rPr lang="en-US"/>
              <a:t> start at g: visit f</a:t>
            </a:r>
          </a:p>
          <a:p>
            <a:pPr>
              <a:buFontTx/>
              <a:buChar char="•"/>
            </a:pPr>
            <a:r>
              <a:rPr lang="en-US"/>
              <a:t> start at h</a:t>
            </a:r>
          </a:p>
        </p:txBody>
      </p:sp>
      <p:sp>
        <p:nvSpPr>
          <p:cNvPr id="15409" name="Text Box 65"/>
          <p:cNvSpPr txBox="1">
            <a:spLocks noChangeArrowheads="1"/>
          </p:cNvSpPr>
          <p:nvPr/>
        </p:nvSpPr>
        <p:spPr bwMode="auto">
          <a:xfrm>
            <a:off x="477838" y="6135688"/>
            <a:ext cx="8129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Strongly connected components: C</a:t>
            </a:r>
            <a:r>
              <a:rPr lang="en-US" baseline="-25000"/>
              <a:t>1</a:t>
            </a:r>
            <a:r>
              <a:rPr lang="en-US"/>
              <a:t> = {a, b, e}, C</a:t>
            </a:r>
            <a:r>
              <a:rPr lang="en-US" baseline="-25000"/>
              <a:t>2</a:t>
            </a:r>
            <a:r>
              <a:rPr lang="en-US"/>
              <a:t> = {c, d}, C</a:t>
            </a:r>
            <a:r>
              <a:rPr lang="en-US" baseline="-25000"/>
              <a:t>3</a:t>
            </a:r>
            <a:r>
              <a:rPr lang="en-US"/>
              <a:t> = {f, g}, C</a:t>
            </a:r>
            <a:r>
              <a:rPr lang="en-US" baseline="-25000"/>
              <a:t>4</a:t>
            </a:r>
            <a:r>
              <a:rPr lang="en-US"/>
              <a:t> = {h}</a:t>
            </a:r>
          </a:p>
        </p:txBody>
      </p:sp>
      <p:sp>
        <p:nvSpPr>
          <p:cNvPr id="35890" name="Line 66"/>
          <p:cNvSpPr>
            <a:spLocks noChangeShapeType="1"/>
          </p:cNvSpPr>
          <p:nvPr/>
        </p:nvSpPr>
        <p:spPr bwMode="auto">
          <a:xfrm flipV="1">
            <a:off x="3502025" y="225742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127125" y="1744663"/>
            <a:ext cx="4354513" cy="1428750"/>
            <a:chOff x="710" y="917"/>
            <a:chExt cx="2743" cy="900"/>
          </a:xfrm>
        </p:grpSpPr>
        <p:sp>
          <p:nvSpPr>
            <p:cNvPr id="35929" name="Line 68"/>
            <p:cNvSpPr>
              <a:spLocks noChangeShapeType="1"/>
            </p:cNvSpPr>
            <p:nvPr/>
          </p:nvSpPr>
          <p:spPr bwMode="auto">
            <a:xfrm>
              <a:off x="976" y="11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69"/>
            <p:cNvSpPr>
              <a:spLocks noChangeShapeType="1"/>
            </p:cNvSpPr>
            <p:nvPr/>
          </p:nvSpPr>
          <p:spPr bwMode="auto">
            <a:xfrm>
              <a:off x="1734" y="11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70"/>
            <p:cNvSpPr>
              <a:spLocks noChangeShapeType="1"/>
            </p:cNvSpPr>
            <p:nvPr/>
          </p:nvSpPr>
          <p:spPr bwMode="auto">
            <a:xfrm>
              <a:off x="988" y="165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71"/>
            <p:cNvSpPr>
              <a:spLocks noChangeShapeType="1"/>
            </p:cNvSpPr>
            <p:nvPr/>
          </p:nvSpPr>
          <p:spPr bwMode="auto">
            <a:xfrm flipV="1">
              <a:off x="1441" y="124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Line 72"/>
            <p:cNvSpPr>
              <a:spLocks noChangeShapeType="1"/>
            </p:cNvSpPr>
            <p:nvPr/>
          </p:nvSpPr>
          <p:spPr bwMode="auto">
            <a:xfrm flipV="1">
              <a:off x="2952" y="1251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Freeform 73"/>
            <p:cNvSpPr>
              <a:spLocks/>
            </p:cNvSpPr>
            <p:nvPr/>
          </p:nvSpPr>
          <p:spPr bwMode="auto">
            <a:xfrm>
              <a:off x="1655" y="1482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Freeform 74"/>
            <p:cNvSpPr>
              <a:spLocks/>
            </p:cNvSpPr>
            <p:nvPr/>
          </p:nvSpPr>
          <p:spPr bwMode="auto">
            <a:xfrm flipV="1">
              <a:off x="2401" y="1215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Freeform 75"/>
            <p:cNvSpPr>
              <a:spLocks/>
            </p:cNvSpPr>
            <p:nvPr/>
          </p:nvSpPr>
          <p:spPr bwMode="auto">
            <a:xfrm>
              <a:off x="3182" y="1558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Freeform 76"/>
            <p:cNvSpPr>
              <a:spLocks/>
            </p:cNvSpPr>
            <p:nvPr/>
          </p:nvSpPr>
          <p:spPr bwMode="auto">
            <a:xfrm>
              <a:off x="2394" y="917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Line 77"/>
            <p:cNvSpPr>
              <a:spLocks noChangeShapeType="1"/>
            </p:cNvSpPr>
            <p:nvPr/>
          </p:nvSpPr>
          <p:spPr bwMode="auto">
            <a:xfrm>
              <a:off x="2468" y="1647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Freeform 78"/>
            <p:cNvSpPr>
              <a:spLocks/>
            </p:cNvSpPr>
            <p:nvPr/>
          </p:nvSpPr>
          <p:spPr bwMode="auto">
            <a:xfrm flipV="1">
              <a:off x="1650" y="1751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Line 79"/>
            <p:cNvSpPr>
              <a:spLocks noChangeShapeType="1"/>
            </p:cNvSpPr>
            <p:nvPr/>
          </p:nvSpPr>
          <p:spPr bwMode="auto">
            <a:xfrm flipV="1">
              <a:off x="710" y="1240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Line 80"/>
            <p:cNvSpPr>
              <a:spLocks noChangeShapeType="1"/>
            </p:cNvSpPr>
            <p:nvPr/>
          </p:nvSpPr>
          <p:spPr bwMode="auto">
            <a:xfrm flipH="1">
              <a:off x="892" y="1208"/>
              <a:ext cx="37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703263" y="3775075"/>
            <a:ext cx="4776787" cy="2101850"/>
            <a:chOff x="443" y="2196"/>
            <a:chExt cx="3009" cy="1324"/>
          </a:xfrm>
        </p:grpSpPr>
        <p:sp>
          <p:nvSpPr>
            <p:cNvPr id="35897" name="Freeform 82"/>
            <p:cNvSpPr>
              <a:spLocks/>
            </p:cNvSpPr>
            <p:nvPr/>
          </p:nvSpPr>
          <p:spPr bwMode="auto">
            <a:xfrm>
              <a:off x="1651" y="292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83"/>
            <p:cNvGrpSpPr>
              <a:grpSpLocks/>
            </p:cNvGrpSpPr>
            <p:nvPr/>
          </p:nvGrpSpPr>
          <p:grpSpPr bwMode="auto">
            <a:xfrm>
              <a:off x="443" y="2196"/>
              <a:ext cx="3009" cy="1324"/>
              <a:chOff x="443" y="2196"/>
              <a:chExt cx="3009" cy="1324"/>
            </a:xfrm>
          </p:grpSpPr>
          <p:sp>
            <p:nvSpPr>
              <p:cNvPr id="35899" name="Text Box 84"/>
              <p:cNvSpPr txBox="1">
                <a:spLocks noChangeArrowheads="1"/>
              </p:cNvSpPr>
              <p:nvPr/>
            </p:nvSpPr>
            <p:spPr bwMode="auto">
              <a:xfrm>
                <a:off x="648" y="2196"/>
                <a:ext cx="1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Monotype Corsiva" pitchFamily="66" charset="0"/>
                  </a:rPr>
                  <a:t>a</a:t>
                </a:r>
              </a:p>
            </p:txBody>
          </p:sp>
          <p:sp>
            <p:nvSpPr>
              <p:cNvPr id="35900" name="Text Box 85"/>
              <p:cNvSpPr txBox="1">
                <a:spLocks noChangeArrowheads="1"/>
              </p:cNvSpPr>
              <p:nvPr/>
            </p:nvSpPr>
            <p:spPr bwMode="auto">
              <a:xfrm>
                <a:off x="1383" y="2196"/>
                <a:ext cx="1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Monotype Corsiva" pitchFamily="66" charset="0"/>
                  </a:rPr>
                  <a:t>b</a:t>
                </a:r>
              </a:p>
            </p:txBody>
          </p:sp>
          <p:sp>
            <p:nvSpPr>
              <p:cNvPr id="35901" name="Text Box 86"/>
              <p:cNvSpPr txBox="1">
                <a:spLocks noChangeArrowheads="1"/>
              </p:cNvSpPr>
              <p:nvPr/>
            </p:nvSpPr>
            <p:spPr bwMode="auto">
              <a:xfrm>
                <a:off x="2118" y="2196"/>
                <a:ext cx="16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Monotype Corsiva" pitchFamily="66" charset="0"/>
                  </a:rPr>
                  <a:t>c</a:t>
                </a:r>
              </a:p>
            </p:txBody>
          </p:sp>
          <p:sp>
            <p:nvSpPr>
              <p:cNvPr id="35902" name="Text Box 87"/>
              <p:cNvSpPr txBox="1">
                <a:spLocks noChangeArrowheads="1"/>
              </p:cNvSpPr>
              <p:nvPr/>
            </p:nvSpPr>
            <p:spPr bwMode="auto">
              <a:xfrm>
                <a:off x="2843" y="2196"/>
                <a:ext cx="18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Monotype Corsiva" pitchFamily="66" charset="0"/>
                  </a:rPr>
                  <a:t>d</a:t>
                </a:r>
              </a:p>
            </p:txBody>
          </p:sp>
          <p:grpSp>
            <p:nvGrpSpPr>
              <p:cNvPr id="7" name="Group 88"/>
              <p:cNvGrpSpPr>
                <a:grpSpLocks/>
              </p:cNvGrpSpPr>
              <p:nvPr/>
            </p:nvGrpSpPr>
            <p:grpSpPr bwMode="auto">
              <a:xfrm>
                <a:off x="443" y="2372"/>
                <a:ext cx="3009" cy="1148"/>
                <a:chOff x="443" y="2372"/>
                <a:chExt cx="3009" cy="1148"/>
              </a:xfrm>
            </p:grpSpPr>
            <p:sp>
              <p:nvSpPr>
                <p:cNvPr id="35904" name="Oval 89"/>
                <p:cNvSpPr>
                  <a:spLocks noChangeArrowheads="1"/>
                </p:cNvSpPr>
                <p:nvPr/>
              </p:nvSpPr>
              <p:spPr bwMode="auto">
                <a:xfrm>
                  <a:off x="443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35905" name="Oval 90"/>
                <p:cNvSpPr>
                  <a:spLocks noChangeArrowheads="1"/>
                </p:cNvSpPr>
                <p:nvPr/>
              </p:nvSpPr>
              <p:spPr bwMode="auto">
                <a:xfrm>
                  <a:off x="1191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35906" name="Oval 91"/>
                <p:cNvSpPr>
                  <a:spLocks noChangeArrowheads="1"/>
                </p:cNvSpPr>
                <p:nvPr/>
              </p:nvSpPr>
              <p:spPr bwMode="auto">
                <a:xfrm>
                  <a:off x="2687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35907" name="Oval 92"/>
                <p:cNvSpPr>
                  <a:spLocks noChangeArrowheads="1"/>
                </p:cNvSpPr>
                <p:nvPr/>
              </p:nvSpPr>
              <p:spPr bwMode="auto">
                <a:xfrm>
                  <a:off x="1939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35908" name="Oval 93"/>
                <p:cNvSpPr>
                  <a:spLocks noChangeArrowheads="1"/>
                </p:cNvSpPr>
                <p:nvPr/>
              </p:nvSpPr>
              <p:spPr bwMode="auto">
                <a:xfrm>
                  <a:off x="444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35909" name="Oval 94"/>
                <p:cNvSpPr>
                  <a:spLocks noChangeArrowheads="1"/>
                </p:cNvSpPr>
                <p:nvPr/>
              </p:nvSpPr>
              <p:spPr bwMode="auto">
                <a:xfrm>
                  <a:off x="1192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35910" name="Oval 95"/>
                <p:cNvSpPr>
                  <a:spLocks noChangeArrowheads="1"/>
                </p:cNvSpPr>
                <p:nvPr/>
              </p:nvSpPr>
              <p:spPr bwMode="auto">
                <a:xfrm>
                  <a:off x="2688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35911" name="Oval 96"/>
                <p:cNvSpPr>
                  <a:spLocks noChangeArrowheads="1"/>
                </p:cNvSpPr>
                <p:nvPr/>
              </p:nvSpPr>
              <p:spPr bwMode="auto">
                <a:xfrm>
                  <a:off x="1940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3591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640" y="3287"/>
                  <a:ext cx="16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Monotype Corsiva" pitchFamily="66" charset="0"/>
                    </a:rPr>
                    <a:t>e</a:t>
                  </a:r>
                </a:p>
              </p:txBody>
            </p:sp>
            <p:sp>
              <p:nvSpPr>
                <p:cNvPr id="3591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375" y="3287"/>
                  <a:ext cx="16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Monotype Corsiva" pitchFamily="66" charset="0"/>
                    </a:rPr>
                    <a:t>f</a:t>
                  </a:r>
                </a:p>
              </p:txBody>
            </p:sp>
            <p:sp>
              <p:nvSpPr>
                <p:cNvPr id="35914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110" y="3287"/>
                  <a:ext cx="17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Monotype Corsiva" pitchFamily="66" charset="0"/>
                    </a:rPr>
                    <a:t>g</a:t>
                  </a:r>
                </a:p>
              </p:txBody>
            </p:sp>
            <p:sp>
              <p:nvSpPr>
                <p:cNvPr id="35915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835" y="3287"/>
                  <a:ext cx="18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Monotype Corsiva" pitchFamily="66" charset="0"/>
                    </a:rPr>
                    <a:t>h</a:t>
                  </a:r>
                </a:p>
              </p:txBody>
            </p:sp>
            <p:sp>
              <p:nvSpPr>
                <p:cNvPr id="35916" name="Line 101"/>
                <p:cNvSpPr>
                  <a:spLocks noChangeShapeType="1"/>
                </p:cNvSpPr>
                <p:nvPr/>
              </p:nvSpPr>
              <p:spPr bwMode="auto">
                <a:xfrm>
                  <a:off x="1740" y="2546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17" name="Line 102"/>
                <p:cNvSpPr>
                  <a:spLocks noChangeShapeType="1"/>
                </p:cNvSpPr>
                <p:nvPr/>
              </p:nvSpPr>
              <p:spPr bwMode="auto">
                <a:xfrm>
                  <a:off x="994" y="309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18" name="Line 103"/>
                <p:cNvSpPr>
                  <a:spLocks noChangeShapeType="1"/>
                </p:cNvSpPr>
                <p:nvPr/>
              </p:nvSpPr>
              <p:spPr bwMode="auto">
                <a:xfrm>
                  <a:off x="2481" y="309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19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1447" y="2694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20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218" y="2700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21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958" y="2697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22" name="Freeform 107"/>
                <p:cNvSpPr>
                  <a:spLocks/>
                </p:cNvSpPr>
                <p:nvPr/>
              </p:nvSpPr>
              <p:spPr bwMode="auto">
                <a:xfrm>
                  <a:off x="2396" y="2372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23" name="Freeform 108"/>
                <p:cNvSpPr>
                  <a:spLocks/>
                </p:cNvSpPr>
                <p:nvPr/>
              </p:nvSpPr>
              <p:spPr bwMode="auto">
                <a:xfrm flipV="1">
                  <a:off x="1644" y="3198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24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905" y="2661"/>
                  <a:ext cx="374" cy="3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25" name="Freeform 110"/>
                <p:cNvSpPr>
                  <a:spLocks/>
                </p:cNvSpPr>
                <p:nvPr/>
              </p:nvSpPr>
              <p:spPr bwMode="auto">
                <a:xfrm>
                  <a:off x="3181" y="3006"/>
                  <a:ext cx="271" cy="234"/>
                </a:xfrm>
                <a:custGeom>
                  <a:avLst/>
                  <a:gdLst>
                    <a:gd name="T0" fmla="*/ 0 w 271"/>
                    <a:gd name="T1" fmla="*/ 185 h 234"/>
                    <a:gd name="T2" fmla="*/ 189 w 271"/>
                    <a:gd name="T3" fmla="*/ 221 h 234"/>
                    <a:gd name="T4" fmla="*/ 270 w 271"/>
                    <a:gd name="T5" fmla="*/ 104 h 234"/>
                    <a:gd name="T6" fmla="*/ 198 w 271"/>
                    <a:gd name="T7" fmla="*/ 9 h 234"/>
                    <a:gd name="T8" fmla="*/ 32 w 271"/>
                    <a:gd name="T9" fmla="*/ 50 h 2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234"/>
                    <a:gd name="T17" fmla="*/ 271 w 271"/>
                    <a:gd name="T18" fmla="*/ 234 h 2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234">
                      <a:moveTo>
                        <a:pt x="0" y="185"/>
                      </a:moveTo>
                      <a:cubicBezTo>
                        <a:pt x="72" y="209"/>
                        <a:pt x="144" y="234"/>
                        <a:pt x="189" y="221"/>
                      </a:cubicBezTo>
                      <a:cubicBezTo>
                        <a:pt x="234" y="208"/>
                        <a:pt x="269" y="139"/>
                        <a:pt x="270" y="104"/>
                      </a:cubicBezTo>
                      <a:cubicBezTo>
                        <a:pt x="271" y="69"/>
                        <a:pt x="238" y="18"/>
                        <a:pt x="198" y="9"/>
                      </a:cubicBezTo>
                      <a:cubicBezTo>
                        <a:pt x="158" y="0"/>
                        <a:pt x="95" y="25"/>
                        <a:pt x="32" y="5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26" name="Line 111"/>
                <p:cNvSpPr>
                  <a:spLocks noChangeShapeType="1"/>
                </p:cNvSpPr>
                <p:nvPr/>
              </p:nvSpPr>
              <p:spPr bwMode="auto">
                <a:xfrm>
                  <a:off x="989" y="255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27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701" y="2689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28" name="Freeform 113"/>
                <p:cNvSpPr>
                  <a:spLocks/>
                </p:cNvSpPr>
                <p:nvPr/>
              </p:nvSpPr>
              <p:spPr bwMode="auto">
                <a:xfrm flipV="1">
                  <a:off x="2401" y="2661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5413" name="Oval 114"/>
          <p:cNvSpPr>
            <a:spLocks noChangeArrowheads="1"/>
          </p:cNvSpPr>
          <p:nvPr/>
        </p:nvSpPr>
        <p:spPr bwMode="auto">
          <a:xfrm>
            <a:off x="1889125" y="40973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5414" name="Oval 115"/>
          <p:cNvSpPr>
            <a:spLocks noChangeArrowheads="1"/>
          </p:cNvSpPr>
          <p:nvPr/>
        </p:nvSpPr>
        <p:spPr bwMode="auto">
          <a:xfrm>
            <a:off x="3082925" y="4095750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5415" name="Oval 116"/>
          <p:cNvSpPr>
            <a:spLocks noChangeArrowheads="1"/>
          </p:cNvSpPr>
          <p:nvPr/>
        </p:nvSpPr>
        <p:spPr bwMode="auto">
          <a:xfrm>
            <a:off x="3081338" y="49736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5416" name="Oval 117"/>
          <p:cNvSpPr>
            <a:spLocks noChangeArrowheads="1"/>
          </p:cNvSpPr>
          <p:nvPr/>
        </p:nvSpPr>
        <p:spPr bwMode="auto">
          <a:xfrm>
            <a:off x="4265613" y="49736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 animBg="1"/>
      <p:bldP spid="15392" grpId="0" animBg="1"/>
      <p:bldP spid="15393" grpId="0" animBg="1"/>
      <p:bldP spid="15394" grpId="0" animBg="1"/>
      <p:bldP spid="15395" grpId="0" animBg="1"/>
      <p:bldP spid="15396" grpId="0" animBg="1"/>
      <p:bldP spid="15397" grpId="0" animBg="1"/>
      <p:bldP spid="15398" grpId="0" animBg="1"/>
      <p:bldP spid="15409" grpId="0"/>
      <p:bldP spid="15413" grpId="0" animBg="1"/>
      <p:bldP spid="15414" grpId="0" animBg="1"/>
      <p:bldP spid="15415" grpId="0" animBg="1"/>
      <p:bldP spid="154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DFS(</a:t>
            </a:r>
            <a:r>
              <a:rPr lang="en-US" smtClean="0">
                <a:latin typeface="Comic Sans MS" pitchFamily="66" charset="0"/>
              </a:rPr>
              <a:t>V, E</a:t>
            </a:r>
            <a:r>
              <a:rPr lang="en-US" smtClean="0"/>
              <a:t>)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b="1" smtClean="0"/>
              <a:t>for </a:t>
            </a:r>
            <a:r>
              <a:rPr lang="en-US" smtClean="0"/>
              <a:t>each </a:t>
            </a:r>
            <a:r>
              <a:rPr lang="en-US" smtClean="0">
                <a:latin typeface="Comic Sans MS" pitchFamily="66" charset="0"/>
              </a:rPr>
              <a:t>u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V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b="1" smtClean="0"/>
              <a:t>      do </a:t>
            </a:r>
            <a:r>
              <a:rPr lang="en-US" smtClean="0">
                <a:latin typeface="Comic Sans MS" pitchFamily="66" charset="0"/>
              </a:rPr>
              <a:t>color[u]</a:t>
            </a:r>
            <a:r>
              <a:rPr lang="en-US" smtClean="0"/>
              <a:t> ← </a:t>
            </a:r>
            <a:r>
              <a:rPr lang="en-US" sz="2400" smtClean="0"/>
              <a:t>WHITE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mtClean="0"/>
              <a:t>          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prev[u] </a:t>
            </a:r>
            <a:r>
              <a:rPr lang="en-US" smtClean="0"/>
              <a:t>← NIL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mtClean="0">
                <a:latin typeface="Comic Sans MS" pitchFamily="66" charset="0"/>
              </a:rPr>
              <a:t>time</a:t>
            </a:r>
            <a:r>
              <a:rPr lang="en-US" smtClean="0"/>
              <a:t> ← 0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b="1" smtClean="0"/>
              <a:t>for </a:t>
            </a:r>
            <a:r>
              <a:rPr lang="en-US" smtClean="0"/>
              <a:t>each </a:t>
            </a:r>
            <a:r>
              <a:rPr lang="en-US" smtClean="0">
                <a:latin typeface="Comic Sans MS" pitchFamily="66" charset="0"/>
              </a:rPr>
              <a:t>u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V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b="1" smtClean="0"/>
              <a:t>      do if </a:t>
            </a:r>
            <a:r>
              <a:rPr lang="en-US" smtClean="0">
                <a:latin typeface="Comic Sans MS" pitchFamily="66" charset="0"/>
              </a:rPr>
              <a:t>color[u] = </a:t>
            </a:r>
            <a:r>
              <a:rPr lang="en-US" sz="2400" smtClean="0">
                <a:latin typeface="Comic Sans MS" pitchFamily="66" charset="0"/>
              </a:rPr>
              <a:t>WHITE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b="1" smtClean="0"/>
              <a:t>               then </a:t>
            </a:r>
            <a:r>
              <a:rPr lang="en-US" smtClean="0">
                <a:latin typeface="Comic Sans MS" pitchFamily="66" charset="0"/>
              </a:rPr>
              <a:t>DFS-VISIT(u)</a:t>
            </a:r>
          </a:p>
          <a:p>
            <a:pPr marL="533400" indent="-533400" fontAlgn="auto">
              <a:spcAft>
                <a:spcPts val="0"/>
              </a:spcAft>
              <a:defRPr/>
            </a:pPr>
            <a:endParaRPr lang="en-US" sz="2400" smtClean="0"/>
          </a:p>
          <a:p>
            <a:pPr marL="533400" indent="-533400" fontAlgn="auto">
              <a:spcAft>
                <a:spcPts val="0"/>
              </a:spcAft>
              <a:defRPr/>
            </a:pPr>
            <a:r>
              <a:rPr lang="en-US" sz="2400" smtClean="0"/>
              <a:t>Every time </a:t>
            </a:r>
            <a:r>
              <a:rPr lang="en-US" sz="2400" smtClean="0">
                <a:latin typeface="Comic Sans MS" pitchFamily="66" charset="0"/>
              </a:rPr>
              <a:t>DFS-VISIT(u) </a:t>
            </a:r>
            <a:r>
              <a:rPr lang="en-US" sz="2400" smtClean="0"/>
              <a:t>is called, </a:t>
            </a:r>
            <a:r>
              <a:rPr lang="en-US" sz="2400" smtClean="0">
                <a:latin typeface="Comic Sans MS" pitchFamily="66" charset="0"/>
              </a:rPr>
              <a:t>u</a:t>
            </a:r>
            <a:r>
              <a:rPr lang="en-US" sz="2400" smtClean="0"/>
              <a:t> becomes the root of a new tree in the depth-first forest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261C5-17EA-4371-BF77-A04D257BC2EA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73825" y="1255713"/>
            <a:ext cx="2160588" cy="1631950"/>
            <a:chOff x="576" y="863"/>
            <a:chExt cx="1361" cy="1028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 </a:t>
              </a:r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30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31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32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33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5134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5135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5136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5137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5138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5145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7609" name="Line 25"/>
          <p:cNvSpPr>
            <a:spLocks noChangeShapeType="1"/>
          </p:cNvSpPr>
          <p:nvPr/>
        </p:nvSpPr>
        <p:spPr bwMode="auto">
          <a:xfrm>
            <a:off x="6329363" y="1354138"/>
            <a:ext cx="233362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0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Component Graph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7025" y="3775075"/>
            <a:ext cx="8253413" cy="3006725"/>
          </a:xfrm>
        </p:spPr>
        <p:txBody>
          <a:bodyPr/>
          <a:lstStyle/>
          <a:p>
            <a:r>
              <a:rPr lang="en-US" sz="2000" smtClean="0"/>
              <a:t>The </a:t>
            </a:r>
            <a:r>
              <a:rPr lang="en-US" sz="2000" b="1" smtClean="0"/>
              <a:t>component graph</a:t>
            </a:r>
            <a:r>
              <a:rPr lang="en-US" sz="2000" smtClean="0"/>
              <a:t> G</a:t>
            </a:r>
            <a:r>
              <a:rPr lang="en-US" sz="2000" baseline="30000" smtClean="0"/>
              <a:t>SCC</a:t>
            </a:r>
            <a:r>
              <a:rPr lang="en-US" sz="2000" smtClean="0"/>
              <a:t> = (V</a:t>
            </a:r>
            <a:r>
              <a:rPr lang="en-US" sz="2000" baseline="30000" smtClean="0"/>
              <a:t>SCC</a:t>
            </a:r>
            <a:r>
              <a:rPr lang="en-US" sz="2000" smtClean="0"/>
              <a:t>, E</a:t>
            </a:r>
            <a:r>
              <a:rPr lang="en-US" sz="2000" baseline="30000" smtClean="0"/>
              <a:t>SCC</a:t>
            </a:r>
            <a:r>
              <a:rPr lang="en-US" sz="2000" smtClean="0"/>
              <a:t>):</a:t>
            </a:r>
          </a:p>
          <a:p>
            <a:pPr lvl="1"/>
            <a:r>
              <a:rPr lang="en-US" sz="2400" smtClean="0"/>
              <a:t>V</a:t>
            </a:r>
            <a:r>
              <a:rPr lang="en-US" sz="2400" baseline="30000" smtClean="0"/>
              <a:t>SCC</a:t>
            </a:r>
            <a:r>
              <a:rPr lang="en-US" sz="2400" smtClean="0"/>
              <a:t> = {</a:t>
            </a:r>
            <a:r>
              <a:rPr lang="en-US" sz="2400" smtClean="0">
                <a:latin typeface="Comic Sans MS" pitchFamily="66" charset="0"/>
              </a:rPr>
              <a:t>v</a:t>
            </a:r>
            <a:r>
              <a:rPr lang="en-US" sz="2400" baseline="-25000" smtClean="0">
                <a:latin typeface="Comic Sans MS" pitchFamily="66" charset="0"/>
              </a:rPr>
              <a:t>1</a:t>
            </a:r>
            <a:r>
              <a:rPr lang="en-US" sz="2400" smtClean="0">
                <a:latin typeface="Comic Sans MS" pitchFamily="66" charset="0"/>
              </a:rPr>
              <a:t>, v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, …, v</a:t>
            </a:r>
            <a:r>
              <a:rPr lang="en-US" sz="2400" baseline="-25000" smtClean="0">
                <a:latin typeface="Comic Sans MS" pitchFamily="66" charset="0"/>
              </a:rPr>
              <a:t>k</a:t>
            </a:r>
            <a:r>
              <a:rPr lang="en-US" sz="2400" smtClean="0"/>
              <a:t>}, where </a:t>
            </a:r>
            <a:r>
              <a:rPr lang="en-US" sz="2400" smtClean="0">
                <a:latin typeface="Comic Sans MS" pitchFamily="66" charset="0"/>
              </a:rPr>
              <a:t>v</a:t>
            </a:r>
            <a:r>
              <a:rPr lang="en-US" sz="2400" baseline="-25000" smtClean="0">
                <a:latin typeface="Comic Sans MS" pitchFamily="66" charset="0"/>
              </a:rPr>
              <a:t>i</a:t>
            </a:r>
            <a:r>
              <a:rPr lang="en-US" sz="2400" smtClean="0"/>
              <a:t> corresponds to each 	strongly connected component </a:t>
            </a:r>
            <a:r>
              <a:rPr lang="en-US" sz="2400" smtClean="0">
                <a:latin typeface="Comic Sans MS" pitchFamily="66" charset="0"/>
              </a:rPr>
              <a:t>C</a:t>
            </a:r>
            <a:r>
              <a:rPr lang="en-US" sz="2400" baseline="-25000" smtClean="0">
                <a:latin typeface="Comic Sans MS" pitchFamily="66" charset="0"/>
              </a:rPr>
              <a:t>i</a:t>
            </a:r>
            <a:endParaRPr lang="en-US" sz="2400" smtClean="0">
              <a:latin typeface="Comic Sans MS" pitchFamily="66" charset="0"/>
            </a:endParaRPr>
          </a:p>
          <a:p>
            <a:pPr lvl="1"/>
            <a:r>
              <a:rPr lang="en-US" sz="2400" smtClean="0"/>
              <a:t>There is an edge (</a:t>
            </a:r>
            <a:r>
              <a:rPr lang="en-US" sz="2400" smtClean="0">
                <a:latin typeface="Comic Sans MS" pitchFamily="66" charset="0"/>
              </a:rPr>
              <a:t>v</a:t>
            </a:r>
            <a:r>
              <a:rPr lang="en-US" sz="2400" baseline="-25000" smtClean="0">
                <a:latin typeface="Comic Sans MS" pitchFamily="66" charset="0"/>
              </a:rPr>
              <a:t>i</a:t>
            </a:r>
            <a:r>
              <a:rPr lang="en-US" sz="2400" smtClean="0">
                <a:latin typeface="Comic Sans MS" pitchFamily="66" charset="0"/>
              </a:rPr>
              <a:t>, v</a:t>
            </a:r>
            <a:r>
              <a:rPr lang="en-US" sz="2400" baseline="-25000" smtClean="0">
                <a:latin typeface="Comic Sans MS" pitchFamily="66" charset="0"/>
              </a:rPr>
              <a:t>j</a:t>
            </a:r>
            <a:r>
              <a:rPr lang="en-US" sz="2400" smtClean="0"/>
              <a:t>) </a:t>
            </a:r>
            <a:r>
              <a:rPr lang="en-US" sz="2400" smtClean="0">
                <a:sym typeface="Symbol" pitchFamily="18" charset="2"/>
              </a:rPr>
              <a:t> </a:t>
            </a:r>
            <a:r>
              <a:rPr lang="en-US" sz="2400" smtClean="0"/>
              <a:t>E</a:t>
            </a:r>
            <a:r>
              <a:rPr lang="en-US" sz="2400" baseline="30000" smtClean="0"/>
              <a:t>SCC</a:t>
            </a:r>
            <a:r>
              <a:rPr lang="en-US" sz="2400" smtClean="0"/>
              <a:t> if G contains a directed edge (</a:t>
            </a:r>
            <a:r>
              <a:rPr lang="en-US" sz="2400" smtClean="0">
                <a:latin typeface="Comic Sans MS" pitchFamily="66" charset="0"/>
              </a:rPr>
              <a:t>x, y</a:t>
            </a:r>
            <a:r>
              <a:rPr lang="en-US" sz="2400" smtClean="0"/>
              <a:t>) for some </a:t>
            </a:r>
            <a:r>
              <a:rPr lang="en-US" sz="2400" smtClean="0">
                <a:latin typeface="Comic Sans MS" pitchFamily="66" charset="0"/>
              </a:rPr>
              <a:t>x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 C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 and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y  C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j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The component graph is a DAG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4488" y="1698625"/>
            <a:ext cx="4959350" cy="2098675"/>
            <a:chOff x="415" y="1038"/>
            <a:chExt cx="3124" cy="1322"/>
          </a:xfrm>
        </p:grpSpPr>
        <p:sp>
          <p:nvSpPr>
            <p:cNvPr id="36879" name="Freeform 5"/>
            <p:cNvSpPr>
              <a:spLocks/>
            </p:cNvSpPr>
            <p:nvPr/>
          </p:nvSpPr>
          <p:spPr bwMode="auto">
            <a:xfrm>
              <a:off x="415" y="1080"/>
              <a:ext cx="1456" cy="1094"/>
            </a:xfrm>
            <a:custGeom>
              <a:avLst/>
              <a:gdLst>
                <a:gd name="T0" fmla="*/ 102 w 1456"/>
                <a:gd name="T1" fmla="*/ 14 h 1094"/>
                <a:gd name="T2" fmla="*/ 413 w 1456"/>
                <a:gd name="T3" fmla="*/ 0 h 1094"/>
                <a:gd name="T4" fmla="*/ 1268 w 1456"/>
                <a:gd name="T5" fmla="*/ 18 h 1094"/>
                <a:gd name="T6" fmla="*/ 1335 w 1456"/>
                <a:gd name="T7" fmla="*/ 45 h 1094"/>
                <a:gd name="T8" fmla="*/ 1380 w 1456"/>
                <a:gd name="T9" fmla="*/ 77 h 1094"/>
                <a:gd name="T10" fmla="*/ 1394 w 1456"/>
                <a:gd name="T11" fmla="*/ 104 h 1094"/>
                <a:gd name="T12" fmla="*/ 1434 w 1456"/>
                <a:gd name="T13" fmla="*/ 239 h 1094"/>
                <a:gd name="T14" fmla="*/ 1448 w 1456"/>
                <a:gd name="T15" fmla="*/ 266 h 1094"/>
                <a:gd name="T16" fmla="*/ 1308 w 1456"/>
                <a:gd name="T17" fmla="*/ 504 h 1094"/>
                <a:gd name="T18" fmla="*/ 1236 w 1456"/>
                <a:gd name="T19" fmla="*/ 509 h 1094"/>
                <a:gd name="T20" fmla="*/ 1110 w 1456"/>
                <a:gd name="T21" fmla="*/ 513 h 1094"/>
                <a:gd name="T22" fmla="*/ 989 w 1456"/>
                <a:gd name="T23" fmla="*/ 527 h 1094"/>
                <a:gd name="T24" fmla="*/ 908 w 1456"/>
                <a:gd name="T25" fmla="*/ 549 h 1094"/>
                <a:gd name="T26" fmla="*/ 854 w 1456"/>
                <a:gd name="T27" fmla="*/ 567 h 1094"/>
                <a:gd name="T28" fmla="*/ 813 w 1456"/>
                <a:gd name="T29" fmla="*/ 585 h 1094"/>
                <a:gd name="T30" fmla="*/ 773 w 1456"/>
                <a:gd name="T31" fmla="*/ 608 h 1094"/>
                <a:gd name="T32" fmla="*/ 728 w 1456"/>
                <a:gd name="T33" fmla="*/ 653 h 1094"/>
                <a:gd name="T34" fmla="*/ 705 w 1456"/>
                <a:gd name="T35" fmla="*/ 689 h 1094"/>
                <a:gd name="T36" fmla="*/ 687 w 1456"/>
                <a:gd name="T37" fmla="*/ 851 h 1094"/>
                <a:gd name="T38" fmla="*/ 665 w 1456"/>
                <a:gd name="T39" fmla="*/ 977 h 1094"/>
                <a:gd name="T40" fmla="*/ 647 w 1456"/>
                <a:gd name="T41" fmla="*/ 995 h 1094"/>
                <a:gd name="T42" fmla="*/ 642 w 1456"/>
                <a:gd name="T43" fmla="*/ 1008 h 1094"/>
                <a:gd name="T44" fmla="*/ 629 w 1456"/>
                <a:gd name="T45" fmla="*/ 1017 h 1094"/>
                <a:gd name="T46" fmla="*/ 561 w 1456"/>
                <a:gd name="T47" fmla="*/ 1053 h 1094"/>
                <a:gd name="T48" fmla="*/ 534 w 1456"/>
                <a:gd name="T49" fmla="*/ 1067 h 1094"/>
                <a:gd name="T50" fmla="*/ 435 w 1456"/>
                <a:gd name="T51" fmla="*/ 1094 h 1094"/>
                <a:gd name="T52" fmla="*/ 314 w 1456"/>
                <a:gd name="T53" fmla="*/ 1089 h 1094"/>
                <a:gd name="T54" fmla="*/ 269 w 1456"/>
                <a:gd name="T55" fmla="*/ 1076 h 1094"/>
                <a:gd name="T56" fmla="*/ 129 w 1456"/>
                <a:gd name="T57" fmla="*/ 1049 h 1094"/>
                <a:gd name="T58" fmla="*/ 84 w 1456"/>
                <a:gd name="T59" fmla="*/ 1031 h 1094"/>
                <a:gd name="T60" fmla="*/ 35 w 1456"/>
                <a:gd name="T61" fmla="*/ 990 h 1094"/>
                <a:gd name="T62" fmla="*/ 21 w 1456"/>
                <a:gd name="T63" fmla="*/ 950 h 1094"/>
                <a:gd name="T64" fmla="*/ 12 w 1456"/>
                <a:gd name="T65" fmla="*/ 918 h 1094"/>
                <a:gd name="T66" fmla="*/ 8 w 1456"/>
                <a:gd name="T67" fmla="*/ 482 h 1094"/>
                <a:gd name="T68" fmla="*/ 12 w 1456"/>
                <a:gd name="T69" fmla="*/ 243 h 1094"/>
                <a:gd name="T70" fmla="*/ 48 w 1456"/>
                <a:gd name="T71" fmla="*/ 45 h 1094"/>
                <a:gd name="T72" fmla="*/ 102 w 1456"/>
                <a:gd name="T73" fmla="*/ 14 h 10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56"/>
                <a:gd name="T112" fmla="*/ 0 h 1094"/>
                <a:gd name="T113" fmla="*/ 1456 w 1456"/>
                <a:gd name="T114" fmla="*/ 1094 h 109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56" h="1094">
                  <a:moveTo>
                    <a:pt x="102" y="14"/>
                  </a:moveTo>
                  <a:cubicBezTo>
                    <a:pt x="209" y="19"/>
                    <a:pt x="308" y="6"/>
                    <a:pt x="413" y="0"/>
                  </a:cubicBezTo>
                  <a:cubicBezTo>
                    <a:pt x="698" y="8"/>
                    <a:pt x="982" y="15"/>
                    <a:pt x="1268" y="18"/>
                  </a:cubicBezTo>
                  <a:cubicBezTo>
                    <a:pt x="1291" y="27"/>
                    <a:pt x="1312" y="38"/>
                    <a:pt x="1335" y="45"/>
                  </a:cubicBezTo>
                  <a:cubicBezTo>
                    <a:pt x="1351" y="55"/>
                    <a:pt x="1365" y="66"/>
                    <a:pt x="1380" y="77"/>
                  </a:cubicBezTo>
                  <a:cubicBezTo>
                    <a:pt x="1397" y="120"/>
                    <a:pt x="1371" y="56"/>
                    <a:pt x="1394" y="104"/>
                  </a:cubicBezTo>
                  <a:cubicBezTo>
                    <a:pt x="1413" y="142"/>
                    <a:pt x="1414" y="198"/>
                    <a:pt x="1434" y="239"/>
                  </a:cubicBezTo>
                  <a:cubicBezTo>
                    <a:pt x="1456" y="285"/>
                    <a:pt x="1432" y="220"/>
                    <a:pt x="1448" y="266"/>
                  </a:cubicBezTo>
                  <a:cubicBezTo>
                    <a:pt x="1438" y="383"/>
                    <a:pt x="1451" y="491"/>
                    <a:pt x="1308" y="504"/>
                  </a:cubicBezTo>
                  <a:cubicBezTo>
                    <a:pt x="1284" y="506"/>
                    <a:pt x="1260" y="508"/>
                    <a:pt x="1236" y="509"/>
                  </a:cubicBezTo>
                  <a:cubicBezTo>
                    <a:pt x="1194" y="511"/>
                    <a:pt x="1152" y="512"/>
                    <a:pt x="1110" y="513"/>
                  </a:cubicBezTo>
                  <a:cubicBezTo>
                    <a:pt x="1034" y="526"/>
                    <a:pt x="1074" y="521"/>
                    <a:pt x="989" y="527"/>
                  </a:cubicBezTo>
                  <a:cubicBezTo>
                    <a:pt x="961" y="535"/>
                    <a:pt x="937" y="545"/>
                    <a:pt x="908" y="549"/>
                  </a:cubicBezTo>
                  <a:cubicBezTo>
                    <a:pt x="890" y="555"/>
                    <a:pt x="872" y="561"/>
                    <a:pt x="854" y="567"/>
                  </a:cubicBezTo>
                  <a:cubicBezTo>
                    <a:pt x="840" y="576"/>
                    <a:pt x="829" y="580"/>
                    <a:pt x="813" y="585"/>
                  </a:cubicBezTo>
                  <a:cubicBezTo>
                    <a:pt x="800" y="594"/>
                    <a:pt x="786" y="599"/>
                    <a:pt x="773" y="608"/>
                  </a:cubicBezTo>
                  <a:cubicBezTo>
                    <a:pt x="762" y="624"/>
                    <a:pt x="744" y="642"/>
                    <a:pt x="728" y="653"/>
                  </a:cubicBezTo>
                  <a:cubicBezTo>
                    <a:pt x="721" y="671"/>
                    <a:pt x="722" y="678"/>
                    <a:pt x="705" y="689"/>
                  </a:cubicBezTo>
                  <a:cubicBezTo>
                    <a:pt x="689" y="742"/>
                    <a:pt x="699" y="797"/>
                    <a:pt x="687" y="851"/>
                  </a:cubicBezTo>
                  <a:cubicBezTo>
                    <a:pt x="685" y="902"/>
                    <a:pt x="698" y="942"/>
                    <a:pt x="665" y="977"/>
                  </a:cubicBezTo>
                  <a:cubicBezTo>
                    <a:pt x="652" y="1012"/>
                    <a:pt x="671" y="971"/>
                    <a:pt x="647" y="995"/>
                  </a:cubicBezTo>
                  <a:cubicBezTo>
                    <a:pt x="644" y="998"/>
                    <a:pt x="645" y="1004"/>
                    <a:pt x="642" y="1008"/>
                  </a:cubicBezTo>
                  <a:cubicBezTo>
                    <a:pt x="639" y="1012"/>
                    <a:pt x="633" y="1014"/>
                    <a:pt x="629" y="1017"/>
                  </a:cubicBezTo>
                  <a:cubicBezTo>
                    <a:pt x="616" y="1038"/>
                    <a:pt x="585" y="1045"/>
                    <a:pt x="561" y="1053"/>
                  </a:cubicBezTo>
                  <a:cubicBezTo>
                    <a:pt x="533" y="1062"/>
                    <a:pt x="564" y="1053"/>
                    <a:pt x="534" y="1067"/>
                  </a:cubicBezTo>
                  <a:cubicBezTo>
                    <a:pt x="504" y="1081"/>
                    <a:pt x="467" y="1088"/>
                    <a:pt x="435" y="1094"/>
                  </a:cubicBezTo>
                  <a:cubicBezTo>
                    <a:pt x="395" y="1092"/>
                    <a:pt x="354" y="1092"/>
                    <a:pt x="314" y="1089"/>
                  </a:cubicBezTo>
                  <a:cubicBezTo>
                    <a:pt x="298" y="1088"/>
                    <a:pt x="285" y="1079"/>
                    <a:pt x="269" y="1076"/>
                  </a:cubicBezTo>
                  <a:cubicBezTo>
                    <a:pt x="222" y="1067"/>
                    <a:pt x="176" y="1055"/>
                    <a:pt x="129" y="1049"/>
                  </a:cubicBezTo>
                  <a:cubicBezTo>
                    <a:pt x="112" y="1044"/>
                    <a:pt x="101" y="1036"/>
                    <a:pt x="84" y="1031"/>
                  </a:cubicBezTo>
                  <a:cubicBezTo>
                    <a:pt x="63" y="1017"/>
                    <a:pt x="55" y="1004"/>
                    <a:pt x="35" y="990"/>
                  </a:cubicBezTo>
                  <a:cubicBezTo>
                    <a:pt x="30" y="977"/>
                    <a:pt x="25" y="963"/>
                    <a:pt x="21" y="950"/>
                  </a:cubicBezTo>
                  <a:cubicBezTo>
                    <a:pt x="18" y="939"/>
                    <a:pt x="12" y="918"/>
                    <a:pt x="12" y="918"/>
                  </a:cubicBezTo>
                  <a:cubicBezTo>
                    <a:pt x="18" y="772"/>
                    <a:pt x="11" y="628"/>
                    <a:pt x="8" y="482"/>
                  </a:cubicBezTo>
                  <a:cubicBezTo>
                    <a:pt x="11" y="396"/>
                    <a:pt x="17" y="328"/>
                    <a:pt x="12" y="243"/>
                  </a:cubicBezTo>
                  <a:cubicBezTo>
                    <a:pt x="13" y="213"/>
                    <a:pt x="0" y="78"/>
                    <a:pt x="48" y="45"/>
                  </a:cubicBezTo>
                  <a:cubicBezTo>
                    <a:pt x="60" y="27"/>
                    <a:pt x="81" y="19"/>
                    <a:pt x="102" y="14"/>
                  </a:cubicBezTo>
                  <a:close/>
                </a:path>
              </a:pathLst>
            </a:custGeom>
            <a:solidFill>
              <a:srgbClr val="3366FF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Oval 6"/>
            <p:cNvSpPr>
              <a:spLocks noChangeArrowheads="1"/>
            </p:cNvSpPr>
            <p:nvPr/>
          </p:nvSpPr>
          <p:spPr bwMode="auto">
            <a:xfrm>
              <a:off x="2672" y="1681"/>
              <a:ext cx="761" cy="535"/>
            </a:xfrm>
            <a:prstGeom prst="ellipse">
              <a:avLst/>
            </a:prstGeom>
            <a:solidFill>
              <a:srgbClr val="3366FF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Oval 7"/>
            <p:cNvSpPr>
              <a:spLocks noChangeArrowheads="1"/>
            </p:cNvSpPr>
            <p:nvPr/>
          </p:nvSpPr>
          <p:spPr bwMode="auto">
            <a:xfrm>
              <a:off x="1913" y="1087"/>
              <a:ext cx="1463" cy="580"/>
            </a:xfrm>
            <a:prstGeom prst="ellipse">
              <a:avLst/>
            </a:prstGeom>
            <a:solidFill>
              <a:srgbClr val="3366FF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Oval 8"/>
            <p:cNvSpPr>
              <a:spLocks noChangeArrowheads="1"/>
            </p:cNvSpPr>
            <p:nvPr/>
          </p:nvSpPr>
          <p:spPr bwMode="auto">
            <a:xfrm>
              <a:off x="1187" y="1648"/>
              <a:ext cx="1463" cy="580"/>
            </a:xfrm>
            <a:prstGeom prst="ellipse">
              <a:avLst/>
            </a:prstGeom>
            <a:solidFill>
              <a:srgbClr val="3366FF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Oval 9"/>
            <p:cNvSpPr>
              <a:spLocks noChangeArrowheads="1"/>
            </p:cNvSpPr>
            <p:nvPr/>
          </p:nvSpPr>
          <p:spPr bwMode="auto">
            <a:xfrm>
              <a:off x="523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6884" name="Text Box 10"/>
            <p:cNvSpPr txBox="1">
              <a:spLocks noChangeArrowheads="1"/>
            </p:cNvSpPr>
            <p:nvPr/>
          </p:nvSpPr>
          <p:spPr bwMode="auto">
            <a:xfrm>
              <a:off x="728" y="1038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36885" name="Text Box 11"/>
            <p:cNvSpPr txBox="1">
              <a:spLocks noChangeArrowheads="1"/>
            </p:cNvSpPr>
            <p:nvPr/>
          </p:nvSpPr>
          <p:spPr bwMode="auto">
            <a:xfrm>
              <a:off x="1463" y="1038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36886" name="Text Box 12"/>
            <p:cNvSpPr txBox="1">
              <a:spLocks noChangeArrowheads="1"/>
            </p:cNvSpPr>
            <p:nvPr/>
          </p:nvSpPr>
          <p:spPr bwMode="auto">
            <a:xfrm>
              <a:off x="2198" y="1038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36887" name="Text Box 13"/>
            <p:cNvSpPr txBox="1">
              <a:spLocks noChangeArrowheads="1"/>
            </p:cNvSpPr>
            <p:nvPr/>
          </p:nvSpPr>
          <p:spPr bwMode="auto">
            <a:xfrm>
              <a:off x="2923" y="1038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36888" name="Oval 14"/>
            <p:cNvSpPr>
              <a:spLocks noChangeArrowheads="1"/>
            </p:cNvSpPr>
            <p:nvPr/>
          </p:nvSpPr>
          <p:spPr bwMode="auto">
            <a:xfrm>
              <a:off x="1271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6889" name="Oval 15"/>
            <p:cNvSpPr>
              <a:spLocks noChangeArrowheads="1"/>
            </p:cNvSpPr>
            <p:nvPr/>
          </p:nvSpPr>
          <p:spPr bwMode="auto">
            <a:xfrm>
              <a:off x="2767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6890" name="Oval 16"/>
            <p:cNvSpPr>
              <a:spLocks noChangeArrowheads="1"/>
            </p:cNvSpPr>
            <p:nvPr/>
          </p:nvSpPr>
          <p:spPr bwMode="auto">
            <a:xfrm>
              <a:off x="2019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6891" name="Oval 17"/>
            <p:cNvSpPr>
              <a:spLocks noChangeArrowheads="1"/>
            </p:cNvSpPr>
            <p:nvPr/>
          </p:nvSpPr>
          <p:spPr bwMode="auto">
            <a:xfrm>
              <a:off x="524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6892" name="Oval 18"/>
            <p:cNvSpPr>
              <a:spLocks noChangeArrowheads="1"/>
            </p:cNvSpPr>
            <p:nvPr/>
          </p:nvSpPr>
          <p:spPr bwMode="auto">
            <a:xfrm>
              <a:off x="1272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6893" name="Oval 19"/>
            <p:cNvSpPr>
              <a:spLocks noChangeArrowheads="1"/>
            </p:cNvSpPr>
            <p:nvPr/>
          </p:nvSpPr>
          <p:spPr bwMode="auto">
            <a:xfrm>
              <a:off x="2768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6894" name="Oval 20"/>
            <p:cNvSpPr>
              <a:spLocks noChangeArrowheads="1"/>
            </p:cNvSpPr>
            <p:nvPr/>
          </p:nvSpPr>
          <p:spPr bwMode="auto">
            <a:xfrm>
              <a:off x="2020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36895" name="Text Box 21"/>
            <p:cNvSpPr txBox="1">
              <a:spLocks noChangeArrowheads="1"/>
            </p:cNvSpPr>
            <p:nvPr/>
          </p:nvSpPr>
          <p:spPr bwMode="auto">
            <a:xfrm>
              <a:off x="720" y="2129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36896" name="Text Box 22"/>
            <p:cNvSpPr txBox="1">
              <a:spLocks noChangeArrowheads="1"/>
            </p:cNvSpPr>
            <p:nvPr/>
          </p:nvSpPr>
          <p:spPr bwMode="auto">
            <a:xfrm>
              <a:off x="1455" y="2129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36897" name="Text Box 23"/>
            <p:cNvSpPr txBox="1">
              <a:spLocks noChangeArrowheads="1"/>
            </p:cNvSpPr>
            <p:nvPr/>
          </p:nvSpPr>
          <p:spPr bwMode="auto">
            <a:xfrm>
              <a:off x="2190" y="2129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36898" name="Text Box 24"/>
            <p:cNvSpPr txBox="1">
              <a:spLocks noChangeArrowheads="1"/>
            </p:cNvSpPr>
            <p:nvPr/>
          </p:nvSpPr>
          <p:spPr bwMode="auto">
            <a:xfrm>
              <a:off x="2915" y="212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36899" name="Line 25"/>
            <p:cNvSpPr>
              <a:spLocks noChangeShapeType="1"/>
            </p:cNvSpPr>
            <p:nvPr/>
          </p:nvSpPr>
          <p:spPr bwMode="auto">
            <a:xfrm>
              <a:off x="1062" y="1388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26"/>
            <p:cNvSpPr>
              <a:spLocks noChangeShapeType="1"/>
            </p:cNvSpPr>
            <p:nvPr/>
          </p:nvSpPr>
          <p:spPr bwMode="auto">
            <a:xfrm>
              <a:off x="1820" y="1388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27"/>
            <p:cNvSpPr>
              <a:spLocks noChangeShapeType="1"/>
            </p:cNvSpPr>
            <p:nvPr/>
          </p:nvSpPr>
          <p:spPr bwMode="auto">
            <a:xfrm>
              <a:off x="1074" y="193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28"/>
            <p:cNvSpPr>
              <a:spLocks noChangeShapeType="1"/>
            </p:cNvSpPr>
            <p:nvPr/>
          </p:nvSpPr>
          <p:spPr bwMode="auto">
            <a:xfrm>
              <a:off x="2561" y="1939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29"/>
            <p:cNvSpPr>
              <a:spLocks noChangeShapeType="1"/>
            </p:cNvSpPr>
            <p:nvPr/>
          </p:nvSpPr>
          <p:spPr bwMode="auto">
            <a:xfrm flipV="1">
              <a:off x="774" y="1539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30"/>
            <p:cNvSpPr>
              <a:spLocks noChangeShapeType="1"/>
            </p:cNvSpPr>
            <p:nvPr/>
          </p:nvSpPr>
          <p:spPr bwMode="auto">
            <a:xfrm flipV="1">
              <a:off x="1527" y="153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31"/>
            <p:cNvSpPr>
              <a:spLocks noChangeShapeType="1"/>
            </p:cNvSpPr>
            <p:nvPr/>
          </p:nvSpPr>
          <p:spPr bwMode="auto">
            <a:xfrm flipV="1">
              <a:off x="2298" y="1542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32"/>
            <p:cNvSpPr>
              <a:spLocks noChangeShapeType="1"/>
            </p:cNvSpPr>
            <p:nvPr/>
          </p:nvSpPr>
          <p:spPr bwMode="auto">
            <a:xfrm flipV="1">
              <a:off x="3038" y="1539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Freeform 33"/>
            <p:cNvSpPr>
              <a:spLocks/>
            </p:cNvSpPr>
            <p:nvPr/>
          </p:nvSpPr>
          <p:spPr bwMode="auto">
            <a:xfrm>
              <a:off x="1741" y="177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Freeform 34"/>
            <p:cNvSpPr>
              <a:spLocks/>
            </p:cNvSpPr>
            <p:nvPr/>
          </p:nvSpPr>
          <p:spPr bwMode="auto">
            <a:xfrm>
              <a:off x="2476" y="1214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Freeform 35"/>
            <p:cNvSpPr>
              <a:spLocks/>
            </p:cNvSpPr>
            <p:nvPr/>
          </p:nvSpPr>
          <p:spPr bwMode="auto">
            <a:xfrm flipV="1">
              <a:off x="2487" y="1503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Freeform 36"/>
            <p:cNvSpPr>
              <a:spLocks/>
            </p:cNvSpPr>
            <p:nvPr/>
          </p:nvSpPr>
          <p:spPr bwMode="auto">
            <a:xfrm flipV="1">
              <a:off x="1724" y="204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Line 37"/>
            <p:cNvSpPr>
              <a:spLocks noChangeShapeType="1"/>
            </p:cNvSpPr>
            <p:nvPr/>
          </p:nvSpPr>
          <p:spPr bwMode="auto">
            <a:xfrm flipH="1">
              <a:off x="965" y="1488"/>
              <a:ext cx="374" cy="329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Freeform 38"/>
            <p:cNvSpPr>
              <a:spLocks/>
            </p:cNvSpPr>
            <p:nvPr/>
          </p:nvSpPr>
          <p:spPr bwMode="auto">
            <a:xfrm>
              <a:off x="3268" y="1846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583238" y="1763713"/>
            <a:ext cx="3309937" cy="1844675"/>
            <a:chOff x="3517" y="802"/>
            <a:chExt cx="2085" cy="1162"/>
          </a:xfrm>
        </p:grpSpPr>
        <p:sp>
          <p:nvSpPr>
            <p:cNvPr id="36870" name="Oval 40"/>
            <p:cNvSpPr>
              <a:spLocks noChangeArrowheads="1"/>
            </p:cNvSpPr>
            <p:nvPr/>
          </p:nvSpPr>
          <p:spPr bwMode="auto">
            <a:xfrm>
              <a:off x="3517" y="124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Monotype Corsiva" pitchFamily="66" charset="0"/>
                  <a:sym typeface="Symbol" pitchFamily="18" charset="2"/>
                </a:rPr>
                <a:t>a b e</a:t>
              </a:r>
            </a:p>
          </p:txBody>
        </p:sp>
        <p:sp>
          <p:nvSpPr>
            <p:cNvPr id="36871" name="Oval 41"/>
            <p:cNvSpPr>
              <a:spLocks noChangeArrowheads="1"/>
            </p:cNvSpPr>
            <p:nvPr/>
          </p:nvSpPr>
          <p:spPr bwMode="auto">
            <a:xfrm>
              <a:off x="4732" y="80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Monotype Corsiva" pitchFamily="66" charset="0"/>
                  <a:sym typeface="Symbol" pitchFamily="18" charset="2"/>
                </a:rPr>
                <a:t>c d</a:t>
              </a:r>
            </a:p>
          </p:txBody>
        </p:sp>
        <p:sp>
          <p:nvSpPr>
            <p:cNvPr id="36872" name="Oval 42"/>
            <p:cNvSpPr>
              <a:spLocks noChangeArrowheads="1"/>
            </p:cNvSpPr>
            <p:nvPr/>
          </p:nvSpPr>
          <p:spPr bwMode="auto">
            <a:xfrm>
              <a:off x="4066" y="1670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Monotype Corsiva" pitchFamily="66" charset="0"/>
                  <a:sym typeface="Symbol" pitchFamily="18" charset="2"/>
                </a:rPr>
                <a:t>f g</a:t>
              </a:r>
            </a:p>
          </p:txBody>
        </p:sp>
        <p:sp>
          <p:nvSpPr>
            <p:cNvPr id="36873" name="Oval 43"/>
            <p:cNvSpPr>
              <a:spLocks noChangeArrowheads="1"/>
            </p:cNvSpPr>
            <p:nvPr/>
          </p:nvSpPr>
          <p:spPr bwMode="auto">
            <a:xfrm>
              <a:off x="5060" y="1670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Monotype Corsiva" pitchFamily="66" charset="0"/>
                  <a:sym typeface="Symbol" pitchFamily="18" charset="2"/>
                </a:rPr>
                <a:t>h</a:t>
              </a:r>
            </a:p>
          </p:txBody>
        </p:sp>
        <p:sp>
          <p:nvSpPr>
            <p:cNvPr id="36874" name="Line 44"/>
            <p:cNvSpPr>
              <a:spLocks noChangeShapeType="1"/>
            </p:cNvSpPr>
            <p:nvPr/>
          </p:nvSpPr>
          <p:spPr bwMode="auto">
            <a:xfrm flipV="1">
              <a:off x="4019" y="1040"/>
              <a:ext cx="76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Line 45"/>
            <p:cNvSpPr>
              <a:spLocks noChangeShapeType="1"/>
            </p:cNvSpPr>
            <p:nvPr/>
          </p:nvSpPr>
          <p:spPr bwMode="auto">
            <a:xfrm>
              <a:off x="3933" y="1512"/>
              <a:ext cx="288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46"/>
            <p:cNvSpPr>
              <a:spLocks noChangeShapeType="1"/>
            </p:cNvSpPr>
            <p:nvPr/>
          </p:nvSpPr>
          <p:spPr bwMode="auto">
            <a:xfrm>
              <a:off x="4604" y="1814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47"/>
            <p:cNvSpPr>
              <a:spLocks noChangeShapeType="1"/>
            </p:cNvSpPr>
            <p:nvPr/>
          </p:nvSpPr>
          <p:spPr bwMode="auto">
            <a:xfrm flipH="1">
              <a:off x="4505" y="1098"/>
              <a:ext cx="472" cy="6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48"/>
            <p:cNvSpPr>
              <a:spLocks noChangeShapeType="1"/>
            </p:cNvSpPr>
            <p:nvPr/>
          </p:nvSpPr>
          <p:spPr bwMode="auto">
            <a:xfrm>
              <a:off x="5099" y="1085"/>
              <a:ext cx="261" cy="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42094-BE8C-456B-8CCB-EF01E0412E7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2"/>
          <p:cNvSpPr>
            <a:spLocks noChangeArrowheads="1"/>
          </p:cNvSpPr>
          <p:nvPr/>
        </p:nvSpPr>
        <p:spPr bwMode="auto">
          <a:xfrm>
            <a:off x="5062538" y="3925888"/>
            <a:ext cx="1685925" cy="2171700"/>
          </a:xfrm>
          <a:prstGeom prst="ellipse">
            <a:avLst/>
          </a:prstGeom>
          <a:solidFill>
            <a:srgbClr val="336699">
              <a:alpha val="21960"/>
            </a:srgbClr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7245350" y="3956050"/>
            <a:ext cx="1720850" cy="2320925"/>
          </a:xfrm>
          <a:prstGeom prst="ellipse">
            <a:avLst/>
          </a:prstGeom>
          <a:solidFill>
            <a:srgbClr val="336699">
              <a:alpha val="21960"/>
            </a:srgbClr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Lemma 1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>
          <a:xfrm>
            <a:off x="350838" y="1508125"/>
            <a:ext cx="8229600" cy="213995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	Let C and C’ be distinct SCCs in G</a:t>
            </a:r>
          </a:p>
          <a:p>
            <a:pPr>
              <a:buFontTx/>
              <a:buNone/>
            </a:pPr>
            <a:r>
              <a:rPr lang="en-US" sz="2800" smtClean="0"/>
              <a:t>	Let </a:t>
            </a:r>
            <a:r>
              <a:rPr lang="en-US" sz="2800" smtClean="0">
                <a:latin typeface="Comic Sans MS" pitchFamily="66" charset="0"/>
              </a:rPr>
              <a:t>u, v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C, and </a:t>
            </a:r>
            <a:r>
              <a:rPr lang="en-US" sz="2800" smtClean="0">
                <a:latin typeface="Comic Sans MS" pitchFamily="66" charset="0"/>
              </a:rPr>
              <a:t>u’, v’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C </a:t>
            </a:r>
            <a:r>
              <a:rPr lang="en-US" sz="2800" smtClean="0">
                <a:latin typeface="Comic Sans MS" pitchFamily="66" charset="0"/>
              </a:rPr>
              <a:t>’</a:t>
            </a:r>
            <a:endParaRPr lang="en-US" sz="2800" smtClean="0"/>
          </a:p>
          <a:p>
            <a:pPr>
              <a:buFontTx/>
              <a:buNone/>
            </a:pPr>
            <a:r>
              <a:rPr lang="en-US" sz="2800" smtClean="0"/>
              <a:t>	Suppose there is a path </a:t>
            </a:r>
            <a:r>
              <a:rPr lang="en-US" sz="2800" smtClean="0">
                <a:latin typeface="Comic Sans MS" pitchFamily="66" charset="0"/>
              </a:rPr>
              <a:t>u </a:t>
            </a:r>
            <a:r>
              <a:rPr lang="en-US" sz="2800" smtClean="0">
                <a:latin typeface="Comic Sans MS" pitchFamily="66" charset="0"/>
                <a:sym typeface="Wingdings 3" pitchFamily="18" charset="2"/>
              </a:rPr>
              <a:t></a:t>
            </a:r>
            <a:r>
              <a:rPr lang="en-US" sz="2800" smtClean="0">
                <a:latin typeface="Comic Sans MS" pitchFamily="66" charset="0"/>
              </a:rPr>
              <a:t> u’</a:t>
            </a:r>
            <a:r>
              <a:rPr lang="en-US" sz="2800" smtClean="0"/>
              <a:t> in G</a:t>
            </a:r>
          </a:p>
          <a:p>
            <a:pPr>
              <a:buFontTx/>
              <a:buNone/>
            </a:pPr>
            <a:r>
              <a:rPr lang="en-US" sz="2800" smtClean="0"/>
              <a:t>Then there cannot also be a path </a:t>
            </a:r>
            <a:r>
              <a:rPr lang="en-US" sz="2800" smtClean="0">
                <a:latin typeface="Comic Sans MS" pitchFamily="66" charset="0"/>
              </a:rPr>
              <a:t>v’ </a:t>
            </a:r>
            <a:r>
              <a:rPr lang="en-US" sz="2800" smtClean="0">
                <a:latin typeface="Comic Sans MS" pitchFamily="66" charset="0"/>
                <a:sym typeface="Wingdings 3" pitchFamily="18" charset="2"/>
              </a:rPr>
              <a:t></a:t>
            </a:r>
            <a:r>
              <a:rPr lang="en-US" sz="2800" smtClean="0">
                <a:latin typeface="Comic Sans MS" pitchFamily="66" charset="0"/>
              </a:rPr>
              <a:t> v</a:t>
            </a:r>
            <a:r>
              <a:rPr lang="en-US" sz="2800" smtClean="0"/>
              <a:t> in G.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5295900" y="4259263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8129588" y="4179888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5294313" y="5226050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7842250" y="5753100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5959475" y="4784725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7477125" y="4483100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u’</a:t>
            </a: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5911850" y="5449888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8404225" y="5214938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7673975" y="5126038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v’</a:t>
            </a:r>
          </a:p>
        </p:txBody>
      </p:sp>
      <p:sp>
        <p:nvSpPr>
          <p:cNvPr id="37903" name="Freeform 15"/>
          <p:cNvSpPr>
            <a:spLocks/>
          </p:cNvSpPr>
          <p:nvPr/>
        </p:nvSpPr>
        <p:spPr bwMode="auto">
          <a:xfrm>
            <a:off x="5737225" y="4370388"/>
            <a:ext cx="1751013" cy="301625"/>
          </a:xfrm>
          <a:custGeom>
            <a:avLst/>
            <a:gdLst>
              <a:gd name="T0" fmla="*/ 0 w 1103"/>
              <a:gd name="T1" fmla="*/ 2147483647 h 190"/>
              <a:gd name="T2" fmla="*/ 2147483647 w 1103"/>
              <a:gd name="T3" fmla="*/ 2147483647 h 190"/>
              <a:gd name="T4" fmla="*/ 2147483647 w 1103"/>
              <a:gd name="T5" fmla="*/ 2147483647 h 190"/>
              <a:gd name="T6" fmla="*/ 2147483647 w 1103"/>
              <a:gd name="T7" fmla="*/ 2147483647 h 190"/>
              <a:gd name="T8" fmla="*/ 2147483647 w 1103"/>
              <a:gd name="T9" fmla="*/ 2147483647 h 190"/>
              <a:gd name="T10" fmla="*/ 2147483647 w 1103"/>
              <a:gd name="T11" fmla="*/ 2147483647 h 190"/>
              <a:gd name="T12" fmla="*/ 2147483647 w 1103"/>
              <a:gd name="T13" fmla="*/ 2147483647 h 190"/>
              <a:gd name="T14" fmla="*/ 2147483647 w 1103"/>
              <a:gd name="T15" fmla="*/ 2147483647 h 190"/>
              <a:gd name="T16" fmla="*/ 2147483647 w 1103"/>
              <a:gd name="T17" fmla="*/ 2147483647 h 190"/>
              <a:gd name="T18" fmla="*/ 2147483647 w 1103"/>
              <a:gd name="T19" fmla="*/ 2147483647 h 190"/>
              <a:gd name="T20" fmla="*/ 2147483647 w 1103"/>
              <a:gd name="T21" fmla="*/ 2147483647 h 190"/>
              <a:gd name="T22" fmla="*/ 2147483647 w 1103"/>
              <a:gd name="T23" fmla="*/ 2147483647 h 190"/>
              <a:gd name="T24" fmla="*/ 2147483647 w 1103"/>
              <a:gd name="T25" fmla="*/ 2147483647 h 190"/>
              <a:gd name="T26" fmla="*/ 2147483647 w 1103"/>
              <a:gd name="T27" fmla="*/ 2147483647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03"/>
              <a:gd name="T43" fmla="*/ 0 h 190"/>
              <a:gd name="T44" fmla="*/ 1103 w 1103"/>
              <a:gd name="T45" fmla="*/ 190 h 1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03" h="190">
                <a:moveTo>
                  <a:pt x="0" y="33"/>
                </a:moveTo>
                <a:cubicBezTo>
                  <a:pt x="28" y="23"/>
                  <a:pt x="47" y="14"/>
                  <a:pt x="77" y="10"/>
                </a:cubicBezTo>
                <a:cubicBezTo>
                  <a:pt x="111" y="0"/>
                  <a:pt x="143" y="13"/>
                  <a:pt x="176" y="19"/>
                </a:cubicBezTo>
                <a:cubicBezTo>
                  <a:pt x="219" y="36"/>
                  <a:pt x="235" y="39"/>
                  <a:pt x="288" y="46"/>
                </a:cubicBezTo>
                <a:cubicBezTo>
                  <a:pt x="302" y="48"/>
                  <a:pt x="329" y="51"/>
                  <a:pt x="329" y="51"/>
                </a:cubicBezTo>
                <a:cubicBezTo>
                  <a:pt x="361" y="47"/>
                  <a:pt x="388" y="38"/>
                  <a:pt x="419" y="33"/>
                </a:cubicBezTo>
                <a:cubicBezTo>
                  <a:pt x="440" y="25"/>
                  <a:pt x="460" y="19"/>
                  <a:pt x="482" y="15"/>
                </a:cubicBezTo>
                <a:cubicBezTo>
                  <a:pt x="513" y="18"/>
                  <a:pt x="556" y="16"/>
                  <a:pt x="585" y="33"/>
                </a:cubicBezTo>
                <a:cubicBezTo>
                  <a:pt x="615" y="50"/>
                  <a:pt x="638" y="78"/>
                  <a:pt x="671" y="87"/>
                </a:cubicBezTo>
                <a:cubicBezTo>
                  <a:pt x="691" y="116"/>
                  <a:pt x="729" y="121"/>
                  <a:pt x="761" y="132"/>
                </a:cubicBezTo>
                <a:cubicBezTo>
                  <a:pt x="794" y="127"/>
                  <a:pt x="827" y="124"/>
                  <a:pt x="860" y="118"/>
                </a:cubicBezTo>
                <a:cubicBezTo>
                  <a:pt x="884" y="120"/>
                  <a:pt x="908" y="120"/>
                  <a:pt x="932" y="123"/>
                </a:cubicBezTo>
                <a:cubicBezTo>
                  <a:pt x="954" y="125"/>
                  <a:pt x="976" y="147"/>
                  <a:pt x="999" y="154"/>
                </a:cubicBezTo>
                <a:cubicBezTo>
                  <a:pt x="1025" y="171"/>
                  <a:pt x="1071" y="190"/>
                  <a:pt x="1103" y="19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5680075" y="4579938"/>
            <a:ext cx="322263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flipH="1">
            <a:off x="6145213" y="5186363"/>
            <a:ext cx="49212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H="1">
            <a:off x="5422900" y="4651375"/>
            <a:ext cx="28575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5730875" y="5472113"/>
            <a:ext cx="214313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H="1" flipV="1">
            <a:off x="5580063" y="4657725"/>
            <a:ext cx="450850" cy="814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V="1">
            <a:off x="7916863" y="4508500"/>
            <a:ext cx="277812" cy="106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8451850" y="4551363"/>
            <a:ext cx="17145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H="1" flipV="1">
            <a:off x="8080375" y="5422900"/>
            <a:ext cx="328613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 flipH="1">
            <a:off x="8166100" y="5565775"/>
            <a:ext cx="3143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 flipH="1" flipV="1">
            <a:off x="7931150" y="5529263"/>
            <a:ext cx="571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H="1" flipV="1">
            <a:off x="7723188" y="4872038"/>
            <a:ext cx="4286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2187" name="Rectangle 27"/>
          <p:cNvSpPr>
            <a:spLocks noChangeArrowheads="1"/>
          </p:cNvSpPr>
          <p:nvPr/>
        </p:nvSpPr>
        <p:spPr bwMode="auto">
          <a:xfrm>
            <a:off x="266700" y="3667125"/>
            <a:ext cx="4694238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Proof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Suppose there is a path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v’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Wingdings 3" pitchFamily="18" charset="2"/>
              </a:rPr>
              <a:t>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v</a:t>
            </a:r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There exists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u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Wingdings 3" pitchFamily="18" charset="2"/>
              </a:rPr>
              <a:t>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u’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Wingdings 3" pitchFamily="18" charset="2"/>
              </a:rPr>
              <a:t>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v’</a:t>
            </a:r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There exists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v’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Wingdings 3" pitchFamily="18" charset="2"/>
              </a:rPr>
              <a:t>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v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Wingdings 3" pitchFamily="18" charset="2"/>
              </a:rPr>
              <a:t>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u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u</a:t>
            </a:r>
            <a:r>
              <a:rPr lang="en-US">
                <a:solidFill>
                  <a:schemeClr val="accent2"/>
                </a:solidFill>
              </a:rPr>
              <a:t> and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v’</a:t>
            </a:r>
            <a:r>
              <a:rPr lang="en-US">
                <a:solidFill>
                  <a:schemeClr val="accent2"/>
                </a:solidFill>
              </a:rPr>
              <a:t> are reachable from each other, so they are not in separate SCC’s: contradiction!</a:t>
            </a:r>
          </a:p>
        </p:txBody>
      </p:sp>
      <p:sp>
        <p:nvSpPr>
          <p:cNvPr id="732188" name="Freeform 28"/>
          <p:cNvSpPr>
            <a:spLocks/>
          </p:cNvSpPr>
          <p:nvPr/>
        </p:nvSpPr>
        <p:spPr bwMode="auto">
          <a:xfrm>
            <a:off x="6386513" y="5094288"/>
            <a:ext cx="1308100" cy="371475"/>
          </a:xfrm>
          <a:custGeom>
            <a:avLst/>
            <a:gdLst>
              <a:gd name="T0" fmla="*/ 2147483647 w 824"/>
              <a:gd name="T1" fmla="*/ 2147483647 h 234"/>
              <a:gd name="T2" fmla="*/ 2147483647 w 824"/>
              <a:gd name="T3" fmla="*/ 2147483647 h 234"/>
              <a:gd name="T4" fmla="*/ 2147483647 w 824"/>
              <a:gd name="T5" fmla="*/ 2147483647 h 234"/>
              <a:gd name="T6" fmla="*/ 2147483647 w 824"/>
              <a:gd name="T7" fmla="*/ 2147483647 h 234"/>
              <a:gd name="T8" fmla="*/ 2147483647 w 824"/>
              <a:gd name="T9" fmla="*/ 2147483647 h 234"/>
              <a:gd name="T10" fmla="*/ 2147483647 w 824"/>
              <a:gd name="T11" fmla="*/ 2147483647 h 234"/>
              <a:gd name="T12" fmla="*/ 2147483647 w 824"/>
              <a:gd name="T13" fmla="*/ 2147483647 h 234"/>
              <a:gd name="T14" fmla="*/ 2147483647 w 824"/>
              <a:gd name="T15" fmla="*/ 2147483647 h 234"/>
              <a:gd name="T16" fmla="*/ 2147483647 w 824"/>
              <a:gd name="T17" fmla="*/ 2147483647 h 234"/>
              <a:gd name="T18" fmla="*/ 2147483647 w 824"/>
              <a:gd name="T19" fmla="*/ 2147483647 h 234"/>
              <a:gd name="T20" fmla="*/ 2147483647 w 824"/>
              <a:gd name="T21" fmla="*/ 2147483647 h 234"/>
              <a:gd name="T22" fmla="*/ 2147483647 w 824"/>
              <a:gd name="T23" fmla="*/ 2147483647 h 234"/>
              <a:gd name="T24" fmla="*/ 2147483647 w 824"/>
              <a:gd name="T25" fmla="*/ 2147483647 h 234"/>
              <a:gd name="T26" fmla="*/ 2147483647 w 824"/>
              <a:gd name="T27" fmla="*/ 2147483647 h 234"/>
              <a:gd name="T28" fmla="*/ 2147483647 w 824"/>
              <a:gd name="T29" fmla="*/ 2147483647 h 234"/>
              <a:gd name="T30" fmla="*/ 0 w 824"/>
              <a:gd name="T31" fmla="*/ 0 h 2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24"/>
              <a:gd name="T49" fmla="*/ 0 h 234"/>
              <a:gd name="T50" fmla="*/ 824 w 824"/>
              <a:gd name="T51" fmla="*/ 234 h 23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24" h="234">
                <a:moveTo>
                  <a:pt x="824" y="189"/>
                </a:moveTo>
                <a:cubicBezTo>
                  <a:pt x="813" y="173"/>
                  <a:pt x="806" y="172"/>
                  <a:pt x="788" y="167"/>
                </a:cubicBezTo>
                <a:cubicBezTo>
                  <a:pt x="785" y="168"/>
                  <a:pt x="755" y="174"/>
                  <a:pt x="752" y="176"/>
                </a:cubicBezTo>
                <a:cubicBezTo>
                  <a:pt x="710" y="204"/>
                  <a:pt x="776" y="177"/>
                  <a:pt x="729" y="194"/>
                </a:cubicBezTo>
                <a:cubicBezTo>
                  <a:pt x="704" y="219"/>
                  <a:pt x="656" y="229"/>
                  <a:pt x="621" y="234"/>
                </a:cubicBezTo>
                <a:cubicBezTo>
                  <a:pt x="593" y="233"/>
                  <a:pt x="564" y="233"/>
                  <a:pt x="536" y="230"/>
                </a:cubicBezTo>
                <a:cubicBezTo>
                  <a:pt x="515" y="228"/>
                  <a:pt x="499" y="208"/>
                  <a:pt x="477" y="203"/>
                </a:cubicBezTo>
                <a:cubicBezTo>
                  <a:pt x="459" y="183"/>
                  <a:pt x="412" y="141"/>
                  <a:pt x="387" y="135"/>
                </a:cubicBezTo>
                <a:cubicBezTo>
                  <a:pt x="367" y="131"/>
                  <a:pt x="348" y="124"/>
                  <a:pt x="329" y="117"/>
                </a:cubicBezTo>
                <a:cubicBezTo>
                  <a:pt x="273" y="121"/>
                  <a:pt x="232" y="129"/>
                  <a:pt x="180" y="144"/>
                </a:cubicBezTo>
                <a:cubicBezTo>
                  <a:pt x="156" y="160"/>
                  <a:pt x="168" y="157"/>
                  <a:pt x="122" y="149"/>
                </a:cubicBezTo>
                <a:cubicBezTo>
                  <a:pt x="111" y="147"/>
                  <a:pt x="90" y="140"/>
                  <a:pt x="90" y="140"/>
                </a:cubicBezTo>
                <a:cubicBezTo>
                  <a:pt x="72" y="121"/>
                  <a:pt x="61" y="113"/>
                  <a:pt x="45" y="90"/>
                </a:cubicBezTo>
                <a:cubicBezTo>
                  <a:pt x="42" y="86"/>
                  <a:pt x="36" y="77"/>
                  <a:pt x="36" y="77"/>
                </a:cubicBezTo>
                <a:cubicBezTo>
                  <a:pt x="31" y="61"/>
                  <a:pt x="27" y="50"/>
                  <a:pt x="18" y="36"/>
                </a:cubicBezTo>
                <a:cubicBezTo>
                  <a:pt x="14" y="22"/>
                  <a:pt x="7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6088063" y="37195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7618413" y="3706813"/>
            <a:ext cx="40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C’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Notations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428750"/>
            <a:ext cx="8229600" cy="1876425"/>
          </a:xfrm>
        </p:spPr>
        <p:txBody>
          <a:bodyPr/>
          <a:lstStyle/>
          <a:p>
            <a:r>
              <a:rPr lang="en-US" sz="2800" smtClean="0"/>
              <a:t>Extend notation for </a:t>
            </a:r>
            <a:r>
              <a:rPr lang="en-US" sz="2800" smtClean="0">
                <a:latin typeface="Comic Sans MS" pitchFamily="66" charset="0"/>
              </a:rPr>
              <a:t>d</a:t>
            </a:r>
            <a:r>
              <a:rPr lang="en-US" sz="2800" smtClean="0"/>
              <a:t> (starting time) and </a:t>
            </a:r>
            <a:r>
              <a:rPr lang="en-US" sz="2800" smtClean="0">
                <a:latin typeface="Comic Sans MS" pitchFamily="66" charset="0"/>
              </a:rPr>
              <a:t>f</a:t>
            </a:r>
            <a:r>
              <a:rPr lang="en-US" sz="2800" smtClean="0"/>
              <a:t> (finishing time) to sets of vertices U </a:t>
            </a:r>
            <a:r>
              <a:rPr lang="en-US" sz="2800" smtClean="0">
                <a:sym typeface="Symbol" pitchFamily="18" charset="2"/>
              </a:rPr>
              <a:t> </a:t>
            </a:r>
            <a:r>
              <a:rPr lang="en-US" sz="2800" smtClean="0"/>
              <a:t>V:</a:t>
            </a:r>
          </a:p>
          <a:p>
            <a:pPr lvl="1"/>
            <a:r>
              <a:rPr lang="en-US" sz="2400" smtClean="0">
                <a:solidFill>
                  <a:srgbClr val="00B050"/>
                </a:solidFill>
              </a:rPr>
              <a:t>d(U) = min</a:t>
            </a:r>
            <a:r>
              <a:rPr lang="en-US" sz="2400" baseline="-25000" smtClean="0">
                <a:solidFill>
                  <a:srgbClr val="00B050"/>
                </a:solidFill>
              </a:rPr>
              <a:t>u</a:t>
            </a:r>
            <a:r>
              <a:rPr lang="en-US" sz="2400" baseline="-25000" smtClean="0">
                <a:solidFill>
                  <a:srgbClr val="00B050"/>
                </a:solidFill>
                <a:sym typeface="Symbol" pitchFamily="18" charset="2"/>
              </a:rPr>
              <a:t></a:t>
            </a:r>
            <a:r>
              <a:rPr lang="en-US" sz="2400" baseline="-25000" smtClean="0">
                <a:solidFill>
                  <a:srgbClr val="00B050"/>
                </a:solidFill>
              </a:rPr>
              <a:t>U</a:t>
            </a:r>
            <a:r>
              <a:rPr lang="en-US" sz="2400" smtClean="0">
                <a:solidFill>
                  <a:srgbClr val="00B050"/>
                </a:solidFill>
              </a:rPr>
              <a:t> { </a:t>
            </a:r>
            <a:r>
              <a:rPr lang="en-US" sz="2400" smtClean="0">
                <a:solidFill>
                  <a:srgbClr val="00B050"/>
                </a:solidFill>
                <a:latin typeface="Comic Sans MS" pitchFamily="66" charset="0"/>
              </a:rPr>
              <a:t>d[u]</a:t>
            </a:r>
            <a:r>
              <a:rPr lang="en-US" sz="2400" smtClean="0">
                <a:solidFill>
                  <a:srgbClr val="00B050"/>
                </a:solidFill>
              </a:rPr>
              <a:t> } </a:t>
            </a:r>
            <a:r>
              <a:rPr lang="en-US" sz="2400" smtClean="0"/>
              <a:t>(earliest discovery time)</a:t>
            </a:r>
          </a:p>
          <a:p>
            <a:pPr lvl="1"/>
            <a:r>
              <a:rPr lang="en-US" sz="2400" smtClean="0">
                <a:solidFill>
                  <a:schemeClr val="accent1"/>
                </a:solidFill>
              </a:rPr>
              <a:t>f(U) = max</a:t>
            </a:r>
            <a:r>
              <a:rPr lang="en-US" sz="2400" baseline="-25000" smtClean="0">
                <a:solidFill>
                  <a:schemeClr val="accent1"/>
                </a:solidFill>
              </a:rPr>
              <a:t>u</a:t>
            </a:r>
            <a:r>
              <a:rPr lang="en-US" sz="2400" baseline="-25000" smtClean="0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 sz="2400" baseline="-25000" smtClean="0">
                <a:solidFill>
                  <a:schemeClr val="accent1"/>
                </a:solidFill>
              </a:rPr>
              <a:t>U</a:t>
            </a:r>
            <a:r>
              <a:rPr lang="en-US" sz="2400" smtClean="0">
                <a:solidFill>
                  <a:schemeClr val="accent1"/>
                </a:solidFill>
              </a:rPr>
              <a:t> { </a:t>
            </a:r>
            <a:r>
              <a:rPr lang="en-US" sz="2400" smtClean="0">
                <a:solidFill>
                  <a:schemeClr val="accent1"/>
                </a:solidFill>
                <a:latin typeface="Comic Sans MS" pitchFamily="66" charset="0"/>
              </a:rPr>
              <a:t>f[u]</a:t>
            </a:r>
            <a:r>
              <a:rPr lang="en-US" sz="2400" smtClean="0">
                <a:solidFill>
                  <a:schemeClr val="accent1"/>
                </a:solidFill>
              </a:rPr>
              <a:t> } </a:t>
            </a:r>
            <a:r>
              <a:rPr lang="en-US" sz="2400" smtClean="0"/>
              <a:t>(latest finishing time)</a:t>
            </a:r>
          </a:p>
        </p:txBody>
      </p:sp>
      <p:sp>
        <p:nvSpPr>
          <p:cNvPr id="38916" name="Freeform 4"/>
          <p:cNvSpPr>
            <a:spLocks/>
          </p:cNvSpPr>
          <p:nvPr/>
        </p:nvSpPr>
        <p:spPr bwMode="auto">
          <a:xfrm>
            <a:off x="2030413" y="3657600"/>
            <a:ext cx="2311400" cy="1736725"/>
          </a:xfrm>
          <a:custGeom>
            <a:avLst/>
            <a:gdLst>
              <a:gd name="T0" fmla="*/ 2147483647 w 1456"/>
              <a:gd name="T1" fmla="*/ 2147483647 h 1094"/>
              <a:gd name="T2" fmla="*/ 2147483647 w 1456"/>
              <a:gd name="T3" fmla="*/ 0 h 1094"/>
              <a:gd name="T4" fmla="*/ 2147483647 w 1456"/>
              <a:gd name="T5" fmla="*/ 2147483647 h 1094"/>
              <a:gd name="T6" fmla="*/ 2147483647 w 1456"/>
              <a:gd name="T7" fmla="*/ 2147483647 h 1094"/>
              <a:gd name="T8" fmla="*/ 2147483647 w 1456"/>
              <a:gd name="T9" fmla="*/ 2147483647 h 1094"/>
              <a:gd name="T10" fmla="*/ 2147483647 w 1456"/>
              <a:gd name="T11" fmla="*/ 2147483647 h 1094"/>
              <a:gd name="T12" fmla="*/ 2147483647 w 1456"/>
              <a:gd name="T13" fmla="*/ 2147483647 h 1094"/>
              <a:gd name="T14" fmla="*/ 2147483647 w 1456"/>
              <a:gd name="T15" fmla="*/ 2147483647 h 1094"/>
              <a:gd name="T16" fmla="*/ 2147483647 w 1456"/>
              <a:gd name="T17" fmla="*/ 2147483647 h 1094"/>
              <a:gd name="T18" fmla="*/ 2147483647 w 1456"/>
              <a:gd name="T19" fmla="*/ 2147483647 h 1094"/>
              <a:gd name="T20" fmla="*/ 2147483647 w 1456"/>
              <a:gd name="T21" fmla="*/ 2147483647 h 1094"/>
              <a:gd name="T22" fmla="*/ 2147483647 w 1456"/>
              <a:gd name="T23" fmla="*/ 2147483647 h 1094"/>
              <a:gd name="T24" fmla="*/ 2147483647 w 1456"/>
              <a:gd name="T25" fmla="*/ 2147483647 h 1094"/>
              <a:gd name="T26" fmla="*/ 2147483647 w 1456"/>
              <a:gd name="T27" fmla="*/ 2147483647 h 1094"/>
              <a:gd name="T28" fmla="*/ 2147483647 w 1456"/>
              <a:gd name="T29" fmla="*/ 2147483647 h 1094"/>
              <a:gd name="T30" fmla="*/ 2147483647 w 1456"/>
              <a:gd name="T31" fmla="*/ 2147483647 h 1094"/>
              <a:gd name="T32" fmla="*/ 2147483647 w 1456"/>
              <a:gd name="T33" fmla="*/ 2147483647 h 1094"/>
              <a:gd name="T34" fmla="*/ 2147483647 w 1456"/>
              <a:gd name="T35" fmla="*/ 2147483647 h 1094"/>
              <a:gd name="T36" fmla="*/ 2147483647 w 1456"/>
              <a:gd name="T37" fmla="*/ 2147483647 h 1094"/>
              <a:gd name="T38" fmla="*/ 2147483647 w 1456"/>
              <a:gd name="T39" fmla="*/ 2147483647 h 1094"/>
              <a:gd name="T40" fmla="*/ 2147483647 w 1456"/>
              <a:gd name="T41" fmla="*/ 2147483647 h 1094"/>
              <a:gd name="T42" fmla="*/ 2147483647 w 1456"/>
              <a:gd name="T43" fmla="*/ 2147483647 h 1094"/>
              <a:gd name="T44" fmla="*/ 2147483647 w 1456"/>
              <a:gd name="T45" fmla="*/ 2147483647 h 1094"/>
              <a:gd name="T46" fmla="*/ 2147483647 w 1456"/>
              <a:gd name="T47" fmla="*/ 2147483647 h 1094"/>
              <a:gd name="T48" fmla="*/ 2147483647 w 1456"/>
              <a:gd name="T49" fmla="*/ 2147483647 h 1094"/>
              <a:gd name="T50" fmla="*/ 2147483647 w 1456"/>
              <a:gd name="T51" fmla="*/ 2147483647 h 1094"/>
              <a:gd name="T52" fmla="*/ 2147483647 w 1456"/>
              <a:gd name="T53" fmla="*/ 2147483647 h 1094"/>
              <a:gd name="T54" fmla="*/ 2147483647 w 1456"/>
              <a:gd name="T55" fmla="*/ 2147483647 h 1094"/>
              <a:gd name="T56" fmla="*/ 2147483647 w 1456"/>
              <a:gd name="T57" fmla="*/ 2147483647 h 1094"/>
              <a:gd name="T58" fmla="*/ 2147483647 w 1456"/>
              <a:gd name="T59" fmla="*/ 2147483647 h 1094"/>
              <a:gd name="T60" fmla="*/ 2147483647 w 1456"/>
              <a:gd name="T61" fmla="*/ 2147483647 h 1094"/>
              <a:gd name="T62" fmla="*/ 2147483647 w 1456"/>
              <a:gd name="T63" fmla="*/ 2147483647 h 1094"/>
              <a:gd name="T64" fmla="*/ 2147483647 w 1456"/>
              <a:gd name="T65" fmla="*/ 2147483647 h 1094"/>
              <a:gd name="T66" fmla="*/ 2147483647 w 1456"/>
              <a:gd name="T67" fmla="*/ 2147483647 h 1094"/>
              <a:gd name="T68" fmla="*/ 2147483647 w 1456"/>
              <a:gd name="T69" fmla="*/ 2147483647 h 1094"/>
              <a:gd name="T70" fmla="*/ 2147483647 w 1456"/>
              <a:gd name="T71" fmla="*/ 2147483647 h 1094"/>
              <a:gd name="T72" fmla="*/ 2147483647 w 1456"/>
              <a:gd name="T73" fmla="*/ 2147483647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5613400" y="4611688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4408488" y="3668713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3255963" y="4559300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2201863" y="39131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527300" y="3590925"/>
            <a:ext cx="27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a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694113" y="3590925"/>
            <a:ext cx="27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b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4860925" y="3590925"/>
            <a:ext cx="261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c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6011863" y="3590925"/>
            <a:ext cx="284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d</a:t>
            </a: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3389313" y="39131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5764213" y="39131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4576763" y="39131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2203450" y="478790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3390900" y="478790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5765800" y="478790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8931" name="Oval 19"/>
          <p:cNvSpPr>
            <a:spLocks noChangeArrowheads="1"/>
          </p:cNvSpPr>
          <p:nvPr/>
        </p:nvSpPr>
        <p:spPr bwMode="auto">
          <a:xfrm>
            <a:off x="4578350" y="478790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2514600" y="5322888"/>
            <a:ext cx="261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e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3681413" y="532288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f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4848225" y="532288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g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5999163" y="5322888"/>
            <a:ext cx="284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h</a:t>
            </a:r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3057525" y="414655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4260850" y="414655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3076575" y="5021263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5437188" y="5021263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 flipV="1">
            <a:off x="2600325" y="4386263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flipV="1">
            <a:off x="3795713" y="43815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 flipV="1">
            <a:off x="5019675" y="4391025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 flipV="1">
            <a:off x="6194425" y="4386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4" name="Freeform 32"/>
          <p:cNvSpPr>
            <a:spLocks/>
          </p:cNvSpPr>
          <p:nvPr/>
        </p:nvSpPr>
        <p:spPr bwMode="auto">
          <a:xfrm>
            <a:off x="4135438" y="4752975"/>
            <a:ext cx="585787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5" name="Freeform 33"/>
          <p:cNvSpPr>
            <a:spLocks/>
          </p:cNvSpPr>
          <p:nvPr/>
        </p:nvSpPr>
        <p:spPr bwMode="auto">
          <a:xfrm>
            <a:off x="5302250" y="3870325"/>
            <a:ext cx="585788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6" name="Freeform 34"/>
          <p:cNvSpPr>
            <a:spLocks/>
          </p:cNvSpPr>
          <p:nvPr/>
        </p:nvSpPr>
        <p:spPr bwMode="auto">
          <a:xfrm flipV="1">
            <a:off x="5319713" y="4329113"/>
            <a:ext cx="585787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7" name="Freeform 35"/>
          <p:cNvSpPr>
            <a:spLocks/>
          </p:cNvSpPr>
          <p:nvPr/>
        </p:nvSpPr>
        <p:spPr bwMode="auto">
          <a:xfrm flipV="1">
            <a:off x="4108450" y="5181600"/>
            <a:ext cx="585788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8" name="Text Box 36"/>
          <p:cNvSpPr txBox="1">
            <a:spLocks noChangeArrowheads="1"/>
          </p:cNvSpPr>
          <p:nvPr/>
        </p:nvSpPr>
        <p:spPr bwMode="auto">
          <a:xfrm>
            <a:off x="4684713" y="39624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</a:t>
            </a:r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4773613" y="48371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2/</a:t>
            </a:r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3540125" y="48371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3/</a:t>
            </a:r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3757613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8952" name="Text Box 40"/>
          <p:cNvSpPr txBox="1">
            <a:spLocks noChangeArrowheads="1"/>
          </p:cNvSpPr>
          <p:nvPr/>
        </p:nvSpPr>
        <p:spPr bwMode="auto">
          <a:xfrm>
            <a:off x="6134100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8953" name="Text Box 41"/>
          <p:cNvSpPr txBox="1">
            <a:spLocks noChangeArrowheads="1"/>
          </p:cNvSpPr>
          <p:nvPr/>
        </p:nvSpPr>
        <p:spPr bwMode="auto">
          <a:xfrm>
            <a:off x="5926138" y="48371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5/</a:t>
            </a:r>
          </a:p>
        </p:txBody>
      </p:sp>
      <p:sp>
        <p:nvSpPr>
          <p:cNvPr id="38954" name="Text Box 42"/>
          <p:cNvSpPr txBox="1">
            <a:spLocks noChangeArrowheads="1"/>
          </p:cNvSpPr>
          <p:nvPr/>
        </p:nvSpPr>
        <p:spPr bwMode="auto">
          <a:xfrm>
            <a:off x="5005388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5927725" y="39624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8/</a:t>
            </a:r>
          </a:p>
        </p:txBody>
      </p:sp>
      <p:sp>
        <p:nvSpPr>
          <p:cNvPr id="38956" name="Text Box 44"/>
          <p:cNvSpPr txBox="1">
            <a:spLocks noChangeArrowheads="1"/>
          </p:cNvSpPr>
          <p:nvPr/>
        </p:nvSpPr>
        <p:spPr bwMode="auto">
          <a:xfrm>
            <a:off x="3451225" y="39624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11/</a:t>
            </a:r>
          </a:p>
        </p:txBody>
      </p:sp>
      <p:sp>
        <p:nvSpPr>
          <p:cNvPr id="38957" name="Text Box 45"/>
          <p:cNvSpPr txBox="1">
            <a:spLocks noChangeArrowheads="1"/>
          </p:cNvSpPr>
          <p:nvPr/>
        </p:nvSpPr>
        <p:spPr bwMode="auto">
          <a:xfrm>
            <a:off x="2224088" y="48387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12/</a:t>
            </a:r>
          </a:p>
        </p:txBody>
      </p:sp>
      <p:sp>
        <p:nvSpPr>
          <p:cNvPr id="38958" name="Line 46"/>
          <p:cNvSpPr>
            <a:spLocks noChangeShapeType="1"/>
          </p:cNvSpPr>
          <p:nvPr/>
        </p:nvSpPr>
        <p:spPr bwMode="auto">
          <a:xfrm flipH="1">
            <a:off x="2935288" y="4329113"/>
            <a:ext cx="593725" cy="522287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2239963" y="39624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13/</a:t>
            </a:r>
          </a:p>
        </p:txBody>
      </p:sp>
      <p:sp>
        <p:nvSpPr>
          <p:cNvPr id="38960" name="Text Box 48"/>
          <p:cNvSpPr txBox="1">
            <a:spLocks noChangeArrowheads="1"/>
          </p:cNvSpPr>
          <p:nvPr/>
        </p:nvSpPr>
        <p:spPr bwMode="auto">
          <a:xfrm>
            <a:off x="6159500" y="3962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8961" name="Text Box 49"/>
          <p:cNvSpPr txBox="1">
            <a:spLocks noChangeArrowheads="1"/>
          </p:cNvSpPr>
          <p:nvPr/>
        </p:nvSpPr>
        <p:spPr bwMode="auto">
          <a:xfrm>
            <a:off x="4899025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2560638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38963" name="Text Box 51"/>
          <p:cNvSpPr txBox="1">
            <a:spLocks noChangeArrowheads="1"/>
          </p:cNvSpPr>
          <p:nvPr/>
        </p:nvSpPr>
        <p:spPr bwMode="auto">
          <a:xfrm>
            <a:off x="2524125" y="48387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38964" name="Text Box 52"/>
          <p:cNvSpPr txBox="1">
            <a:spLocks noChangeArrowheads="1"/>
          </p:cNvSpPr>
          <p:nvPr/>
        </p:nvSpPr>
        <p:spPr bwMode="auto">
          <a:xfrm>
            <a:off x="3792538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38965" name="Freeform 53"/>
          <p:cNvSpPr>
            <a:spLocks/>
          </p:cNvSpPr>
          <p:nvPr/>
        </p:nvSpPr>
        <p:spPr bwMode="auto">
          <a:xfrm>
            <a:off x="6559550" y="4873625"/>
            <a:ext cx="430213" cy="371475"/>
          </a:xfrm>
          <a:custGeom>
            <a:avLst/>
            <a:gdLst>
              <a:gd name="T0" fmla="*/ 0 w 271"/>
              <a:gd name="T1" fmla="*/ 2147483647 h 234"/>
              <a:gd name="T2" fmla="*/ 2147483647 w 271"/>
              <a:gd name="T3" fmla="*/ 2147483647 h 234"/>
              <a:gd name="T4" fmla="*/ 2147483647 w 271"/>
              <a:gd name="T5" fmla="*/ 2147483647 h 234"/>
              <a:gd name="T6" fmla="*/ 2147483647 w 271"/>
              <a:gd name="T7" fmla="*/ 2147483647 h 234"/>
              <a:gd name="T8" fmla="*/ 2147483647 w 271"/>
              <a:gd name="T9" fmla="*/ 2147483647 h 2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"/>
              <a:gd name="T16" fmla="*/ 0 h 234"/>
              <a:gd name="T17" fmla="*/ 271 w 271"/>
              <a:gd name="T18" fmla="*/ 234 h 2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" h="234">
                <a:moveTo>
                  <a:pt x="0" y="185"/>
                </a:moveTo>
                <a:cubicBezTo>
                  <a:pt x="72" y="209"/>
                  <a:pt x="144" y="234"/>
                  <a:pt x="189" y="221"/>
                </a:cubicBezTo>
                <a:cubicBezTo>
                  <a:pt x="234" y="208"/>
                  <a:pt x="269" y="139"/>
                  <a:pt x="270" y="104"/>
                </a:cubicBezTo>
                <a:cubicBezTo>
                  <a:pt x="271" y="69"/>
                  <a:pt x="238" y="18"/>
                  <a:pt x="198" y="9"/>
                </a:cubicBezTo>
                <a:cubicBezTo>
                  <a:pt x="158" y="0"/>
                  <a:pt x="95" y="25"/>
                  <a:pt x="32" y="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66" name="Text Box 54"/>
          <p:cNvSpPr txBox="1">
            <a:spLocks noChangeArrowheads="1"/>
          </p:cNvSpPr>
          <p:nvPr/>
        </p:nvSpPr>
        <p:spPr bwMode="auto">
          <a:xfrm>
            <a:off x="2179638" y="3305175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38967" name="Text Box 55"/>
          <p:cNvSpPr txBox="1">
            <a:spLocks noChangeArrowheads="1"/>
          </p:cNvSpPr>
          <p:nvPr/>
        </p:nvSpPr>
        <p:spPr bwMode="auto">
          <a:xfrm>
            <a:off x="5360988" y="3308350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38968" name="Text Box 56"/>
          <p:cNvSpPr txBox="1">
            <a:spLocks noChangeArrowheads="1"/>
          </p:cNvSpPr>
          <p:nvPr/>
        </p:nvSpPr>
        <p:spPr bwMode="auto">
          <a:xfrm>
            <a:off x="3989388" y="5686425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3</a:t>
            </a:r>
          </a:p>
        </p:txBody>
      </p:sp>
      <p:sp>
        <p:nvSpPr>
          <p:cNvPr id="38969" name="Text Box 57"/>
          <p:cNvSpPr txBox="1">
            <a:spLocks noChangeArrowheads="1"/>
          </p:cNvSpPr>
          <p:nvPr/>
        </p:nvSpPr>
        <p:spPr bwMode="auto">
          <a:xfrm>
            <a:off x="6118225" y="5672138"/>
            <a:ext cx="433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4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652463" y="3849688"/>
            <a:ext cx="712787" cy="690562"/>
            <a:chOff x="411" y="2290"/>
            <a:chExt cx="449" cy="435"/>
          </a:xfrm>
        </p:grpSpPr>
        <p:sp>
          <p:nvSpPr>
            <p:cNvPr id="38992" name="Text Box 59"/>
            <p:cNvSpPr txBox="1">
              <a:spLocks noChangeArrowheads="1"/>
            </p:cNvSpPr>
            <p:nvPr/>
          </p:nvSpPr>
          <p:spPr bwMode="auto">
            <a:xfrm>
              <a:off x="411" y="2290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d(C</a:t>
              </a:r>
              <a:r>
                <a:rPr lang="en-US" baseline="-25000"/>
                <a:t>1</a:t>
              </a:r>
              <a:r>
                <a:rPr lang="en-US"/>
                <a:t>)</a:t>
              </a:r>
              <a:endParaRPr lang="en-US" baseline="-25000"/>
            </a:p>
          </p:txBody>
        </p:sp>
        <p:sp>
          <p:nvSpPr>
            <p:cNvPr id="38993" name="Text Box 60"/>
            <p:cNvSpPr txBox="1">
              <a:spLocks noChangeArrowheads="1"/>
            </p:cNvSpPr>
            <p:nvPr/>
          </p:nvSpPr>
          <p:spPr bwMode="auto">
            <a:xfrm>
              <a:off x="417" y="2494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f(C</a:t>
              </a:r>
              <a:r>
                <a:rPr lang="en-US" baseline="-25000"/>
                <a:t>1</a:t>
              </a:r>
              <a:r>
                <a:rPr lang="en-US"/>
                <a:t>)</a:t>
              </a:r>
              <a:endParaRPr lang="en-US" baseline="-25000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6956425" y="3767138"/>
            <a:ext cx="712788" cy="690562"/>
            <a:chOff x="4382" y="2238"/>
            <a:chExt cx="449" cy="435"/>
          </a:xfrm>
        </p:grpSpPr>
        <p:sp>
          <p:nvSpPr>
            <p:cNvPr id="38990" name="Text Box 62"/>
            <p:cNvSpPr txBox="1">
              <a:spLocks noChangeArrowheads="1"/>
            </p:cNvSpPr>
            <p:nvPr/>
          </p:nvSpPr>
          <p:spPr bwMode="auto">
            <a:xfrm>
              <a:off x="4382" y="2238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d(C</a:t>
              </a:r>
              <a:r>
                <a:rPr lang="en-US" baseline="-25000"/>
                <a:t>2</a:t>
              </a:r>
              <a:r>
                <a:rPr lang="en-US"/>
                <a:t>)</a:t>
              </a:r>
              <a:endParaRPr lang="en-US" baseline="-25000"/>
            </a:p>
          </p:txBody>
        </p:sp>
        <p:sp>
          <p:nvSpPr>
            <p:cNvPr id="38991" name="Text Box 63"/>
            <p:cNvSpPr txBox="1">
              <a:spLocks noChangeArrowheads="1"/>
            </p:cNvSpPr>
            <p:nvPr/>
          </p:nvSpPr>
          <p:spPr bwMode="auto">
            <a:xfrm>
              <a:off x="4388" y="2442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f(C</a:t>
              </a:r>
              <a:r>
                <a:rPr lang="en-US" baseline="-25000"/>
                <a:t>2</a:t>
              </a:r>
              <a:r>
                <a:rPr lang="en-US"/>
                <a:t>)</a:t>
              </a:r>
              <a:endParaRPr lang="en-US" baseline="-25000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098800" y="5910263"/>
            <a:ext cx="712788" cy="690562"/>
            <a:chOff x="1952" y="3588"/>
            <a:chExt cx="449" cy="435"/>
          </a:xfrm>
        </p:grpSpPr>
        <p:sp>
          <p:nvSpPr>
            <p:cNvPr id="38988" name="Text Box 65"/>
            <p:cNvSpPr txBox="1">
              <a:spLocks noChangeArrowheads="1"/>
            </p:cNvSpPr>
            <p:nvPr/>
          </p:nvSpPr>
          <p:spPr bwMode="auto">
            <a:xfrm>
              <a:off x="1952" y="3588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d(C</a:t>
              </a:r>
              <a:r>
                <a:rPr lang="en-US" baseline="-25000"/>
                <a:t>3</a:t>
              </a:r>
              <a:r>
                <a:rPr lang="en-US"/>
                <a:t>)</a:t>
              </a:r>
              <a:endParaRPr lang="en-US" baseline="-25000"/>
            </a:p>
          </p:txBody>
        </p:sp>
        <p:sp>
          <p:nvSpPr>
            <p:cNvPr id="38989" name="Text Box 66"/>
            <p:cNvSpPr txBox="1">
              <a:spLocks noChangeArrowheads="1"/>
            </p:cNvSpPr>
            <p:nvPr/>
          </p:nvSpPr>
          <p:spPr bwMode="auto">
            <a:xfrm>
              <a:off x="1958" y="3792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f(C</a:t>
              </a:r>
              <a:r>
                <a:rPr lang="en-US" baseline="-25000"/>
                <a:t>3</a:t>
              </a:r>
              <a:r>
                <a:rPr lang="en-US"/>
                <a:t>)</a:t>
              </a:r>
              <a:endParaRPr lang="en-US" baseline="-25000"/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5645150" y="5907088"/>
            <a:ext cx="712788" cy="690562"/>
            <a:chOff x="3556" y="3586"/>
            <a:chExt cx="449" cy="435"/>
          </a:xfrm>
        </p:grpSpPr>
        <p:sp>
          <p:nvSpPr>
            <p:cNvPr id="38986" name="Text Box 68"/>
            <p:cNvSpPr txBox="1">
              <a:spLocks noChangeArrowheads="1"/>
            </p:cNvSpPr>
            <p:nvPr/>
          </p:nvSpPr>
          <p:spPr bwMode="auto">
            <a:xfrm>
              <a:off x="3556" y="3586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d(C</a:t>
              </a:r>
              <a:r>
                <a:rPr lang="en-US" baseline="-25000"/>
                <a:t>4</a:t>
              </a:r>
              <a:r>
                <a:rPr lang="en-US"/>
                <a:t>)</a:t>
              </a:r>
              <a:endParaRPr lang="en-US" baseline="-25000"/>
            </a:p>
          </p:txBody>
        </p:sp>
        <p:sp>
          <p:nvSpPr>
            <p:cNvPr id="38987" name="Text Box 69"/>
            <p:cNvSpPr txBox="1">
              <a:spLocks noChangeArrowheads="1"/>
            </p:cNvSpPr>
            <p:nvPr/>
          </p:nvSpPr>
          <p:spPr bwMode="auto">
            <a:xfrm>
              <a:off x="3562" y="379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f(C</a:t>
              </a:r>
              <a:r>
                <a:rPr lang="en-US" baseline="-25000"/>
                <a:t>4</a:t>
              </a:r>
              <a:r>
                <a:rPr lang="en-US"/>
                <a:t>)</a:t>
              </a:r>
              <a:endParaRPr lang="en-US" baseline="-25000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252538" y="3849688"/>
            <a:ext cx="571500" cy="690562"/>
            <a:chOff x="789" y="2290"/>
            <a:chExt cx="360" cy="435"/>
          </a:xfrm>
        </p:grpSpPr>
        <p:sp>
          <p:nvSpPr>
            <p:cNvPr id="38984" name="Text Box 71"/>
            <p:cNvSpPr txBox="1">
              <a:spLocks noChangeArrowheads="1"/>
            </p:cNvSpPr>
            <p:nvPr/>
          </p:nvSpPr>
          <p:spPr bwMode="auto">
            <a:xfrm>
              <a:off x="789" y="2290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=11</a:t>
              </a:r>
            </a:p>
          </p:txBody>
        </p:sp>
        <p:sp>
          <p:nvSpPr>
            <p:cNvPr id="38985" name="Text Box 72"/>
            <p:cNvSpPr txBox="1">
              <a:spLocks noChangeArrowheads="1"/>
            </p:cNvSpPr>
            <p:nvPr/>
          </p:nvSpPr>
          <p:spPr bwMode="auto">
            <a:xfrm>
              <a:off x="789" y="2494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=16</a:t>
              </a:r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7591425" y="3781425"/>
            <a:ext cx="571500" cy="690563"/>
            <a:chOff x="4782" y="2247"/>
            <a:chExt cx="360" cy="435"/>
          </a:xfrm>
        </p:grpSpPr>
        <p:sp>
          <p:nvSpPr>
            <p:cNvPr id="38982" name="Text Box 74"/>
            <p:cNvSpPr txBox="1">
              <a:spLocks noChangeArrowheads="1"/>
            </p:cNvSpPr>
            <p:nvPr/>
          </p:nvSpPr>
          <p:spPr bwMode="auto">
            <a:xfrm>
              <a:off x="4782" y="2247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=1</a:t>
              </a:r>
            </a:p>
          </p:txBody>
        </p:sp>
        <p:sp>
          <p:nvSpPr>
            <p:cNvPr id="38983" name="Text Box 75"/>
            <p:cNvSpPr txBox="1">
              <a:spLocks noChangeArrowheads="1"/>
            </p:cNvSpPr>
            <p:nvPr/>
          </p:nvSpPr>
          <p:spPr bwMode="auto">
            <a:xfrm>
              <a:off x="4782" y="2451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=10</a:t>
              </a:r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3727450" y="5938838"/>
            <a:ext cx="444500" cy="690562"/>
            <a:chOff x="2348" y="3606"/>
            <a:chExt cx="280" cy="435"/>
          </a:xfrm>
        </p:grpSpPr>
        <p:sp>
          <p:nvSpPr>
            <p:cNvPr id="38980" name="Text Box 77"/>
            <p:cNvSpPr txBox="1">
              <a:spLocks noChangeArrowheads="1"/>
            </p:cNvSpPr>
            <p:nvPr/>
          </p:nvSpPr>
          <p:spPr bwMode="auto">
            <a:xfrm>
              <a:off x="2348" y="3606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=2</a:t>
              </a:r>
            </a:p>
          </p:txBody>
        </p:sp>
        <p:sp>
          <p:nvSpPr>
            <p:cNvPr id="38981" name="Text Box 78"/>
            <p:cNvSpPr txBox="1">
              <a:spLocks noChangeArrowheads="1"/>
            </p:cNvSpPr>
            <p:nvPr/>
          </p:nvSpPr>
          <p:spPr bwMode="auto">
            <a:xfrm>
              <a:off x="2348" y="3810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=7</a:t>
              </a:r>
            </a:p>
          </p:txBody>
        </p:sp>
      </p:grp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6248400" y="5922963"/>
            <a:ext cx="444500" cy="690562"/>
            <a:chOff x="3936" y="3596"/>
            <a:chExt cx="280" cy="435"/>
          </a:xfrm>
        </p:grpSpPr>
        <p:sp>
          <p:nvSpPr>
            <p:cNvPr id="38978" name="Text Box 80"/>
            <p:cNvSpPr txBox="1">
              <a:spLocks noChangeArrowheads="1"/>
            </p:cNvSpPr>
            <p:nvPr/>
          </p:nvSpPr>
          <p:spPr bwMode="auto">
            <a:xfrm>
              <a:off x="3936" y="3596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=5</a:t>
              </a:r>
            </a:p>
          </p:txBody>
        </p:sp>
        <p:sp>
          <p:nvSpPr>
            <p:cNvPr id="38979" name="Text Box 81"/>
            <p:cNvSpPr txBox="1">
              <a:spLocks noChangeArrowheads="1"/>
            </p:cNvSpPr>
            <p:nvPr/>
          </p:nvSpPr>
          <p:spPr bwMode="auto">
            <a:xfrm>
              <a:off x="3936" y="3800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=6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Lemma 2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524000"/>
            <a:ext cx="8229600" cy="2276475"/>
          </a:xfrm>
        </p:spPr>
        <p:txBody>
          <a:bodyPr/>
          <a:lstStyle/>
          <a:p>
            <a:r>
              <a:rPr lang="en-US" sz="2800" smtClean="0"/>
              <a:t>Let C and C’ be distinct SCCs in a directed graph G = (V, E). If there is an edge </a:t>
            </a:r>
            <a:r>
              <a:rPr lang="en-US" sz="2800" smtClean="0">
                <a:latin typeface="Comic Sans MS" pitchFamily="66" charset="0"/>
              </a:rPr>
              <a:t>(u, v)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 E, where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u </a:t>
            </a:r>
            <a:r>
              <a:rPr lang="en-US" sz="2800" smtClean="0">
                <a:sym typeface="Symbol" pitchFamily="18" charset="2"/>
              </a:rPr>
              <a:t> C and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800" smtClean="0">
                <a:sym typeface="Symbol" pitchFamily="18" charset="2"/>
              </a:rPr>
              <a:t>  C’ then 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f(C) &gt; f(C’).</a:t>
            </a:r>
          </a:p>
          <a:p>
            <a:r>
              <a:rPr lang="en-US" sz="2800" smtClean="0">
                <a:sym typeface="Symbol" pitchFamily="18" charset="2"/>
              </a:rPr>
              <a:t>Consider C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and C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connected by edge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(b, c)</a:t>
            </a:r>
            <a:endParaRPr lang="en-US" sz="2800" baseline="-2500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9940" name="Freeform 4"/>
          <p:cNvSpPr>
            <a:spLocks/>
          </p:cNvSpPr>
          <p:nvPr/>
        </p:nvSpPr>
        <p:spPr bwMode="auto">
          <a:xfrm>
            <a:off x="2030413" y="3752850"/>
            <a:ext cx="2311400" cy="1736725"/>
          </a:xfrm>
          <a:custGeom>
            <a:avLst/>
            <a:gdLst>
              <a:gd name="T0" fmla="*/ 2147483647 w 1456"/>
              <a:gd name="T1" fmla="*/ 2147483647 h 1094"/>
              <a:gd name="T2" fmla="*/ 2147483647 w 1456"/>
              <a:gd name="T3" fmla="*/ 0 h 1094"/>
              <a:gd name="T4" fmla="*/ 2147483647 w 1456"/>
              <a:gd name="T5" fmla="*/ 2147483647 h 1094"/>
              <a:gd name="T6" fmla="*/ 2147483647 w 1456"/>
              <a:gd name="T7" fmla="*/ 2147483647 h 1094"/>
              <a:gd name="T8" fmla="*/ 2147483647 w 1456"/>
              <a:gd name="T9" fmla="*/ 2147483647 h 1094"/>
              <a:gd name="T10" fmla="*/ 2147483647 w 1456"/>
              <a:gd name="T11" fmla="*/ 2147483647 h 1094"/>
              <a:gd name="T12" fmla="*/ 2147483647 w 1456"/>
              <a:gd name="T13" fmla="*/ 2147483647 h 1094"/>
              <a:gd name="T14" fmla="*/ 2147483647 w 1456"/>
              <a:gd name="T15" fmla="*/ 2147483647 h 1094"/>
              <a:gd name="T16" fmla="*/ 2147483647 w 1456"/>
              <a:gd name="T17" fmla="*/ 2147483647 h 1094"/>
              <a:gd name="T18" fmla="*/ 2147483647 w 1456"/>
              <a:gd name="T19" fmla="*/ 2147483647 h 1094"/>
              <a:gd name="T20" fmla="*/ 2147483647 w 1456"/>
              <a:gd name="T21" fmla="*/ 2147483647 h 1094"/>
              <a:gd name="T22" fmla="*/ 2147483647 w 1456"/>
              <a:gd name="T23" fmla="*/ 2147483647 h 1094"/>
              <a:gd name="T24" fmla="*/ 2147483647 w 1456"/>
              <a:gd name="T25" fmla="*/ 2147483647 h 1094"/>
              <a:gd name="T26" fmla="*/ 2147483647 w 1456"/>
              <a:gd name="T27" fmla="*/ 2147483647 h 1094"/>
              <a:gd name="T28" fmla="*/ 2147483647 w 1456"/>
              <a:gd name="T29" fmla="*/ 2147483647 h 1094"/>
              <a:gd name="T30" fmla="*/ 2147483647 w 1456"/>
              <a:gd name="T31" fmla="*/ 2147483647 h 1094"/>
              <a:gd name="T32" fmla="*/ 2147483647 w 1456"/>
              <a:gd name="T33" fmla="*/ 2147483647 h 1094"/>
              <a:gd name="T34" fmla="*/ 2147483647 w 1456"/>
              <a:gd name="T35" fmla="*/ 2147483647 h 1094"/>
              <a:gd name="T36" fmla="*/ 2147483647 w 1456"/>
              <a:gd name="T37" fmla="*/ 2147483647 h 1094"/>
              <a:gd name="T38" fmla="*/ 2147483647 w 1456"/>
              <a:gd name="T39" fmla="*/ 2147483647 h 1094"/>
              <a:gd name="T40" fmla="*/ 2147483647 w 1456"/>
              <a:gd name="T41" fmla="*/ 2147483647 h 1094"/>
              <a:gd name="T42" fmla="*/ 2147483647 w 1456"/>
              <a:gd name="T43" fmla="*/ 2147483647 h 1094"/>
              <a:gd name="T44" fmla="*/ 2147483647 w 1456"/>
              <a:gd name="T45" fmla="*/ 2147483647 h 1094"/>
              <a:gd name="T46" fmla="*/ 2147483647 w 1456"/>
              <a:gd name="T47" fmla="*/ 2147483647 h 1094"/>
              <a:gd name="T48" fmla="*/ 2147483647 w 1456"/>
              <a:gd name="T49" fmla="*/ 2147483647 h 1094"/>
              <a:gd name="T50" fmla="*/ 2147483647 w 1456"/>
              <a:gd name="T51" fmla="*/ 2147483647 h 1094"/>
              <a:gd name="T52" fmla="*/ 2147483647 w 1456"/>
              <a:gd name="T53" fmla="*/ 2147483647 h 1094"/>
              <a:gd name="T54" fmla="*/ 2147483647 w 1456"/>
              <a:gd name="T55" fmla="*/ 2147483647 h 1094"/>
              <a:gd name="T56" fmla="*/ 2147483647 w 1456"/>
              <a:gd name="T57" fmla="*/ 2147483647 h 1094"/>
              <a:gd name="T58" fmla="*/ 2147483647 w 1456"/>
              <a:gd name="T59" fmla="*/ 2147483647 h 1094"/>
              <a:gd name="T60" fmla="*/ 2147483647 w 1456"/>
              <a:gd name="T61" fmla="*/ 2147483647 h 1094"/>
              <a:gd name="T62" fmla="*/ 2147483647 w 1456"/>
              <a:gd name="T63" fmla="*/ 2147483647 h 1094"/>
              <a:gd name="T64" fmla="*/ 2147483647 w 1456"/>
              <a:gd name="T65" fmla="*/ 2147483647 h 1094"/>
              <a:gd name="T66" fmla="*/ 2147483647 w 1456"/>
              <a:gd name="T67" fmla="*/ 2147483647 h 1094"/>
              <a:gd name="T68" fmla="*/ 2147483647 w 1456"/>
              <a:gd name="T69" fmla="*/ 2147483647 h 1094"/>
              <a:gd name="T70" fmla="*/ 2147483647 w 1456"/>
              <a:gd name="T71" fmla="*/ 2147483647 h 1094"/>
              <a:gd name="T72" fmla="*/ 2147483647 w 1456"/>
              <a:gd name="T73" fmla="*/ 2147483647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5613400" y="4706938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4408488" y="3763963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255963" y="4654550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2201863" y="400843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527300" y="3686175"/>
            <a:ext cx="27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a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694113" y="3686175"/>
            <a:ext cx="27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b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4860925" y="3686175"/>
            <a:ext cx="261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c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6011863" y="3686175"/>
            <a:ext cx="284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d</a:t>
            </a: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3389313" y="400843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5764213" y="400843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4576763" y="400843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2203450" y="488315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3390900" y="488315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5765800" y="488315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9955" name="Oval 19"/>
          <p:cNvSpPr>
            <a:spLocks noChangeArrowheads="1"/>
          </p:cNvSpPr>
          <p:nvPr/>
        </p:nvSpPr>
        <p:spPr bwMode="auto">
          <a:xfrm>
            <a:off x="4578350" y="488315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2514600" y="5418138"/>
            <a:ext cx="261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e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3681413" y="541813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f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4848225" y="541813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g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5999163" y="5418138"/>
            <a:ext cx="284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Monotype Corsiva" pitchFamily="66" charset="0"/>
              </a:rPr>
              <a:t>h</a:t>
            </a:r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3057525" y="42418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4260850" y="42418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3076575" y="5116513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5437188" y="5116513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flipV="1">
            <a:off x="2600325" y="4481513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 flipV="1">
            <a:off x="3795713" y="44767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 flipV="1">
            <a:off x="5019675" y="4486275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 flipV="1">
            <a:off x="6194425" y="44815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8" name="Freeform 32"/>
          <p:cNvSpPr>
            <a:spLocks/>
          </p:cNvSpPr>
          <p:nvPr/>
        </p:nvSpPr>
        <p:spPr bwMode="auto">
          <a:xfrm>
            <a:off x="4135438" y="4848225"/>
            <a:ext cx="585787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9" name="Freeform 33"/>
          <p:cNvSpPr>
            <a:spLocks/>
          </p:cNvSpPr>
          <p:nvPr/>
        </p:nvSpPr>
        <p:spPr bwMode="auto">
          <a:xfrm>
            <a:off x="5302250" y="3965575"/>
            <a:ext cx="585788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70" name="Freeform 34"/>
          <p:cNvSpPr>
            <a:spLocks/>
          </p:cNvSpPr>
          <p:nvPr/>
        </p:nvSpPr>
        <p:spPr bwMode="auto">
          <a:xfrm flipV="1">
            <a:off x="5319713" y="4424363"/>
            <a:ext cx="585787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1" name="Freeform 35"/>
          <p:cNvSpPr>
            <a:spLocks/>
          </p:cNvSpPr>
          <p:nvPr/>
        </p:nvSpPr>
        <p:spPr bwMode="auto">
          <a:xfrm flipV="1">
            <a:off x="4108450" y="5276850"/>
            <a:ext cx="585788" cy="104775"/>
          </a:xfrm>
          <a:custGeom>
            <a:avLst/>
            <a:gdLst>
              <a:gd name="T0" fmla="*/ 0 w 369"/>
              <a:gd name="T1" fmla="*/ 2147483647 h 66"/>
              <a:gd name="T2" fmla="*/ 2147483647 w 369"/>
              <a:gd name="T3" fmla="*/ 2147483647 h 66"/>
              <a:gd name="T4" fmla="*/ 2147483647 w 369"/>
              <a:gd name="T5" fmla="*/ 2147483647 h 66"/>
              <a:gd name="T6" fmla="*/ 2147483647 w 369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4684713" y="40576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4773613" y="49323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2/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3540125" y="49323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3/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3757613" y="4932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6134100" y="4932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5926138" y="49323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5/</a:t>
            </a:r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5005388" y="4932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9979" name="Text Box 43"/>
          <p:cNvSpPr txBox="1">
            <a:spLocks noChangeArrowheads="1"/>
          </p:cNvSpPr>
          <p:nvPr/>
        </p:nvSpPr>
        <p:spPr bwMode="auto">
          <a:xfrm>
            <a:off x="5927725" y="40576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8/</a:t>
            </a:r>
          </a:p>
        </p:txBody>
      </p:sp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3451225" y="40576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11/</a:t>
            </a:r>
          </a:p>
        </p:txBody>
      </p:sp>
      <p:sp>
        <p:nvSpPr>
          <p:cNvPr id="39981" name="Text Box 45"/>
          <p:cNvSpPr txBox="1">
            <a:spLocks noChangeArrowheads="1"/>
          </p:cNvSpPr>
          <p:nvPr/>
        </p:nvSpPr>
        <p:spPr bwMode="auto">
          <a:xfrm>
            <a:off x="2224088" y="49339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12/</a:t>
            </a:r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 flipH="1">
            <a:off x="2935288" y="4424363"/>
            <a:ext cx="593725" cy="522287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83" name="Text Box 47"/>
          <p:cNvSpPr txBox="1">
            <a:spLocks noChangeArrowheads="1"/>
          </p:cNvSpPr>
          <p:nvPr/>
        </p:nvSpPr>
        <p:spPr bwMode="auto">
          <a:xfrm>
            <a:off x="2239963" y="40576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13/</a:t>
            </a:r>
          </a:p>
        </p:txBody>
      </p:sp>
      <p:sp>
        <p:nvSpPr>
          <p:cNvPr id="39984" name="Text Box 48"/>
          <p:cNvSpPr txBox="1">
            <a:spLocks noChangeArrowheads="1"/>
          </p:cNvSpPr>
          <p:nvPr/>
        </p:nvSpPr>
        <p:spPr bwMode="auto">
          <a:xfrm>
            <a:off x="6159500" y="4057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985" name="Text Box 49"/>
          <p:cNvSpPr txBox="1">
            <a:spLocks noChangeArrowheads="1"/>
          </p:cNvSpPr>
          <p:nvPr/>
        </p:nvSpPr>
        <p:spPr bwMode="auto">
          <a:xfrm>
            <a:off x="4899025" y="4057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2560638" y="4057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39987" name="Text Box 51"/>
          <p:cNvSpPr txBox="1">
            <a:spLocks noChangeArrowheads="1"/>
          </p:cNvSpPr>
          <p:nvPr/>
        </p:nvSpPr>
        <p:spPr bwMode="auto">
          <a:xfrm>
            <a:off x="2524125" y="49339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39988" name="Text Box 52"/>
          <p:cNvSpPr txBox="1">
            <a:spLocks noChangeArrowheads="1"/>
          </p:cNvSpPr>
          <p:nvPr/>
        </p:nvSpPr>
        <p:spPr bwMode="auto">
          <a:xfrm>
            <a:off x="3792538" y="4057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39989" name="Freeform 53"/>
          <p:cNvSpPr>
            <a:spLocks/>
          </p:cNvSpPr>
          <p:nvPr/>
        </p:nvSpPr>
        <p:spPr bwMode="auto">
          <a:xfrm>
            <a:off x="6559550" y="4968875"/>
            <a:ext cx="430213" cy="371475"/>
          </a:xfrm>
          <a:custGeom>
            <a:avLst/>
            <a:gdLst>
              <a:gd name="T0" fmla="*/ 0 w 271"/>
              <a:gd name="T1" fmla="*/ 2147483647 h 234"/>
              <a:gd name="T2" fmla="*/ 2147483647 w 271"/>
              <a:gd name="T3" fmla="*/ 2147483647 h 234"/>
              <a:gd name="T4" fmla="*/ 2147483647 w 271"/>
              <a:gd name="T5" fmla="*/ 2147483647 h 234"/>
              <a:gd name="T6" fmla="*/ 2147483647 w 271"/>
              <a:gd name="T7" fmla="*/ 2147483647 h 234"/>
              <a:gd name="T8" fmla="*/ 2147483647 w 271"/>
              <a:gd name="T9" fmla="*/ 2147483647 h 2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"/>
              <a:gd name="T16" fmla="*/ 0 h 234"/>
              <a:gd name="T17" fmla="*/ 271 w 271"/>
              <a:gd name="T18" fmla="*/ 234 h 2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" h="234">
                <a:moveTo>
                  <a:pt x="0" y="185"/>
                </a:moveTo>
                <a:cubicBezTo>
                  <a:pt x="72" y="209"/>
                  <a:pt x="144" y="234"/>
                  <a:pt x="189" y="221"/>
                </a:cubicBezTo>
                <a:cubicBezTo>
                  <a:pt x="234" y="208"/>
                  <a:pt x="269" y="139"/>
                  <a:pt x="270" y="104"/>
                </a:cubicBezTo>
                <a:cubicBezTo>
                  <a:pt x="271" y="69"/>
                  <a:pt x="238" y="18"/>
                  <a:pt x="198" y="9"/>
                </a:cubicBezTo>
                <a:cubicBezTo>
                  <a:pt x="158" y="0"/>
                  <a:pt x="95" y="25"/>
                  <a:pt x="32" y="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90" name="Text Box 54"/>
          <p:cNvSpPr txBox="1">
            <a:spLocks noChangeArrowheads="1"/>
          </p:cNvSpPr>
          <p:nvPr/>
        </p:nvSpPr>
        <p:spPr bwMode="auto">
          <a:xfrm>
            <a:off x="2179638" y="3400425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39991" name="Text Box 55"/>
          <p:cNvSpPr txBox="1">
            <a:spLocks noChangeArrowheads="1"/>
          </p:cNvSpPr>
          <p:nvPr/>
        </p:nvSpPr>
        <p:spPr bwMode="auto">
          <a:xfrm>
            <a:off x="5360988" y="3403600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39992" name="Text Box 56"/>
          <p:cNvSpPr txBox="1">
            <a:spLocks noChangeArrowheads="1"/>
          </p:cNvSpPr>
          <p:nvPr/>
        </p:nvSpPr>
        <p:spPr bwMode="auto">
          <a:xfrm>
            <a:off x="3989388" y="5781675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3</a:t>
            </a:r>
          </a:p>
        </p:txBody>
      </p:sp>
      <p:sp>
        <p:nvSpPr>
          <p:cNvPr id="39993" name="Text Box 57"/>
          <p:cNvSpPr txBox="1">
            <a:spLocks noChangeArrowheads="1"/>
          </p:cNvSpPr>
          <p:nvPr/>
        </p:nvSpPr>
        <p:spPr bwMode="auto">
          <a:xfrm>
            <a:off x="6118225" y="5767388"/>
            <a:ext cx="433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4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652463" y="3944938"/>
            <a:ext cx="712787" cy="690562"/>
            <a:chOff x="411" y="2290"/>
            <a:chExt cx="449" cy="435"/>
          </a:xfrm>
        </p:grpSpPr>
        <p:sp>
          <p:nvSpPr>
            <p:cNvPr id="40016" name="Text Box 59"/>
            <p:cNvSpPr txBox="1">
              <a:spLocks noChangeArrowheads="1"/>
            </p:cNvSpPr>
            <p:nvPr/>
          </p:nvSpPr>
          <p:spPr bwMode="auto">
            <a:xfrm>
              <a:off x="411" y="2290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d(C</a:t>
              </a:r>
              <a:r>
                <a:rPr lang="en-US" baseline="-25000"/>
                <a:t>1</a:t>
              </a:r>
              <a:r>
                <a:rPr lang="en-US"/>
                <a:t>)</a:t>
              </a:r>
              <a:endParaRPr lang="en-US" baseline="-25000"/>
            </a:p>
          </p:txBody>
        </p:sp>
        <p:sp>
          <p:nvSpPr>
            <p:cNvPr id="40017" name="Text Box 60"/>
            <p:cNvSpPr txBox="1">
              <a:spLocks noChangeArrowheads="1"/>
            </p:cNvSpPr>
            <p:nvPr/>
          </p:nvSpPr>
          <p:spPr bwMode="auto">
            <a:xfrm>
              <a:off x="417" y="2494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f(C</a:t>
              </a:r>
              <a:r>
                <a:rPr lang="en-US" baseline="-25000"/>
                <a:t>1</a:t>
              </a:r>
              <a:r>
                <a:rPr lang="en-US"/>
                <a:t>)</a:t>
              </a:r>
              <a:endParaRPr lang="en-US" baseline="-25000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6956425" y="3862388"/>
            <a:ext cx="712788" cy="690562"/>
            <a:chOff x="4382" y="2238"/>
            <a:chExt cx="449" cy="435"/>
          </a:xfrm>
        </p:grpSpPr>
        <p:sp>
          <p:nvSpPr>
            <p:cNvPr id="40014" name="Text Box 62"/>
            <p:cNvSpPr txBox="1">
              <a:spLocks noChangeArrowheads="1"/>
            </p:cNvSpPr>
            <p:nvPr/>
          </p:nvSpPr>
          <p:spPr bwMode="auto">
            <a:xfrm>
              <a:off x="4382" y="2238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d(C</a:t>
              </a:r>
              <a:r>
                <a:rPr lang="en-US" baseline="-25000"/>
                <a:t>2</a:t>
              </a:r>
              <a:r>
                <a:rPr lang="en-US"/>
                <a:t>)</a:t>
              </a:r>
              <a:endParaRPr lang="en-US" baseline="-25000"/>
            </a:p>
          </p:txBody>
        </p:sp>
        <p:sp>
          <p:nvSpPr>
            <p:cNvPr id="40015" name="Text Box 63"/>
            <p:cNvSpPr txBox="1">
              <a:spLocks noChangeArrowheads="1"/>
            </p:cNvSpPr>
            <p:nvPr/>
          </p:nvSpPr>
          <p:spPr bwMode="auto">
            <a:xfrm>
              <a:off x="4388" y="2442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f(C</a:t>
              </a:r>
              <a:r>
                <a:rPr lang="en-US" baseline="-25000"/>
                <a:t>2</a:t>
              </a:r>
              <a:r>
                <a:rPr lang="en-US"/>
                <a:t>)</a:t>
              </a:r>
              <a:endParaRPr lang="en-US" baseline="-25000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098800" y="6005513"/>
            <a:ext cx="712788" cy="690562"/>
            <a:chOff x="1952" y="3588"/>
            <a:chExt cx="449" cy="435"/>
          </a:xfrm>
        </p:grpSpPr>
        <p:sp>
          <p:nvSpPr>
            <p:cNvPr id="40012" name="Text Box 65"/>
            <p:cNvSpPr txBox="1">
              <a:spLocks noChangeArrowheads="1"/>
            </p:cNvSpPr>
            <p:nvPr/>
          </p:nvSpPr>
          <p:spPr bwMode="auto">
            <a:xfrm>
              <a:off x="1952" y="3588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d(C</a:t>
              </a:r>
              <a:r>
                <a:rPr lang="en-US" baseline="-25000"/>
                <a:t>3</a:t>
              </a:r>
              <a:r>
                <a:rPr lang="en-US"/>
                <a:t>)</a:t>
              </a:r>
              <a:endParaRPr lang="en-US" baseline="-25000"/>
            </a:p>
          </p:txBody>
        </p:sp>
        <p:sp>
          <p:nvSpPr>
            <p:cNvPr id="40013" name="Text Box 66"/>
            <p:cNvSpPr txBox="1">
              <a:spLocks noChangeArrowheads="1"/>
            </p:cNvSpPr>
            <p:nvPr/>
          </p:nvSpPr>
          <p:spPr bwMode="auto">
            <a:xfrm>
              <a:off x="1958" y="3792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f(C</a:t>
              </a:r>
              <a:r>
                <a:rPr lang="en-US" baseline="-25000"/>
                <a:t>3</a:t>
              </a:r>
              <a:r>
                <a:rPr lang="en-US"/>
                <a:t>)</a:t>
              </a:r>
              <a:endParaRPr lang="en-US" baseline="-25000"/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5645150" y="6002338"/>
            <a:ext cx="712788" cy="690562"/>
            <a:chOff x="3556" y="3586"/>
            <a:chExt cx="449" cy="435"/>
          </a:xfrm>
        </p:grpSpPr>
        <p:sp>
          <p:nvSpPr>
            <p:cNvPr id="40010" name="Text Box 68"/>
            <p:cNvSpPr txBox="1">
              <a:spLocks noChangeArrowheads="1"/>
            </p:cNvSpPr>
            <p:nvPr/>
          </p:nvSpPr>
          <p:spPr bwMode="auto">
            <a:xfrm>
              <a:off x="3556" y="3586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d(C</a:t>
              </a:r>
              <a:r>
                <a:rPr lang="en-US" baseline="-25000"/>
                <a:t>4</a:t>
              </a:r>
              <a:r>
                <a:rPr lang="en-US"/>
                <a:t>)</a:t>
              </a:r>
              <a:endParaRPr lang="en-US" baseline="-25000"/>
            </a:p>
          </p:txBody>
        </p:sp>
        <p:sp>
          <p:nvSpPr>
            <p:cNvPr id="40011" name="Text Box 69"/>
            <p:cNvSpPr txBox="1">
              <a:spLocks noChangeArrowheads="1"/>
            </p:cNvSpPr>
            <p:nvPr/>
          </p:nvSpPr>
          <p:spPr bwMode="auto">
            <a:xfrm>
              <a:off x="3562" y="379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f(C</a:t>
              </a:r>
              <a:r>
                <a:rPr lang="en-US" baseline="-25000"/>
                <a:t>4</a:t>
              </a:r>
              <a:r>
                <a:rPr lang="en-US"/>
                <a:t>)</a:t>
              </a:r>
              <a:endParaRPr lang="en-US" baseline="-25000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252538" y="3944938"/>
            <a:ext cx="571500" cy="690562"/>
            <a:chOff x="789" y="2290"/>
            <a:chExt cx="360" cy="435"/>
          </a:xfrm>
        </p:grpSpPr>
        <p:sp>
          <p:nvSpPr>
            <p:cNvPr id="40008" name="Text Box 71"/>
            <p:cNvSpPr txBox="1">
              <a:spLocks noChangeArrowheads="1"/>
            </p:cNvSpPr>
            <p:nvPr/>
          </p:nvSpPr>
          <p:spPr bwMode="auto">
            <a:xfrm>
              <a:off x="789" y="2290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=11</a:t>
              </a:r>
            </a:p>
          </p:txBody>
        </p:sp>
        <p:sp>
          <p:nvSpPr>
            <p:cNvPr id="40009" name="Text Box 72"/>
            <p:cNvSpPr txBox="1">
              <a:spLocks noChangeArrowheads="1"/>
            </p:cNvSpPr>
            <p:nvPr/>
          </p:nvSpPr>
          <p:spPr bwMode="auto">
            <a:xfrm>
              <a:off x="789" y="2494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=16</a:t>
              </a:r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7591425" y="3876675"/>
            <a:ext cx="571500" cy="690563"/>
            <a:chOff x="4782" y="2247"/>
            <a:chExt cx="360" cy="435"/>
          </a:xfrm>
        </p:grpSpPr>
        <p:sp>
          <p:nvSpPr>
            <p:cNvPr id="40006" name="Text Box 74"/>
            <p:cNvSpPr txBox="1">
              <a:spLocks noChangeArrowheads="1"/>
            </p:cNvSpPr>
            <p:nvPr/>
          </p:nvSpPr>
          <p:spPr bwMode="auto">
            <a:xfrm>
              <a:off x="4782" y="2247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=1</a:t>
              </a:r>
            </a:p>
          </p:txBody>
        </p:sp>
        <p:sp>
          <p:nvSpPr>
            <p:cNvPr id="40007" name="Text Box 75"/>
            <p:cNvSpPr txBox="1">
              <a:spLocks noChangeArrowheads="1"/>
            </p:cNvSpPr>
            <p:nvPr/>
          </p:nvSpPr>
          <p:spPr bwMode="auto">
            <a:xfrm>
              <a:off x="4782" y="2451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=10</a:t>
              </a:r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3727450" y="6034088"/>
            <a:ext cx="444500" cy="690562"/>
            <a:chOff x="2348" y="3606"/>
            <a:chExt cx="280" cy="435"/>
          </a:xfrm>
        </p:grpSpPr>
        <p:sp>
          <p:nvSpPr>
            <p:cNvPr id="40004" name="Text Box 77"/>
            <p:cNvSpPr txBox="1">
              <a:spLocks noChangeArrowheads="1"/>
            </p:cNvSpPr>
            <p:nvPr/>
          </p:nvSpPr>
          <p:spPr bwMode="auto">
            <a:xfrm>
              <a:off x="2348" y="3606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=2</a:t>
              </a:r>
            </a:p>
          </p:txBody>
        </p:sp>
        <p:sp>
          <p:nvSpPr>
            <p:cNvPr id="40005" name="Text Box 78"/>
            <p:cNvSpPr txBox="1">
              <a:spLocks noChangeArrowheads="1"/>
            </p:cNvSpPr>
            <p:nvPr/>
          </p:nvSpPr>
          <p:spPr bwMode="auto">
            <a:xfrm>
              <a:off x="2348" y="3810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=7</a:t>
              </a:r>
            </a:p>
          </p:txBody>
        </p:sp>
      </p:grp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6248400" y="6018213"/>
            <a:ext cx="444500" cy="690562"/>
            <a:chOff x="3936" y="3596"/>
            <a:chExt cx="280" cy="435"/>
          </a:xfrm>
        </p:grpSpPr>
        <p:sp>
          <p:nvSpPr>
            <p:cNvPr id="40002" name="Text Box 80"/>
            <p:cNvSpPr txBox="1">
              <a:spLocks noChangeArrowheads="1"/>
            </p:cNvSpPr>
            <p:nvPr/>
          </p:nvSpPr>
          <p:spPr bwMode="auto">
            <a:xfrm>
              <a:off x="3936" y="3596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=5</a:t>
              </a:r>
            </a:p>
          </p:txBody>
        </p:sp>
        <p:sp>
          <p:nvSpPr>
            <p:cNvPr id="40003" name="Text Box 81"/>
            <p:cNvSpPr txBox="1">
              <a:spLocks noChangeArrowheads="1"/>
            </p:cNvSpPr>
            <p:nvPr/>
          </p:nvSpPr>
          <p:spPr bwMode="auto">
            <a:xfrm>
              <a:off x="3936" y="3800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=6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Corollary 1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519238"/>
            <a:ext cx="8229600" cy="2276475"/>
          </a:xfrm>
        </p:spPr>
        <p:txBody>
          <a:bodyPr/>
          <a:lstStyle/>
          <a:p>
            <a:r>
              <a:rPr lang="en-US" sz="2800" smtClean="0"/>
              <a:t>Let C and C’ be distinct SCCs in a directed graph G = (V, E). If there is an edge </a:t>
            </a:r>
            <a:r>
              <a:rPr lang="en-US" sz="2800" smtClean="0">
                <a:solidFill>
                  <a:srgbClr val="336699"/>
                </a:solidFill>
                <a:latin typeface="Comic Sans MS" pitchFamily="66" charset="0"/>
              </a:rPr>
              <a:t>(u, v)</a:t>
            </a:r>
            <a:r>
              <a:rPr lang="en-US" sz="2800" smtClean="0">
                <a:solidFill>
                  <a:srgbClr val="336699"/>
                </a:solidFill>
              </a:rPr>
              <a:t> </a:t>
            </a:r>
            <a:r>
              <a:rPr lang="en-US" sz="2800" smtClean="0">
                <a:solidFill>
                  <a:srgbClr val="336699"/>
                </a:solidFill>
                <a:sym typeface="Symbol" pitchFamily="18" charset="2"/>
              </a:rPr>
              <a:t> E</a:t>
            </a:r>
            <a:r>
              <a:rPr lang="en-US" sz="2800" baseline="30000" smtClean="0">
                <a:solidFill>
                  <a:srgbClr val="336699"/>
                </a:solidFill>
                <a:sym typeface="Symbol" pitchFamily="18" charset="2"/>
              </a:rPr>
              <a:t>T</a:t>
            </a:r>
            <a:r>
              <a:rPr lang="en-US" sz="2800" smtClean="0">
                <a:sym typeface="Symbol" pitchFamily="18" charset="2"/>
              </a:rPr>
              <a:t>, where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u </a:t>
            </a:r>
            <a:r>
              <a:rPr lang="en-US" sz="2800" smtClean="0">
                <a:sym typeface="Symbol" pitchFamily="18" charset="2"/>
              </a:rPr>
              <a:t> C and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800" smtClean="0">
                <a:sym typeface="Symbol" pitchFamily="18" charset="2"/>
              </a:rPr>
              <a:t>  C’ then 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f(C) &lt; f(C’).</a:t>
            </a:r>
          </a:p>
          <a:p>
            <a:r>
              <a:rPr lang="en-US" sz="2800" smtClean="0">
                <a:sym typeface="Symbol" pitchFamily="18" charset="2"/>
              </a:rPr>
              <a:t>Consider C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and C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connected by edge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(c, b)</a:t>
            </a:r>
            <a:endParaRPr lang="en-US" sz="2800" baseline="-2500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0964" name="Freeform 4"/>
          <p:cNvSpPr>
            <a:spLocks/>
          </p:cNvSpPr>
          <p:nvPr/>
        </p:nvSpPr>
        <p:spPr bwMode="auto">
          <a:xfrm>
            <a:off x="566738" y="3840163"/>
            <a:ext cx="2311400" cy="1736725"/>
          </a:xfrm>
          <a:custGeom>
            <a:avLst/>
            <a:gdLst>
              <a:gd name="T0" fmla="*/ 2147483647 w 1456"/>
              <a:gd name="T1" fmla="*/ 2147483647 h 1094"/>
              <a:gd name="T2" fmla="*/ 2147483647 w 1456"/>
              <a:gd name="T3" fmla="*/ 0 h 1094"/>
              <a:gd name="T4" fmla="*/ 2147483647 w 1456"/>
              <a:gd name="T5" fmla="*/ 2147483647 h 1094"/>
              <a:gd name="T6" fmla="*/ 2147483647 w 1456"/>
              <a:gd name="T7" fmla="*/ 2147483647 h 1094"/>
              <a:gd name="T8" fmla="*/ 2147483647 w 1456"/>
              <a:gd name="T9" fmla="*/ 2147483647 h 1094"/>
              <a:gd name="T10" fmla="*/ 2147483647 w 1456"/>
              <a:gd name="T11" fmla="*/ 2147483647 h 1094"/>
              <a:gd name="T12" fmla="*/ 2147483647 w 1456"/>
              <a:gd name="T13" fmla="*/ 2147483647 h 1094"/>
              <a:gd name="T14" fmla="*/ 2147483647 w 1456"/>
              <a:gd name="T15" fmla="*/ 2147483647 h 1094"/>
              <a:gd name="T16" fmla="*/ 2147483647 w 1456"/>
              <a:gd name="T17" fmla="*/ 2147483647 h 1094"/>
              <a:gd name="T18" fmla="*/ 2147483647 w 1456"/>
              <a:gd name="T19" fmla="*/ 2147483647 h 1094"/>
              <a:gd name="T20" fmla="*/ 2147483647 w 1456"/>
              <a:gd name="T21" fmla="*/ 2147483647 h 1094"/>
              <a:gd name="T22" fmla="*/ 2147483647 w 1456"/>
              <a:gd name="T23" fmla="*/ 2147483647 h 1094"/>
              <a:gd name="T24" fmla="*/ 2147483647 w 1456"/>
              <a:gd name="T25" fmla="*/ 2147483647 h 1094"/>
              <a:gd name="T26" fmla="*/ 2147483647 w 1456"/>
              <a:gd name="T27" fmla="*/ 2147483647 h 1094"/>
              <a:gd name="T28" fmla="*/ 2147483647 w 1456"/>
              <a:gd name="T29" fmla="*/ 2147483647 h 1094"/>
              <a:gd name="T30" fmla="*/ 2147483647 w 1456"/>
              <a:gd name="T31" fmla="*/ 2147483647 h 1094"/>
              <a:gd name="T32" fmla="*/ 2147483647 w 1456"/>
              <a:gd name="T33" fmla="*/ 2147483647 h 1094"/>
              <a:gd name="T34" fmla="*/ 2147483647 w 1456"/>
              <a:gd name="T35" fmla="*/ 2147483647 h 1094"/>
              <a:gd name="T36" fmla="*/ 2147483647 w 1456"/>
              <a:gd name="T37" fmla="*/ 2147483647 h 1094"/>
              <a:gd name="T38" fmla="*/ 2147483647 w 1456"/>
              <a:gd name="T39" fmla="*/ 2147483647 h 1094"/>
              <a:gd name="T40" fmla="*/ 2147483647 w 1456"/>
              <a:gd name="T41" fmla="*/ 2147483647 h 1094"/>
              <a:gd name="T42" fmla="*/ 2147483647 w 1456"/>
              <a:gd name="T43" fmla="*/ 2147483647 h 1094"/>
              <a:gd name="T44" fmla="*/ 2147483647 w 1456"/>
              <a:gd name="T45" fmla="*/ 2147483647 h 1094"/>
              <a:gd name="T46" fmla="*/ 2147483647 w 1456"/>
              <a:gd name="T47" fmla="*/ 2147483647 h 1094"/>
              <a:gd name="T48" fmla="*/ 2147483647 w 1456"/>
              <a:gd name="T49" fmla="*/ 2147483647 h 1094"/>
              <a:gd name="T50" fmla="*/ 2147483647 w 1456"/>
              <a:gd name="T51" fmla="*/ 2147483647 h 1094"/>
              <a:gd name="T52" fmla="*/ 2147483647 w 1456"/>
              <a:gd name="T53" fmla="*/ 2147483647 h 1094"/>
              <a:gd name="T54" fmla="*/ 2147483647 w 1456"/>
              <a:gd name="T55" fmla="*/ 2147483647 h 1094"/>
              <a:gd name="T56" fmla="*/ 2147483647 w 1456"/>
              <a:gd name="T57" fmla="*/ 2147483647 h 1094"/>
              <a:gd name="T58" fmla="*/ 2147483647 w 1456"/>
              <a:gd name="T59" fmla="*/ 2147483647 h 1094"/>
              <a:gd name="T60" fmla="*/ 2147483647 w 1456"/>
              <a:gd name="T61" fmla="*/ 2147483647 h 1094"/>
              <a:gd name="T62" fmla="*/ 2147483647 w 1456"/>
              <a:gd name="T63" fmla="*/ 2147483647 h 1094"/>
              <a:gd name="T64" fmla="*/ 2147483647 w 1456"/>
              <a:gd name="T65" fmla="*/ 2147483647 h 1094"/>
              <a:gd name="T66" fmla="*/ 2147483647 w 1456"/>
              <a:gd name="T67" fmla="*/ 2147483647 h 1094"/>
              <a:gd name="T68" fmla="*/ 2147483647 w 1456"/>
              <a:gd name="T69" fmla="*/ 2147483647 h 1094"/>
              <a:gd name="T70" fmla="*/ 2147483647 w 1456"/>
              <a:gd name="T71" fmla="*/ 2147483647 h 1094"/>
              <a:gd name="T72" fmla="*/ 2147483647 w 1456"/>
              <a:gd name="T73" fmla="*/ 2147483647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4149725" y="4794250"/>
            <a:ext cx="1208088" cy="849313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944813" y="3851275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1792288" y="4741863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001713" y="3424238"/>
            <a:ext cx="909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  <a:r>
              <a:rPr lang="en-US"/>
              <a:t> = C’</a:t>
            </a:r>
            <a:endParaRPr lang="en-US" baseline="-25000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4183063" y="3427413"/>
            <a:ext cx="858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  <a:r>
              <a:rPr lang="en-US"/>
              <a:t> = C</a:t>
            </a:r>
            <a:endParaRPr lang="en-US" baseline="-25000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525713" y="5868988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3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4654550" y="5854700"/>
            <a:ext cx="433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93738" y="3773488"/>
            <a:ext cx="4776787" cy="2098675"/>
            <a:chOff x="529" y="2484"/>
            <a:chExt cx="3009" cy="1322"/>
          </a:xfrm>
        </p:grpSpPr>
        <p:sp>
          <p:nvSpPr>
            <p:cNvPr id="40974" name="Oval 13"/>
            <p:cNvSpPr>
              <a:spLocks noChangeArrowheads="1"/>
            </p:cNvSpPr>
            <p:nvPr/>
          </p:nvSpPr>
          <p:spPr bwMode="auto">
            <a:xfrm>
              <a:off x="529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0975" name="Text Box 14"/>
            <p:cNvSpPr txBox="1">
              <a:spLocks noChangeArrowheads="1"/>
            </p:cNvSpPr>
            <p:nvPr/>
          </p:nvSpPr>
          <p:spPr bwMode="auto">
            <a:xfrm>
              <a:off x="734" y="2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40976" name="Text Box 15"/>
            <p:cNvSpPr txBox="1">
              <a:spLocks noChangeArrowheads="1"/>
            </p:cNvSpPr>
            <p:nvPr/>
          </p:nvSpPr>
          <p:spPr bwMode="auto">
            <a:xfrm>
              <a:off x="1469" y="2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40977" name="Text Box 16"/>
            <p:cNvSpPr txBox="1">
              <a:spLocks noChangeArrowheads="1"/>
            </p:cNvSpPr>
            <p:nvPr/>
          </p:nvSpPr>
          <p:spPr bwMode="auto">
            <a:xfrm>
              <a:off x="2204" y="2484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40978" name="Text Box 17"/>
            <p:cNvSpPr txBox="1">
              <a:spLocks noChangeArrowheads="1"/>
            </p:cNvSpPr>
            <p:nvPr/>
          </p:nvSpPr>
          <p:spPr bwMode="auto">
            <a:xfrm>
              <a:off x="2929" y="2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40979" name="Oval 18"/>
            <p:cNvSpPr>
              <a:spLocks noChangeArrowheads="1"/>
            </p:cNvSpPr>
            <p:nvPr/>
          </p:nvSpPr>
          <p:spPr bwMode="auto">
            <a:xfrm>
              <a:off x="1277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0980" name="Oval 19"/>
            <p:cNvSpPr>
              <a:spLocks noChangeArrowheads="1"/>
            </p:cNvSpPr>
            <p:nvPr/>
          </p:nvSpPr>
          <p:spPr bwMode="auto">
            <a:xfrm>
              <a:off x="2773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0981" name="Oval 20"/>
            <p:cNvSpPr>
              <a:spLocks noChangeArrowheads="1"/>
            </p:cNvSpPr>
            <p:nvPr/>
          </p:nvSpPr>
          <p:spPr bwMode="auto">
            <a:xfrm>
              <a:off x="2025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0982" name="Oval 21"/>
            <p:cNvSpPr>
              <a:spLocks noChangeArrowheads="1"/>
            </p:cNvSpPr>
            <p:nvPr/>
          </p:nvSpPr>
          <p:spPr bwMode="auto">
            <a:xfrm>
              <a:off x="530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0983" name="Oval 22"/>
            <p:cNvSpPr>
              <a:spLocks noChangeArrowheads="1"/>
            </p:cNvSpPr>
            <p:nvPr/>
          </p:nvSpPr>
          <p:spPr bwMode="auto">
            <a:xfrm>
              <a:off x="1278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0984" name="Oval 23"/>
            <p:cNvSpPr>
              <a:spLocks noChangeArrowheads="1"/>
            </p:cNvSpPr>
            <p:nvPr/>
          </p:nvSpPr>
          <p:spPr bwMode="auto">
            <a:xfrm>
              <a:off x="2774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0985" name="Oval 24"/>
            <p:cNvSpPr>
              <a:spLocks noChangeArrowheads="1"/>
            </p:cNvSpPr>
            <p:nvPr/>
          </p:nvSpPr>
          <p:spPr bwMode="auto">
            <a:xfrm>
              <a:off x="2026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0986" name="Text Box 25"/>
            <p:cNvSpPr txBox="1">
              <a:spLocks noChangeArrowheads="1"/>
            </p:cNvSpPr>
            <p:nvPr/>
          </p:nvSpPr>
          <p:spPr bwMode="auto">
            <a:xfrm>
              <a:off x="726" y="3575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40987" name="Text Box 26"/>
            <p:cNvSpPr txBox="1">
              <a:spLocks noChangeArrowheads="1"/>
            </p:cNvSpPr>
            <p:nvPr/>
          </p:nvSpPr>
          <p:spPr bwMode="auto">
            <a:xfrm>
              <a:off x="1461" y="3575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40988" name="Text Box 27"/>
            <p:cNvSpPr txBox="1">
              <a:spLocks noChangeArrowheads="1"/>
            </p:cNvSpPr>
            <p:nvPr/>
          </p:nvSpPr>
          <p:spPr bwMode="auto">
            <a:xfrm>
              <a:off x="2196" y="3575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40989" name="Text Box 28"/>
            <p:cNvSpPr txBox="1">
              <a:spLocks noChangeArrowheads="1"/>
            </p:cNvSpPr>
            <p:nvPr/>
          </p:nvSpPr>
          <p:spPr bwMode="auto">
            <a:xfrm>
              <a:off x="2921" y="357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40990" name="Line 29"/>
            <p:cNvSpPr>
              <a:spLocks noChangeShapeType="1"/>
            </p:cNvSpPr>
            <p:nvPr/>
          </p:nvSpPr>
          <p:spPr bwMode="auto">
            <a:xfrm>
              <a:off x="1068" y="2834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30"/>
            <p:cNvSpPr>
              <a:spLocks noChangeShapeType="1"/>
            </p:cNvSpPr>
            <p:nvPr/>
          </p:nvSpPr>
          <p:spPr bwMode="auto">
            <a:xfrm>
              <a:off x="1826" y="2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31"/>
            <p:cNvSpPr>
              <a:spLocks noChangeShapeType="1"/>
            </p:cNvSpPr>
            <p:nvPr/>
          </p:nvSpPr>
          <p:spPr bwMode="auto">
            <a:xfrm>
              <a:off x="1080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32"/>
            <p:cNvSpPr>
              <a:spLocks noChangeShapeType="1"/>
            </p:cNvSpPr>
            <p:nvPr/>
          </p:nvSpPr>
          <p:spPr bwMode="auto">
            <a:xfrm>
              <a:off x="2567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33"/>
            <p:cNvSpPr>
              <a:spLocks noChangeShapeType="1"/>
            </p:cNvSpPr>
            <p:nvPr/>
          </p:nvSpPr>
          <p:spPr bwMode="auto">
            <a:xfrm flipV="1">
              <a:off x="780" y="2985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34"/>
            <p:cNvSpPr>
              <a:spLocks noChangeShapeType="1"/>
            </p:cNvSpPr>
            <p:nvPr/>
          </p:nvSpPr>
          <p:spPr bwMode="auto">
            <a:xfrm flipV="1">
              <a:off x="1533" y="298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35"/>
            <p:cNvSpPr>
              <a:spLocks noChangeShapeType="1"/>
            </p:cNvSpPr>
            <p:nvPr/>
          </p:nvSpPr>
          <p:spPr bwMode="auto">
            <a:xfrm flipV="1">
              <a:off x="2304" y="298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36"/>
            <p:cNvSpPr>
              <a:spLocks noChangeShapeType="1"/>
            </p:cNvSpPr>
            <p:nvPr/>
          </p:nvSpPr>
          <p:spPr bwMode="auto">
            <a:xfrm flipV="1">
              <a:off x="3044" y="29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Freeform 37"/>
            <p:cNvSpPr>
              <a:spLocks/>
            </p:cNvSpPr>
            <p:nvPr/>
          </p:nvSpPr>
          <p:spPr bwMode="auto">
            <a:xfrm>
              <a:off x="1747" y="321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3975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Freeform 38"/>
            <p:cNvSpPr>
              <a:spLocks/>
            </p:cNvSpPr>
            <p:nvPr/>
          </p:nvSpPr>
          <p:spPr bwMode="auto">
            <a:xfrm>
              <a:off x="2482" y="266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Freeform 39"/>
            <p:cNvSpPr>
              <a:spLocks/>
            </p:cNvSpPr>
            <p:nvPr/>
          </p:nvSpPr>
          <p:spPr bwMode="auto">
            <a:xfrm flipV="1">
              <a:off x="2493" y="2949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Freeform 40"/>
            <p:cNvSpPr>
              <a:spLocks/>
            </p:cNvSpPr>
            <p:nvPr/>
          </p:nvSpPr>
          <p:spPr bwMode="auto">
            <a:xfrm flipV="1">
              <a:off x="1730" y="348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41"/>
            <p:cNvSpPr>
              <a:spLocks noChangeShapeType="1"/>
            </p:cNvSpPr>
            <p:nvPr/>
          </p:nvSpPr>
          <p:spPr bwMode="auto">
            <a:xfrm flipH="1">
              <a:off x="991" y="2949"/>
              <a:ext cx="374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Freeform 42"/>
            <p:cNvSpPr>
              <a:spLocks/>
            </p:cNvSpPr>
            <p:nvPr/>
          </p:nvSpPr>
          <p:spPr bwMode="auto">
            <a:xfrm>
              <a:off x="3267" y="3294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5275" name="Rectangle 43"/>
          <p:cNvSpPr>
            <a:spLocks noChangeArrowheads="1"/>
          </p:cNvSpPr>
          <p:nvPr/>
        </p:nvSpPr>
        <p:spPr bwMode="auto">
          <a:xfrm>
            <a:off x="5568950" y="3443288"/>
            <a:ext cx="3322638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Since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(c, b)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 E</a:t>
            </a:r>
            <a:r>
              <a:rPr lang="en-US" sz="2400" baseline="3000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 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(b, c)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 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From previous lemma: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	f(C</a:t>
            </a:r>
            <a:r>
              <a:rPr lang="en-US" sz="2400" baseline="-2500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) &gt; f(C</a:t>
            </a:r>
            <a:r>
              <a:rPr lang="en-US" sz="2400" baseline="-2500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	f(C’) &gt; f(C)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ym typeface="Symbol" pitchFamily="18" charset="2"/>
              </a:rPr>
              <a:t>	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f(C) &lt; f(C’)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Corollary 2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544638"/>
            <a:ext cx="8229600" cy="2276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Each edge in G</a:t>
            </a:r>
            <a:r>
              <a:rPr lang="en-US" sz="2800" baseline="30000" smtClean="0">
                <a:sym typeface="Symbol" pitchFamily="18" charset="2"/>
              </a:rPr>
              <a:t>T</a:t>
            </a:r>
            <a:r>
              <a:rPr lang="en-US" sz="2800" smtClean="0">
                <a:sym typeface="Symbol" pitchFamily="18" charset="2"/>
              </a:rPr>
              <a:t> that goes </a:t>
            </a:r>
            <a:r>
              <a:rPr lang="en-US" sz="2800" smtClean="0">
                <a:solidFill>
                  <a:schemeClr val="accent1"/>
                </a:solidFill>
                <a:sym typeface="Symbol" pitchFamily="18" charset="2"/>
              </a:rPr>
              <a:t>between different components</a:t>
            </a:r>
            <a:r>
              <a:rPr lang="en-US" sz="2800" smtClean="0">
                <a:sym typeface="Symbol" pitchFamily="18" charset="2"/>
              </a:rPr>
              <a:t> goes 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from a component with an earlier finish time</a:t>
            </a:r>
            <a:r>
              <a:rPr lang="en-US" sz="2800" smtClean="0">
                <a:sym typeface="Symbol" pitchFamily="18" charset="2"/>
              </a:rPr>
              <a:t> (in the DFS) </a:t>
            </a:r>
            <a:r>
              <a:rPr lang="en-US" sz="2800" smtClean="0">
                <a:solidFill>
                  <a:srgbClr val="00B050"/>
                </a:solidFill>
                <a:sym typeface="Symbol" pitchFamily="18" charset="2"/>
              </a:rPr>
              <a:t>to one with a later finish time</a:t>
            </a:r>
          </a:p>
        </p:txBody>
      </p:sp>
      <p:sp>
        <p:nvSpPr>
          <p:cNvPr id="41988" name="Freeform 4"/>
          <p:cNvSpPr>
            <a:spLocks/>
          </p:cNvSpPr>
          <p:nvPr/>
        </p:nvSpPr>
        <p:spPr bwMode="auto">
          <a:xfrm>
            <a:off x="2095500" y="4310063"/>
            <a:ext cx="2311400" cy="1736725"/>
          </a:xfrm>
          <a:custGeom>
            <a:avLst/>
            <a:gdLst>
              <a:gd name="T0" fmla="*/ 2147483647 w 1456"/>
              <a:gd name="T1" fmla="*/ 2147483647 h 1094"/>
              <a:gd name="T2" fmla="*/ 2147483647 w 1456"/>
              <a:gd name="T3" fmla="*/ 0 h 1094"/>
              <a:gd name="T4" fmla="*/ 2147483647 w 1456"/>
              <a:gd name="T5" fmla="*/ 2147483647 h 1094"/>
              <a:gd name="T6" fmla="*/ 2147483647 w 1456"/>
              <a:gd name="T7" fmla="*/ 2147483647 h 1094"/>
              <a:gd name="T8" fmla="*/ 2147483647 w 1456"/>
              <a:gd name="T9" fmla="*/ 2147483647 h 1094"/>
              <a:gd name="T10" fmla="*/ 2147483647 w 1456"/>
              <a:gd name="T11" fmla="*/ 2147483647 h 1094"/>
              <a:gd name="T12" fmla="*/ 2147483647 w 1456"/>
              <a:gd name="T13" fmla="*/ 2147483647 h 1094"/>
              <a:gd name="T14" fmla="*/ 2147483647 w 1456"/>
              <a:gd name="T15" fmla="*/ 2147483647 h 1094"/>
              <a:gd name="T16" fmla="*/ 2147483647 w 1456"/>
              <a:gd name="T17" fmla="*/ 2147483647 h 1094"/>
              <a:gd name="T18" fmla="*/ 2147483647 w 1456"/>
              <a:gd name="T19" fmla="*/ 2147483647 h 1094"/>
              <a:gd name="T20" fmla="*/ 2147483647 w 1456"/>
              <a:gd name="T21" fmla="*/ 2147483647 h 1094"/>
              <a:gd name="T22" fmla="*/ 2147483647 w 1456"/>
              <a:gd name="T23" fmla="*/ 2147483647 h 1094"/>
              <a:gd name="T24" fmla="*/ 2147483647 w 1456"/>
              <a:gd name="T25" fmla="*/ 2147483647 h 1094"/>
              <a:gd name="T26" fmla="*/ 2147483647 w 1456"/>
              <a:gd name="T27" fmla="*/ 2147483647 h 1094"/>
              <a:gd name="T28" fmla="*/ 2147483647 w 1456"/>
              <a:gd name="T29" fmla="*/ 2147483647 h 1094"/>
              <a:gd name="T30" fmla="*/ 2147483647 w 1456"/>
              <a:gd name="T31" fmla="*/ 2147483647 h 1094"/>
              <a:gd name="T32" fmla="*/ 2147483647 w 1456"/>
              <a:gd name="T33" fmla="*/ 2147483647 h 1094"/>
              <a:gd name="T34" fmla="*/ 2147483647 w 1456"/>
              <a:gd name="T35" fmla="*/ 2147483647 h 1094"/>
              <a:gd name="T36" fmla="*/ 2147483647 w 1456"/>
              <a:gd name="T37" fmla="*/ 2147483647 h 1094"/>
              <a:gd name="T38" fmla="*/ 2147483647 w 1456"/>
              <a:gd name="T39" fmla="*/ 2147483647 h 1094"/>
              <a:gd name="T40" fmla="*/ 2147483647 w 1456"/>
              <a:gd name="T41" fmla="*/ 2147483647 h 1094"/>
              <a:gd name="T42" fmla="*/ 2147483647 w 1456"/>
              <a:gd name="T43" fmla="*/ 2147483647 h 1094"/>
              <a:gd name="T44" fmla="*/ 2147483647 w 1456"/>
              <a:gd name="T45" fmla="*/ 2147483647 h 1094"/>
              <a:gd name="T46" fmla="*/ 2147483647 w 1456"/>
              <a:gd name="T47" fmla="*/ 2147483647 h 1094"/>
              <a:gd name="T48" fmla="*/ 2147483647 w 1456"/>
              <a:gd name="T49" fmla="*/ 2147483647 h 1094"/>
              <a:gd name="T50" fmla="*/ 2147483647 w 1456"/>
              <a:gd name="T51" fmla="*/ 2147483647 h 1094"/>
              <a:gd name="T52" fmla="*/ 2147483647 w 1456"/>
              <a:gd name="T53" fmla="*/ 2147483647 h 1094"/>
              <a:gd name="T54" fmla="*/ 2147483647 w 1456"/>
              <a:gd name="T55" fmla="*/ 2147483647 h 1094"/>
              <a:gd name="T56" fmla="*/ 2147483647 w 1456"/>
              <a:gd name="T57" fmla="*/ 2147483647 h 1094"/>
              <a:gd name="T58" fmla="*/ 2147483647 w 1456"/>
              <a:gd name="T59" fmla="*/ 2147483647 h 1094"/>
              <a:gd name="T60" fmla="*/ 2147483647 w 1456"/>
              <a:gd name="T61" fmla="*/ 2147483647 h 1094"/>
              <a:gd name="T62" fmla="*/ 2147483647 w 1456"/>
              <a:gd name="T63" fmla="*/ 2147483647 h 1094"/>
              <a:gd name="T64" fmla="*/ 2147483647 w 1456"/>
              <a:gd name="T65" fmla="*/ 2147483647 h 1094"/>
              <a:gd name="T66" fmla="*/ 2147483647 w 1456"/>
              <a:gd name="T67" fmla="*/ 2147483647 h 1094"/>
              <a:gd name="T68" fmla="*/ 2147483647 w 1456"/>
              <a:gd name="T69" fmla="*/ 2147483647 h 1094"/>
              <a:gd name="T70" fmla="*/ 2147483647 w 1456"/>
              <a:gd name="T71" fmla="*/ 2147483647 h 1094"/>
              <a:gd name="T72" fmla="*/ 2147483647 w 1456"/>
              <a:gd name="T73" fmla="*/ 2147483647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678488" y="5264150"/>
            <a:ext cx="1208087" cy="849313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4473575" y="4321175"/>
            <a:ext cx="2322513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3321050" y="5211763"/>
            <a:ext cx="2322513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530475" y="3894138"/>
            <a:ext cx="909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  <a:r>
              <a:rPr lang="en-US"/>
              <a:t> = C’</a:t>
            </a:r>
            <a:endParaRPr lang="en-US" baseline="-25000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711825" y="3897313"/>
            <a:ext cx="858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  <a:r>
              <a:rPr lang="en-US"/>
              <a:t> = C</a:t>
            </a:r>
            <a:endParaRPr lang="en-US" baseline="-25000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054475" y="6338888"/>
            <a:ext cx="433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3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183313" y="6324600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22500" y="4243388"/>
            <a:ext cx="4776788" cy="2098675"/>
            <a:chOff x="529" y="2484"/>
            <a:chExt cx="3009" cy="1322"/>
          </a:xfrm>
        </p:grpSpPr>
        <p:sp>
          <p:nvSpPr>
            <p:cNvPr id="41997" name="Oval 13"/>
            <p:cNvSpPr>
              <a:spLocks noChangeArrowheads="1"/>
            </p:cNvSpPr>
            <p:nvPr/>
          </p:nvSpPr>
          <p:spPr bwMode="auto">
            <a:xfrm>
              <a:off x="529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734" y="2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1469" y="2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2204" y="2484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42001" name="Text Box 17"/>
            <p:cNvSpPr txBox="1">
              <a:spLocks noChangeArrowheads="1"/>
            </p:cNvSpPr>
            <p:nvPr/>
          </p:nvSpPr>
          <p:spPr bwMode="auto">
            <a:xfrm>
              <a:off x="2929" y="2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42002" name="Oval 18"/>
            <p:cNvSpPr>
              <a:spLocks noChangeArrowheads="1"/>
            </p:cNvSpPr>
            <p:nvPr/>
          </p:nvSpPr>
          <p:spPr bwMode="auto">
            <a:xfrm>
              <a:off x="1277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2003" name="Oval 19"/>
            <p:cNvSpPr>
              <a:spLocks noChangeArrowheads="1"/>
            </p:cNvSpPr>
            <p:nvPr/>
          </p:nvSpPr>
          <p:spPr bwMode="auto">
            <a:xfrm>
              <a:off x="2773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2004" name="Oval 20"/>
            <p:cNvSpPr>
              <a:spLocks noChangeArrowheads="1"/>
            </p:cNvSpPr>
            <p:nvPr/>
          </p:nvSpPr>
          <p:spPr bwMode="auto">
            <a:xfrm>
              <a:off x="2025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2005" name="Oval 21"/>
            <p:cNvSpPr>
              <a:spLocks noChangeArrowheads="1"/>
            </p:cNvSpPr>
            <p:nvPr/>
          </p:nvSpPr>
          <p:spPr bwMode="auto">
            <a:xfrm>
              <a:off x="530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2006" name="Oval 22"/>
            <p:cNvSpPr>
              <a:spLocks noChangeArrowheads="1"/>
            </p:cNvSpPr>
            <p:nvPr/>
          </p:nvSpPr>
          <p:spPr bwMode="auto">
            <a:xfrm>
              <a:off x="1278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2007" name="Oval 23"/>
            <p:cNvSpPr>
              <a:spLocks noChangeArrowheads="1"/>
            </p:cNvSpPr>
            <p:nvPr/>
          </p:nvSpPr>
          <p:spPr bwMode="auto">
            <a:xfrm>
              <a:off x="2774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2008" name="Oval 24"/>
            <p:cNvSpPr>
              <a:spLocks noChangeArrowheads="1"/>
            </p:cNvSpPr>
            <p:nvPr/>
          </p:nvSpPr>
          <p:spPr bwMode="auto">
            <a:xfrm>
              <a:off x="2026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726" y="3575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1461" y="3575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2196" y="3575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42012" name="Text Box 28"/>
            <p:cNvSpPr txBox="1">
              <a:spLocks noChangeArrowheads="1"/>
            </p:cNvSpPr>
            <p:nvPr/>
          </p:nvSpPr>
          <p:spPr bwMode="auto">
            <a:xfrm>
              <a:off x="2921" y="357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42013" name="Line 29"/>
            <p:cNvSpPr>
              <a:spLocks noChangeShapeType="1"/>
            </p:cNvSpPr>
            <p:nvPr/>
          </p:nvSpPr>
          <p:spPr bwMode="auto">
            <a:xfrm>
              <a:off x="1068" y="2834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>
              <a:off x="1826" y="2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1080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>
              <a:off x="2567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 flipV="1">
              <a:off x="780" y="2985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Line 34"/>
            <p:cNvSpPr>
              <a:spLocks noChangeShapeType="1"/>
            </p:cNvSpPr>
            <p:nvPr/>
          </p:nvSpPr>
          <p:spPr bwMode="auto">
            <a:xfrm flipV="1">
              <a:off x="1533" y="298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Line 35"/>
            <p:cNvSpPr>
              <a:spLocks noChangeShapeType="1"/>
            </p:cNvSpPr>
            <p:nvPr/>
          </p:nvSpPr>
          <p:spPr bwMode="auto">
            <a:xfrm flipV="1">
              <a:off x="2304" y="298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Line 36"/>
            <p:cNvSpPr>
              <a:spLocks noChangeShapeType="1"/>
            </p:cNvSpPr>
            <p:nvPr/>
          </p:nvSpPr>
          <p:spPr bwMode="auto">
            <a:xfrm flipV="1">
              <a:off x="3044" y="29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Freeform 37"/>
            <p:cNvSpPr>
              <a:spLocks/>
            </p:cNvSpPr>
            <p:nvPr/>
          </p:nvSpPr>
          <p:spPr bwMode="auto">
            <a:xfrm>
              <a:off x="1747" y="321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3975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Freeform 38"/>
            <p:cNvSpPr>
              <a:spLocks/>
            </p:cNvSpPr>
            <p:nvPr/>
          </p:nvSpPr>
          <p:spPr bwMode="auto">
            <a:xfrm>
              <a:off x="2482" y="266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Freeform 39"/>
            <p:cNvSpPr>
              <a:spLocks/>
            </p:cNvSpPr>
            <p:nvPr/>
          </p:nvSpPr>
          <p:spPr bwMode="auto">
            <a:xfrm flipV="1">
              <a:off x="2493" y="2949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Freeform 40"/>
            <p:cNvSpPr>
              <a:spLocks/>
            </p:cNvSpPr>
            <p:nvPr/>
          </p:nvSpPr>
          <p:spPr bwMode="auto">
            <a:xfrm flipV="1">
              <a:off x="1730" y="348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Line 41"/>
            <p:cNvSpPr>
              <a:spLocks noChangeShapeType="1"/>
            </p:cNvSpPr>
            <p:nvPr/>
          </p:nvSpPr>
          <p:spPr bwMode="auto">
            <a:xfrm flipH="1">
              <a:off x="991" y="2949"/>
              <a:ext cx="374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Freeform 42"/>
            <p:cNvSpPr>
              <a:spLocks/>
            </p:cNvSpPr>
            <p:nvPr/>
          </p:nvSpPr>
          <p:spPr bwMode="auto">
            <a:xfrm>
              <a:off x="3267" y="3294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Why does SCC Work?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idx="1"/>
          </p:nvPr>
        </p:nvSpPr>
        <p:spPr>
          <a:xfrm>
            <a:off x="265113" y="1468438"/>
            <a:ext cx="8229600" cy="3568700"/>
          </a:xfrm>
        </p:spPr>
        <p:txBody>
          <a:bodyPr/>
          <a:lstStyle/>
          <a:p>
            <a:r>
              <a:rPr lang="en-US" sz="2000" smtClean="0"/>
              <a:t>When we do the second DFS, on G</a:t>
            </a:r>
            <a:r>
              <a:rPr lang="en-US" sz="2000" baseline="30000" smtClean="0"/>
              <a:t>T</a:t>
            </a:r>
            <a:r>
              <a:rPr lang="en-US" sz="2000" smtClean="0"/>
              <a:t>, we start with a component C such that f(C) is maximum (b, in our case)</a:t>
            </a:r>
          </a:p>
          <a:p>
            <a:r>
              <a:rPr lang="en-US" sz="2000" smtClean="0"/>
              <a:t>We start from </a:t>
            </a:r>
            <a:r>
              <a:rPr lang="en-US" sz="2000" smtClean="0">
                <a:latin typeface="Comic Sans MS" pitchFamily="66" charset="0"/>
              </a:rPr>
              <a:t>b</a:t>
            </a:r>
            <a:r>
              <a:rPr lang="en-US" sz="2000" smtClean="0"/>
              <a:t> and visit all vertices in C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</a:p>
          <a:p>
            <a:r>
              <a:rPr lang="en-US" sz="2000" smtClean="0"/>
              <a:t>From corollary: </a:t>
            </a:r>
            <a:r>
              <a:rPr lang="en-US" sz="2000" smtClean="0">
                <a:solidFill>
                  <a:schemeClr val="accent1"/>
                </a:solidFill>
              </a:rPr>
              <a:t>f(C) &gt; f(C’) in G </a:t>
            </a:r>
            <a:r>
              <a:rPr lang="en-US" sz="2000" smtClean="0"/>
              <a:t>for all C </a:t>
            </a:r>
            <a:r>
              <a:rPr lang="en-US" sz="2000" smtClean="0">
                <a:sym typeface="Symbol" pitchFamily="18" charset="2"/>
              </a:rPr>
              <a:t></a:t>
            </a:r>
            <a:r>
              <a:rPr lang="en-US" sz="2000" smtClean="0"/>
              <a:t> C’ </a:t>
            </a:r>
            <a:r>
              <a:rPr lang="en-US" sz="2000" smtClean="0">
                <a:sym typeface="Symbol" pitchFamily="18" charset="2"/>
              </a:rPr>
              <a:t> </a:t>
            </a:r>
            <a:r>
              <a:rPr lang="en-US" sz="2000" smtClean="0">
                <a:solidFill>
                  <a:schemeClr val="accent1"/>
                </a:solidFill>
              </a:rPr>
              <a:t>there are no edges from C to any other SCCs </a:t>
            </a:r>
            <a:r>
              <a:rPr lang="en-US" sz="2000" smtClean="0">
                <a:solidFill>
                  <a:srgbClr val="FF0000"/>
                </a:solidFill>
              </a:rPr>
              <a:t>in G</a:t>
            </a:r>
            <a:r>
              <a:rPr lang="en-US" sz="2000" baseline="30000" smtClean="0">
                <a:solidFill>
                  <a:srgbClr val="FF0000"/>
                </a:solidFill>
              </a:rPr>
              <a:t>T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 </a:t>
            </a:r>
            <a:r>
              <a:rPr lang="en-US" sz="2000" smtClean="0"/>
              <a:t>DFS will visit only vertices in C</a:t>
            </a:r>
            <a:r>
              <a:rPr lang="en-US" sz="2000" baseline="-25000" smtClean="0"/>
              <a:t>1</a:t>
            </a:r>
            <a:endParaRPr lang="en-US" sz="2000" baseline="30000" smtClean="0"/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 </a:t>
            </a:r>
            <a:r>
              <a:rPr lang="en-US" sz="2000" smtClean="0"/>
              <a:t>The depth-first tree rooted at </a:t>
            </a:r>
            <a:r>
              <a:rPr lang="en-US" sz="2000" smtClean="0">
                <a:latin typeface="Comic Sans MS" pitchFamily="66" charset="0"/>
              </a:rPr>
              <a:t>b</a:t>
            </a:r>
            <a:r>
              <a:rPr lang="en-US" sz="2000" smtClean="0"/>
              <a:t> contains exactly the vertices of C</a:t>
            </a:r>
            <a:r>
              <a:rPr lang="en-US" sz="2000" baseline="-25000" smtClean="0"/>
              <a:t>1</a:t>
            </a:r>
          </a:p>
        </p:txBody>
      </p:sp>
      <p:sp>
        <p:nvSpPr>
          <p:cNvPr id="43012" name="Freeform 4"/>
          <p:cNvSpPr>
            <a:spLocks/>
          </p:cNvSpPr>
          <p:nvPr/>
        </p:nvSpPr>
        <p:spPr bwMode="auto">
          <a:xfrm>
            <a:off x="3687763" y="4749800"/>
            <a:ext cx="2311400" cy="1736725"/>
          </a:xfrm>
          <a:custGeom>
            <a:avLst/>
            <a:gdLst>
              <a:gd name="T0" fmla="*/ 2147483647 w 1456"/>
              <a:gd name="T1" fmla="*/ 2147483647 h 1094"/>
              <a:gd name="T2" fmla="*/ 2147483647 w 1456"/>
              <a:gd name="T3" fmla="*/ 0 h 1094"/>
              <a:gd name="T4" fmla="*/ 2147483647 w 1456"/>
              <a:gd name="T5" fmla="*/ 2147483647 h 1094"/>
              <a:gd name="T6" fmla="*/ 2147483647 w 1456"/>
              <a:gd name="T7" fmla="*/ 2147483647 h 1094"/>
              <a:gd name="T8" fmla="*/ 2147483647 w 1456"/>
              <a:gd name="T9" fmla="*/ 2147483647 h 1094"/>
              <a:gd name="T10" fmla="*/ 2147483647 w 1456"/>
              <a:gd name="T11" fmla="*/ 2147483647 h 1094"/>
              <a:gd name="T12" fmla="*/ 2147483647 w 1456"/>
              <a:gd name="T13" fmla="*/ 2147483647 h 1094"/>
              <a:gd name="T14" fmla="*/ 2147483647 w 1456"/>
              <a:gd name="T15" fmla="*/ 2147483647 h 1094"/>
              <a:gd name="T16" fmla="*/ 2147483647 w 1456"/>
              <a:gd name="T17" fmla="*/ 2147483647 h 1094"/>
              <a:gd name="T18" fmla="*/ 2147483647 w 1456"/>
              <a:gd name="T19" fmla="*/ 2147483647 h 1094"/>
              <a:gd name="T20" fmla="*/ 2147483647 w 1456"/>
              <a:gd name="T21" fmla="*/ 2147483647 h 1094"/>
              <a:gd name="T22" fmla="*/ 2147483647 w 1456"/>
              <a:gd name="T23" fmla="*/ 2147483647 h 1094"/>
              <a:gd name="T24" fmla="*/ 2147483647 w 1456"/>
              <a:gd name="T25" fmla="*/ 2147483647 h 1094"/>
              <a:gd name="T26" fmla="*/ 2147483647 w 1456"/>
              <a:gd name="T27" fmla="*/ 2147483647 h 1094"/>
              <a:gd name="T28" fmla="*/ 2147483647 w 1456"/>
              <a:gd name="T29" fmla="*/ 2147483647 h 1094"/>
              <a:gd name="T30" fmla="*/ 2147483647 w 1456"/>
              <a:gd name="T31" fmla="*/ 2147483647 h 1094"/>
              <a:gd name="T32" fmla="*/ 2147483647 w 1456"/>
              <a:gd name="T33" fmla="*/ 2147483647 h 1094"/>
              <a:gd name="T34" fmla="*/ 2147483647 w 1456"/>
              <a:gd name="T35" fmla="*/ 2147483647 h 1094"/>
              <a:gd name="T36" fmla="*/ 2147483647 w 1456"/>
              <a:gd name="T37" fmla="*/ 2147483647 h 1094"/>
              <a:gd name="T38" fmla="*/ 2147483647 w 1456"/>
              <a:gd name="T39" fmla="*/ 2147483647 h 1094"/>
              <a:gd name="T40" fmla="*/ 2147483647 w 1456"/>
              <a:gd name="T41" fmla="*/ 2147483647 h 1094"/>
              <a:gd name="T42" fmla="*/ 2147483647 w 1456"/>
              <a:gd name="T43" fmla="*/ 2147483647 h 1094"/>
              <a:gd name="T44" fmla="*/ 2147483647 w 1456"/>
              <a:gd name="T45" fmla="*/ 2147483647 h 1094"/>
              <a:gd name="T46" fmla="*/ 2147483647 w 1456"/>
              <a:gd name="T47" fmla="*/ 2147483647 h 1094"/>
              <a:gd name="T48" fmla="*/ 2147483647 w 1456"/>
              <a:gd name="T49" fmla="*/ 2147483647 h 1094"/>
              <a:gd name="T50" fmla="*/ 2147483647 w 1456"/>
              <a:gd name="T51" fmla="*/ 2147483647 h 1094"/>
              <a:gd name="T52" fmla="*/ 2147483647 w 1456"/>
              <a:gd name="T53" fmla="*/ 2147483647 h 1094"/>
              <a:gd name="T54" fmla="*/ 2147483647 w 1456"/>
              <a:gd name="T55" fmla="*/ 2147483647 h 1094"/>
              <a:gd name="T56" fmla="*/ 2147483647 w 1456"/>
              <a:gd name="T57" fmla="*/ 2147483647 h 1094"/>
              <a:gd name="T58" fmla="*/ 2147483647 w 1456"/>
              <a:gd name="T59" fmla="*/ 2147483647 h 1094"/>
              <a:gd name="T60" fmla="*/ 2147483647 w 1456"/>
              <a:gd name="T61" fmla="*/ 2147483647 h 1094"/>
              <a:gd name="T62" fmla="*/ 2147483647 w 1456"/>
              <a:gd name="T63" fmla="*/ 2147483647 h 1094"/>
              <a:gd name="T64" fmla="*/ 2147483647 w 1456"/>
              <a:gd name="T65" fmla="*/ 2147483647 h 1094"/>
              <a:gd name="T66" fmla="*/ 2147483647 w 1456"/>
              <a:gd name="T67" fmla="*/ 2147483647 h 1094"/>
              <a:gd name="T68" fmla="*/ 2147483647 w 1456"/>
              <a:gd name="T69" fmla="*/ 2147483647 h 1094"/>
              <a:gd name="T70" fmla="*/ 2147483647 w 1456"/>
              <a:gd name="T71" fmla="*/ 2147483647 h 1094"/>
              <a:gd name="T72" fmla="*/ 2147483647 w 1456"/>
              <a:gd name="T73" fmla="*/ 2147483647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7270750" y="5703888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6065838" y="4760913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4913313" y="5651500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343400" y="4470400"/>
            <a:ext cx="433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938963" y="4486275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897438" y="6249988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3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8024813" y="6313488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4763" y="4683125"/>
            <a:ext cx="4776787" cy="2098675"/>
            <a:chOff x="529" y="2484"/>
            <a:chExt cx="3009" cy="1322"/>
          </a:xfrm>
        </p:grpSpPr>
        <p:sp>
          <p:nvSpPr>
            <p:cNvPr id="43031" name="Oval 13"/>
            <p:cNvSpPr>
              <a:spLocks noChangeArrowheads="1"/>
            </p:cNvSpPr>
            <p:nvPr/>
          </p:nvSpPr>
          <p:spPr bwMode="auto">
            <a:xfrm>
              <a:off x="529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3032" name="Text Box 14"/>
            <p:cNvSpPr txBox="1">
              <a:spLocks noChangeArrowheads="1"/>
            </p:cNvSpPr>
            <p:nvPr/>
          </p:nvSpPr>
          <p:spPr bwMode="auto">
            <a:xfrm>
              <a:off x="734" y="2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43033" name="Text Box 15"/>
            <p:cNvSpPr txBox="1">
              <a:spLocks noChangeArrowheads="1"/>
            </p:cNvSpPr>
            <p:nvPr/>
          </p:nvSpPr>
          <p:spPr bwMode="auto">
            <a:xfrm>
              <a:off x="1469" y="2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43034" name="Text Box 16"/>
            <p:cNvSpPr txBox="1">
              <a:spLocks noChangeArrowheads="1"/>
            </p:cNvSpPr>
            <p:nvPr/>
          </p:nvSpPr>
          <p:spPr bwMode="auto">
            <a:xfrm>
              <a:off x="2204" y="2484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43035" name="Text Box 17"/>
            <p:cNvSpPr txBox="1">
              <a:spLocks noChangeArrowheads="1"/>
            </p:cNvSpPr>
            <p:nvPr/>
          </p:nvSpPr>
          <p:spPr bwMode="auto">
            <a:xfrm>
              <a:off x="2929" y="2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43036" name="Oval 18"/>
            <p:cNvSpPr>
              <a:spLocks noChangeArrowheads="1"/>
            </p:cNvSpPr>
            <p:nvPr/>
          </p:nvSpPr>
          <p:spPr bwMode="auto">
            <a:xfrm>
              <a:off x="1277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3037" name="Oval 19"/>
            <p:cNvSpPr>
              <a:spLocks noChangeArrowheads="1"/>
            </p:cNvSpPr>
            <p:nvPr/>
          </p:nvSpPr>
          <p:spPr bwMode="auto">
            <a:xfrm>
              <a:off x="2773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3038" name="Oval 20"/>
            <p:cNvSpPr>
              <a:spLocks noChangeArrowheads="1"/>
            </p:cNvSpPr>
            <p:nvPr/>
          </p:nvSpPr>
          <p:spPr bwMode="auto">
            <a:xfrm>
              <a:off x="2025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3039" name="Oval 21"/>
            <p:cNvSpPr>
              <a:spLocks noChangeArrowheads="1"/>
            </p:cNvSpPr>
            <p:nvPr/>
          </p:nvSpPr>
          <p:spPr bwMode="auto">
            <a:xfrm>
              <a:off x="530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3040" name="Oval 22"/>
            <p:cNvSpPr>
              <a:spLocks noChangeArrowheads="1"/>
            </p:cNvSpPr>
            <p:nvPr/>
          </p:nvSpPr>
          <p:spPr bwMode="auto">
            <a:xfrm>
              <a:off x="1278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3041" name="Oval 23"/>
            <p:cNvSpPr>
              <a:spLocks noChangeArrowheads="1"/>
            </p:cNvSpPr>
            <p:nvPr/>
          </p:nvSpPr>
          <p:spPr bwMode="auto">
            <a:xfrm>
              <a:off x="2774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3042" name="Oval 24"/>
            <p:cNvSpPr>
              <a:spLocks noChangeArrowheads="1"/>
            </p:cNvSpPr>
            <p:nvPr/>
          </p:nvSpPr>
          <p:spPr bwMode="auto">
            <a:xfrm>
              <a:off x="2026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3043" name="Text Box 25"/>
            <p:cNvSpPr txBox="1">
              <a:spLocks noChangeArrowheads="1"/>
            </p:cNvSpPr>
            <p:nvPr/>
          </p:nvSpPr>
          <p:spPr bwMode="auto">
            <a:xfrm>
              <a:off x="726" y="3575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43044" name="Text Box 26"/>
            <p:cNvSpPr txBox="1">
              <a:spLocks noChangeArrowheads="1"/>
            </p:cNvSpPr>
            <p:nvPr/>
          </p:nvSpPr>
          <p:spPr bwMode="auto">
            <a:xfrm>
              <a:off x="1461" y="3575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43045" name="Text Box 27"/>
            <p:cNvSpPr txBox="1">
              <a:spLocks noChangeArrowheads="1"/>
            </p:cNvSpPr>
            <p:nvPr/>
          </p:nvSpPr>
          <p:spPr bwMode="auto">
            <a:xfrm>
              <a:off x="2196" y="3575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43046" name="Text Box 28"/>
            <p:cNvSpPr txBox="1">
              <a:spLocks noChangeArrowheads="1"/>
            </p:cNvSpPr>
            <p:nvPr/>
          </p:nvSpPr>
          <p:spPr bwMode="auto">
            <a:xfrm>
              <a:off x="2921" y="357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43047" name="Line 29"/>
            <p:cNvSpPr>
              <a:spLocks noChangeShapeType="1"/>
            </p:cNvSpPr>
            <p:nvPr/>
          </p:nvSpPr>
          <p:spPr bwMode="auto">
            <a:xfrm>
              <a:off x="1068" y="2834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Line 30"/>
            <p:cNvSpPr>
              <a:spLocks noChangeShapeType="1"/>
            </p:cNvSpPr>
            <p:nvPr/>
          </p:nvSpPr>
          <p:spPr bwMode="auto">
            <a:xfrm>
              <a:off x="1826" y="2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9" name="Line 31"/>
            <p:cNvSpPr>
              <a:spLocks noChangeShapeType="1"/>
            </p:cNvSpPr>
            <p:nvPr/>
          </p:nvSpPr>
          <p:spPr bwMode="auto">
            <a:xfrm>
              <a:off x="1080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Line 32"/>
            <p:cNvSpPr>
              <a:spLocks noChangeShapeType="1"/>
            </p:cNvSpPr>
            <p:nvPr/>
          </p:nvSpPr>
          <p:spPr bwMode="auto">
            <a:xfrm>
              <a:off x="2567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Line 33"/>
            <p:cNvSpPr>
              <a:spLocks noChangeShapeType="1"/>
            </p:cNvSpPr>
            <p:nvPr/>
          </p:nvSpPr>
          <p:spPr bwMode="auto">
            <a:xfrm flipV="1">
              <a:off x="780" y="2985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2" name="Line 34"/>
            <p:cNvSpPr>
              <a:spLocks noChangeShapeType="1"/>
            </p:cNvSpPr>
            <p:nvPr/>
          </p:nvSpPr>
          <p:spPr bwMode="auto">
            <a:xfrm flipV="1">
              <a:off x="1533" y="298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3" name="Line 35"/>
            <p:cNvSpPr>
              <a:spLocks noChangeShapeType="1"/>
            </p:cNvSpPr>
            <p:nvPr/>
          </p:nvSpPr>
          <p:spPr bwMode="auto">
            <a:xfrm flipV="1">
              <a:off x="2304" y="298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4" name="Line 36"/>
            <p:cNvSpPr>
              <a:spLocks noChangeShapeType="1"/>
            </p:cNvSpPr>
            <p:nvPr/>
          </p:nvSpPr>
          <p:spPr bwMode="auto">
            <a:xfrm flipV="1">
              <a:off x="3044" y="29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Freeform 37"/>
            <p:cNvSpPr>
              <a:spLocks/>
            </p:cNvSpPr>
            <p:nvPr/>
          </p:nvSpPr>
          <p:spPr bwMode="auto">
            <a:xfrm>
              <a:off x="1747" y="321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3975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6" name="Freeform 38"/>
            <p:cNvSpPr>
              <a:spLocks/>
            </p:cNvSpPr>
            <p:nvPr/>
          </p:nvSpPr>
          <p:spPr bwMode="auto">
            <a:xfrm>
              <a:off x="2482" y="266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Freeform 39"/>
            <p:cNvSpPr>
              <a:spLocks/>
            </p:cNvSpPr>
            <p:nvPr/>
          </p:nvSpPr>
          <p:spPr bwMode="auto">
            <a:xfrm flipV="1">
              <a:off x="2493" y="2949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Freeform 40"/>
            <p:cNvSpPr>
              <a:spLocks/>
            </p:cNvSpPr>
            <p:nvPr/>
          </p:nvSpPr>
          <p:spPr bwMode="auto">
            <a:xfrm flipV="1">
              <a:off x="1730" y="348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9" name="Line 41"/>
            <p:cNvSpPr>
              <a:spLocks noChangeShapeType="1"/>
            </p:cNvSpPr>
            <p:nvPr/>
          </p:nvSpPr>
          <p:spPr bwMode="auto">
            <a:xfrm flipH="1">
              <a:off x="991" y="2949"/>
              <a:ext cx="374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0" name="Freeform 42"/>
            <p:cNvSpPr>
              <a:spLocks/>
            </p:cNvSpPr>
            <p:nvPr/>
          </p:nvSpPr>
          <p:spPr bwMode="auto">
            <a:xfrm>
              <a:off x="3267" y="3294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82613" y="5221288"/>
            <a:ext cx="2770187" cy="646112"/>
            <a:chOff x="137" y="3111"/>
            <a:chExt cx="1745" cy="407"/>
          </a:xfrm>
        </p:grpSpPr>
        <p:sp>
          <p:nvSpPr>
            <p:cNvPr id="43023" name="Text Box 44"/>
            <p:cNvSpPr txBox="1">
              <a:spLocks noChangeArrowheads="1"/>
            </p:cNvSpPr>
            <p:nvPr/>
          </p:nvSpPr>
          <p:spPr bwMode="auto">
            <a:xfrm>
              <a:off x="1657" y="3111"/>
              <a:ext cx="22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f</a:t>
              </a:r>
            </a:p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3024" name="Text Box 45"/>
            <p:cNvSpPr txBox="1">
              <a:spLocks noChangeArrowheads="1"/>
            </p:cNvSpPr>
            <p:nvPr/>
          </p:nvSpPr>
          <p:spPr bwMode="auto">
            <a:xfrm>
              <a:off x="1471" y="3111"/>
              <a:ext cx="24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h</a:t>
              </a:r>
            </a:p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3025" name="Text Box 46"/>
            <p:cNvSpPr txBox="1">
              <a:spLocks noChangeArrowheads="1"/>
            </p:cNvSpPr>
            <p:nvPr/>
          </p:nvSpPr>
          <p:spPr bwMode="auto">
            <a:xfrm>
              <a:off x="1249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g</a:t>
              </a:r>
            </a:p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3026" name="Text Box 47"/>
            <p:cNvSpPr txBox="1">
              <a:spLocks noChangeArrowheads="1"/>
            </p:cNvSpPr>
            <p:nvPr/>
          </p:nvSpPr>
          <p:spPr bwMode="auto">
            <a:xfrm>
              <a:off x="1027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d</a:t>
              </a:r>
            </a:p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3027" name="Text Box 48"/>
            <p:cNvSpPr txBox="1">
              <a:spLocks noChangeArrowheads="1"/>
            </p:cNvSpPr>
            <p:nvPr/>
          </p:nvSpPr>
          <p:spPr bwMode="auto">
            <a:xfrm>
              <a:off x="804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c</a:t>
              </a:r>
            </a:p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3028" name="Text Box 49"/>
            <p:cNvSpPr txBox="1">
              <a:spLocks noChangeArrowheads="1"/>
            </p:cNvSpPr>
            <p:nvPr/>
          </p:nvSpPr>
          <p:spPr bwMode="auto">
            <a:xfrm>
              <a:off x="582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3029" name="Text Box 50"/>
            <p:cNvSpPr txBox="1">
              <a:spLocks noChangeArrowheads="1"/>
            </p:cNvSpPr>
            <p:nvPr/>
          </p:nvSpPr>
          <p:spPr bwMode="auto">
            <a:xfrm>
              <a:off x="360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3030" name="Text Box 51"/>
            <p:cNvSpPr txBox="1">
              <a:spLocks noChangeArrowheads="1"/>
            </p:cNvSpPr>
            <p:nvPr/>
          </p:nvSpPr>
          <p:spPr bwMode="auto">
            <a:xfrm>
              <a:off x="137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b</a:t>
              </a:r>
            </a:p>
            <a:p>
              <a:pPr algn="ctr"/>
              <a:r>
                <a:rPr lang="en-US"/>
                <a:t>16</a:t>
              </a:r>
            </a:p>
          </p:txBody>
        </p:sp>
      </p:grpSp>
      <p:sp>
        <p:nvSpPr>
          <p:cNvPr id="43022" name="Oval 52"/>
          <p:cNvSpPr>
            <a:spLocks noChangeArrowheads="1"/>
          </p:cNvSpPr>
          <p:nvPr/>
        </p:nvSpPr>
        <p:spPr bwMode="auto">
          <a:xfrm>
            <a:off x="604838" y="5111750"/>
            <a:ext cx="379412" cy="8429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Why does SCC Work? (cont.)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>
          <a:xfrm>
            <a:off x="265113" y="1468438"/>
            <a:ext cx="8229600" cy="3568700"/>
          </a:xfrm>
        </p:spPr>
        <p:txBody>
          <a:bodyPr/>
          <a:lstStyle/>
          <a:p>
            <a:r>
              <a:rPr lang="en-US" sz="2000" smtClean="0"/>
              <a:t>The next root chosen in the second DFS is in SCC C</a:t>
            </a:r>
            <a:r>
              <a:rPr lang="en-US" sz="2000" baseline="-25000" smtClean="0"/>
              <a:t>2</a:t>
            </a:r>
            <a:r>
              <a:rPr lang="en-US" sz="2000" smtClean="0"/>
              <a:t> such that f(C) is maximum over all SCC’s other than C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</a:p>
          <a:p>
            <a:r>
              <a:rPr lang="en-US" sz="2000" smtClean="0"/>
              <a:t>DFS visits all vertices in C</a:t>
            </a:r>
            <a:r>
              <a:rPr lang="en-US" sz="2000" baseline="-25000" smtClean="0"/>
              <a:t>2</a:t>
            </a:r>
            <a:r>
              <a:rPr lang="en-US" sz="2000" smtClean="0"/>
              <a:t> </a:t>
            </a:r>
          </a:p>
          <a:p>
            <a:pPr lvl="1"/>
            <a:r>
              <a:rPr lang="en-US" sz="1800" smtClean="0"/>
              <a:t>the only edges out of C</a:t>
            </a:r>
            <a:r>
              <a:rPr lang="en-US" sz="1800" baseline="-25000" smtClean="0"/>
              <a:t>2</a:t>
            </a:r>
            <a:r>
              <a:rPr lang="en-US" sz="1800" smtClean="0"/>
              <a:t> go to C</a:t>
            </a:r>
            <a:r>
              <a:rPr lang="en-US" sz="1800" baseline="-25000" smtClean="0"/>
              <a:t>1</a:t>
            </a:r>
            <a:r>
              <a:rPr lang="en-US" sz="1800" smtClean="0"/>
              <a:t>, which we’ve already visited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 </a:t>
            </a:r>
            <a:r>
              <a:rPr lang="en-US" sz="2000" smtClean="0"/>
              <a:t>The only tree edges will be to vertices in C</a:t>
            </a:r>
            <a:r>
              <a:rPr lang="en-US" sz="2000" baseline="-25000" smtClean="0"/>
              <a:t>2</a:t>
            </a:r>
          </a:p>
          <a:p>
            <a:r>
              <a:rPr lang="en-US" sz="2000" smtClean="0"/>
              <a:t>Each time we choose a new root it can reach only:</a:t>
            </a:r>
          </a:p>
          <a:p>
            <a:pPr lvl="1"/>
            <a:r>
              <a:rPr lang="en-US" sz="1800" smtClean="0"/>
              <a:t>vertices in its own component </a:t>
            </a:r>
          </a:p>
          <a:p>
            <a:pPr lvl="1"/>
            <a:r>
              <a:rPr lang="en-US" sz="1800" smtClean="0"/>
              <a:t>vertices in components </a:t>
            </a:r>
            <a:r>
              <a:rPr lang="en-US" sz="1800" i="1" smtClean="0"/>
              <a:t>already visited</a:t>
            </a:r>
            <a:endParaRPr lang="en-US" sz="1800" smtClean="0"/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>
            <a:off x="3724275" y="4899025"/>
            <a:ext cx="2311400" cy="1736725"/>
          </a:xfrm>
          <a:custGeom>
            <a:avLst/>
            <a:gdLst>
              <a:gd name="T0" fmla="*/ 2147483647 w 1456"/>
              <a:gd name="T1" fmla="*/ 2147483647 h 1094"/>
              <a:gd name="T2" fmla="*/ 2147483647 w 1456"/>
              <a:gd name="T3" fmla="*/ 0 h 1094"/>
              <a:gd name="T4" fmla="*/ 2147483647 w 1456"/>
              <a:gd name="T5" fmla="*/ 2147483647 h 1094"/>
              <a:gd name="T6" fmla="*/ 2147483647 w 1456"/>
              <a:gd name="T7" fmla="*/ 2147483647 h 1094"/>
              <a:gd name="T8" fmla="*/ 2147483647 w 1456"/>
              <a:gd name="T9" fmla="*/ 2147483647 h 1094"/>
              <a:gd name="T10" fmla="*/ 2147483647 w 1456"/>
              <a:gd name="T11" fmla="*/ 2147483647 h 1094"/>
              <a:gd name="T12" fmla="*/ 2147483647 w 1456"/>
              <a:gd name="T13" fmla="*/ 2147483647 h 1094"/>
              <a:gd name="T14" fmla="*/ 2147483647 w 1456"/>
              <a:gd name="T15" fmla="*/ 2147483647 h 1094"/>
              <a:gd name="T16" fmla="*/ 2147483647 w 1456"/>
              <a:gd name="T17" fmla="*/ 2147483647 h 1094"/>
              <a:gd name="T18" fmla="*/ 2147483647 w 1456"/>
              <a:gd name="T19" fmla="*/ 2147483647 h 1094"/>
              <a:gd name="T20" fmla="*/ 2147483647 w 1456"/>
              <a:gd name="T21" fmla="*/ 2147483647 h 1094"/>
              <a:gd name="T22" fmla="*/ 2147483647 w 1456"/>
              <a:gd name="T23" fmla="*/ 2147483647 h 1094"/>
              <a:gd name="T24" fmla="*/ 2147483647 w 1456"/>
              <a:gd name="T25" fmla="*/ 2147483647 h 1094"/>
              <a:gd name="T26" fmla="*/ 2147483647 w 1456"/>
              <a:gd name="T27" fmla="*/ 2147483647 h 1094"/>
              <a:gd name="T28" fmla="*/ 2147483647 w 1456"/>
              <a:gd name="T29" fmla="*/ 2147483647 h 1094"/>
              <a:gd name="T30" fmla="*/ 2147483647 w 1456"/>
              <a:gd name="T31" fmla="*/ 2147483647 h 1094"/>
              <a:gd name="T32" fmla="*/ 2147483647 w 1456"/>
              <a:gd name="T33" fmla="*/ 2147483647 h 1094"/>
              <a:gd name="T34" fmla="*/ 2147483647 w 1456"/>
              <a:gd name="T35" fmla="*/ 2147483647 h 1094"/>
              <a:gd name="T36" fmla="*/ 2147483647 w 1456"/>
              <a:gd name="T37" fmla="*/ 2147483647 h 1094"/>
              <a:gd name="T38" fmla="*/ 2147483647 w 1456"/>
              <a:gd name="T39" fmla="*/ 2147483647 h 1094"/>
              <a:gd name="T40" fmla="*/ 2147483647 w 1456"/>
              <a:gd name="T41" fmla="*/ 2147483647 h 1094"/>
              <a:gd name="T42" fmla="*/ 2147483647 w 1456"/>
              <a:gd name="T43" fmla="*/ 2147483647 h 1094"/>
              <a:gd name="T44" fmla="*/ 2147483647 w 1456"/>
              <a:gd name="T45" fmla="*/ 2147483647 h 1094"/>
              <a:gd name="T46" fmla="*/ 2147483647 w 1456"/>
              <a:gd name="T47" fmla="*/ 2147483647 h 1094"/>
              <a:gd name="T48" fmla="*/ 2147483647 w 1456"/>
              <a:gd name="T49" fmla="*/ 2147483647 h 1094"/>
              <a:gd name="T50" fmla="*/ 2147483647 w 1456"/>
              <a:gd name="T51" fmla="*/ 2147483647 h 1094"/>
              <a:gd name="T52" fmla="*/ 2147483647 w 1456"/>
              <a:gd name="T53" fmla="*/ 2147483647 h 1094"/>
              <a:gd name="T54" fmla="*/ 2147483647 w 1456"/>
              <a:gd name="T55" fmla="*/ 2147483647 h 1094"/>
              <a:gd name="T56" fmla="*/ 2147483647 w 1456"/>
              <a:gd name="T57" fmla="*/ 2147483647 h 1094"/>
              <a:gd name="T58" fmla="*/ 2147483647 w 1456"/>
              <a:gd name="T59" fmla="*/ 2147483647 h 1094"/>
              <a:gd name="T60" fmla="*/ 2147483647 w 1456"/>
              <a:gd name="T61" fmla="*/ 2147483647 h 1094"/>
              <a:gd name="T62" fmla="*/ 2147483647 w 1456"/>
              <a:gd name="T63" fmla="*/ 2147483647 h 1094"/>
              <a:gd name="T64" fmla="*/ 2147483647 w 1456"/>
              <a:gd name="T65" fmla="*/ 2147483647 h 1094"/>
              <a:gd name="T66" fmla="*/ 2147483647 w 1456"/>
              <a:gd name="T67" fmla="*/ 2147483647 h 1094"/>
              <a:gd name="T68" fmla="*/ 2147483647 w 1456"/>
              <a:gd name="T69" fmla="*/ 2147483647 h 1094"/>
              <a:gd name="T70" fmla="*/ 2147483647 w 1456"/>
              <a:gd name="T71" fmla="*/ 2147483647 h 1094"/>
              <a:gd name="T72" fmla="*/ 2147483647 w 1456"/>
              <a:gd name="T73" fmla="*/ 2147483647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7307263" y="5853113"/>
            <a:ext cx="1208087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6102350" y="4910138"/>
            <a:ext cx="2322513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4949825" y="5800725"/>
            <a:ext cx="2322513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379913" y="4619625"/>
            <a:ext cx="436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975475" y="4635500"/>
            <a:ext cx="436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933950" y="6399213"/>
            <a:ext cx="436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3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8061325" y="6462713"/>
            <a:ext cx="436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51275" y="4832350"/>
            <a:ext cx="4776788" cy="2101850"/>
            <a:chOff x="529" y="2484"/>
            <a:chExt cx="3009" cy="1324"/>
          </a:xfrm>
        </p:grpSpPr>
        <p:sp>
          <p:nvSpPr>
            <p:cNvPr id="44055" name="Oval 13"/>
            <p:cNvSpPr>
              <a:spLocks noChangeArrowheads="1"/>
            </p:cNvSpPr>
            <p:nvPr/>
          </p:nvSpPr>
          <p:spPr bwMode="auto">
            <a:xfrm>
              <a:off x="529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4056" name="Text Box 14"/>
            <p:cNvSpPr txBox="1">
              <a:spLocks noChangeArrowheads="1"/>
            </p:cNvSpPr>
            <p:nvPr/>
          </p:nvSpPr>
          <p:spPr bwMode="auto">
            <a:xfrm>
              <a:off x="734" y="2484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44057" name="Text Box 15"/>
            <p:cNvSpPr txBox="1">
              <a:spLocks noChangeArrowheads="1"/>
            </p:cNvSpPr>
            <p:nvPr/>
          </p:nvSpPr>
          <p:spPr bwMode="auto">
            <a:xfrm>
              <a:off x="1469" y="2484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44058" name="Text Box 16"/>
            <p:cNvSpPr txBox="1">
              <a:spLocks noChangeArrowheads="1"/>
            </p:cNvSpPr>
            <p:nvPr/>
          </p:nvSpPr>
          <p:spPr bwMode="auto">
            <a:xfrm>
              <a:off x="2204" y="2484"/>
              <a:ext cx="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44059" name="Text Box 17"/>
            <p:cNvSpPr txBox="1">
              <a:spLocks noChangeArrowheads="1"/>
            </p:cNvSpPr>
            <p:nvPr/>
          </p:nvSpPr>
          <p:spPr bwMode="auto">
            <a:xfrm>
              <a:off x="2929" y="2484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44060" name="Oval 18"/>
            <p:cNvSpPr>
              <a:spLocks noChangeArrowheads="1"/>
            </p:cNvSpPr>
            <p:nvPr/>
          </p:nvSpPr>
          <p:spPr bwMode="auto">
            <a:xfrm>
              <a:off x="1277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4061" name="Oval 19"/>
            <p:cNvSpPr>
              <a:spLocks noChangeArrowheads="1"/>
            </p:cNvSpPr>
            <p:nvPr/>
          </p:nvSpPr>
          <p:spPr bwMode="auto">
            <a:xfrm>
              <a:off x="2773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4062" name="Oval 20"/>
            <p:cNvSpPr>
              <a:spLocks noChangeArrowheads="1"/>
            </p:cNvSpPr>
            <p:nvPr/>
          </p:nvSpPr>
          <p:spPr bwMode="auto">
            <a:xfrm>
              <a:off x="2025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4063" name="Oval 21"/>
            <p:cNvSpPr>
              <a:spLocks noChangeArrowheads="1"/>
            </p:cNvSpPr>
            <p:nvPr/>
          </p:nvSpPr>
          <p:spPr bwMode="auto">
            <a:xfrm>
              <a:off x="530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4064" name="Oval 22"/>
            <p:cNvSpPr>
              <a:spLocks noChangeArrowheads="1"/>
            </p:cNvSpPr>
            <p:nvPr/>
          </p:nvSpPr>
          <p:spPr bwMode="auto">
            <a:xfrm>
              <a:off x="1278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4065" name="Oval 23"/>
            <p:cNvSpPr>
              <a:spLocks noChangeArrowheads="1"/>
            </p:cNvSpPr>
            <p:nvPr/>
          </p:nvSpPr>
          <p:spPr bwMode="auto">
            <a:xfrm>
              <a:off x="2774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4066" name="Oval 24"/>
            <p:cNvSpPr>
              <a:spLocks noChangeArrowheads="1"/>
            </p:cNvSpPr>
            <p:nvPr/>
          </p:nvSpPr>
          <p:spPr bwMode="auto">
            <a:xfrm>
              <a:off x="2026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44067" name="Text Box 25"/>
            <p:cNvSpPr txBox="1">
              <a:spLocks noChangeArrowheads="1"/>
            </p:cNvSpPr>
            <p:nvPr/>
          </p:nvSpPr>
          <p:spPr bwMode="auto">
            <a:xfrm>
              <a:off x="726" y="3575"/>
              <a:ext cx="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44068" name="Text Box 26"/>
            <p:cNvSpPr txBox="1">
              <a:spLocks noChangeArrowheads="1"/>
            </p:cNvSpPr>
            <p:nvPr/>
          </p:nvSpPr>
          <p:spPr bwMode="auto">
            <a:xfrm>
              <a:off x="1461" y="3575"/>
              <a:ext cx="1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44069" name="Text Box 27"/>
            <p:cNvSpPr txBox="1">
              <a:spLocks noChangeArrowheads="1"/>
            </p:cNvSpPr>
            <p:nvPr/>
          </p:nvSpPr>
          <p:spPr bwMode="auto">
            <a:xfrm>
              <a:off x="2196" y="3575"/>
              <a:ext cx="1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44070" name="Text Box 28"/>
            <p:cNvSpPr txBox="1">
              <a:spLocks noChangeArrowheads="1"/>
            </p:cNvSpPr>
            <p:nvPr/>
          </p:nvSpPr>
          <p:spPr bwMode="auto">
            <a:xfrm>
              <a:off x="2921" y="3575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44071" name="Line 29"/>
            <p:cNvSpPr>
              <a:spLocks noChangeShapeType="1"/>
            </p:cNvSpPr>
            <p:nvPr/>
          </p:nvSpPr>
          <p:spPr bwMode="auto">
            <a:xfrm>
              <a:off x="1068" y="2834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Line 30"/>
            <p:cNvSpPr>
              <a:spLocks noChangeShapeType="1"/>
            </p:cNvSpPr>
            <p:nvPr/>
          </p:nvSpPr>
          <p:spPr bwMode="auto">
            <a:xfrm>
              <a:off x="1826" y="2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Line 31"/>
            <p:cNvSpPr>
              <a:spLocks noChangeShapeType="1"/>
            </p:cNvSpPr>
            <p:nvPr/>
          </p:nvSpPr>
          <p:spPr bwMode="auto">
            <a:xfrm>
              <a:off x="1080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Line 32"/>
            <p:cNvSpPr>
              <a:spLocks noChangeShapeType="1"/>
            </p:cNvSpPr>
            <p:nvPr/>
          </p:nvSpPr>
          <p:spPr bwMode="auto">
            <a:xfrm>
              <a:off x="2567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Line 33"/>
            <p:cNvSpPr>
              <a:spLocks noChangeShapeType="1"/>
            </p:cNvSpPr>
            <p:nvPr/>
          </p:nvSpPr>
          <p:spPr bwMode="auto">
            <a:xfrm flipV="1">
              <a:off x="780" y="2985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6" name="Line 34"/>
            <p:cNvSpPr>
              <a:spLocks noChangeShapeType="1"/>
            </p:cNvSpPr>
            <p:nvPr/>
          </p:nvSpPr>
          <p:spPr bwMode="auto">
            <a:xfrm flipV="1">
              <a:off x="1533" y="298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Line 35"/>
            <p:cNvSpPr>
              <a:spLocks noChangeShapeType="1"/>
            </p:cNvSpPr>
            <p:nvPr/>
          </p:nvSpPr>
          <p:spPr bwMode="auto">
            <a:xfrm flipV="1">
              <a:off x="2304" y="298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Line 36"/>
            <p:cNvSpPr>
              <a:spLocks noChangeShapeType="1"/>
            </p:cNvSpPr>
            <p:nvPr/>
          </p:nvSpPr>
          <p:spPr bwMode="auto">
            <a:xfrm flipV="1">
              <a:off x="3044" y="29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Freeform 37"/>
            <p:cNvSpPr>
              <a:spLocks/>
            </p:cNvSpPr>
            <p:nvPr/>
          </p:nvSpPr>
          <p:spPr bwMode="auto">
            <a:xfrm>
              <a:off x="1747" y="321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3975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0" name="Freeform 38"/>
            <p:cNvSpPr>
              <a:spLocks/>
            </p:cNvSpPr>
            <p:nvPr/>
          </p:nvSpPr>
          <p:spPr bwMode="auto">
            <a:xfrm>
              <a:off x="2482" y="266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Freeform 39"/>
            <p:cNvSpPr>
              <a:spLocks/>
            </p:cNvSpPr>
            <p:nvPr/>
          </p:nvSpPr>
          <p:spPr bwMode="auto">
            <a:xfrm flipV="1">
              <a:off x="2493" y="2949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Freeform 40"/>
            <p:cNvSpPr>
              <a:spLocks/>
            </p:cNvSpPr>
            <p:nvPr/>
          </p:nvSpPr>
          <p:spPr bwMode="auto">
            <a:xfrm flipV="1">
              <a:off x="1730" y="348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Line 41"/>
            <p:cNvSpPr>
              <a:spLocks noChangeShapeType="1"/>
            </p:cNvSpPr>
            <p:nvPr/>
          </p:nvSpPr>
          <p:spPr bwMode="auto">
            <a:xfrm flipH="1">
              <a:off x="991" y="2949"/>
              <a:ext cx="374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4" name="Freeform 42"/>
            <p:cNvSpPr>
              <a:spLocks/>
            </p:cNvSpPr>
            <p:nvPr/>
          </p:nvSpPr>
          <p:spPr bwMode="auto">
            <a:xfrm>
              <a:off x="3267" y="3294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19125" y="5370513"/>
            <a:ext cx="2770188" cy="646112"/>
            <a:chOff x="137" y="3111"/>
            <a:chExt cx="1745" cy="407"/>
          </a:xfrm>
        </p:grpSpPr>
        <p:sp>
          <p:nvSpPr>
            <p:cNvPr id="44047" name="Text Box 44"/>
            <p:cNvSpPr txBox="1">
              <a:spLocks noChangeArrowheads="1"/>
            </p:cNvSpPr>
            <p:nvPr/>
          </p:nvSpPr>
          <p:spPr bwMode="auto">
            <a:xfrm>
              <a:off x="1657" y="3111"/>
              <a:ext cx="22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f</a:t>
              </a:r>
            </a:p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4048" name="Text Box 45"/>
            <p:cNvSpPr txBox="1">
              <a:spLocks noChangeArrowheads="1"/>
            </p:cNvSpPr>
            <p:nvPr/>
          </p:nvSpPr>
          <p:spPr bwMode="auto">
            <a:xfrm>
              <a:off x="1471" y="3111"/>
              <a:ext cx="24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h</a:t>
              </a:r>
            </a:p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4049" name="Text Box 46"/>
            <p:cNvSpPr txBox="1">
              <a:spLocks noChangeArrowheads="1"/>
            </p:cNvSpPr>
            <p:nvPr/>
          </p:nvSpPr>
          <p:spPr bwMode="auto">
            <a:xfrm>
              <a:off x="1249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g</a:t>
              </a:r>
            </a:p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4050" name="Text Box 47"/>
            <p:cNvSpPr txBox="1">
              <a:spLocks noChangeArrowheads="1"/>
            </p:cNvSpPr>
            <p:nvPr/>
          </p:nvSpPr>
          <p:spPr bwMode="auto">
            <a:xfrm>
              <a:off x="1027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d</a:t>
              </a:r>
            </a:p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44051" name="Text Box 48"/>
            <p:cNvSpPr txBox="1">
              <a:spLocks noChangeArrowheads="1"/>
            </p:cNvSpPr>
            <p:nvPr/>
          </p:nvSpPr>
          <p:spPr bwMode="auto">
            <a:xfrm>
              <a:off x="804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c</a:t>
              </a:r>
            </a:p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4052" name="Text Box 49"/>
            <p:cNvSpPr txBox="1">
              <a:spLocks noChangeArrowheads="1"/>
            </p:cNvSpPr>
            <p:nvPr/>
          </p:nvSpPr>
          <p:spPr bwMode="auto">
            <a:xfrm>
              <a:off x="582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4053" name="Text Box 50"/>
            <p:cNvSpPr txBox="1">
              <a:spLocks noChangeArrowheads="1"/>
            </p:cNvSpPr>
            <p:nvPr/>
          </p:nvSpPr>
          <p:spPr bwMode="auto">
            <a:xfrm>
              <a:off x="360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4054" name="Text Box 51"/>
            <p:cNvSpPr txBox="1">
              <a:spLocks noChangeArrowheads="1"/>
            </p:cNvSpPr>
            <p:nvPr/>
          </p:nvSpPr>
          <p:spPr bwMode="auto">
            <a:xfrm>
              <a:off x="137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b</a:t>
              </a:r>
            </a:p>
            <a:p>
              <a:pPr algn="ctr"/>
              <a:r>
                <a:rPr lang="en-US"/>
                <a:t>16</a:t>
              </a:r>
            </a:p>
          </p:txBody>
        </p:sp>
      </p:grpSp>
      <p:sp>
        <p:nvSpPr>
          <p:cNvPr id="44046" name="Oval 52"/>
          <p:cNvSpPr>
            <a:spLocks noChangeArrowheads="1"/>
          </p:cNvSpPr>
          <p:nvPr/>
        </p:nvSpPr>
        <p:spPr bwMode="auto">
          <a:xfrm>
            <a:off x="1712913" y="5289550"/>
            <a:ext cx="379412" cy="8429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Book: Cormen – Chapter 22 – Section 22.5</a:t>
            </a:r>
          </a:p>
          <a:p>
            <a:r>
              <a:rPr lang="en-US" smtClean="0"/>
              <a:t>Exercise:</a:t>
            </a:r>
          </a:p>
          <a:p>
            <a:pPr lvl="1"/>
            <a:r>
              <a:rPr lang="en-US" smtClean="0"/>
              <a:t>22.5-1: Number of componets change?</a:t>
            </a:r>
          </a:p>
          <a:p>
            <a:pPr lvl="1"/>
            <a:r>
              <a:rPr lang="en-US" smtClean="0"/>
              <a:t>22.5-6: Minimize edge list</a:t>
            </a:r>
          </a:p>
          <a:p>
            <a:pPr lvl="1"/>
            <a:r>
              <a:rPr lang="en-US" smtClean="0"/>
              <a:t>22.5-7: Semiconnected graph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51ED-C2C6-4FC4-8462-5E455A12BF3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DFS-VISIT(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u</a:t>
            </a:r>
            <a:r>
              <a:rPr lang="en-US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229600" cy="5348287"/>
          </a:xfrm>
        </p:spPr>
        <p:txBody>
          <a:bodyPr rtlCol="0">
            <a:normAutofit fontScale="92500" lnSpcReduction="10000"/>
          </a:bodyPr>
          <a:lstStyle/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color[u]</a:t>
            </a:r>
            <a:r>
              <a:rPr lang="en-US" smtClean="0">
                <a:solidFill>
                  <a:schemeClr val="bg1"/>
                </a:solidFill>
              </a:rPr>
              <a:t> ← </a:t>
            </a:r>
            <a:r>
              <a:rPr lang="en-US" sz="2400" smtClean="0">
                <a:solidFill>
                  <a:schemeClr val="bg1"/>
                </a:solidFill>
              </a:rPr>
              <a:t>GRAY</a:t>
            </a:r>
            <a:r>
              <a:rPr lang="en-US" smtClean="0">
                <a:solidFill>
                  <a:schemeClr val="bg1"/>
                </a:solidFill>
              </a:rPr>
              <a:t>           	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time</a:t>
            </a:r>
            <a:r>
              <a:rPr lang="en-US" smtClean="0">
                <a:solidFill>
                  <a:schemeClr val="bg1"/>
                </a:solidFill>
              </a:rPr>
              <a:t> ← 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time+1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d[u]</a:t>
            </a:r>
            <a:r>
              <a:rPr lang="en-US" smtClean="0">
                <a:solidFill>
                  <a:schemeClr val="bg1"/>
                </a:solidFill>
              </a:rPr>
              <a:t> ← 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time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b="1" smtClean="0">
                <a:solidFill>
                  <a:schemeClr val="bg1"/>
                </a:solidFill>
              </a:rPr>
              <a:t>for </a:t>
            </a:r>
            <a:r>
              <a:rPr lang="en-US" smtClean="0">
                <a:solidFill>
                  <a:schemeClr val="bg1"/>
                </a:solidFill>
              </a:rPr>
              <a:t>each 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v 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 Adj[u]</a:t>
            </a:r>
            <a:r>
              <a:rPr lang="en-US" smtClean="0">
                <a:solidFill>
                  <a:schemeClr val="bg1"/>
                </a:solidFill>
              </a:rPr>
              <a:t>        	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b="1" smtClean="0">
                <a:solidFill>
                  <a:schemeClr val="bg1"/>
                </a:solidFill>
              </a:rPr>
              <a:t>      do if 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color[v]</a:t>
            </a:r>
            <a:r>
              <a:rPr lang="en-US" smtClean="0">
                <a:solidFill>
                  <a:schemeClr val="bg1"/>
                </a:solidFill>
              </a:rPr>
              <a:t> = </a:t>
            </a:r>
            <a:r>
              <a:rPr lang="en-US" sz="2400" smtClean="0">
                <a:solidFill>
                  <a:schemeClr val="bg1"/>
                </a:solidFill>
              </a:rPr>
              <a:t>WHITE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b="1" smtClean="0">
                <a:solidFill>
                  <a:schemeClr val="bg1"/>
                </a:solidFill>
              </a:rPr>
              <a:t>               then 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  <a:sym typeface="Symbol" pitchFamily="18" charset="2"/>
              </a:rPr>
              <a:t>prev[v] </a:t>
            </a:r>
            <a:r>
              <a:rPr lang="en-US" smtClean="0">
                <a:solidFill>
                  <a:schemeClr val="bg1"/>
                </a:solidFill>
              </a:rPr>
              <a:t>← 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u</a:t>
            </a:r>
            <a:endParaRPr lang="en-US" b="1" smtClean="0">
              <a:solidFill>
                <a:schemeClr val="bg1"/>
              </a:solidFill>
              <a:latin typeface="Comic Sans MS" pitchFamily="66" charset="0"/>
            </a:endParaRP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mtClean="0">
                <a:solidFill>
                  <a:schemeClr val="bg1"/>
                </a:solidFill>
              </a:rPr>
              <a:t>                        DFS-VISIT(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v</a:t>
            </a:r>
            <a:r>
              <a:rPr lang="en-US" smtClean="0">
                <a:solidFill>
                  <a:schemeClr val="bg1"/>
                </a:solidFill>
              </a:rPr>
              <a:t>)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color[u]</a:t>
            </a:r>
            <a:r>
              <a:rPr lang="en-US" smtClean="0">
                <a:solidFill>
                  <a:schemeClr val="bg1"/>
                </a:solidFill>
              </a:rPr>
              <a:t> ← </a:t>
            </a:r>
            <a:r>
              <a:rPr lang="en-US" sz="2400" smtClean="0">
                <a:solidFill>
                  <a:schemeClr val="bg1"/>
                </a:solidFill>
              </a:rPr>
              <a:t>BLACK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time</a:t>
            </a:r>
            <a:r>
              <a:rPr lang="en-US" smtClean="0">
                <a:solidFill>
                  <a:schemeClr val="bg1"/>
                </a:solidFill>
              </a:rPr>
              <a:t> ← 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time + 1</a:t>
            </a:r>
          </a:p>
          <a:p>
            <a:pPr marL="533400" indent="-533400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f[u]</a:t>
            </a:r>
            <a:r>
              <a:rPr lang="en-US" smtClean="0">
                <a:solidFill>
                  <a:schemeClr val="bg1"/>
                </a:solidFill>
              </a:rPr>
              <a:t> ← </a:t>
            </a:r>
            <a:r>
              <a:rPr lang="en-US" smtClean="0">
                <a:solidFill>
                  <a:schemeClr val="bg1"/>
                </a:solidFill>
                <a:latin typeface="Comic Sans MS" pitchFamily="66" charset="0"/>
              </a:rPr>
              <a:t>time</a:t>
            </a:r>
            <a:r>
              <a:rPr lang="en-US" smtClean="0">
                <a:solidFill>
                  <a:schemeClr val="bg1"/>
                </a:solidFill>
              </a:rPr>
              <a:t> 			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86248-4E25-4D52-A069-A8A7D8AC74C4}" type="slidenum">
              <a:rPr lang="en-US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69013" y="3287713"/>
            <a:ext cx="2160587" cy="1631950"/>
            <a:chOff x="576" y="863"/>
            <a:chExt cx="1361" cy="1028"/>
          </a:xfrm>
        </p:grpSpPr>
        <p:sp>
          <p:nvSpPr>
            <p:cNvPr id="6194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1/  </a:t>
              </a:r>
            </a:p>
          </p:txBody>
        </p:sp>
        <p:sp>
          <p:nvSpPr>
            <p:cNvPr id="6195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6196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6197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6198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6199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6200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6201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6202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6203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6204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6205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06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07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08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09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10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11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6212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13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069013" y="1306513"/>
            <a:ext cx="2160587" cy="1631950"/>
            <a:chOff x="576" y="863"/>
            <a:chExt cx="1361" cy="1028"/>
          </a:xfrm>
        </p:grpSpPr>
        <p:sp>
          <p:nvSpPr>
            <p:cNvPr id="6174" name="Oval 26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 </a:t>
              </a:r>
            </a:p>
          </p:txBody>
        </p:sp>
        <p:sp>
          <p:nvSpPr>
            <p:cNvPr id="6175" name="Oval 27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6176" name="Oval 28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6177" name="Oval 29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6178" name="Oval 30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6179" name="Oval 31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6180" name="Text Box 32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6181" name="Text Box 33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6182" name="Text Box 34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6183" name="Text Box 35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6184" name="Text Box 36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6185" name="Line 37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86" name="Line 38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87" name="Line 39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88" name="Line 40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89" name="Line 41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90" name="Line 42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91" name="Text Box 43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6192" name="Line 44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93" name="Freeform 45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151" name="Line 46"/>
          <p:cNvSpPr>
            <a:spLocks noChangeShapeType="1"/>
          </p:cNvSpPr>
          <p:nvPr/>
        </p:nvSpPr>
        <p:spPr bwMode="auto">
          <a:xfrm>
            <a:off x="5897563" y="1574800"/>
            <a:ext cx="223837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08655" name="Text Box 47"/>
          <p:cNvSpPr txBox="1">
            <a:spLocks noChangeArrowheads="1"/>
          </p:cNvSpPr>
          <p:nvPr/>
        </p:nvSpPr>
        <p:spPr bwMode="auto">
          <a:xfrm>
            <a:off x="6069013" y="2928938"/>
            <a:ext cx="946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time = 1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069013" y="4910138"/>
            <a:ext cx="2160587" cy="1631950"/>
            <a:chOff x="2203" y="774"/>
            <a:chExt cx="1361" cy="1028"/>
          </a:xfrm>
        </p:grpSpPr>
        <p:sp>
          <p:nvSpPr>
            <p:cNvPr id="6154" name="Oval 49"/>
            <p:cNvSpPr>
              <a:spLocks noChangeArrowheads="1"/>
            </p:cNvSpPr>
            <p:nvPr/>
          </p:nvSpPr>
          <p:spPr bwMode="auto"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1/  </a:t>
              </a:r>
            </a:p>
          </p:txBody>
        </p:sp>
        <p:sp>
          <p:nvSpPr>
            <p:cNvPr id="6155" name="Oval 50"/>
            <p:cNvSpPr>
              <a:spLocks noChangeArrowheads="1"/>
            </p:cNvSpPr>
            <p:nvPr/>
          </p:nvSpPr>
          <p:spPr bwMode="auto"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sym typeface="Symbol" pitchFamily="18" charset="2"/>
                </a:rPr>
                <a:t>2/   </a:t>
              </a:r>
            </a:p>
          </p:txBody>
        </p:sp>
        <p:sp>
          <p:nvSpPr>
            <p:cNvPr id="6156" name="Oval 51"/>
            <p:cNvSpPr>
              <a:spLocks noChangeArrowheads="1"/>
            </p:cNvSpPr>
            <p:nvPr/>
          </p:nvSpPr>
          <p:spPr bwMode="auto">
            <a:xfrm>
              <a:off x="3111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6157" name="Oval 52"/>
            <p:cNvSpPr>
              <a:spLocks noChangeArrowheads="1"/>
            </p:cNvSpPr>
            <p:nvPr/>
          </p:nvSpPr>
          <p:spPr bwMode="auto">
            <a:xfrm>
              <a:off x="220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6158" name="Oval 53"/>
            <p:cNvSpPr>
              <a:spLocks noChangeArrowheads="1"/>
            </p:cNvSpPr>
            <p:nvPr/>
          </p:nvSpPr>
          <p:spPr bwMode="auto">
            <a:xfrm>
              <a:off x="267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6159" name="Oval 54"/>
            <p:cNvSpPr>
              <a:spLocks noChangeArrowheads="1"/>
            </p:cNvSpPr>
            <p:nvPr/>
          </p:nvSpPr>
          <p:spPr bwMode="auto">
            <a:xfrm>
              <a:off x="3111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6160" name="Text Box 55"/>
            <p:cNvSpPr txBox="1">
              <a:spLocks noChangeArrowheads="1"/>
            </p:cNvSpPr>
            <p:nvPr/>
          </p:nvSpPr>
          <p:spPr bwMode="auto">
            <a:xfrm>
              <a:off x="2228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6161" name="Text Box 56"/>
            <p:cNvSpPr txBox="1">
              <a:spLocks noChangeArrowheads="1"/>
            </p:cNvSpPr>
            <p:nvPr/>
          </p:nvSpPr>
          <p:spPr bwMode="auto">
            <a:xfrm>
              <a:off x="2712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6162" name="Text Box 57"/>
            <p:cNvSpPr txBox="1">
              <a:spLocks noChangeArrowheads="1"/>
            </p:cNvSpPr>
            <p:nvPr/>
          </p:nvSpPr>
          <p:spPr bwMode="auto">
            <a:xfrm>
              <a:off x="3121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6163" name="Text Box 58"/>
            <p:cNvSpPr txBox="1">
              <a:spLocks noChangeArrowheads="1"/>
            </p:cNvSpPr>
            <p:nvPr/>
          </p:nvSpPr>
          <p:spPr bwMode="auto">
            <a:xfrm>
              <a:off x="2214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6164" name="Text Box 59"/>
            <p:cNvSpPr txBox="1">
              <a:spLocks noChangeArrowheads="1"/>
            </p:cNvSpPr>
            <p:nvPr/>
          </p:nvSpPr>
          <p:spPr bwMode="auto">
            <a:xfrm>
              <a:off x="2693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6165" name="Line 60"/>
            <p:cNvSpPr>
              <a:spLocks noChangeShapeType="1"/>
            </p:cNvSpPr>
            <p:nvPr/>
          </p:nvSpPr>
          <p:spPr bwMode="auto">
            <a:xfrm flipH="1">
              <a:off x="2353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66" name="Line 61"/>
            <p:cNvSpPr>
              <a:spLocks noChangeShapeType="1"/>
            </p:cNvSpPr>
            <p:nvPr/>
          </p:nvSpPr>
          <p:spPr bwMode="auto">
            <a:xfrm flipH="1">
              <a:off x="2828" y="1207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67" name="Line 62"/>
            <p:cNvSpPr>
              <a:spLocks noChangeShapeType="1"/>
            </p:cNvSpPr>
            <p:nvPr/>
          </p:nvSpPr>
          <p:spPr bwMode="auto">
            <a:xfrm flipH="1">
              <a:off x="3278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68" name="Line 63"/>
            <p:cNvSpPr>
              <a:spLocks noChangeShapeType="1"/>
            </p:cNvSpPr>
            <p:nvPr/>
          </p:nvSpPr>
          <p:spPr bwMode="auto">
            <a:xfrm>
              <a:off x="2536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69" name="Line 64"/>
            <p:cNvSpPr>
              <a:spLocks noChangeShapeType="1"/>
            </p:cNvSpPr>
            <p:nvPr/>
          </p:nvSpPr>
          <p:spPr bwMode="auto">
            <a:xfrm>
              <a:off x="2535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70" name="Line 65"/>
            <p:cNvSpPr>
              <a:spLocks noChangeShapeType="1"/>
            </p:cNvSpPr>
            <p:nvPr/>
          </p:nvSpPr>
          <p:spPr bwMode="auto">
            <a:xfrm flipV="1">
              <a:off x="2923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71" name="Text Box 66"/>
            <p:cNvSpPr txBox="1">
              <a:spLocks noChangeArrowheads="1"/>
            </p:cNvSpPr>
            <p:nvPr/>
          </p:nvSpPr>
          <p:spPr bwMode="auto">
            <a:xfrm>
              <a:off x="3132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6172" name="Line 67"/>
            <p:cNvSpPr>
              <a:spLocks noChangeShapeType="1"/>
            </p:cNvSpPr>
            <p:nvPr/>
          </p:nvSpPr>
          <p:spPr bwMode="auto">
            <a:xfrm flipV="1">
              <a:off x="2497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73" name="Freeform 68"/>
            <p:cNvSpPr>
              <a:spLocks/>
            </p:cNvSpPr>
            <p:nvPr/>
          </p:nvSpPr>
          <p:spPr bwMode="auto">
            <a:xfrm>
              <a:off x="3387" y="1339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/>
      <p:bldP spid="7086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2AE51-DA88-406D-A9A0-CF06B468AB46}" type="slidenum">
              <a:rPr lang="en-US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97263" y="1228725"/>
            <a:ext cx="2160587" cy="1631950"/>
            <a:chOff x="2203" y="774"/>
            <a:chExt cx="1361" cy="1028"/>
          </a:xfrm>
        </p:grpSpPr>
        <p:sp>
          <p:nvSpPr>
            <p:cNvPr id="7352" name="Oval 4"/>
            <p:cNvSpPr>
              <a:spLocks noChangeArrowheads="1"/>
            </p:cNvSpPr>
            <p:nvPr/>
          </p:nvSpPr>
          <p:spPr bwMode="auto"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1/  </a:t>
              </a:r>
            </a:p>
          </p:txBody>
        </p:sp>
        <p:sp>
          <p:nvSpPr>
            <p:cNvPr id="7353" name="Oval 5"/>
            <p:cNvSpPr>
              <a:spLocks noChangeArrowheads="1"/>
            </p:cNvSpPr>
            <p:nvPr/>
          </p:nvSpPr>
          <p:spPr bwMode="auto"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2/   </a:t>
              </a:r>
            </a:p>
          </p:txBody>
        </p:sp>
        <p:sp>
          <p:nvSpPr>
            <p:cNvPr id="7354" name="Oval 6"/>
            <p:cNvSpPr>
              <a:spLocks noChangeArrowheads="1"/>
            </p:cNvSpPr>
            <p:nvPr/>
          </p:nvSpPr>
          <p:spPr bwMode="auto">
            <a:xfrm>
              <a:off x="3111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355" name="Oval 7"/>
            <p:cNvSpPr>
              <a:spLocks noChangeArrowheads="1"/>
            </p:cNvSpPr>
            <p:nvPr/>
          </p:nvSpPr>
          <p:spPr bwMode="auto">
            <a:xfrm>
              <a:off x="220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356" name="Oval 8"/>
            <p:cNvSpPr>
              <a:spLocks noChangeArrowheads="1"/>
            </p:cNvSpPr>
            <p:nvPr/>
          </p:nvSpPr>
          <p:spPr bwMode="auto">
            <a:xfrm>
              <a:off x="267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357" name="Oval 9"/>
            <p:cNvSpPr>
              <a:spLocks noChangeArrowheads="1"/>
            </p:cNvSpPr>
            <p:nvPr/>
          </p:nvSpPr>
          <p:spPr bwMode="auto">
            <a:xfrm>
              <a:off x="3111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358" name="Text Box 10"/>
            <p:cNvSpPr txBox="1">
              <a:spLocks noChangeArrowheads="1"/>
            </p:cNvSpPr>
            <p:nvPr/>
          </p:nvSpPr>
          <p:spPr bwMode="auto">
            <a:xfrm>
              <a:off x="2228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7359" name="Text Box 11"/>
            <p:cNvSpPr txBox="1">
              <a:spLocks noChangeArrowheads="1"/>
            </p:cNvSpPr>
            <p:nvPr/>
          </p:nvSpPr>
          <p:spPr bwMode="auto">
            <a:xfrm>
              <a:off x="2712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7360" name="Text Box 12"/>
            <p:cNvSpPr txBox="1">
              <a:spLocks noChangeArrowheads="1"/>
            </p:cNvSpPr>
            <p:nvPr/>
          </p:nvSpPr>
          <p:spPr bwMode="auto">
            <a:xfrm>
              <a:off x="3121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7361" name="Text Box 13"/>
            <p:cNvSpPr txBox="1">
              <a:spLocks noChangeArrowheads="1"/>
            </p:cNvSpPr>
            <p:nvPr/>
          </p:nvSpPr>
          <p:spPr bwMode="auto">
            <a:xfrm>
              <a:off x="2214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7362" name="Text Box 14"/>
            <p:cNvSpPr txBox="1">
              <a:spLocks noChangeArrowheads="1"/>
            </p:cNvSpPr>
            <p:nvPr/>
          </p:nvSpPr>
          <p:spPr bwMode="auto">
            <a:xfrm>
              <a:off x="2693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7363" name="Line 15"/>
            <p:cNvSpPr>
              <a:spLocks noChangeShapeType="1"/>
            </p:cNvSpPr>
            <p:nvPr/>
          </p:nvSpPr>
          <p:spPr bwMode="auto">
            <a:xfrm flipH="1">
              <a:off x="2353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64" name="Line 16"/>
            <p:cNvSpPr>
              <a:spLocks noChangeShapeType="1"/>
            </p:cNvSpPr>
            <p:nvPr/>
          </p:nvSpPr>
          <p:spPr bwMode="auto">
            <a:xfrm flipH="1">
              <a:off x="2828" y="1207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65" name="Line 17"/>
            <p:cNvSpPr>
              <a:spLocks noChangeShapeType="1"/>
            </p:cNvSpPr>
            <p:nvPr/>
          </p:nvSpPr>
          <p:spPr bwMode="auto">
            <a:xfrm flipH="1">
              <a:off x="3278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66" name="Line 18"/>
            <p:cNvSpPr>
              <a:spLocks noChangeShapeType="1"/>
            </p:cNvSpPr>
            <p:nvPr/>
          </p:nvSpPr>
          <p:spPr bwMode="auto">
            <a:xfrm>
              <a:off x="2536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67" name="Line 19"/>
            <p:cNvSpPr>
              <a:spLocks noChangeShapeType="1"/>
            </p:cNvSpPr>
            <p:nvPr/>
          </p:nvSpPr>
          <p:spPr bwMode="auto">
            <a:xfrm>
              <a:off x="2535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68" name="Line 20"/>
            <p:cNvSpPr>
              <a:spLocks noChangeShapeType="1"/>
            </p:cNvSpPr>
            <p:nvPr/>
          </p:nvSpPr>
          <p:spPr bwMode="auto">
            <a:xfrm flipV="1">
              <a:off x="2923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69" name="Text Box 21"/>
            <p:cNvSpPr txBox="1">
              <a:spLocks noChangeArrowheads="1"/>
            </p:cNvSpPr>
            <p:nvPr/>
          </p:nvSpPr>
          <p:spPr bwMode="auto">
            <a:xfrm>
              <a:off x="3132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7370" name="Line 22"/>
            <p:cNvSpPr>
              <a:spLocks noChangeShapeType="1"/>
            </p:cNvSpPr>
            <p:nvPr/>
          </p:nvSpPr>
          <p:spPr bwMode="auto">
            <a:xfrm flipV="1">
              <a:off x="2497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71" name="Freeform 23"/>
            <p:cNvSpPr>
              <a:spLocks/>
            </p:cNvSpPr>
            <p:nvPr/>
          </p:nvSpPr>
          <p:spPr bwMode="auto">
            <a:xfrm>
              <a:off x="3387" y="1339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47675" y="1228725"/>
            <a:ext cx="2160588" cy="1631950"/>
            <a:chOff x="576" y="863"/>
            <a:chExt cx="1361" cy="1028"/>
          </a:xfrm>
        </p:grpSpPr>
        <p:sp>
          <p:nvSpPr>
            <p:cNvPr id="7332" name="Oval 2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1/  </a:t>
              </a:r>
            </a:p>
          </p:txBody>
        </p:sp>
        <p:sp>
          <p:nvSpPr>
            <p:cNvPr id="7333" name="Oval 2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334" name="Oval 2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335" name="Oval 2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336" name="Oval 2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337" name="Oval 3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338" name="Text Box 3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7339" name="Text Box 3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7340" name="Text Box 3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7341" name="Text Box 3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7342" name="Text Box 3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7343" name="Line 3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44" name="Line 3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45" name="Line 3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46" name="Line 3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47" name="Line 4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48" name="Line 4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49" name="Text Box 4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7350" name="Line 4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51" name="Freeform 4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548438" y="1228725"/>
            <a:ext cx="2160587" cy="1631950"/>
            <a:chOff x="4125" y="774"/>
            <a:chExt cx="1361" cy="1028"/>
          </a:xfrm>
        </p:grpSpPr>
        <p:sp>
          <p:nvSpPr>
            <p:cNvPr id="7312" name="Oval 46"/>
            <p:cNvSpPr>
              <a:spLocks noChangeArrowheads="1"/>
            </p:cNvSpPr>
            <p:nvPr/>
          </p:nvSpPr>
          <p:spPr bwMode="auto"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1/  </a:t>
              </a:r>
            </a:p>
          </p:txBody>
        </p:sp>
        <p:sp>
          <p:nvSpPr>
            <p:cNvPr id="7313" name="Oval 47"/>
            <p:cNvSpPr>
              <a:spLocks noChangeArrowheads="1"/>
            </p:cNvSpPr>
            <p:nvPr/>
          </p:nvSpPr>
          <p:spPr bwMode="auto"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2/   </a:t>
              </a:r>
            </a:p>
          </p:txBody>
        </p:sp>
        <p:sp>
          <p:nvSpPr>
            <p:cNvPr id="7314" name="Oval 48"/>
            <p:cNvSpPr>
              <a:spLocks noChangeArrowheads="1"/>
            </p:cNvSpPr>
            <p:nvPr/>
          </p:nvSpPr>
          <p:spPr bwMode="auto">
            <a:xfrm>
              <a:off x="5033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315" name="Oval 49"/>
            <p:cNvSpPr>
              <a:spLocks noChangeArrowheads="1"/>
            </p:cNvSpPr>
            <p:nvPr/>
          </p:nvSpPr>
          <p:spPr bwMode="auto">
            <a:xfrm>
              <a:off x="412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316" name="Oval 50"/>
            <p:cNvSpPr>
              <a:spLocks noChangeArrowheads="1"/>
            </p:cNvSpPr>
            <p:nvPr/>
          </p:nvSpPr>
          <p:spPr bwMode="auto"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3/  </a:t>
              </a:r>
            </a:p>
          </p:txBody>
        </p:sp>
        <p:sp>
          <p:nvSpPr>
            <p:cNvPr id="7317" name="Oval 51"/>
            <p:cNvSpPr>
              <a:spLocks noChangeArrowheads="1"/>
            </p:cNvSpPr>
            <p:nvPr/>
          </p:nvSpPr>
          <p:spPr bwMode="auto">
            <a:xfrm>
              <a:off x="503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318" name="Text Box 52"/>
            <p:cNvSpPr txBox="1">
              <a:spLocks noChangeArrowheads="1"/>
            </p:cNvSpPr>
            <p:nvPr/>
          </p:nvSpPr>
          <p:spPr bwMode="auto">
            <a:xfrm>
              <a:off x="4150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7319" name="Text Box 53"/>
            <p:cNvSpPr txBox="1">
              <a:spLocks noChangeArrowheads="1"/>
            </p:cNvSpPr>
            <p:nvPr/>
          </p:nvSpPr>
          <p:spPr bwMode="auto">
            <a:xfrm>
              <a:off x="4634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7320" name="Text Box 54"/>
            <p:cNvSpPr txBox="1">
              <a:spLocks noChangeArrowheads="1"/>
            </p:cNvSpPr>
            <p:nvPr/>
          </p:nvSpPr>
          <p:spPr bwMode="auto">
            <a:xfrm>
              <a:off x="5043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7321" name="Text Box 55"/>
            <p:cNvSpPr txBox="1">
              <a:spLocks noChangeArrowheads="1"/>
            </p:cNvSpPr>
            <p:nvPr/>
          </p:nvSpPr>
          <p:spPr bwMode="auto">
            <a:xfrm>
              <a:off x="4136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7322" name="Text Box 56"/>
            <p:cNvSpPr txBox="1">
              <a:spLocks noChangeArrowheads="1"/>
            </p:cNvSpPr>
            <p:nvPr/>
          </p:nvSpPr>
          <p:spPr bwMode="auto">
            <a:xfrm>
              <a:off x="4615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7323" name="Line 57"/>
            <p:cNvSpPr>
              <a:spLocks noChangeShapeType="1"/>
            </p:cNvSpPr>
            <p:nvPr/>
          </p:nvSpPr>
          <p:spPr bwMode="auto">
            <a:xfrm flipH="1">
              <a:off x="4275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24" name="Line 58"/>
            <p:cNvSpPr>
              <a:spLocks noChangeShapeType="1"/>
            </p:cNvSpPr>
            <p:nvPr/>
          </p:nvSpPr>
          <p:spPr bwMode="auto">
            <a:xfrm flipH="1">
              <a:off x="4750" y="1207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25" name="Line 59"/>
            <p:cNvSpPr>
              <a:spLocks noChangeShapeType="1"/>
            </p:cNvSpPr>
            <p:nvPr/>
          </p:nvSpPr>
          <p:spPr bwMode="auto">
            <a:xfrm flipH="1">
              <a:off x="5200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26" name="Line 60"/>
            <p:cNvSpPr>
              <a:spLocks noChangeShapeType="1"/>
            </p:cNvSpPr>
            <p:nvPr/>
          </p:nvSpPr>
          <p:spPr bwMode="auto">
            <a:xfrm>
              <a:off x="4458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27" name="Line 61"/>
            <p:cNvSpPr>
              <a:spLocks noChangeShapeType="1"/>
            </p:cNvSpPr>
            <p:nvPr/>
          </p:nvSpPr>
          <p:spPr bwMode="auto">
            <a:xfrm>
              <a:off x="4457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28" name="Line 62"/>
            <p:cNvSpPr>
              <a:spLocks noChangeShapeType="1"/>
            </p:cNvSpPr>
            <p:nvPr/>
          </p:nvSpPr>
          <p:spPr bwMode="auto">
            <a:xfrm flipV="1">
              <a:off x="4845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29" name="Text Box 63"/>
            <p:cNvSpPr txBox="1">
              <a:spLocks noChangeArrowheads="1"/>
            </p:cNvSpPr>
            <p:nvPr/>
          </p:nvSpPr>
          <p:spPr bwMode="auto">
            <a:xfrm>
              <a:off x="5054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7330" name="Line 64"/>
            <p:cNvSpPr>
              <a:spLocks noChangeShapeType="1"/>
            </p:cNvSpPr>
            <p:nvPr/>
          </p:nvSpPr>
          <p:spPr bwMode="auto">
            <a:xfrm flipV="1">
              <a:off x="4419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31" name="Freeform 65"/>
            <p:cNvSpPr>
              <a:spLocks/>
            </p:cNvSpPr>
            <p:nvPr/>
          </p:nvSpPr>
          <p:spPr bwMode="auto">
            <a:xfrm>
              <a:off x="5309" y="1339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47675" y="2989263"/>
            <a:ext cx="2160588" cy="1631950"/>
            <a:chOff x="282" y="1883"/>
            <a:chExt cx="1361" cy="1028"/>
          </a:xfrm>
        </p:grpSpPr>
        <p:sp>
          <p:nvSpPr>
            <p:cNvPr id="7292" name="Oval 67"/>
            <p:cNvSpPr>
              <a:spLocks noChangeArrowheads="1"/>
            </p:cNvSpPr>
            <p:nvPr/>
          </p:nvSpPr>
          <p:spPr bwMode="auto">
            <a:xfrm>
              <a:off x="282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1/  </a:t>
              </a:r>
            </a:p>
          </p:txBody>
        </p:sp>
        <p:sp>
          <p:nvSpPr>
            <p:cNvPr id="7293" name="Oval 68"/>
            <p:cNvSpPr>
              <a:spLocks noChangeArrowheads="1"/>
            </p:cNvSpPr>
            <p:nvPr/>
          </p:nvSpPr>
          <p:spPr bwMode="auto">
            <a:xfrm>
              <a:off x="754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2/   </a:t>
              </a:r>
            </a:p>
          </p:txBody>
        </p:sp>
        <p:sp>
          <p:nvSpPr>
            <p:cNvPr id="7294" name="Oval 69"/>
            <p:cNvSpPr>
              <a:spLocks noChangeArrowheads="1"/>
            </p:cNvSpPr>
            <p:nvPr/>
          </p:nvSpPr>
          <p:spPr bwMode="auto">
            <a:xfrm>
              <a:off x="1190" y="208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295" name="Oval 70"/>
            <p:cNvSpPr>
              <a:spLocks noChangeArrowheads="1"/>
            </p:cNvSpPr>
            <p:nvPr/>
          </p:nvSpPr>
          <p:spPr bwMode="auto">
            <a:xfrm>
              <a:off x="282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4/  </a:t>
              </a:r>
            </a:p>
          </p:txBody>
        </p:sp>
        <p:sp>
          <p:nvSpPr>
            <p:cNvPr id="7296" name="Oval 71"/>
            <p:cNvSpPr>
              <a:spLocks noChangeArrowheads="1"/>
            </p:cNvSpPr>
            <p:nvPr/>
          </p:nvSpPr>
          <p:spPr bwMode="auto">
            <a:xfrm>
              <a:off x="754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3/  </a:t>
              </a:r>
            </a:p>
          </p:txBody>
        </p:sp>
        <p:sp>
          <p:nvSpPr>
            <p:cNvPr id="7297" name="Oval 72"/>
            <p:cNvSpPr>
              <a:spLocks noChangeArrowheads="1"/>
            </p:cNvSpPr>
            <p:nvPr/>
          </p:nvSpPr>
          <p:spPr bwMode="auto">
            <a:xfrm>
              <a:off x="1190" y="248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298" name="Text Box 73"/>
            <p:cNvSpPr txBox="1">
              <a:spLocks noChangeArrowheads="1"/>
            </p:cNvSpPr>
            <p:nvPr/>
          </p:nvSpPr>
          <p:spPr bwMode="auto">
            <a:xfrm>
              <a:off x="307" y="188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7299" name="Text Box 74"/>
            <p:cNvSpPr txBox="1">
              <a:spLocks noChangeArrowheads="1"/>
            </p:cNvSpPr>
            <p:nvPr/>
          </p:nvSpPr>
          <p:spPr bwMode="auto">
            <a:xfrm>
              <a:off x="791" y="189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7300" name="Text Box 75"/>
            <p:cNvSpPr txBox="1">
              <a:spLocks noChangeArrowheads="1"/>
            </p:cNvSpPr>
            <p:nvPr/>
          </p:nvSpPr>
          <p:spPr bwMode="auto">
            <a:xfrm>
              <a:off x="1200" y="189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7301" name="Text Box 76"/>
            <p:cNvSpPr txBox="1">
              <a:spLocks noChangeArrowheads="1"/>
            </p:cNvSpPr>
            <p:nvPr/>
          </p:nvSpPr>
          <p:spPr bwMode="auto">
            <a:xfrm>
              <a:off x="293" y="268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7302" name="Text Box 77"/>
            <p:cNvSpPr txBox="1">
              <a:spLocks noChangeArrowheads="1"/>
            </p:cNvSpPr>
            <p:nvPr/>
          </p:nvSpPr>
          <p:spPr bwMode="auto">
            <a:xfrm>
              <a:off x="772" y="268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7303" name="Line 78"/>
            <p:cNvSpPr>
              <a:spLocks noChangeShapeType="1"/>
            </p:cNvSpPr>
            <p:nvPr/>
          </p:nvSpPr>
          <p:spPr bwMode="auto">
            <a:xfrm flipH="1">
              <a:off x="432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04" name="Line 79"/>
            <p:cNvSpPr>
              <a:spLocks noChangeShapeType="1"/>
            </p:cNvSpPr>
            <p:nvPr/>
          </p:nvSpPr>
          <p:spPr bwMode="auto">
            <a:xfrm flipH="1">
              <a:off x="907" y="231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05" name="Line 80"/>
            <p:cNvSpPr>
              <a:spLocks noChangeShapeType="1"/>
            </p:cNvSpPr>
            <p:nvPr/>
          </p:nvSpPr>
          <p:spPr bwMode="auto">
            <a:xfrm flipH="1">
              <a:off x="1357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06" name="Line 81"/>
            <p:cNvSpPr>
              <a:spLocks noChangeShapeType="1"/>
            </p:cNvSpPr>
            <p:nvPr/>
          </p:nvSpPr>
          <p:spPr bwMode="auto">
            <a:xfrm>
              <a:off x="615" y="219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07" name="Line 82"/>
            <p:cNvSpPr>
              <a:spLocks noChangeShapeType="1"/>
            </p:cNvSpPr>
            <p:nvPr/>
          </p:nvSpPr>
          <p:spPr bwMode="auto">
            <a:xfrm>
              <a:off x="614" y="260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08" name="Line 83"/>
            <p:cNvSpPr>
              <a:spLocks noChangeShapeType="1"/>
            </p:cNvSpPr>
            <p:nvPr/>
          </p:nvSpPr>
          <p:spPr bwMode="auto">
            <a:xfrm flipV="1">
              <a:off x="1002" y="228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09" name="Text Box 84"/>
            <p:cNvSpPr txBox="1">
              <a:spLocks noChangeArrowheads="1"/>
            </p:cNvSpPr>
            <p:nvPr/>
          </p:nvSpPr>
          <p:spPr bwMode="auto">
            <a:xfrm>
              <a:off x="1211" y="268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7310" name="Line 85"/>
            <p:cNvSpPr>
              <a:spLocks noChangeShapeType="1"/>
            </p:cNvSpPr>
            <p:nvPr/>
          </p:nvSpPr>
          <p:spPr bwMode="auto">
            <a:xfrm flipV="1">
              <a:off x="576" y="229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11" name="Freeform 86"/>
            <p:cNvSpPr>
              <a:spLocks/>
            </p:cNvSpPr>
            <p:nvPr/>
          </p:nvSpPr>
          <p:spPr bwMode="auto">
            <a:xfrm>
              <a:off x="1466" y="2448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3497263" y="2989263"/>
            <a:ext cx="2160587" cy="1631950"/>
            <a:chOff x="2203" y="1883"/>
            <a:chExt cx="1361" cy="1028"/>
          </a:xfrm>
        </p:grpSpPr>
        <p:sp>
          <p:nvSpPr>
            <p:cNvPr id="7271" name="Oval 88"/>
            <p:cNvSpPr>
              <a:spLocks noChangeArrowheads="1"/>
            </p:cNvSpPr>
            <p:nvPr/>
          </p:nvSpPr>
          <p:spPr bwMode="auto">
            <a:xfrm>
              <a:off x="2203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1/  </a:t>
              </a:r>
            </a:p>
          </p:txBody>
        </p:sp>
        <p:sp>
          <p:nvSpPr>
            <p:cNvPr id="7272" name="Oval 89"/>
            <p:cNvSpPr>
              <a:spLocks noChangeArrowheads="1"/>
            </p:cNvSpPr>
            <p:nvPr/>
          </p:nvSpPr>
          <p:spPr bwMode="auto">
            <a:xfrm>
              <a:off x="2675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2/   </a:t>
              </a:r>
            </a:p>
          </p:txBody>
        </p:sp>
        <p:sp>
          <p:nvSpPr>
            <p:cNvPr id="7273" name="Oval 90"/>
            <p:cNvSpPr>
              <a:spLocks noChangeArrowheads="1"/>
            </p:cNvSpPr>
            <p:nvPr/>
          </p:nvSpPr>
          <p:spPr bwMode="auto">
            <a:xfrm>
              <a:off x="3111" y="208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274" name="Oval 91"/>
            <p:cNvSpPr>
              <a:spLocks noChangeArrowheads="1"/>
            </p:cNvSpPr>
            <p:nvPr/>
          </p:nvSpPr>
          <p:spPr bwMode="auto">
            <a:xfrm>
              <a:off x="2203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4/  </a:t>
              </a:r>
            </a:p>
          </p:txBody>
        </p:sp>
        <p:sp>
          <p:nvSpPr>
            <p:cNvPr id="7275" name="Oval 92"/>
            <p:cNvSpPr>
              <a:spLocks noChangeArrowheads="1"/>
            </p:cNvSpPr>
            <p:nvPr/>
          </p:nvSpPr>
          <p:spPr bwMode="auto">
            <a:xfrm>
              <a:off x="2675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sym typeface="Symbol" pitchFamily="18" charset="2"/>
                </a:rPr>
                <a:t>3/  </a:t>
              </a:r>
            </a:p>
          </p:txBody>
        </p:sp>
        <p:sp>
          <p:nvSpPr>
            <p:cNvPr id="7276" name="Oval 93"/>
            <p:cNvSpPr>
              <a:spLocks noChangeArrowheads="1"/>
            </p:cNvSpPr>
            <p:nvPr/>
          </p:nvSpPr>
          <p:spPr bwMode="auto">
            <a:xfrm>
              <a:off x="3111" y="248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7277" name="Text Box 94"/>
            <p:cNvSpPr txBox="1">
              <a:spLocks noChangeArrowheads="1"/>
            </p:cNvSpPr>
            <p:nvPr/>
          </p:nvSpPr>
          <p:spPr bwMode="auto">
            <a:xfrm>
              <a:off x="2228" y="188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7278" name="Text Box 95"/>
            <p:cNvSpPr txBox="1">
              <a:spLocks noChangeArrowheads="1"/>
            </p:cNvSpPr>
            <p:nvPr/>
          </p:nvSpPr>
          <p:spPr bwMode="auto">
            <a:xfrm>
              <a:off x="2712" y="189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7279" name="Text Box 96"/>
            <p:cNvSpPr txBox="1">
              <a:spLocks noChangeArrowheads="1"/>
            </p:cNvSpPr>
            <p:nvPr/>
          </p:nvSpPr>
          <p:spPr bwMode="auto">
            <a:xfrm>
              <a:off x="3121" y="189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7280" name="Text Box 97"/>
            <p:cNvSpPr txBox="1">
              <a:spLocks noChangeArrowheads="1"/>
            </p:cNvSpPr>
            <p:nvPr/>
          </p:nvSpPr>
          <p:spPr bwMode="auto">
            <a:xfrm>
              <a:off x="2214" y="268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7281" name="Text Box 98"/>
            <p:cNvSpPr txBox="1">
              <a:spLocks noChangeArrowheads="1"/>
            </p:cNvSpPr>
            <p:nvPr/>
          </p:nvSpPr>
          <p:spPr bwMode="auto">
            <a:xfrm>
              <a:off x="2693" y="268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7282" name="Line 99"/>
            <p:cNvSpPr>
              <a:spLocks noChangeShapeType="1"/>
            </p:cNvSpPr>
            <p:nvPr/>
          </p:nvSpPr>
          <p:spPr bwMode="auto">
            <a:xfrm flipH="1">
              <a:off x="2353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83" name="Line 100"/>
            <p:cNvSpPr>
              <a:spLocks noChangeShapeType="1"/>
            </p:cNvSpPr>
            <p:nvPr/>
          </p:nvSpPr>
          <p:spPr bwMode="auto">
            <a:xfrm flipH="1">
              <a:off x="2828" y="231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84" name="Line 101"/>
            <p:cNvSpPr>
              <a:spLocks noChangeShapeType="1"/>
            </p:cNvSpPr>
            <p:nvPr/>
          </p:nvSpPr>
          <p:spPr bwMode="auto">
            <a:xfrm flipH="1">
              <a:off x="3278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85" name="Line 102"/>
            <p:cNvSpPr>
              <a:spLocks noChangeShapeType="1"/>
            </p:cNvSpPr>
            <p:nvPr/>
          </p:nvSpPr>
          <p:spPr bwMode="auto">
            <a:xfrm>
              <a:off x="2536" y="219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86" name="Line 103"/>
            <p:cNvSpPr>
              <a:spLocks noChangeShapeType="1"/>
            </p:cNvSpPr>
            <p:nvPr/>
          </p:nvSpPr>
          <p:spPr bwMode="auto">
            <a:xfrm>
              <a:off x="2535" y="260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87" name="Line 104"/>
            <p:cNvSpPr>
              <a:spLocks noChangeShapeType="1"/>
            </p:cNvSpPr>
            <p:nvPr/>
          </p:nvSpPr>
          <p:spPr bwMode="auto">
            <a:xfrm flipV="1">
              <a:off x="2923" y="228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88" name="Text Box 105"/>
            <p:cNvSpPr txBox="1">
              <a:spLocks noChangeArrowheads="1"/>
            </p:cNvSpPr>
            <p:nvPr/>
          </p:nvSpPr>
          <p:spPr bwMode="auto">
            <a:xfrm>
              <a:off x="3132" y="268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bg1"/>
                  </a:solidFill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7289" name="Line 106"/>
            <p:cNvSpPr>
              <a:spLocks noChangeShapeType="1"/>
            </p:cNvSpPr>
            <p:nvPr/>
          </p:nvSpPr>
          <p:spPr bwMode="auto">
            <a:xfrm flipV="1">
              <a:off x="2497" y="229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90" name="Freeform 107"/>
            <p:cNvSpPr>
              <a:spLocks/>
            </p:cNvSpPr>
            <p:nvPr/>
          </p:nvSpPr>
          <p:spPr bwMode="auto">
            <a:xfrm>
              <a:off x="3387" y="2448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91" name="Text Box 108"/>
            <p:cNvSpPr txBox="1">
              <a:spLocks noChangeArrowheads="1"/>
            </p:cNvSpPr>
            <p:nvPr/>
          </p:nvSpPr>
          <p:spPr bwMode="auto">
            <a:xfrm>
              <a:off x="2467" y="2283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6548438" y="2989263"/>
            <a:ext cx="2160587" cy="1631950"/>
            <a:chOff x="4125" y="1883"/>
            <a:chExt cx="1361" cy="1028"/>
          </a:xfrm>
        </p:grpSpPr>
        <p:grpSp>
          <p:nvGrpSpPr>
            <p:cNvPr id="8" name="Group 110"/>
            <p:cNvGrpSpPr>
              <a:grpSpLocks/>
            </p:cNvGrpSpPr>
            <p:nvPr/>
          </p:nvGrpSpPr>
          <p:grpSpPr bwMode="auto">
            <a:xfrm>
              <a:off x="4125" y="1883"/>
              <a:ext cx="1361" cy="1028"/>
              <a:chOff x="2327" y="908"/>
              <a:chExt cx="1361" cy="1028"/>
            </a:xfrm>
          </p:grpSpPr>
          <p:sp>
            <p:nvSpPr>
              <p:cNvPr id="7251" name="Oval 111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sym typeface="Symbol" pitchFamily="18" charset="2"/>
                  </a:rPr>
                  <a:t>1/  </a:t>
                </a:r>
              </a:p>
            </p:txBody>
          </p:sp>
          <p:sp>
            <p:nvSpPr>
              <p:cNvPr id="7252" name="Oval 112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sym typeface="Symbol" pitchFamily="18" charset="2"/>
                  </a:rPr>
                  <a:t>2/   </a:t>
                </a:r>
              </a:p>
            </p:txBody>
          </p:sp>
          <p:sp>
            <p:nvSpPr>
              <p:cNvPr id="7253" name="Oval 113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  <p:sp>
            <p:nvSpPr>
              <p:cNvPr id="7254" name="Oval 114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4/5</a:t>
                </a:r>
              </a:p>
            </p:txBody>
          </p:sp>
          <p:sp>
            <p:nvSpPr>
              <p:cNvPr id="7255" name="Oval 115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sym typeface="Symbol" pitchFamily="18" charset="2"/>
                  </a:rPr>
                  <a:t>3/  </a:t>
                </a:r>
              </a:p>
            </p:txBody>
          </p:sp>
          <p:sp>
            <p:nvSpPr>
              <p:cNvPr id="7256" name="Oval 116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  <p:sp>
            <p:nvSpPr>
              <p:cNvPr id="7257" name="Text Box 117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u</a:t>
                </a:r>
              </a:p>
            </p:txBody>
          </p:sp>
          <p:sp>
            <p:nvSpPr>
              <p:cNvPr id="7258" name="Text Box 118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v</a:t>
                </a:r>
              </a:p>
            </p:txBody>
          </p:sp>
          <p:sp>
            <p:nvSpPr>
              <p:cNvPr id="7259" name="Text Box 119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w</a:t>
                </a:r>
              </a:p>
            </p:txBody>
          </p:sp>
          <p:sp>
            <p:nvSpPr>
              <p:cNvPr id="7260" name="Text Box 120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x</a:t>
                </a:r>
              </a:p>
            </p:txBody>
          </p:sp>
          <p:sp>
            <p:nvSpPr>
              <p:cNvPr id="7261" name="Text Box 121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y</a:t>
                </a:r>
              </a:p>
            </p:txBody>
          </p:sp>
          <p:sp>
            <p:nvSpPr>
              <p:cNvPr id="7262" name="Line 122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63" name="Line 123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64" name="Line 124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65" name="Line 125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66" name="Line 126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67" name="Line 127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68" name="Text Box 128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z</a:t>
                </a:r>
              </a:p>
            </p:txBody>
          </p:sp>
          <p:sp>
            <p:nvSpPr>
              <p:cNvPr id="7269" name="Line 129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70" name="Freeform 130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>
                  <a:gd name="T0" fmla="*/ 0 w 177"/>
                  <a:gd name="T1" fmla="*/ 226 h 276"/>
                  <a:gd name="T2" fmla="*/ 107 w 177"/>
                  <a:gd name="T3" fmla="*/ 271 h 276"/>
                  <a:gd name="T4" fmla="*/ 169 w 177"/>
                  <a:gd name="T5" fmla="*/ 198 h 276"/>
                  <a:gd name="T6" fmla="*/ 158 w 177"/>
                  <a:gd name="T7" fmla="*/ 68 h 276"/>
                  <a:gd name="T8" fmla="*/ 62 w 177"/>
                  <a:gd name="T9" fmla="*/ 0 h 276"/>
                  <a:gd name="T10" fmla="*/ 11 w 177"/>
                  <a:gd name="T11" fmla="*/ 68 h 2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276"/>
                  <a:gd name="T20" fmla="*/ 177 w 177"/>
                  <a:gd name="T21" fmla="*/ 276 h 2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50" name="Text Box 131"/>
            <p:cNvSpPr txBox="1">
              <a:spLocks noChangeArrowheads="1"/>
            </p:cNvSpPr>
            <p:nvPr/>
          </p:nvSpPr>
          <p:spPr bwMode="auto">
            <a:xfrm>
              <a:off x="4389" y="2283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9" name="Group 132"/>
          <p:cNvGrpSpPr>
            <a:grpSpLocks/>
          </p:cNvGrpSpPr>
          <p:nvPr/>
        </p:nvGrpSpPr>
        <p:grpSpPr bwMode="auto">
          <a:xfrm>
            <a:off x="447675" y="4752975"/>
            <a:ext cx="2160588" cy="1631950"/>
            <a:chOff x="2444" y="2015"/>
            <a:chExt cx="1361" cy="1028"/>
          </a:xfrm>
        </p:grpSpPr>
        <p:grpSp>
          <p:nvGrpSpPr>
            <p:cNvPr id="10" name="Group 133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7229" name="Oval 134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sym typeface="Symbol" pitchFamily="18" charset="2"/>
                  </a:rPr>
                  <a:t>1/  </a:t>
                </a:r>
              </a:p>
            </p:txBody>
          </p:sp>
          <p:sp>
            <p:nvSpPr>
              <p:cNvPr id="7230" name="Oval 135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sym typeface="Symbol" pitchFamily="18" charset="2"/>
                  </a:rPr>
                  <a:t>2/   </a:t>
                </a:r>
              </a:p>
            </p:txBody>
          </p:sp>
          <p:sp>
            <p:nvSpPr>
              <p:cNvPr id="7231" name="Oval 136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  <p:sp>
            <p:nvSpPr>
              <p:cNvPr id="7232" name="Oval 137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4/5</a:t>
                </a:r>
              </a:p>
            </p:txBody>
          </p:sp>
          <p:sp>
            <p:nvSpPr>
              <p:cNvPr id="7233" name="Oval 138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3/6</a:t>
                </a:r>
              </a:p>
            </p:txBody>
          </p:sp>
          <p:sp>
            <p:nvSpPr>
              <p:cNvPr id="7234" name="Oval 139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  <p:sp>
            <p:nvSpPr>
              <p:cNvPr id="7235" name="Text Box 140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u</a:t>
                </a:r>
              </a:p>
            </p:txBody>
          </p:sp>
          <p:sp>
            <p:nvSpPr>
              <p:cNvPr id="7236" name="Text Box 141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v</a:t>
                </a:r>
              </a:p>
            </p:txBody>
          </p:sp>
          <p:sp>
            <p:nvSpPr>
              <p:cNvPr id="7237" name="Text Box 142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w</a:t>
                </a:r>
              </a:p>
            </p:txBody>
          </p:sp>
          <p:sp>
            <p:nvSpPr>
              <p:cNvPr id="7238" name="Text Box 143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x</a:t>
                </a:r>
              </a:p>
            </p:txBody>
          </p:sp>
          <p:sp>
            <p:nvSpPr>
              <p:cNvPr id="7239" name="Text Box 144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y</a:t>
                </a:r>
              </a:p>
            </p:txBody>
          </p:sp>
          <p:sp>
            <p:nvSpPr>
              <p:cNvPr id="7240" name="Line 145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41" name="Line 146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42" name="Line 147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43" name="Line 148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44" name="Line 149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45" name="Line 150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46" name="Text Box 151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z</a:t>
                </a:r>
              </a:p>
            </p:txBody>
          </p:sp>
          <p:sp>
            <p:nvSpPr>
              <p:cNvPr id="7247" name="Line 152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48" name="Freeform 153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>
                  <a:gd name="T0" fmla="*/ 0 w 177"/>
                  <a:gd name="T1" fmla="*/ 226 h 276"/>
                  <a:gd name="T2" fmla="*/ 107 w 177"/>
                  <a:gd name="T3" fmla="*/ 271 h 276"/>
                  <a:gd name="T4" fmla="*/ 169 w 177"/>
                  <a:gd name="T5" fmla="*/ 198 h 276"/>
                  <a:gd name="T6" fmla="*/ 158 w 177"/>
                  <a:gd name="T7" fmla="*/ 68 h 276"/>
                  <a:gd name="T8" fmla="*/ 62 w 177"/>
                  <a:gd name="T9" fmla="*/ 0 h 276"/>
                  <a:gd name="T10" fmla="*/ 11 w 177"/>
                  <a:gd name="T11" fmla="*/ 68 h 2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276"/>
                  <a:gd name="T20" fmla="*/ 177 w 177"/>
                  <a:gd name="T21" fmla="*/ 276 h 2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28" name="Text Box 154"/>
            <p:cNvSpPr txBox="1">
              <a:spLocks noChangeArrowheads="1"/>
            </p:cNvSpPr>
            <p:nvPr/>
          </p:nvSpPr>
          <p:spPr bwMode="auto">
            <a:xfrm>
              <a:off x="2708" y="2415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1" name="Group 155"/>
          <p:cNvGrpSpPr>
            <a:grpSpLocks/>
          </p:cNvGrpSpPr>
          <p:nvPr/>
        </p:nvGrpSpPr>
        <p:grpSpPr bwMode="auto">
          <a:xfrm>
            <a:off x="3497263" y="4752975"/>
            <a:ext cx="2160587" cy="1631950"/>
            <a:chOff x="2444" y="2015"/>
            <a:chExt cx="1361" cy="1028"/>
          </a:xfrm>
        </p:grpSpPr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7207" name="Oval 157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sym typeface="Symbol" pitchFamily="18" charset="2"/>
                  </a:rPr>
                  <a:t>1/  </a:t>
                </a:r>
              </a:p>
            </p:txBody>
          </p:sp>
          <p:sp>
            <p:nvSpPr>
              <p:cNvPr id="7208" name="Oval 158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2/7</a:t>
                </a:r>
              </a:p>
            </p:txBody>
          </p:sp>
          <p:sp>
            <p:nvSpPr>
              <p:cNvPr id="7209" name="Oval 159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  <p:sp>
            <p:nvSpPr>
              <p:cNvPr id="7210" name="Oval 160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4/5</a:t>
                </a:r>
              </a:p>
            </p:txBody>
          </p:sp>
          <p:sp>
            <p:nvSpPr>
              <p:cNvPr id="7211" name="Oval 161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3/6</a:t>
                </a:r>
              </a:p>
            </p:txBody>
          </p:sp>
          <p:sp>
            <p:nvSpPr>
              <p:cNvPr id="7212" name="Oval 162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  <p:sp>
            <p:nvSpPr>
              <p:cNvPr id="7213" name="Text Box 163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u</a:t>
                </a:r>
              </a:p>
            </p:txBody>
          </p:sp>
          <p:sp>
            <p:nvSpPr>
              <p:cNvPr id="7214" name="Text Box 164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v</a:t>
                </a:r>
              </a:p>
            </p:txBody>
          </p:sp>
          <p:sp>
            <p:nvSpPr>
              <p:cNvPr id="7215" name="Text Box 165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w</a:t>
                </a:r>
              </a:p>
            </p:txBody>
          </p:sp>
          <p:sp>
            <p:nvSpPr>
              <p:cNvPr id="7216" name="Text Box 166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x</a:t>
                </a:r>
              </a:p>
            </p:txBody>
          </p:sp>
          <p:sp>
            <p:nvSpPr>
              <p:cNvPr id="7217" name="Text Box 167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y</a:t>
                </a:r>
              </a:p>
            </p:txBody>
          </p:sp>
          <p:sp>
            <p:nvSpPr>
              <p:cNvPr id="7218" name="Line 168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19" name="Line 169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20" name="Line 170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21" name="Line 171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22" name="Line 172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23" name="Line 173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24" name="Text Box 174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bg1"/>
                    </a:solidFill>
                    <a:latin typeface="Monotype Corsiva" pitchFamily="66" charset="0"/>
                  </a:rPr>
                  <a:t>z</a:t>
                </a:r>
              </a:p>
            </p:txBody>
          </p:sp>
          <p:sp>
            <p:nvSpPr>
              <p:cNvPr id="7225" name="Line 175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26" name="Freeform 176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>
                  <a:gd name="T0" fmla="*/ 0 w 177"/>
                  <a:gd name="T1" fmla="*/ 226 h 276"/>
                  <a:gd name="T2" fmla="*/ 107 w 177"/>
                  <a:gd name="T3" fmla="*/ 271 h 276"/>
                  <a:gd name="T4" fmla="*/ 169 w 177"/>
                  <a:gd name="T5" fmla="*/ 198 h 276"/>
                  <a:gd name="T6" fmla="*/ 158 w 177"/>
                  <a:gd name="T7" fmla="*/ 68 h 276"/>
                  <a:gd name="T8" fmla="*/ 62 w 177"/>
                  <a:gd name="T9" fmla="*/ 0 h 276"/>
                  <a:gd name="T10" fmla="*/ 11 w 177"/>
                  <a:gd name="T11" fmla="*/ 68 h 2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276"/>
                  <a:gd name="T20" fmla="*/ 177 w 177"/>
                  <a:gd name="T21" fmla="*/ 276 h 2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06" name="Text Box 177"/>
            <p:cNvSpPr txBox="1">
              <a:spLocks noChangeArrowheads="1"/>
            </p:cNvSpPr>
            <p:nvPr/>
          </p:nvSpPr>
          <p:spPr bwMode="auto">
            <a:xfrm>
              <a:off x="2708" y="2415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3" name="Group 178"/>
          <p:cNvGrpSpPr>
            <a:grpSpLocks/>
          </p:cNvGrpSpPr>
          <p:nvPr/>
        </p:nvGrpSpPr>
        <p:grpSpPr bwMode="auto">
          <a:xfrm>
            <a:off x="6545263" y="4752975"/>
            <a:ext cx="2163762" cy="1631950"/>
            <a:chOff x="4030" y="3045"/>
            <a:chExt cx="1363" cy="1028"/>
          </a:xfrm>
        </p:grpSpPr>
        <p:grpSp>
          <p:nvGrpSpPr>
            <p:cNvPr id="14" name="Group 179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15" name="Group 180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7185" name="Oval 181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sym typeface="Symbol" pitchFamily="18" charset="2"/>
                    </a:rPr>
                    <a:t>1/</a:t>
                  </a:r>
                </a:p>
              </p:txBody>
            </p:sp>
            <p:sp>
              <p:nvSpPr>
                <p:cNvPr id="7186" name="Oval 182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2/7</a:t>
                  </a:r>
                </a:p>
              </p:txBody>
            </p:sp>
            <p:sp>
              <p:nvSpPr>
                <p:cNvPr id="7187" name="Oval 183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sym typeface="Symbol" pitchFamily="18" charset="2"/>
                  </a:endParaRPr>
                </a:p>
              </p:txBody>
            </p:sp>
            <p:sp>
              <p:nvSpPr>
                <p:cNvPr id="7188" name="Oval 184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4/5</a:t>
                  </a:r>
                </a:p>
              </p:txBody>
            </p:sp>
            <p:sp>
              <p:nvSpPr>
                <p:cNvPr id="7189" name="Oval 185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3/6</a:t>
                  </a:r>
                </a:p>
              </p:txBody>
            </p:sp>
            <p:sp>
              <p:nvSpPr>
                <p:cNvPr id="7190" name="Oval 186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sym typeface="Symbol" pitchFamily="18" charset="2"/>
                  </a:endParaRPr>
                </a:p>
              </p:txBody>
            </p:sp>
            <p:sp>
              <p:nvSpPr>
                <p:cNvPr id="7191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u</a:t>
                  </a:r>
                </a:p>
              </p:txBody>
            </p:sp>
            <p:sp>
              <p:nvSpPr>
                <p:cNvPr id="7192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v</a:t>
                  </a:r>
                </a:p>
              </p:txBody>
            </p:sp>
            <p:sp>
              <p:nvSpPr>
                <p:cNvPr id="7193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w</a:t>
                  </a:r>
                </a:p>
              </p:txBody>
            </p:sp>
            <p:sp>
              <p:nvSpPr>
                <p:cNvPr id="7194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x</a:t>
                  </a:r>
                </a:p>
              </p:txBody>
            </p:sp>
            <p:sp>
              <p:nvSpPr>
                <p:cNvPr id="7195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y</a:t>
                  </a:r>
                </a:p>
              </p:txBody>
            </p:sp>
            <p:sp>
              <p:nvSpPr>
                <p:cNvPr id="7196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97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98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99" name="Line 195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00" name="Line 196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01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02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z</a:t>
                  </a:r>
                </a:p>
              </p:txBody>
            </p:sp>
            <p:sp>
              <p:nvSpPr>
                <p:cNvPr id="7203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04" name="Freeform 200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>
                    <a:gd name="T0" fmla="*/ 0 w 177"/>
                    <a:gd name="T1" fmla="*/ 226 h 276"/>
                    <a:gd name="T2" fmla="*/ 107 w 177"/>
                    <a:gd name="T3" fmla="*/ 271 h 276"/>
                    <a:gd name="T4" fmla="*/ 169 w 177"/>
                    <a:gd name="T5" fmla="*/ 198 h 276"/>
                    <a:gd name="T6" fmla="*/ 158 w 177"/>
                    <a:gd name="T7" fmla="*/ 68 h 276"/>
                    <a:gd name="T8" fmla="*/ 62 w 177"/>
                    <a:gd name="T9" fmla="*/ 0 h 276"/>
                    <a:gd name="T10" fmla="*/ 11 w 177"/>
                    <a:gd name="T11" fmla="*/ 68 h 27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7"/>
                    <a:gd name="T19" fmla="*/ 0 h 276"/>
                    <a:gd name="T20" fmla="*/ 177 w 177"/>
                    <a:gd name="T21" fmla="*/ 276 h 27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184" name="Text Box 201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7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sp>
          <p:nvSpPr>
            <p:cNvPr id="7182" name="Text Box 202"/>
            <p:cNvSpPr txBox="1">
              <a:spLocks noChangeArrowheads="1"/>
            </p:cNvSpPr>
            <p:nvPr/>
          </p:nvSpPr>
          <p:spPr bwMode="auto">
            <a:xfrm>
              <a:off x="4030" y="3460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Example (cont.)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90B96-E64A-4410-A2E8-D2AAA259AEF3}" type="slidenum">
              <a:rPr lang="en-US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295400"/>
            <a:ext cx="2163763" cy="1631950"/>
            <a:chOff x="4030" y="3045"/>
            <a:chExt cx="1363" cy="102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8368" name="Oval 6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1/8</a:t>
                  </a:r>
                </a:p>
              </p:txBody>
            </p:sp>
            <p:sp>
              <p:nvSpPr>
                <p:cNvPr id="8369" name="Oval 7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2/7</a:t>
                  </a:r>
                </a:p>
              </p:txBody>
            </p:sp>
            <p:sp>
              <p:nvSpPr>
                <p:cNvPr id="8370" name="Oval 8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sym typeface="Symbol" pitchFamily="18" charset="2"/>
                  </a:endParaRPr>
                </a:p>
              </p:txBody>
            </p:sp>
            <p:sp>
              <p:nvSpPr>
                <p:cNvPr id="8371" name="Oval 9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4/5</a:t>
                  </a:r>
                </a:p>
              </p:txBody>
            </p:sp>
            <p:sp>
              <p:nvSpPr>
                <p:cNvPr id="8372" name="Oval 10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3/6</a:t>
                  </a:r>
                </a:p>
              </p:txBody>
            </p:sp>
            <p:sp>
              <p:nvSpPr>
                <p:cNvPr id="8373" name="Oval 11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sym typeface="Symbol" pitchFamily="18" charset="2"/>
                  </a:endParaRPr>
                </a:p>
              </p:txBody>
            </p:sp>
            <p:sp>
              <p:nvSpPr>
                <p:cNvPr id="837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u</a:t>
                  </a:r>
                </a:p>
              </p:txBody>
            </p:sp>
            <p:sp>
              <p:nvSpPr>
                <p:cNvPr id="837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v</a:t>
                  </a:r>
                </a:p>
              </p:txBody>
            </p:sp>
            <p:sp>
              <p:nvSpPr>
                <p:cNvPr id="837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w</a:t>
                  </a:r>
                </a:p>
              </p:txBody>
            </p:sp>
            <p:sp>
              <p:nvSpPr>
                <p:cNvPr id="837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x</a:t>
                  </a:r>
                </a:p>
              </p:txBody>
            </p:sp>
            <p:sp>
              <p:nvSpPr>
                <p:cNvPr id="837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y</a:t>
                  </a:r>
                </a:p>
              </p:txBody>
            </p:sp>
            <p:sp>
              <p:nvSpPr>
                <p:cNvPr id="837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8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8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82" name="Line 20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83" name="Line 21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8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8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z</a:t>
                  </a:r>
                </a:p>
              </p:txBody>
            </p:sp>
            <p:sp>
              <p:nvSpPr>
                <p:cNvPr id="838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87" name="Freeform 25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>
                    <a:gd name="T0" fmla="*/ 0 w 177"/>
                    <a:gd name="T1" fmla="*/ 226 h 276"/>
                    <a:gd name="T2" fmla="*/ 107 w 177"/>
                    <a:gd name="T3" fmla="*/ 271 h 276"/>
                    <a:gd name="T4" fmla="*/ 169 w 177"/>
                    <a:gd name="T5" fmla="*/ 198 h 276"/>
                    <a:gd name="T6" fmla="*/ 158 w 177"/>
                    <a:gd name="T7" fmla="*/ 68 h 276"/>
                    <a:gd name="T8" fmla="*/ 62 w 177"/>
                    <a:gd name="T9" fmla="*/ 0 h 276"/>
                    <a:gd name="T10" fmla="*/ 11 w 177"/>
                    <a:gd name="T11" fmla="*/ 68 h 27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7"/>
                    <a:gd name="T19" fmla="*/ 0 h 276"/>
                    <a:gd name="T20" fmla="*/ 177 w 177"/>
                    <a:gd name="T21" fmla="*/ 276 h 27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367" name="Text Box 26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7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sp>
          <p:nvSpPr>
            <p:cNvPr id="8365" name="Text Box 27"/>
            <p:cNvSpPr txBox="1">
              <a:spLocks noChangeArrowheads="1"/>
            </p:cNvSpPr>
            <p:nvPr/>
          </p:nvSpPr>
          <p:spPr bwMode="auto">
            <a:xfrm>
              <a:off x="4030" y="3460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186113" y="1284288"/>
            <a:ext cx="2163762" cy="1631950"/>
            <a:chOff x="4030" y="3045"/>
            <a:chExt cx="1363" cy="1028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8344" name="Oval 31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1/8</a:t>
                  </a:r>
                </a:p>
              </p:txBody>
            </p:sp>
            <p:sp>
              <p:nvSpPr>
                <p:cNvPr id="8345" name="Oval 32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2/7</a:t>
                  </a:r>
                </a:p>
              </p:txBody>
            </p:sp>
            <p:sp>
              <p:nvSpPr>
                <p:cNvPr id="8346" name="Oval 33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sym typeface="Symbol" pitchFamily="18" charset="2"/>
                    </a:rPr>
                    <a:t>9/ </a:t>
                  </a:r>
                </a:p>
              </p:txBody>
            </p:sp>
            <p:sp>
              <p:nvSpPr>
                <p:cNvPr id="8347" name="Oval 34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4/5</a:t>
                  </a:r>
                </a:p>
              </p:txBody>
            </p:sp>
            <p:sp>
              <p:nvSpPr>
                <p:cNvPr id="8348" name="Oval 35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3/6</a:t>
                  </a:r>
                </a:p>
              </p:txBody>
            </p:sp>
            <p:sp>
              <p:nvSpPr>
                <p:cNvPr id="8349" name="Oval 36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sym typeface="Symbol" pitchFamily="18" charset="2"/>
                  </a:endParaRPr>
                </a:p>
              </p:txBody>
            </p:sp>
            <p:sp>
              <p:nvSpPr>
                <p:cNvPr id="835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u</a:t>
                  </a:r>
                </a:p>
              </p:txBody>
            </p:sp>
            <p:sp>
              <p:nvSpPr>
                <p:cNvPr id="835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v</a:t>
                  </a:r>
                </a:p>
              </p:txBody>
            </p:sp>
            <p:sp>
              <p:nvSpPr>
                <p:cNvPr id="8352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w</a:t>
                  </a:r>
                </a:p>
              </p:txBody>
            </p:sp>
            <p:sp>
              <p:nvSpPr>
                <p:cNvPr id="835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x</a:t>
                  </a:r>
                </a:p>
              </p:txBody>
            </p:sp>
            <p:sp>
              <p:nvSpPr>
                <p:cNvPr id="835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y</a:t>
                  </a:r>
                </a:p>
              </p:txBody>
            </p:sp>
            <p:sp>
              <p:nvSpPr>
                <p:cNvPr id="835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5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57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58" name="Line 45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59" name="Line 46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6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6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solidFill>
                        <a:schemeClr val="bg1"/>
                      </a:solidFill>
                      <a:latin typeface="Monotype Corsiva" pitchFamily="66" charset="0"/>
                    </a:rPr>
                    <a:t>z</a:t>
                  </a:r>
                </a:p>
              </p:txBody>
            </p:sp>
            <p:sp>
              <p:nvSpPr>
                <p:cNvPr id="8362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63" name="Freeform 50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>
                    <a:gd name="T0" fmla="*/ 0 w 177"/>
                    <a:gd name="T1" fmla="*/ 226 h 276"/>
                    <a:gd name="T2" fmla="*/ 107 w 177"/>
                    <a:gd name="T3" fmla="*/ 271 h 276"/>
                    <a:gd name="T4" fmla="*/ 169 w 177"/>
                    <a:gd name="T5" fmla="*/ 198 h 276"/>
                    <a:gd name="T6" fmla="*/ 158 w 177"/>
                    <a:gd name="T7" fmla="*/ 68 h 276"/>
                    <a:gd name="T8" fmla="*/ 62 w 177"/>
                    <a:gd name="T9" fmla="*/ 0 h 276"/>
                    <a:gd name="T10" fmla="*/ 11 w 177"/>
                    <a:gd name="T11" fmla="*/ 68 h 27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7"/>
                    <a:gd name="T19" fmla="*/ 0 h 276"/>
                    <a:gd name="T20" fmla="*/ 177 w 177"/>
                    <a:gd name="T21" fmla="*/ 276 h 27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343" name="Text Box 51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7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  <p:sp>
          <p:nvSpPr>
            <p:cNvPr id="8341" name="Text Box 52"/>
            <p:cNvSpPr txBox="1">
              <a:spLocks noChangeArrowheads="1"/>
            </p:cNvSpPr>
            <p:nvPr/>
          </p:nvSpPr>
          <p:spPr bwMode="auto">
            <a:xfrm>
              <a:off x="4030" y="3460"/>
              <a:ext cx="1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6015038" y="1284288"/>
            <a:ext cx="2163762" cy="1631950"/>
            <a:chOff x="3789" y="883"/>
            <a:chExt cx="1363" cy="1028"/>
          </a:xfrm>
        </p:grpSpPr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10" name="Group 55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11" name="Group 56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8320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1/8</a:t>
                    </a:r>
                  </a:p>
                </p:txBody>
              </p:sp>
              <p:sp>
                <p:nvSpPr>
                  <p:cNvPr id="8321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2/7</a:t>
                    </a:r>
                  </a:p>
                </p:txBody>
              </p:sp>
              <p:sp>
                <p:nvSpPr>
                  <p:cNvPr id="8322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  <a:sym typeface="Symbol" pitchFamily="18" charset="2"/>
                      </a:rPr>
                      <a:t>9/ </a:t>
                    </a:r>
                  </a:p>
                </p:txBody>
              </p:sp>
              <p:sp>
                <p:nvSpPr>
                  <p:cNvPr id="8323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4/5</a:t>
                    </a:r>
                  </a:p>
                </p:txBody>
              </p:sp>
              <p:sp>
                <p:nvSpPr>
                  <p:cNvPr id="8324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3/6</a:t>
                    </a:r>
                  </a:p>
                </p:txBody>
              </p:sp>
              <p:sp>
                <p:nvSpPr>
                  <p:cNvPr id="8325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  <a:sym typeface="Symbol" pitchFamily="18" charset="2"/>
                    </a:endParaRPr>
                  </a:p>
                </p:txBody>
              </p:sp>
              <p:sp>
                <p:nvSpPr>
                  <p:cNvPr id="8326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solidFill>
                          <a:schemeClr val="bg1"/>
                        </a:solidFill>
                        <a:latin typeface="Monotype Corsiva" pitchFamily="66" charset="0"/>
                      </a:rPr>
                      <a:t>u</a:t>
                    </a:r>
                  </a:p>
                </p:txBody>
              </p:sp>
              <p:sp>
                <p:nvSpPr>
                  <p:cNvPr id="8327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solidFill>
                          <a:schemeClr val="bg1"/>
                        </a:solidFill>
                        <a:latin typeface="Monotype Corsiva" pitchFamily="66" charset="0"/>
                      </a:rPr>
                      <a:t>v</a:t>
                    </a:r>
                  </a:p>
                </p:txBody>
              </p:sp>
              <p:sp>
                <p:nvSpPr>
                  <p:cNvPr id="8328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solidFill>
                          <a:schemeClr val="bg1"/>
                        </a:solidFill>
                        <a:latin typeface="Monotype Corsiva" pitchFamily="66" charset="0"/>
                      </a:rPr>
                      <a:t>w</a:t>
                    </a:r>
                  </a:p>
                </p:txBody>
              </p:sp>
              <p:sp>
                <p:nvSpPr>
                  <p:cNvPr id="8329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solidFill>
                          <a:schemeClr val="bg1"/>
                        </a:solidFill>
                        <a:latin typeface="Monotype Corsiva" pitchFamily="66" charset="0"/>
                      </a:rPr>
                      <a:t>x</a:t>
                    </a:r>
                  </a:p>
                </p:txBody>
              </p:sp>
              <p:sp>
                <p:nvSpPr>
                  <p:cNvPr id="8330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solidFill>
                          <a:schemeClr val="bg1"/>
                        </a:solidFill>
                        <a:latin typeface="Monotype Corsiva" pitchFamily="66" charset="0"/>
                      </a:rPr>
                      <a:t>y</a:t>
                    </a:r>
                  </a:p>
                </p:txBody>
              </p:sp>
              <p:sp>
                <p:nvSpPr>
                  <p:cNvPr id="8331" name="Line 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32" name="Line 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33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34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35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36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37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solidFill>
                          <a:schemeClr val="bg1"/>
                        </a:solidFill>
                        <a:latin typeface="Monotype Corsiva" pitchFamily="66" charset="0"/>
                      </a:rPr>
                      <a:t>z</a:t>
                    </a:r>
                  </a:p>
                </p:txBody>
              </p:sp>
              <p:sp>
                <p:nvSpPr>
                  <p:cNvPr id="8338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39" name="Freeform 76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>
                      <a:gd name="T0" fmla="*/ 0 w 177"/>
                      <a:gd name="T1" fmla="*/ 226 h 276"/>
                      <a:gd name="T2" fmla="*/ 107 w 177"/>
                      <a:gd name="T3" fmla="*/ 271 h 276"/>
                      <a:gd name="T4" fmla="*/ 169 w 177"/>
                      <a:gd name="T5" fmla="*/ 198 h 276"/>
                      <a:gd name="T6" fmla="*/ 158 w 177"/>
                      <a:gd name="T7" fmla="*/ 68 h 276"/>
                      <a:gd name="T8" fmla="*/ 62 w 177"/>
                      <a:gd name="T9" fmla="*/ 0 h 276"/>
                      <a:gd name="T10" fmla="*/ 11 w 177"/>
                      <a:gd name="T11" fmla="*/ 68 h 27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7"/>
                      <a:gd name="T19" fmla="*/ 0 h 276"/>
                      <a:gd name="T20" fmla="*/ 177 w 177"/>
                      <a:gd name="T21" fmla="*/ 276 h 27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31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78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8317" name="Text Box 78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6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sp>
          <p:nvSpPr>
            <p:cNvPr id="8315" name="Text Box 79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358775" y="3060700"/>
            <a:ext cx="2163763" cy="1631950"/>
            <a:chOff x="3789" y="883"/>
            <a:chExt cx="1363" cy="1028"/>
          </a:xfrm>
        </p:grpSpPr>
        <p:grpSp>
          <p:nvGrpSpPr>
            <p:cNvPr id="13" name="Group 81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14" name="Group 82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15" name="Group 83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8294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1/8</a:t>
                    </a:r>
                  </a:p>
                </p:txBody>
              </p:sp>
              <p:sp>
                <p:nvSpPr>
                  <p:cNvPr id="8295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2/7</a:t>
                    </a:r>
                  </a:p>
                </p:txBody>
              </p:sp>
              <p:sp>
                <p:nvSpPr>
                  <p:cNvPr id="8296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  <a:sym typeface="Symbol" pitchFamily="18" charset="2"/>
                      </a:rPr>
                      <a:t>9/ </a:t>
                    </a:r>
                  </a:p>
                </p:txBody>
              </p:sp>
              <p:sp>
                <p:nvSpPr>
                  <p:cNvPr id="8297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4/5</a:t>
                    </a:r>
                  </a:p>
                </p:txBody>
              </p:sp>
              <p:sp>
                <p:nvSpPr>
                  <p:cNvPr id="8298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3/6</a:t>
                    </a:r>
                  </a:p>
                </p:txBody>
              </p:sp>
              <p:sp>
                <p:nvSpPr>
                  <p:cNvPr id="8299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bg1"/>
                        </a:solidFill>
                        <a:sym typeface="Symbol" pitchFamily="18" charset="2"/>
                      </a:rPr>
                      <a:t>10/ </a:t>
                    </a:r>
                  </a:p>
                </p:txBody>
              </p:sp>
              <p:sp>
                <p:nvSpPr>
                  <p:cNvPr id="8300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solidFill>
                          <a:schemeClr val="bg1"/>
                        </a:solidFill>
                        <a:latin typeface="Monotype Corsiva" pitchFamily="66" charset="0"/>
                      </a:rPr>
                      <a:t>u</a:t>
                    </a:r>
                  </a:p>
                </p:txBody>
              </p:sp>
              <p:sp>
                <p:nvSpPr>
                  <p:cNvPr id="8301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solidFill>
                          <a:schemeClr val="bg1"/>
                        </a:solidFill>
                        <a:latin typeface="Monotype Corsiva" pitchFamily="66" charset="0"/>
                      </a:rPr>
                      <a:t>v</a:t>
                    </a:r>
                  </a:p>
                </p:txBody>
              </p:sp>
              <p:sp>
                <p:nvSpPr>
                  <p:cNvPr id="8302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solidFill>
                          <a:schemeClr val="bg1"/>
                        </a:solidFill>
                        <a:latin typeface="Monotype Corsiva" pitchFamily="66" charset="0"/>
                      </a:rPr>
                      <a:t>w</a:t>
                    </a:r>
                  </a:p>
                </p:txBody>
              </p:sp>
              <p:sp>
                <p:nvSpPr>
                  <p:cNvPr id="8303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solidFill>
                          <a:schemeClr val="bg1"/>
                        </a:solidFill>
                        <a:latin typeface="Monotype Corsiva" pitchFamily="66" charset="0"/>
                      </a:rPr>
                      <a:t>x</a:t>
                    </a:r>
                  </a:p>
                </p:txBody>
              </p:sp>
              <p:sp>
                <p:nvSpPr>
                  <p:cNvPr id="8304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solidFill>
                          <a:schemeClr val="bg1"/>
                        </a:solidFill>
                        <a:latin typeface="Monotype Corsiva" pitchFamily="66" charset="0"/>
                      </a:rPr>
                      <a:t>y</a:t>
                    </a:r>
                  </a:p>
                </p:txBody>
              </p:sp>
              <p:sp>
                <p:nvSpPr>
                  <p:cNvPr id="8305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06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07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08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09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10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11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solidFill>
                          <a:schemeClr val="bg1"/>
                        </a:solidFill>
                        <a:latin typeface="Monotype Corsiva" pitchFamily="66" charset="0"/>
                      </a:rPr>
                      <a:t>z</a:t>
                    </a:r>
                  </a:p>
                </p:txBody>
              </p:sp>
              <p:sp>
                <p:nvSpPr>
                  <p:cNvPr id="8312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313" name="Freeform 103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>
                      <a:gd name="T0" fmla="*/ 0 w 177"/>
                      <a:gd name="T1" fmla="*/ 226 h 276"/>
                      <a:gd name="T2" fmla="*/ 107 w 177"/>
                      <a:gd name="T3" fmla="*/ 271 h 276"/>
                      <a:gd name="T4" fmla="*/ 169 w 177"/>
                      <a:gd name="T5" fmla="*/ 198 h 276"/>
                      <a:gd name="T6" fmla="*/ 158 w 177"/>
                      <a:gd name="T7" fmla="*/ 68 h 276"/>
                      <a:gd name="T8" fmla="*/ 62 w 177"/>
                      <a:gd name="T9" fmla="*/ 0 h 276"/>
                      <a:gd name="T10" fmla="*/ 11 w 177"/>
                      <a:gd name="T11" fmla="*/ 68 h 27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7"/>
                      <a:gd name="T19" fmla="*/ 0 h 276"/>
                      <a:gd name="T20" fmla="*/ 177 w 177"/>
                      <a:gd name="T21" fmla="*/ 276 h 27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29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78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8291" name="Text Box 105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6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sp>
          <p:nvSpPr>
            <p:cNvPr id="8289" name="Text Box 106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3140076" y="3060700"/>
            <a:ext cx="2297113" cy="1631950"/>
            <a:chOff x="1993" y="2024"/>
            <a:chExt cx="1447" cy="1028"/>
          </a:xfrm>
        </p:grpSpPr>
        <p:grpSp>
          <p:nvGrpSpPr>
            <p:cNvPr id="17" name="Group 108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18" name="Group 109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19" name="Group 110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20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8268" name="Oval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8269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8270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9/ </a:t>
                      </a:r>
                    </a:p>
                  </p:txBody>
                </p:sp>
                <p:sp>
                  <p:nvSpPr>
                    <p:cNvPr id="8271" name="Oval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8272" name="Oval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8273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10/ </a:t>
                      </a:r>
                    </a:p>
                  </p:txBody>
                </p:sp>
                <p:sp>
                  <p:nvSpPr>
                    <p:cNvPr id="8274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8275" name="Text Box 1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8276" name="Text Box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8277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8278" name="Text Box 1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8279" name="Line 1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80" name="Line 1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81" name="Line 1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82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83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84" name="Line 1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85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8286" name="Line 1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87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>
                        <a:gd name="T0" fmla="*/ 0 w 177"/>
                        <a:gd name="T1" fmla="*/ 226 h 276"/>
                        <a:gd name="T2" fmla="*/ 107 w 177"/>
                        <a:gd name="T3" fmla="*/ 271 h 276"/>
                        <a:gd name="T4" fmla="*/ 169 w 177"/>
                        <a:gd name="T5" fmla="*/ 198 h 276"/>
                        <a:gd name="T6" fmla="*/ 158 w 177"/>
                        <a:gd name="T7" fmla="*/ 68 h 276"/>
                        <a:gd name="T8" fmla="*/ 62 w 177"/>
                        <a:gd name="T9" fmla="*/ 0 h 276"/>
                        <a:gd name="T10" fmla="*/ 11 w 177"/>
                        <a:gd name="T11" fmla="*/ 68 h 27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7"/>
                        <a:gd name="T19" fmla="*/ 0 h 276"/>
                        <a:gd name="T20" fmla="*/ 177 w 177"/>
                        <a:gd name="T21" fmla="*/ 276 h 27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8267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78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>
                        <a:solidFill>
                          <a:schemeClr val="bg1"/>
                        </a:solidFill>
                      </a:rPr>
                      <a:t>B</a:t>
                    </a:r>
                  </a:p>
                </p:txBody>
              </p:sp>
            </p:grpSp>
            <p:sp>
              <p:nvSpPr>
                <p:cNvPr id="826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68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chemeClr val="bg1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8263" name="Text Box 134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sp>
          <p:nvSpPr>
            <p:cNvPr id="8261" name="Text Box 135"/>
            <p:cNvSpPr txBox="1">
              <a:spLocks noChangeArrowheads="1"/>
            </p:cNvSpPr>
            <p:nvPr/>
          </p:nvSpPr>
          <p:spPr bwMode="auto">
            <a:xfrm>
              <a:off x="3262" y="2483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015039" y="3060700"/>
            <a:ext cx="2297113" cy="1631950"/>
            <a:chOff x="1993" y="2024"/>
            <a:chExt cx="1447" cy="1028"/>
          </a:xfrm>
        </p:grpSpPr>
        <p:grpSp>
          <p:nvGrpSpPr>
            <p:cNvPr id="22" name="Group 137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23" name="Group 138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24" name="Group 139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25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8240" name="Oval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8241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8242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9/ </a:t>
                      </a:r>
                    </a:p>
                  </p:txBody>
                </p:sp>
                <p:sp>
                  <p:nvSpPr>
                    <p:cNvPr id="8243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8244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8245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8246" name="Text Box 1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8247" name="Text Box 1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8248" name="Text Box 1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8249" name="Text Box 1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8250" name="Text Box 1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8251" name="Line 1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52" name="Line 1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53" name="Line 1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54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55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56" name="Line 1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57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8258" name="Line 1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59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>
                        <a:gd name="T0" fmla="*/ 0 w 177"/>
                        <a:gd name="T1" fmla="*/ 226 h 276"/>
                        <a:gd name="T2" fmla="*/ 107 w 177"/>
                        <a:gd name="T3" fmla="*/ 271 h 276"/>
                        <a:gd name="T4" fmla="*/ 169 w 177"/>
                        <a:gd name="T5" fmla="*/ 198 h 276"/>
                        <a:gd name="T6" fmla="*/ 158 w 177"/>
                        <a:gd name="T7" fmla="*/ 68 h 276"/>
                        <a:gd name="T8" fmla="*/ 62 w 177"/>
                        <a:gd name="T9" fmla="*/ 0 h 276"/>
                        <a:gd name="T10" fmla="*/ 11 w 177"/>
                        <a:gd name="T11" fmla="*/ 68 h 27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7"/>
                        <a:gd name="T19" fmla="*/ 0 h 276"/>
                        <a:gd name="T20" fmla="*/ 177 w 177"/>
                        <a:gd name="T21" fmla="*/ 276 h 27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8239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78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>
                        <a:solidFill>
                          <a:schemeClr val="bg1"/>
                        </a:solidFill>
                      </a:rPr>
                      <a:t>B</a:t>
                    </a:r>
                  </a:p>
                </p:txBody>
              </p:sp>
            </p:grpSp>
            <p:sp>
              <p:nvSpPr>
                <p:cNvPr id="8237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68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chemeClr val="bg1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8235" name="Text Box 163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sp>
          <p:nvSpPr>
            <p:cNvPr id="8233" name="Text Box 164"/>
            <p:cNvSpPr txBox="1">
              <a:spLocks noChangeArrowheads="1"/>
            </p:cNvSpPr>
            <p:nvPr/>
          </p:nvSpPr>
          <p:spPr bwMode="auto">
            <a:xfrm>
              <a:off x="3262" y="2483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26" name="Group 165"/>
          <p:cNvGrpSpPr>
            <a:grpSpLocks/>
          </p:cNvGrpSpPr>
          <p:nvPr/>
        </p:nvGrpSpPr>
        <p:grpSpPr bwMode="auto">
          <a:xfrm>
            <a:off x="358776" y="4837113"/>
            <a:ext cx="2297113" cy="1631950"/>
            <a:chOff x="1993" y="2024"/>
            <a:chExt cx="1447" cy="1028"/>
          </a:xfrm>
        </p:grpSpPr>
        <p:grpSp>
          <p:nvGrpSpPr>
            <p:cNvPr id="27" name="Group 166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28" name="Group 167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29" name="Group 168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30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8212" name="Oval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8213" name="Oval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8214" name="Oval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9/12 </a:t>
                      </a:r>
                    </a:p>
                  </p:txBody>
                </p:sp>
                <p:sp>
                  <p:nvSpPr>
                    <p:cNvPr id="8215" name="Oval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8216" name="Oval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8217" name="Oval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8218" name="Text Box 1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8219" name="Text Box 1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8220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8221" name="Text Box 1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8222" name="Text Box 1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8223" name="Line 18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24" name="Line 18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25" name="Line 1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26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27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28" name="Line 1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29" name="Text Box 1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8230" name="Line 1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8231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>
                        <a:gd name="T0" fmla="*/ 0 w 177"/>
                        <a:gd name="T1" fmla="*/ 226 h 276"/>
                        <a:gd name="T2" fmla="*/ 107 w 177"/>
                        <a:gd name="T3" fmla="*/ 271 h 276"/>
                        <a:gd name="T4" fmla="*/ 169 w 177"/>
                        <a:gd name="T5" fmla="*/ 198 h 276"/>
                        <a:gd name="T6" fmla="*/ 158 w 177"/>
                        <a:gd name="T7" fmla="*/ 68 h 276"/>
                        <a:gd name="T8" fmla="*/ 62 w 177"/>
                        <a:gd name="T9" fmla="*/ 0 h 276"/>
                        <a:gd name="T10" fmla="*/ 11 w 177"/>
                        <a:gd name="T11" fmla="*/ 68 h 27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7"/>
                        <a:gd name="T19" fmla="*/ 0 h 276"/>
                        <a:gd name="T20" fmla="*/ 177 w 177"/>
                        <a:gd name="T21" fmla="*/ 276 h 27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8211" name="Text Box 1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78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>
                        <a:solidFill>
                          <a:schemeClr val="bg1"/>
                        </a:solidFill>
                      </a:rPr>
                      <a:t>B</a:t>
                    </a:r>
                  </a:p>
                </p:txBody>
              </p:sp>
            </p:grpSp>
            <p:sp>
              <p:nvSpPr>
                <p:cNvPr id="8209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68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solidFill>
                        <a:schemeClr val="bg1"/>
                      </a:solidFill>
                    </a:rPr>
                    <a:t>F</a:t>
                  </a:r>
                </a:p>
              </p:txBody>
            </p:sp>
          </p:grpSp>
          <p:sp>
            <p:nvSpPr>
              <p:cNvPr id="8207" name="Text Box 192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sp>
          <p:nvSpPr>
            <p:cNvPr id="8205" name="Text Box 193"/>
            <p:cNvSpPr txBox="1">
              <a:spLocks noChangeArrowheads="1"/>
            </p:cNvSpPr>
            <p:nvPr/>
          </p:nvSpPr>
          <p:spPr bwMode="auto">
            <a:xfrm>
              <a:off x="3262" y="2483"/>
              <a:ext cx="1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710850" name="Rectangle 194"/>
          <p:cNvSpPr>
            <a:spLocks noChangeArrowheads="1"/>
          </p:cNvSpPr>
          <p:nvPr/>
        </p:nvSpPr>
        <p:spPr bwMode="auto">
          <a:xfrm>
            <a:off x="3271838" y="4805363"/>
            <a:ext cx="53260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The results of DFS may depend on:</a:t>
            </a:r>
          </a:p>
          <a:p>
            <a:pPr lvl="1">
              <a:buFontTx/>
              <a:buChar char="•"/>
            </a:pP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The order in which nodes are explored in procedure DFS</a:t>
            </a:r>
          </a:p>
          <a:p>
            <a:pPr lvl="1">
              <a:buFontTx/>
              <a:buChar char="•"/>
            </a:pPr>
            <a:r>
              <a:rPr lang="en-US" sz="2000">
                <a:solidFill>
                  <a:schemeClr val="bg1"/>
                </a:solidFill>
              </a:rPr>
              <a:t> The order in which the neighbors of a vertex are visited in DFS-VISIT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8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Edge Classification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5043487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smtClean="0"/>
              <a:t>Tree edge </a:t>
            </a:r>
            <a:r>
              <a:rPr lang="en-US" sz="2400" smtClean="0"/>
              <a:t>(reaches a WHITE vertex)</a:t>
            </a:r>
            <a:r>
              <a:rPr lang="en-US" sz="2400" b="1" smtClean="0"/>
              <a:t>: </a:t>
            </a:r>
            <a:endParaRPr lang="en-US" sz="2400" smtClean="0"/>
          </a:p>
          <a:p>
            <a:pPr lvl="1">
              <a:lnSpc>
                <a:spcPct val="120000"/>
              </a:lnSpc>
            </a:pPr>
            <a:r>
              <a:rPr lang="en-US" sz="2000" smtClean="0">
                <a:latin typeface="Comic Sans MS" pitchFamily="66" charset="0"/>
              </a:rPr>
              <a:t>(u, v)</a:t>
            </a:r>
            <a:r>
              <a:rPr lang="en-US" sz="2000" smtClean="0"/>
              <a:t> is a tree edge if </a:t>
            </a:r>
            <a:r>
              <a:rPr lang="en-US" sz="2000" smtClean="0">
                <a:latin typeface="Comic Sans MS" pitchFamily="66" charset="0"/>
              </a:rPr>
              <a:t>v </a:t>
            </a:r>
            <a:r>
              <a:rPr lang="en-US" sz="2000" smtClean="0"/>
              <a:t>was first discovered by exploring edge </a:t>
            </a:r>
            <a:r>
              <a:rPr lang="en-US" sz="2000" smtClean="0">
                <a:latin typeface="Comic Sans MS" pitchFamily="66" charset="0"/>
              </a:rPr>
              <a:t>(u, v)</a:t>
            </a:r>
          </a:p>
          <a:p>
            <a:pPr lvl="1">
              <a:lnSpc>
                <a:spcPct val="120000"/>
              </a:lnSpc>
            </a:pPr>
            <a:endParaRPr lang="en-US" sz="2000" smtClean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sz="2400" b="1" smtClean="0"/>
              <a:t>Back edge </a:t>
            </a:r>
            <a:r>
              <a:rPr lang="en-US" sz="2400" smtClean="0"/>
              <a:t>(reaches a GRAY vertex)</a:t>
            </a:r>
            <a:r>
              <a:rPr lang="en-US" sz="2400" b="1" smtClean="0"/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 smtClean="0">
                <a:latin typeface="Comic Sans MS" pitchFamily="66" charset="0"/>
              </a:rPr>
              <a:t>(u, v)</a:t>
            </a:r>
            <a:r>
              <a:rPr lang="en-US" sz="2000" smtClean="0"/>
              <a:t>, connecting a vertex </a:t>
            </a:r>
            <a:r>
              <a:rPr lang="en-US" sz="2000" smtClean="0">
                <a:latin typeface="Comic Sans MS" pitchFamily="66" charset="0"/>
              </a:rPr>
              <a:t>u</a:t>
            </a:r>
            <a:r>
              <a:rPr lang="en-US" sz="2000" smtClean="0"/>
              <a:t> to an ancestor </a:t>
            </a:r>
            <a:r>
              <a:rPr lang="en-US" sz="2000" smtClean="0">
                <a:latin typeface="Comic Sans MS" pitchFamily="66" charset="0"/>
              </a:rPr>
              <a:t>v</a:t>
            </a:r>
            <a:r>
              <a:rPr lang="en-US" sz="2000" smtClean="0"/>
              <a:t> in a depth first tree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Self loops (in directed graphs) are also back edges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C4544-5372-4BCB-A264-EE46511E3187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30925" y="1319213"/>
            <a:ext cx="2160588" cy="1631950"/>
            <a:chOff x="576" y="863"/>
            <a:chExt cx="1361" cy="1028"/>
          </a:xfrm>
        </p:grpSpPr>
        <p:sp>
          <p:nvSpPr>
            <p:cNvPr id="9245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1/  </a:t>
              </a:r>
            </a:p>
          </p:txBody>
        </p:sp>
        <p:sp>
          <p:nvSpPr>
            <p:cNvPr id="9246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9247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9248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9249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9250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9251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9252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9253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9254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9255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9256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9263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130925" y="3803650"/>
            <a:ext cx="2160588" cy="1631950"/>
            <a:chOff x="2444" y="2015"/>
            <a:chExt cx="1361" cy="1028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9225" name="Oval 27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ym typeface="Symbol" pitchFamily="18" charset="2"/>
                  </a:rPr>
                  <a:t>1/  </a:t>
                </a:r>
              </a:p>
            </p:txBody>
          </p:sp>
          <p:sp>
            <p:nvSpPr>
              <p:cNvPr id="9226" name="Oval 28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ym typeface="Symbol" pitchFamily="18" charset="2"/>
                  </a:rPr>
                  <a:t>2/   </a:t>
                </a:r>
              </a:p>
            </p:txBody>
          </p:sp>
          <p:sp>
            <p:nvSpPr>
              <p:cNvPr id="9227" name="Oval 29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ym typeface="Symbol" pitchFamily="18" charset="2"/>
                </a:endParaRPr>
              </a:p>
            </p:txBody>
          </p:sp>
          <p:sp>
            <p:nvSpPr>
              <p:cNvPr id="9228" name="Oval 30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ym typeface="Symbol" pitchFamily="18" charset="2"/>
                  </a:rPr>
                  <a:t>4/  </a:t>
                </a:r>
              </a:p>
            </p:txBody>
          </p:sp>
          <p:sp>
            <p:nvSpPr>
              <p:cNvPr id="9229" name="Oval 31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ym typeface="Symbol" pitchFamily="18" charset="2"/>
                  </a:rPr>
                  <a:t>3/  </a:t>
                </a:r>
              </a:p>
            </p:txBody>
          </p:sp>
          <p:sp>
            <p:nvSpPr>
              <p:cNvPr id="9230" name="Oval 32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ym typeface="Symbol" pitchFamily="18" charset="2"/>
                </a:endParaRPr>
              </a:p>
            </p:txBody>
          </p:sp>
          <p:sp>
            <p:nvSpPr>
              <p:cNvPr id="9231" name="Text Box 33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u</a:t>
                </a:r>
              </a:p>
            </p:txBody>
          </p:sp>
          <p:sp>
            <p:nvSpPr>
              <p:cNvPr id="9232" name="Text Box 34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v</a:t>
                </a:r>
              </a:p>
            </p:txBody>
          </p:sp>
          <p:sp>
            <p:nvSpPr>
              <p:cNvPr id="9233" name="Text Box 35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w</a:t>
                </a:r>
              </a:p>
            </p:txBody>
          </p:sp>
          <p:sp>
            <p:nvSpPr>
              <p:cNvPr id="9234" name="Text Box 36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x</a:t>
                </a:r>
              </a:p>
            </p:txBody>
          </p:sp>
          <p:sp>
            <p:nvSpPr>
              <p:cNvPr id="9235" name="Text Box 37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y</a:t>
                </a:r>
              </a:p>
            </p:txBody>
          </p:sp>
          <p:sp>
            <p:nvSpPr>
              <p:cNvPr id="9236" name="Line 38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7" name="Line 39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8" name="Line 40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9" name="Line 41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Line 42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Line 43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Text Box 44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z</a:t>
                </a:r>
              </a:p>
            </p:txBody>
          </p:sp>
          <p:sp>
            <p:nvSpPr>
              <p:cNvPr id="9243" name="Line 45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Freeform 46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>
                  <a:gd name="T0" fmla="*/ 0 w 177"/>
                  <a:gd name="T1" fmla="*/ 226 h 276"/>
                  <a:gd name="T2" fmla="*/ 107 w 177"/>
                  <a:gd name="T3" fmla="*/ 271 h 276"/>
                  <a:gd name="T4" fmla="*/ 169 w 177"/>
                  <a:gd name="T5" fmla="*/ 198 h 276"/>
                  <a:gd name="T6" fmla="*/ 158 w 177"/>
                  <a:gd name="T7" fmla="*/ 68 h 276"/>
                  <a:gd name="T8" fmla="*/ 62 w 177"/>
                  <a:gd name="T9" fmla="*/ 0 h 276"/>
                  <a:gd name="T10" fmla="*/ 11 w 177"/>
                  <a:gd name="T11" fmla="*/ 68 h 2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276"/>
                  <a:gd name="T20" fmla="*/ 177 w 177"/>
                  <a:gd name="T21" fmla="*/ 276 h 2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4" name="Text Box 47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Edge Classification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5908675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smtClean="0"/>
              <a:t>Forward edge </a:t>
            </a:r>
            <a:r>
              <a:rPr lang="en-US" sz="2400" smtClean="0"/>
              <a:t>(reaches a BLACK vertex &amp; </a:t>
            </a:r>
            <a:r>
              <a:rPr lang="en-US" sz="2400" smtClean="0">
                <a:latin typeface="Comic Sans MS" pitchFamily="66" charset="0"/>
              </a:rPr>
              <a:t>d[u] &lt; d[v]</a:t>
            </a:r>
            <a:r>
              <a:rPr lang="en-US" sz="2400" smtClean="0"/>
              <a:t>)</a:t>
            </a:r>
            <a:r>
              <a:rPr lang="en-US" sz="2400" b="1" smtClean="0"/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Non-tree edges </a:t>
            </a:r>
            <a:r>
              <a:rPr lang="en-US" sz="2000" smtClean="0">
                <a:latin typeface="Comic Sans MS" pitchFamily="66" charset="0"/>
              </a:rPr>
              <a:t>(u, v)</a:t>
            </a:r>
            <a:r>
              <a:rPr lang="en-US" sz="2000" smtClean="0"/>
              <a:t> that connect a vertex </a:t>
            </a:r>
            <a:r>
              <a:rPr lang="en-US" sz="2000" smtClean="0">
                <a:latin typeface="Comic Sans MS" pitchFamily="66" charset="0"/>
              </a:rPr>
              <a:t>u</a:t>
            </a:r>
            <a:r>
              <a:rPr lang="en-US" sz="2000" smtClean="0"/>
              <a:t> to a descendant </a:t>
            </a:r>
            <a:r>
              <a:rPr lang="en-US" sz="2000" smtClean="0">
                <a:latin typeface="Comic Sans MS" pitchFamily="66" charset="0"/>
              </a:rPr>
              <a:t>v</a:t>
            </a:r>
            <a:r>
              <a:rPr lang="en-US" sz="2000" smtClean="0"/>
              <a:t> in a depth first tree</a:t>
            </a:r>
          </a:p>
          <a:p>
            <a:pPr lvl="1">
              <a:lnSpc>
                <a:spcPct val="120000"/>
              </a:lnSpc>
            </a:pPr>
            <a:endParaRPr lang="en-US" sz="2000" smtClean="0"/>
          </a:p>
          <a:p>
            <a:pPr>
              <a:lnSpc>
                <a:spcPct val="120000"/>
              </a:lnSpc>
            </a:pPr>
            <a:r>
              <a:rPr lang="en-US" sz="2400" b="1" smtClean="0"/>
              <a:t>Cross edge </a:t>
            </a:r>
            <a:r>
              <a:rPr lang="en-US" sz="2400" smtClean="0"/>
              <a:t>(reaches a BLACK vertex &amp; </a:t>
            </a:r>
            <a:r>
              <a:rPr lang="en-US" sz="2400" smtClean="0">
                <a:latin typeface="Comic Sans MS" pitchFamily="66" charset="0"/>
              </a:rPr>
              <a:t>d[u] &gt; d[v]</a:t>
            </a:r>
            <a:r>
              <a:rPr lang="en-US" sz="2400" smtClean="0"/>
              <a:t>)</a:t>
            </a:r>
            <a:r>
              <a:rPr lang="en-US" sz="2400" b="1" smtClean="0"/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Can go between vertices in same depth-first tree (as long as there is no ancestor / descendant relation) or between different depth-first trees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9D7AC-ABF7-48F4-ADED-C07993F80ACA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61125" y="1368425"/>
            <a:ext cx="2163763" cy="1631950"/>
            <a:chOff x="4030" y="3045"/>
            <a:chExt cx="1363" cy="102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10277" name="Oval 7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ym typeface="Symbol" pitchFamily="18" charset="2"/>
                    </a:rPr>
                    <a:t>1/</a:t>
                  </a:r>
                </a:p>
              </p:txBody>
            </p:sp>
            <p:sp>
              <p:nvSpPr>
                <p:cNvPr id="10278" name="Oval 8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2/7</a:t>
                  </a:r>
                </a:p>
              </p:txBody>
            </p:sp>
            <p:sp>
              <p:nvSpPr>
                <p:cNvPr id="10279" name="Oval 9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ym typeface="Symbol" pitchFamily="18" charset="2"/>
                  </a:endParaRPr>
                </a:p>
              </p:txBody>
            </p:sp>
            <p:sp>
              <p:nvSpPr>
                <p:cNvPr id="10280" name="Oval 10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4/5</a:t>
                  </a:r>
                </a:p>
              </p:txBody>
            </p:sp>
            <p:sp>
              <p:nvSpPr>
                <p:cNvPr id="10281" name="Oval 11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3/6</a:t>
                  </a:r>
                </a:p>
              </p:txBody>
            </p:sp>
            <p:sp>
              <p:nvSpPr>
                <p:cNvPr id="10282" name="Oval 12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ym typeface="Symbol" pitchFamily="18" charset="2"/>
                  </a:endParaRPr>
                </a:p>
              </p:txBody>
            </p:sp>
            <p:sp>
              <p:nvSpPr>
                <p:cNvPr id="1028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u</a:t>
                  </a:r>
                </a:p>
              </p:txBody>
            </p:sp>
            <p:sp>
              <p:nvSpPr>
                <p:cNvPr id="1028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v</a:t>
                  </a:r>
                </a:p>
              </p:txBody>
            </p:sp>
            <p:sp>
              <p:nvSpPr>
                <p:cNvPr id="1028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w</a:t>
                  </a:r>
                </a:p>
              </p:txBody>
            </p:sp>
            <p:sp>
              <p:nvSpPr>
                <p:cNvPr id="1028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x</a:t>
                  </a:r>
                </a:p>
              </p:txBody>
            </p:sp>
            <p:sp>
              <p:nvSpPr>
                <p:cNvPr id="102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y</a:t>
                  </a:r>
                </a:p>
              </p:txBody>
            </p:sp>
            <p:sp>
              <p:nvSpPr>
                <p:cNvPr id="1028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1" name="Line 21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2" name="Line 22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z</a:t>
                  </a:r>
                </a:p>
              </p:txBody>
            </p:sp>
            <p:sp>
              <p:nvSpPr>
                <p:cNvPr id="1029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6" name="Freeform 26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>
                    <a:gd name="T0" fmla="*/ 0 w 177"/>
                    <a:gd name="T1" fmla="*/ 226 h 276"/>
                    <a:gd name="T2" fmla="*/ 107 w 177"/>
                    <a:gd name="T3" fmla="*/ 271 h 276"/>
                    <a:gd name="T4" fmla="*/ 169 w 177"/>
                    <a:gd name="T5" fmla="*/ 198 h 276"/>
                    <a:gd name="T6" fmla="*/ 158 w 177"/>
                    <a:gd name="T7" fmla="*/ 68 h 276"/>
                    <a:gd name="T8" fmla="*/ 62 w 177"/>
                    <a:gd name="T9" fmla="*/ 0 h 276"/>
                    <a:gd name="T10" fmla="*/ 11 w 177"/>
                    <a:gd name="T11" fmla="*/ 68 h 27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7"/>
                    <a:gd name="T19" fmla="*/ 0 h 276"/>
                    <a:gd name="T20" fmla="*/ 177 w 177"/>
                    <a:gd name="T21" fmla="*/ 276 h 27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76" name="Text Box 27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10274" name="Text Box 28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461125" y="3851275"/>
            <a:ext cx="2163763" cy="1631950"/>
            <a:chOff x="3789" y="883"/>
            <a:chExt cx="1363" cy="1028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8" name="Group 32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1025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1/8</a:t>
                    </a:r>
                  </a:p>
                </p:txBody>
              </p:sp>
              <p:sp>
                <p:nvSpPr>
                  <p:cNvPr id="1025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2/7</a:t>
                    </a:r>
                  </a:p>
                </p:txBody>
              </p:sp>
              <p:sp>
                <p:nvSpPr>
                  <p:cNvPr id="10255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ym typeface="Symbol" pitchFamily="18" charset="2"/>
                      </a:rPr>
                      <a:t>9/ </a:t>
                    </a:r>
                  </a:p>
                </p:txBody>
              </p:sp>
              <p:sp>
                <p:nvSpPr>
                  <p:cNvPr id="10256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4/5</a:t>
                    </a:r>
                  </a:p>
                </p:txBody>
              </p:sp>
              <p:sp>
                <p:nvSpPr>
                  <p:cNvPr id="1025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3/6</a:t>
                    </a:r>
                  </a:p>
                </p:txBody>
              </p:sp>
              <p:sp>
                <p:nvSpPr>
                  <p:cNvPr id="10258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>
                      <a:sym typeface="Symbol" pitchFamily="18" charset="2"/>
                    </a:endParaRPr>
                  </a:p>
                </p:txBody>
              </p:sp>
              <p:sp>
                <p:nvSpPr>
                  <p:cNvPr id="10259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u</a:t>
                    </a:r>
                  </a:p>
                </p:txBody>
              </p:sp>
              <p:sp>
                <p:nvSpPr>
                  <p:cNvPr id="1026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v</a:t>
                    </a:r>
                  </a:p>
                </p:txBody>
              </p:sp>
              <p:sp>
                <p:nvSpPr>
                  <p:cNvPr id="102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w</a:t>
                    </a:r>
                  </a:p>
                </p:txBody>
              </p:sp>
              <p:sp>
                <p:nvSpPr>
                  <p:cNvPr id="10262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x</a:t>
                    </a:r>
                  </a:p>
                </p:txBody>
              </p:sp>
              <p:sp>
                <p:nvSpPr>
                  <p:cNvPr id="1026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y</a:t>
                    </a:r>
                  </a:p>
                </p:txBody>
              </p:sp>
              <p:sp>
                <p:nvSpPr>
                  <p:cNvPr id="10264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65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66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6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6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6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7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z</a:t>
                    </a:r>
                  </a:p>
                </p:txBody>
              </p:sp>
              <p:sp>
                <p:nvSpPr>
                  <p:cNvPr id="1027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72" name="Freeform 52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>
                      <a:gd name="T0" fmla="*/ 0 w 177"/>
                      <a:gd name="T1" fmla="*/ 226 h 276"/>
                      <a:gd name="T2" fmla="*/ 107 w 177"/>
                      <a:gd name="T3" fmla="*/ 271 h 276"/>
                      <a:gd name="T4" fmla="*/ 169 w 177"/>
                      <a:gd name="T5" fmla="*/ 198 h 276"/>
                      <a:gd name="T6" fmla="*/ 158 w 177"/>
                      <a:gd name="T7" fmla="*/ 68 h 276"/>
                      <a:gd name="T8" fmla="*/ 62 w 177"/>
                      <a:gd name="T9" fmla="*/ 0 h 276"/>
                      <a:gd name="T10" fmla="*/ 11 w 177"/>
                      <a:gd name="T11" fmla="*/ 68 h 27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7"/>
                      <a:gd name="T19" fmla="*/ 0 h 276"/>
                      <a:gd name="T20" fmla="*/ 177 w 177"/>
                      <a:gd name="T21" fmla="*/ 276 h 27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5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10250" name="Text Box 54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10248" name="Text Box 55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Parenthesis Theorem</a:t>
            </a:r>
          </a:p>
        </p:txBody>
      </p:sp>
      <p:sp>
        <p:nvSpPr>
          <p:cNvPr id="716810" name="Rectangle 10"/>
          <p:cNvSpPr>
            <a:spLocks noGrp="1" noChangeArrowheads="1"/>
          </p:cNvSpPr>
          <p:nvPr>
            <p:ph idx="1"/>
          </p:nvPr>
        </p:nvSpPr>
        <p:spPr>
          <a:xfrm>
            <a:off x="65088" y="1219200"/>
            <a:ext cx="4262437" cy="5457825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Tx/>
              <a:buNone/>
            </a:pPr>
            <a:r>
              <a:rPr lang="en-US" sz="2400" smtClean="0">
                <a:solidFill>
                  <a:schemeClr val="bg1"/>
                </a:solidFill>
              </a:rPr>
              <a:t>In any DFS  of a graph G, for all </a:t>
            </a:r>
            <a:r>
              <a:rPr lang="en-US" sz="2400" smtClean="0">
                <a:solidFill>
                  <a:schemeClr val="bg1"/>
                </a:solidFill>
                <a:latin typeface="Comic Sans MS" pitchFamily="66" charset="0"/>
              </a:rPr>
              <a:t>u, v</a:t>
            </a:r>
            <a:r>
              <a:rPr lang="en-US" sz="2400" smtClean="0">
                <a:solidFill>
                  <a:schemeClr val="bg1"/>
                </a:solidFill>
              </a:rPr>
              <a:t>, exactly one of the following holds: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  <a:latin typeface="Comic Sans MS" pitchFamily="66" charset="0"/>
              </a:rPr>
              <a:t>[d[u], f[u]] </a:t>
            </a:r>
            <a:r>
              <a:rPr lang="en-US" sz="2000" smtClean="0">
                <a:solidFill>
                  <a:schemeClr val="bg1"/>
                </a:solidFill>
              </a:rPr>
              <a:t>and [</a:t>
            </a:r>
            <a:r>
              <a:rPr lang="en-US" sz="2000" smtClean="0">
                <a:solidFill>
                  <a:schemeClr val="bg1"/>
                </a:solidFill>
                <a:latin typeface="Comic Sans MS" pitchFamily="66" charset="0"/>
              </a:rPr>
              <a:t>d[v], f[v]]</a:t>
            </a:r>
            <a:r>
              <a:rPr lang="en-US" sz="2000" smtClean="0">
                <a:solidFill>
                  <a:schemeClr val="bg1"/>
                </a:solidFill>
              </a:rPr>
              <a:t> are disjoint, and neither of </a:t>
            </a:r>
            <a:r>
              <a:rPr lang="en-US" sz="2000" smtClean="0">
                <a:solidFill>
                  <a:schemeClr val="bg1"/>
                </a:solidFill>
                <a:latin typeface="Comic Sans MS" pitchFamily="66" charset="0"/>
              </a:rPr>
              <a:t>u</a:t>
            </a:r>
            <a:r>
              <a:rPr lang="en-US" sz="2000" smtClean="0">
                <a:solidFill>
                  <a:schemeClr val="bg1"/>
                </a:solidFill>
              </a:rPr>
              <a:t> and </a:t>
            </a:r>
            <a:r>
              <a:rPr lang="en-US" sz="2000" smtClean="0">
                <a:solidFill>
                  <a:schemeClr val="bg1"/>
                </a:solidFill>
                <a:latin typeface="Comic Sans MS" pitchFamily="66" charset="0"/>
              </a:rPr>
              <a:t>v</a:t>
            </a:r>
            <a:r>
              <a:rPr lang="en-US" sz="2000" smtClean="0">
                <a:solidFill>
                  <a:schemeClr val="bg1"/>
                </a:solidFill>
              </a:rPr>
              <a:t> is a descendant of the other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</a:rPr>
              <a:t>[</a:t>
            </a:r>
            <a:r>
              <a:rPr lang="en-US" sz="2000" smtClean="0">
                <a:solidFill>
                  <a:schemeClr val="bg1"/>
                </a:solidFill>
                <a:latin typeface="Comic Sans MS" pitchFamily="66" charset="0"/>
              </a:rPr>
              <a:t>d[v], f[v]] </a:t>
            </a:r>
            <a:r>
              <a:rPr lang="en-US" sz="2000" smtClean="0">
                <a:solidFill>
                  <a:schemeClr val="bg1"/>
                </a:solidFill>
              </a:rPr>
              <a:t>is entirely within</a:t>
            </a:r>
            <a:r>
              <a:rPr lang="en-US" sz="2000" smtClean="0">
                <a:solidFill>
                  <a:schemeClr val="bg1"/>
                </a:solidFill>
                <a:latin typeface="Comic Sans MS" pitchFamily="66" charset="0"/>
              </a:rPr>
              <a:t> [d[u], f[u]] </a:t>
            </a:r>
            <a:r>
              <a:rPr lang="en-US" sz="2000" smtClean="0">
                <a:solidFill>
                  <a:schemeClr val="bg1"/>
                </a:solidFill>
              </a:rPr>
              <a:t>and </a:t>
            </a:r>
            <a:r>
              <a:rPr lang="en-US" sz="2000" smtClean="0">
                <a:solidFill>
                  <a:schemeClr val="bg1"/>
                </a:solidFill>
                <a:latin typeface="Comic Sans MS" pitchFamily="66" charset="0"/>
              </a:rPr>
              <a:t>v</a:t>
            </a:r>
            <a:r>
              <a:rPr lang="en-US" sz="2000" smtClean="0">
                <a:solidFill>
                  <a:schemeClr val="bg1"/>
                </a:solidFill>
              </a:rPr>
              <a:t> is a descendant of </a:t>
            </a:r>
            <a:r>
              <a:rPr lang="en-US" sz="2000" smtClean="0">
                <a:solidFill>
                  <a:schemeClr val="bg1"/>
                </a:solidFill>
                <a:latin typeface="Comic Sans MS" pitchFamily="66" charset="0"/>
              </a:rPr>
              <a:t>u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smtClean="0">
                <a:solidFill>
                  <a:schemeClr val="bg1"/>
                </a:solidFill>
              </a:rPr>
              <a:t>[</a:t>
            </a:r>
            <a:r>
              <a:rPr lang="en-US" sz="2000" smtClean="0">
                <a:solidFill>
                  <a:schemeClr val="bg1"/>
                </a:solidFill>
                <a:latin typeface="Comic Sans MS" pitchFamily="66" charset="0"/>
              </a:rPr>
              <a:t>d[u], f[u]] </a:t>
            </a:r>
            <a:r>
              <a:rPr lang="en-US" sz="2000" smtClean="0">
                <a:solidFill>
                  <a:schemeClr val="bg1"/>
                </a:solidFill>
              </a:rPr>
              <a:t>is entirely within</a:t>
            </a:r>
            <a:r>
              <a:rPr lang="en-US" sz="2000" smtClean="0">
                <a:solidFill>
                  <a:schemeClr val="bg1"/>
                </a:solidFill>
                <a:latin typeface="Comic Sans MS" pitchFamily="66" charset="0"/>
              </a:rPr>
              <a:t> [d[v], f[v]] </a:t>
            </a:r>
            <a:r>
              <a:rPr lang="en-US" sz="2000" smtClean="0">
                <a:solidFill>
                  <a:schemeClr val="bg1"/>
                </a:solidFill>
              </a:rPr>
              <a:t>and </a:t>
            </a:r>
            <a:r>
              <a:rPr lang="en-US" sz="2000" smtClean="0">
                <a:solidFill>
                  <a:schemeClr val="bg1"/>
                </a:solidFill>
                <a:latin typeface="Comic Sans MS" pitchFamily="66" charset="0"/>
              </a:rPr>
              <a:t>u</a:t>
            </a:r>
            <a:r>
              <a:rPr lang="en-US" sz="2000" smtClean="0">
                <a:solidFill>
                  <a:schemeClr val="bg1"/>
                </a:solidFill>
              </a:rPr>
              <a:t> is a descendant of </a:t>
            </a:r>
            <a:r>
              <a:rPr lang="en-US" sz="2000" smtClean="0">
                <a:solidFill>
                  <a:schemeClr val="bg1"/>
                </a:solidFill>
                <a:latin typeface="Comic Sans MS" pitchFamily="66" charset="0"/>
              </a:rPr>
              <a:t>v 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155CF-F438-47F7-8260-E52994787843}" type="slidenum">
              <a:rPr lang="en-US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341" name="Line 2"/>
          <p:cNvSpPr>
            <a:spLocks noChangeShapeType="1"/>
          </p:cNvSpPr>
          <p:nvPr/>
        </p:nvSpPr>
        <p:spPr bwMode="auto">
          <a:xfrm flipH="1">
            <a:off x="7251700" y="1800225"/>
            <a:ext cx="349250" cy="3794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2" name="Line 3"/>
          <p:cNvSpPr>
            <a:spLocks noChangeShapeType="1"/>
          </p:cNvSpPr>
          <p:nvPr/>
        </p:nvSpPr>
        <p:spPr bwMode="auto">
          <a:xfrm>
            <a:off x="7772400" y="1862138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7078663" y="1866900"/>
            <a:ext cx="0" cy="2778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6289675" y="1865313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>
            <a:off x="5537200" y="1865313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6567488" y="1666875"/>
            <a:ext cx="250825" cy="793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>
            <a:off x="5800725" y="1671638"/>
            <a:ext cx="250825" cy="793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8" name="Oval 11"/>
          <p:cNvSpPr>
            <a:spLocks noChangeArrowheads="1"/>
          </p:cNvSpPr>
          <p:nvPr/>
        </p:nvSpPr>
        <p:spPr bwMode="auto">
          <a:xfrm>
            <a:off x="5291138" y="150177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3/6</a:t>
            </a:r>
          </a:p>
        </p:txBody>
      </p:sp>
      <p:sp>
        <p:nvSpPr>
          <p:cNvPr id="14349" name="Oval 12"/>
          <p:cNvSpPr>
            <a:spLocks noChangeArrowheads="1"/>
          </p:cNvSpPr>
          <p:nvPr/>
        </p:nvSpPr>
        <p:spPr bwMode="auto">
          <a:xfrm>
            <a:off x="6040438" y="150177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2/9</a:t>
            </a:r>
          </a:p>
        </p:txBody>
      </p:sp>
      <p:sp>
        <p:nvSpPr>
          <p:cNvPr id="14350" name="Oval 13"/>
          <p:cNvSpPr>
            <a:spLocks noChangeArrowheads="1"/>
          </p:cNvSpPr>
          <p:nvPr/>
        </p:nvSpPr>
        <p:spPr bwMode="auto">
          <a:xfrm>
            <a:off x="6804025" y="150177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1/10</a:t>
            </a:r>
          </a:p>
        </p:txBody>
      </p:sp>
      <p:sp>
        <p:nvSpPr>
          <p:cNvPr id="14351" name="Oval 14"/>
          <p:cNvSpPr>
            <a:spLocks noChangeArrowheads="1"/>
          </p:cNvSpPr>
          <p:nvPr/>
        </p:nvSpPr>
        <p:spPr bwMode="auto">
          <a:xfrm>
            <a:off x="5291138" y="213042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4/5</a:t>
            </a:r>
          </a:p>
        </p:txBody>
      </p:sp>
      <p:sp>
        <p:nvSpPr>
          <p:cNvPr id="14352" name="Oval 15"/>
          <p:cNvSpPr>
            <a:spLocks noChangeArrowheads="1"/>
          </p:cNvSpPr>
          <p:nvPr/>
        </p:nvSpPr>
        <p:spPr bwMode="auto">
          <a:xfrm>
            <a:off x="6040438" y="213042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7/8</a:t>
            </a:r>
          </a:p>
        </p:txBody>
      </p:sp>
      <p:sp>
        <p:nvSpPr>
          <p:cNvPr id="14353" name="Oval 16"/>
          <p:cNvSpPr>
            <a:spLocks noChangeArrowheads="1"/>
          </p:cNvSpPr>
          <p:nvPr/>
        </p:nvSpPr>
        <p:spPr bwMode="auto">
          <a:xfrm>
            <a:off x="6804025" y="213042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12/13</a:t>
            </a:r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7632700" y="2425700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Monotype Corsiva" pitchFamily="66" charset="0"/>
              </a:rPr>
              <a:t>u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6886575" y="2425700"/>
            <a:ext cx="284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Monotype Corsiva" pitchFamily="66" charset="0"/>
              </a:rPr>
              <a:t>v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6076950" y="24257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Monotype Corsiva" pitchFamily="66" charset="0"/>
              </a:rPr>
              <a:t>w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400675" y="2424113"/>
            <a:ext cx="27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Monotype Corsiva" pitchFamily="66" charset="0"/>
              </a:rPr>
              <a:t>x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429250" y="116363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Monotype Corsiva" pitchFamily="66" charset="0"/>
              </a:rPr>
              <a:t>y</a:t>
            </a:r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 flipH="1">
            <a:off x="5529263" y="185578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60" name="Line 23"/>
          <p:cNvSpPr>
            <a:spLocks noChangeShapeType="1"/>
          </p:cNvSpPr>
          <p:nvPr/>
        </p:nvSpPr>
        <p:spPr bwMode="auto">
          <a:xfrm flipH="1">
            <a:off x="6283325" y="1863725"/>
            <a:ext cx="7938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61" name="Line 24"/>
          <p:cNvSpPr>
            <a:spLocks noChangeShapeType="1"/>
          </p:cNvSpPr>
          <p:nvPr/>
        </p:nvSpPr>
        <p:spPr bwMode="auto">
          <a:xfrm flipH="1">
            <a:off x="7069138" y="185578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62" name="Line 25"/>
          <p:cNvSpPr>
            <a:spLocks noChangeShapeType="1"/>
          </p:cNvSpPr>
          <p:nvPr/>
        </p:nvSpPr>
        <p:spPr bwMode="auto">
          <a:xfrm>
            <a:off x="5819775" y="16764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63" name="Line 26"/>
          <p:cNvSpPr>
            <a:spLocks noChangeShapeType="1"/>
          </p:cNvSpPr>
          <p:nvPr/>
        </p:nvSpPr>
        <p:spPr bwMode="auto">
          <a:xfrm>
            <a:off x="5821363" y="2322513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64" name="Line 27"/>
          <p:cNvSpPr>
            <a:spLocks noChangeShapeType="1"/>
          </p:cNvSpPr>
          <p:nvPr/>
        </p:nvSpPr>
        <p:spPr bwMode="auto">
          <a:xfrm flipV="1">
            <a:off x="6505575" y="1827213"/>
            <a:ext cx="349250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65" name="Text Box 28"/>
          <p:cNvSpPr txBox="1">
            <a:spLocks noChangeArrowheads="1"/>
          </p:cNvSpPr>
          <p:nvPr/>
        </p:nvSpPr>
        <p:spPr bwMode="auto">
          <a:xfrm>
            <a:off x="6181725" y="1163638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Monotype Corsiva" pitchFamily="66" charset="0"/>
              </a:rPr>
              <a:t>z</a:t>
            </a:r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 flipV="1">
            <a:off x="5757863" y="1831975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67" name="Text Box 30"/>
          <p:cNvSpPr txBox="1">
            <a:spLocks noChangeArrowheads="1"/>
          </p:cNvSpPr>
          <p:nvPr/>
        </p:nvSpPr>
        <p:spPr bwMode="auto">
          <a:xfrm>
            <a:off x="6942138" y="116363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Monotype Corsiva" pitchFamily="66" charset="0"/>
              </a:rPr>
              <a:t>s</a:t>
            </a:r>
          </a:p>
        </p:txBody>
      </p:sp>
      <p:sp>
        <p:nvSpPr>
          <p:cNvPr id="14368" name="Oval 31"/>
          <p:cNvSpPr>
            <a:spLocks noChangeArrowheads="1"/>
          </p:cNvSpPr>
          <p:nvPr/>
        </p:nvSpPr>
        <p:spPr bwMode="auto">
          <a:xfrm>
            <a:off x="7556500" y="150177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11/16</a:t>
            </a:r>
          </a:p>
        </p:txBody>
      </p:sp>
      <p:sp>
        <p:nvSpPr>
          <p:cNvPr id="14369" name="Oval 32"/>
          <p:cNvSpPr>
            <a:spLocks noChangeArrowheads="1"/>
          </p:cNvSpPr>
          <p:nvPr/>
        </p:nvSpPr>
        <p:spPr bwMode="auto">
          <a:xfrm>
            <a:off x="7556500" y="213042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14/15</a:t>
            </a:r>
          </a:p>
        </p:txBody>
      </p:sp>
      <p:sp>
        <p:nvSpPr>
          <p:cNvPr id="14370" name="Line 33"/>
          <p:cNvSpPr>
            <a:spLocks noChangeShapeType="1"/>
          </p:cNvSpPr>
          <p:nvPr/>
        </p:nvSpPr>
        <p:spPr bwMode="auto">
          <a:xfrm flipH="1">
            <a:off x="7766050" y="1862138"/>
            <a:ext cx="7938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71" name="Text Box 34"/>
          <p:cNvSpPr txBox="1">
            <a:spLocks noChangeArrowheads="1"/>
          </p:cNvSpPr>
          <p:nvPr/>
        </p:nvSpPr>
        <p:spPr bwMode="auto">
          <a:xfrm>
            <a:off x="7675563" y="116363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Monotype Corsiva" pitchFamily="66" charset="0"/>
              </a:rPr>
              <a:t>t</a:t>
            </a:r>
          </a:p>
        </p:txBody>
      </p:sp>
      <p:sp>
        <p:nvSpPr>
          <p:cNvPr id="14372" name="Line 35"/>
          <p:cNvSpPr>
            <a:spLocks noChangeShapeType="1"/>
          </p:cNvSpPr>
          <p:nvPr/>
        </p:nvSpPr>
        <p:spPr bwMode="auto">
          <a:xfrm>
            <a:off x="6567488" y="1676400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73" name="Line 36"/>
          <p:cNvSpPr>
            <a:spLocks noChangeShapeType="1"/>
          </p:cNvSpPr>
          <p:nvPr/>
        </p:nvSpPr>
        <p:spPr bwMode="auto">
          <a:xfrm>
            <a:off x="6569075" y="2328863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74" name="Line 37"/>
          <p:cNvSpPr>
            <a:spLocks noChangeShapeType="1"/>
          </p:cNvSpPr>
          <p:nvPr/>
        </p:nvSpPr>
        <p:spPr bwMode="auto">
          <a:xfrm>
            <a:off x="7327900" y="2325688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75" name="Line 38"/>
          <p:cNvSpPr>
            <a:spLocks noChangeShapeType="1"/>
          </p:cNvSpPr>
          <p:nvPr/>
        </p:nvSpPr>
        <p:spPr bwMode="auto">
          <a:xfrm flipV="1">
            <a:off x="7264400" y="1801813"/>
            <a:ext cx="349250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76" name="Line 39"/>
          <p:cNvSpPr>
            <a:spLocks noChangeShapeType="1"/>
          </p:cNvSpPr>
          <p:nvPr/>
        </p:nvSpPr>
        <p:spPr bwMode="auto">
          <a:xfrm flipH="1">
            <a:off x="7856538" y="184943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16840" name="Group 40"/>
          <p:cNvGraphicFramePr>
            <a:graphicFrameLocks noGrp="1"/>
          </p:cNvGraphicFramePr>
          <p:nvPr/>
        </p:nvGraphicFramePr>
        <p:xfrm>
          <a:off x="4359275" y="2863850"/>
          <a:ext cx="4505325" cy="2279652"/>
        </p:xfrm>
        <a:graphic>
          <a:graphicData uri="http://schemas.openxmlformats.org/drawingml/2006/table">
            <a:tbl>
              <a:tblPr/>
              <a:tblGrid>
                <a:gridCol w="300038"/>
                <a:gridCol w="300037"/>
                <a:gridCol w="300038"/>
                <a:gridCol w="301625"/>
                <a:gridCol w="300037"/>
                <a:gridCol w="300038"/>
                <a:gridCol w="300037"/>
                <a:gridCol w="301625"/>
                <a:gridCol w="300038"/>
                <a:gridCol w="300037"/>
                <a:gridCol w="300038"/>
                <a:gridCol w="301625"/>
                <a:gridCol w="300037"/>
                <a:gridCol w="300038"/>
                <a:gridCol w="300037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97" name="Text Box 290"/>
          <p:cNvSpPr txBox="1">
            <a:spLocks noChangeArrowheads="1"/>
          </p:cNvSpPr>
          <p:nvPr/>
        </p:nvSpPr>
        <p:spPr bwMode="auto">
          <a:xfrm>
            <a:off x="4208463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598" name="Text Box 291"/>
          <p:cNvSpPr txBox="1">
            <a:spLocks noChangeArrowheads="1"/>
          </p:cNvSpPr>
          <p:nvPr/>
        </p:nvSpPr>
        <p:spPr bwMode="auto">
          <a:xfrm>
            <a:off x="45227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599" name="Text Box 292"/>
          <p:cNvSpPr txBox="1">
            <a:spLocks noChangeArrowheads="1"/>
          </p:cNvSpPr>
          <p:nvPr/>
        </p:nvSpPr>
        <p:spPr bwMode="auto">
          <a:xfrm>
            <a:off x="4829175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600" name="Text Box 293"/>
          <p:cNvSpPr txBox="1">
            <a:spLocks noChangeArrowheads="1"/>
          </p:cNvSpPr>
          <p:nvPr/>
        </p:nvSpPr>
        <p:spPr bwMode="auto">
          <a:xfrm>
            <a:off x="511810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601" name="Text Box 294"/>
          <p:cNvSpPr txBox="1">
            <a:spLocks noChangeArrowheads="1"/>
          </p:cNvSpPr>
          <p:nvPr/>
        </p:nvSpPr>
        <p:spPr bwMode="auto">
          <a:xfrm>
            <a:off x="541655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602" name="Text Box 295"/>
          <p:cNvSpPr txBox="1">
            <a:spLocks noChangeArrowheads="1"/>
          </p:cNvSpPr>
          <p:nvPr/>
        </p:nvSpPr>
        <p:spPr bwMode="auto">
          <a:xfrm>
            <a:off x="57292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603" name="Text Box 296"/>
          <p:cNvSpPr txBox="1">
            <a:spLocks noChangeArrowheads="1"/>
          </p:cNvSpPr>
          <p:nvPr/>
        </p:nvSpPr>
        <p:spPr bwMode="auto">
          <a:xfrm>
            <a:off x="602773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604" name="Text Box 297"/>
          <p:cNvSpPr txBox="1">
            <a:spLocks noChangeArrowheads="1"/>
          </p:cNvSpPr>
          <p:nvPr/>
        </p:nvSpPr>
        <p:spPr bwMode="auto">
          <a:xfrm>
            <a:off x="632460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605" name="Text Box 298"/>
          <p:cNvSpPr txBox="1">
            <a:spLocks noChangeArrowheads="1"/>
          </p:cNvSpPr>
          <p:nvPr/>
        </p:nvSpPr>
        <p:spPr bwMode="auto">
          <a:xfrm>
            <a:off x="66309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606" name="Text Box 299"/>
          <p:cNvSpPr txBox="1">
            <a:spLocks noChangeArrowheads="1"/>
          </p:cNvSpPr>
          <p:nvPr/>
        </p:nvSpPr>
        <p:spPr bwMode="auto">
          <a:xfrm>
            <a:off x="688022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607" name="Text Box 300"/>
          <p:cNvSpPr txBox="1">
            <a:spLocks noChangeArrowheads="1"/>
          </p:cNvSpPr>
          <p:nvPr/>
        </p:nvSpPr>
        <p:spPr bwMode="auto">
          <a:xfrm>
            <a:off x="7796213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4608" name="Text Box 301"/>
          <p:cNvSpPr txBox="1">
            <a:spLocks noChangeArrowheads="1"/>
          </p:cNvSpPr>
          <p:nvPr/>
        </p:nvSpPr>
        <p:spPr bwMode="auto">
          <a:xfrm>
            <a:off x="71913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4609" name="Text Box 302"/>
          <p:cNvSpPr txBox="1">
            <a:spLocks noChangeArrowheads="1"/>
          </p:cNvSpPr>
          <p:nvPr/>
        </p:nvSpPr>
        <p:spPr bwMode="auto">
          <a:xfrm>
            <a:off x="7493000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4610" name="Text Box 303"/>
          <p:cNvSpPr txBox="1">
            <a:spLocks noChangeArrowheads="1"/>
          </p:cNvSpPr>
          <p:nvPr/>
        </p:nvSpPr>
        <p:spPr bwMode="auto">
          <a:xfrm>
            <a:off x="81057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4611" name="Text Box 304"/>
          <p:cNvSpPr txBox="1">
            <a:spLocks noChangeArrowheads="1"/>
          </p:cNvSpPr>
          <p:nvPr/>
        </p:nvSpPr>
        <p:spPr bwMode="auto">
          <a:xfrm>
            <a:off x="8393113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4612" name="Text Box 305"/>
          <p:cNvSpPr txBox="1">
            <a:spLocks noChangeArrowheads="1"/>
          </p:cNvSpPr>
          <p:nvPr/>
        </p:nvSpPr>
        <p:spPr bwMode="auto">
          <a:xfrm>
            <a:off x="87026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4613" name="Text Box 306"/>
          <p:cNvSpPr txBox="1">
            <a:spLocks noChangeArrowheads="1"/>
          </p:cNvSpPr>
          <p:nvPr/>
        </p:nvSpPr>
        <p:spPr bwMode="auto">
          <a:xfrm>
            <a:off x="5575300" y="3054350"/>
            <a:ext cx="2648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4614" name="Text Box 307"/>
          <p:cNvSpPr txBox="1">
            <a:spLocks noChangeArrowheads="1"/>
          </p:cNvSpPr>
          <p:nvPr/>
        </p:nvSpPr>
        <p:spPr bwMode="auto">
          <a:xfrm>
            <a:off x="5570538" y="3570288"/>
            <a:ext cx="2664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615" name="Text Box 308"/>
          <p:cNvSpPr txBox="1">
            <a:spLocks noChangeArrowheads="1"/>
          </p:cNvSpPr>
          <p:nvPr/>
        </p:nvSpPr>
        <p:spPr bwMode="auto">
          <a:xfrm>
            <a:off x="7970838" y="3063875"/>
            <a:ext cx="253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4616" name="Text Box 309"/>
          <p:cNvSpPr txBox="1">
            <a:spLocks noChangeArrowheads="1"/>
          </p:cNvSpPr>
          <p:nvPr/>
        </p:nvSpPr>
        <p:spPr bwMode="auto">
          <a:xfrm>
            <a:off x="7670800" y="3562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4617" name="Text Box 310"/>
          <p:cNvSpPr txBox="1">
            <a:spLocks noChangeArrowheads="1"/>
          </p:cNvSpPr>
          <p:nvPr/>
        </p:nvSpPr>
        <p:spPr bwMode="auto">
          <a:xfrm>
            <a:off x="8270875" y="35718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4618" name="Text Box 311"/>
          <p:cNvSpPr txBox="1">
            <a:spLocks noChangeArrowheads="1"/>
          </p:cNvSpPr>
          <p:nvPr/>
        </p:nvSpPr>
        <p:spPr bwMode="auto">
          <a:xfrm>
            <a:off x="5262563" y="40846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4619" name="Text Box 312"/>
          <p:cNvSpPr txBox="1">
            <a:spLocks noChangeArrowheads="1"/>
          </p:cNvSpPr>
          <p:nvPr/>
        </p:nvSpPr>
        <p:spPr bwMode="auto">
          <a:xfrm>
            <a:off x="6146800" y="40640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14620" name="Text Box 313"/>
          <p:cNvSpPr txBox="1">
            <a:spLocks noChangeArrowheads="1"/>
          </p:cNvSpPr>
          <p:nvPr/>
        </p:nvSpPr>
        <p:spPr bwMode="auto">
          <a:xfrm>
            <a:off x="5264150" y="4584700"/>
            <a:ext cx="2728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4621" name="Line 314"/>
          <p:cNvSpPr>
            <a:spLocks noChangeShapeType="1"/>
          </p:cNvSpPr>
          <p:nvPr/>
        </p:nvSpPr>
        <p:spPr bwMode="auto">
          <a:xfrm>
            <a:off x="5702300" y="336550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622" name="Line 315"/>
          <p:cNvSpPr>
            <a:spLocks noChangeShapeType="1"/>
          </p:cNvSpPr>
          <p:nvPr/>
        </p:nvSpPr>
        <p:spPr bwMode="auto">
          <a:xfrm>
            <a:off x="5405438" y="438150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623" name="Line 316"/>
          <p:cNvSpPr>
            <a:spLocks noChangeShapeType="1"/>
          </p:cNvSpPr>
          <p:nvPr/>
        </p:nvSpPr>
        <p:spPr bwMode="auto">
          <a:xfrm flipH="1">
            <a:off x="5402263" y="3886200"/>
            <a:ext cx="314325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624" name="Line 317"/>
          <p:cNvSpPr>
            <a:spLocks noChangeShapeType="1"/>
          </p:cNvSpPr>
          <p:nvPr/>
        </p:nvSpPr>
        <p:spPr bwMode="auto">
          <a:xfrm>
            <a:off x="5722938" y="3879850"/>
            <a:ext cx="436562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625" name="Line 318"/>
          <p:cNvSpPr>
            <a:spLocks noChangeShapeType="1"/>
          </p:cNvSpPr>
          <p:nvPr/>
        </p:nvSpPr>
        <p:spPr bwMode="auto">
          <a:xfrm flipH="1">
            <a:off x="7816850" y="3371850"/>
            <a:ext cx="277813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626" name="Line 319"/>
          <p:cNvSpPr>
            <a:spLocks noChangeShapeType="1"/>
          </p:cNvSpPr>
          <p:nvPr/>
        </p:nvSpPr>
        <p:spPr bwMode="auto">
          <a:xfrm>
            <a:off x="8088313" y="3365500"/>
            <a:ext cx="3349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627" name="Text Box 320"/>
          <p:cNvSpPr txBox="1">
            <a:spLocks noChangeArrowheads="1"/>
          </p:cNvSpPr>
          <p:nvPr/>
        </p:nvSpPr>
        <p:spPr bwMode="auto">
          <a:xfrm>
            <a:off x="4210050" y="5422900"/>
            <a:ext cx="2920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(s</a:t>
            </a:r>
          </a:p>
        </p:txBody>
      </p:sp>
      <p:sp>
        <p:nvSpPr>
          <p:cNvPr id="14628" name="Text Box 321"/>
          <p:cNvSpPr txBox="1">
            <a:spLocks noChangeArrowheads="1"/>
          </p:cNvSpPr>
          <p:nvPr/>
        </p:nvSpPr>
        <p:spPr bwMode="auto">
          <a:xfrm>
            <a:off x="4524375" y="5422900"/>
            <a:ext cx="2920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(z</a:t>
            </a:r>
          </a:p>
        </p:txBody>
      </p:sp>
      <p:sp>
        <p:nvSpPr>
          <p:cNvPr id="14629" name="Text Box 322"/>
          <p:cNvSpPr txBox="1">
            <a:spLocks noChangeArrowheads="1"/>
          </p:cNvSpPr>
          <p:nvPr/>
        </p:nvSpPr>
        <p:spPr bwMode="auto">
          <a:xfrm>
            <a:off x="4830763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(y</a:t>
            </a:r>
          </a:p>
        </p:txBody>
      </p:sp>
      <p:sp>
        <p:nvSpPr>
          <p:cNvPr id="14630" name="Text Box 323"/>
          <p:cNvSpPr txBox="1">
            <a:spLocks noChangeArrowheads="1"/>
          </p:cNvSpPr>
          <p:nvPr/>
        </p:nvSpPr>
        <p:spPr bwMode="auto">
          <a:xfrm>
            <a:off x="5119688" y="5422900"/>
            <a:ext cx="298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(x</a:t>
            </a:r>
          </a:p>
        </p:txBody>
      </p:sp>
      <p:sp>
        <p:nvSpPr>
          <p:cNvPr id="14631" name="Text Box 324"/>
          <p:cNvSpPr txBox="1">
            <a:spLocks noChangeArrowheads="1"/>
          </p:cNvSpPr>
          <p:nvPr/>
        </p:nvSpPr>
        <p:spPr bwMode="auto">
          <a:xfrm>
            <a:off x="5418138" y="5422900"/>
            <a:ext cx="298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x)</a:t>
            </a:r>
          </a:p>
        </p:txBody>
      </p:sp>
      <p:sp>
        <p:nvSpPr>
          <p:cNvPr id="14632" name="Text Box 325"/>
          <p:cNvSpPr txBox="1">
            <a:spLocks noChangeArrowheads="1"/>
          </p:cNvSpPr>
          <p:nvPr/>
        </p:nvSpPr>
        <p:spPr bwMode="auto">
          <a:xfrm>
            <a:off x="5730875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y)</a:t>
            </a:r>
          </a:p>
        </p:txBody>
      </p:sp>
      <p:sp>
        <p:nvSpPr>
          <p:cNvPr id="14633" name="Text Box 326"/>
          <p:cNvSpPr txBox="1">
            <a:spLocks noChangeArrowheads="1"/>
          </p:cNvSpPr>
          <p:nvPr/>
        </p:nvSpPr>
        <p:spPr bwMode="auto">
          <a:xfrm>
            <a:off x="6029325" y="5422900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(w</a:t>
            </a:r>
          </a:p>
        </p:txBody>
      </p:sp>
      <p:sp>
        <p:nvSpPr>
          <p:cNvPr id="14634" name="Text Box 327"/>
          <p:cNvSpPr txBox="1">
            <a:spLocks noChangeArrowheads="1"/>
          </p:cNvSpPr>
          <p:nvPr/>
        </p:nvSpPr>
        <p:spPr bwMode="auto">
          <a:xfrm>
            <a:off x="6326188" y="5422900"/>
            <a:ext cx="3444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w)</a:t>
            </a:r>
          </a:p>
        </p:txBody>
      </p:sp>
      <p:sp>
        <p:nvSpPr>
          <p:cNvPr id="14635" name="Text Box 328"/>
          <p:cNvSpPr txBox="1">
            <a:spLocks noChangeArrowheads="1"/>
          </p:cNvSpPr>
          <p:nvPr/>
        </p:nvSpPr>
        <p:spPr bwMode="auto">
          <a:xfrm>
            <a:off x="6632575" y="5422900"/>
            <a:ext cx="2920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z)</a:t>
            </a:r>
          </a:p>
        </p:txBody>
      </p:sp>
      <p:sp>
        <p:nvSpPr>
          <p:cNvPr id="14636" name="Text Box 329"/>
          <p:cNvSpPr txBox="1">
            <a:spLocks noChangeArrowheads="1"/>
          </p:cNvSpPr>
          <p:nvPr/>
        </p:nvSpPr>
        <p:spPr bwMode="auto">
          <a:xfrm>
            <a:off x="6881813" y="5422900"/>
            <a:ext cx="2920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s)</a:t>
            </a:r>
          </a:p>
        </p:txBody>
      </p:sp>
      <p:sp>
        <p:nvSpPr>
          <p:cNvPr id="14637" name="Text Box 330"/>
          <p:cNvSpPr txBox="1">
            <a:spLocks noChangeArrowheads="1"/>
          </p:cNvSpPr>
          <p:nvPr/>
        </p:nvSpPr>
        <p:spPr bwMode="auto">
          <a:xfrm>
            <a:off x="7797800" y="5422900"/>
            <a:ext cx="319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u)</a:t>
            </a:r>
          </a:p>
        </p:txBody>
      </p:sp>
      <p:sp>
        <p:nvSpPr>
          <p:cNvPr id="14638" name="Text Box 331"/>
          <p:cNvSpPr txBox="1">
            <a:spLocks noChangeArrowheads="1"/>
          </p:cNvSpPr>
          <p:nvPr/>
        </p:nvSpPr>
        <p:spPr bwMode="auto">
          <a:xfrm>
            <a:off x="7192963" y="54229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(t</a:t>
            </a:r>
          </a:p>
        </p:txBody>
      </p:sp>
      <p:sp>
        <p:nvSpPr>
          <p:cNvPr id="14639" name="Text Box 332"/>
          <p:cNvSpPr txBox="1">
            <a:spLocks noChangeArrowheads="1"/>
          </p:cNvSpPr>
          <p:nvPr/>
        </p:nvSpPr>
        <p:spPr bwMode="auto">
          <a:xfrm>
            <a:off x="7494588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(v</a:t>
            </a:r>
          </a:p>
        </p:txBody>
      </p:sp>
      <p:sp>
        <p:nvSpPr>
          <p:cNvPr id="14640" name="Text Box 333"/>
          <p:cNvSpPr txBox="1">
            <a:spLocks noChangeArrowheads="1"/>
          </p:cNvSpPr>
          <p:nvPr/>
        </p:nvSpPr>
        <p:spPr bwMode="auto">
          <a:xfrm>
            <a:off x="8107363" y="5422900"/>
            <a:ext cx="319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(u</a:t>
            </a:r>
          </a:p>
        </p:txBody>
      </p:sp>
      <p:sp>
        <p:nvSpPr>
          <p:cNvPr id="14641" name="Text Box 334"/>
          <p:cNvSpPr txBox="1">
            <a:spLocks noChangeArrowheads="1"/>
          </p:cNvSpPr>
          <p:nvPr/>
        </p:nvSpPr>
        <p:spPr bwMode="auto">
          <a:xfrm>
            <a:off x="8394700" y="5422900"/>
            <a:ext cx="319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u)</a:t>
            </a:r>
          </a:p>
        </p:txBody>
      </p:sp>
      <p:sp>
        <p:nvSpPr>
          <p:cNvPr id="14642" name="Text Box 335"/>
          <p:cNvSpPr txBox="1">
            <a:spLocks noChangeArrowheads="1"/>
          </p:cNvSpPr>
          <p:nvPr/>
        </p:nvSpPr>
        <p:spPr bwMode="auto">
          <a:xfrm>
            <a:off x="8704263" y="5422900"/>
            <a:ext cx="2824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t)</a:t>
            </a:r>
          </a:p>
        </p:txBody>
      </p:sp>
      <p:sp>
        <p:nvSpPr>
          <p:cNvPr id="717136" name="Text Box 336"/>
          <p:cNvSpPr txBox="1">
            <a:spLocks noChangeArrowheads="1"/>
          </p:cNvSpPr>
          <p:nvPr/>
        </p:nvSpPr>
        <p:spPr bwMode="auto">
          <a:xfrm>
            <a:off x="4494213" y="5745163"/>
            <a:ext cx="39798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Well-formed expression: parenthesis are</a:t>
            </a:r>
          </a:p>
          <a:p>
            <a:r>
              <a:rPr lang="en-US">
                <a:solidFill>
                  <a:schemeClr val="bg1"/>
                </a:solidFill>
              </a:rPr>
              <a:t>properly nested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36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70</TotalTime>
  <Words>2637</Words>
  <Application>Microsoft Office PowerPoint</Application>
  <PresentationFormat>On-screen Show (4:3)</PresentationFormat>
  <Paragraphs>865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Comic Sans MS</vt:lpstr>
      <vt:lpstr>LASY10</vt:lpstr>
      <vt:lpstr>Monotype Corsiva</vt:lpstr>
      <vt:lpstr>MTSYN</vt:lpstr>
      <vt:lpstr>RMTMI</vt:lpstr>
      <vt:lpstr>Symbol</vt:lpstr>
      <vt:lpstr>Times New Roman</vt:lpstr>
      <vt:lpstr>Wingdings</vt:lpstr>
      <vt:lpstr>Wingdings 3</vt:lpstr>
      <vt:lpstr>Office Theme</vt:lpstr>
      <vt:lpstr>CSE 2201 Design and Analysis of Algorithms – I  Lecture 2 Topological Sort Strongly Connected Components</vt:lpstr>
      <vt:lpstr>DFS Review</vt:lpstr>
      <vt:lpstr>DFS(V, E)</vt:lpstr>
      <vt:lpstr>DFS-VISIT(u)</vt:lpstr>
      <vt:lpstr>Example</vt:lpstr>
      <vt:lpstr>Example (cont.)</vt:lpstr>
      <vt:lpstr>Edge Classification</vt:lpstr>
      <vt:lpstr>Edge Classification</vt:lpstr>
      <vt:lpstr>Parenthesis Theorem</vt:lpstr>
      <vt:lpstr>Directed Acyclic Graph</vt:lpstr>
      <vt:lpstr>Characterizing a DAG</vt:lpstr>
      <vt:lpstr>Topological sort</vt:lpstr>
      <vt:lpstr>Topological Sort</vt:lpstr>
      <vt:lpstr>Topological Sort</vt:lpstr>
      <vt:lpstr>Topological Sort - Application</vt:lpstr>
      <vt:lpstr>Topological Sort - Indegree</vt:lpstr>
      <vt:lpstr>Topological Sort (Fig – Cormen)</vt:lpstr>
      <vt:lpstr>Readings</vt:lpstr>
      <vt:lpstr>Strongly Connected Component </vt:lpstr>
      <vt:lpstr>Connectivity</vt:lpstr>
      <vt:lpstr>Connectivity (cont.)</vt:lpstr>
      <vt:lpstr>Connected Components</vt:lpstr>
      <vt:lpstr>Strongly Connected Components</vt:lpstr>
      <vt:lpstr>DFS - Strongly Connected Components</vt:lpstr>
      <vt:lpstr>DFS - Strongly Connected Components</vt:lpstr>
      <vt:lpstr>Component Graph</vt:lpstr>
      <vt:lpstr>Transpose of a Directed Graph</vt:lpstr>
      <vt:lpstr>Algorithm to determine SCCs</vt:lpstr>
      <vt:lpstr>Example</vt:lpstr>
      <vt:lpstr>Component Graph</vt:lpstr>
      <vt:lpstr>Lemma 1</vt:lpstr>
      <vt:lpstr>Notations</vt:lpstr>
      <vt:lpstr>Lemma 2</vt:lpstr>
      <vt:lpstr>Corollary 1</vt:lpstr>
      <vt:lpstr>Corollary 2</vt:lpstr>
      <vt:lpstr>Why does SCC Work?</vt:lpstr>
      <vt:lpstr>Why does SCC Work? (cont.)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DFS (Revisited) &amp; Topological Sort &amp; Strongly Connected Components </dc:title>
  <dc:creator>hhjami</dc:creator>
  <cp:lastModifiedBy>Hasnain Heickal</cp:lastModifiedBy>
  <cp:revision>26</cp:revision>
  <dcterms:created xsi:type="dcterms:W3CDTF">2016-07-26T04:33:26Z</dcterms:created>
  <dcterms:modified xsi:type="dcterms:W3CDTF">2018-07-22T02:02:06Z</dcterms:modified>
</cp:coreProperties>
</file>