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9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81" r:id="rId12"/>
    <p:sldId id="284" r:id="rId13"/>
    <p:sldId id="285" r:id="rId14"/>
    <p:sldId id="288" r:id="rId15"/>
    <p:sldId id="290" r:id="rId16"/>
    <p:sldId id="291" r:id="rId17"/>
    <p:sldId id="293" r:id="rId18"/>
    <p:sldId id="282" r:id="rId19"/>
    <p:sldId id="295" r:id="rId20"/>
    <p:sldId id="297" r:id="rId21"/>
    <p:sldId id="298" r:id="rId22"/>
    <p:sldId id="299" r:id="rId23"/>
    <p:sldId id="300" r:id="rId24"/>
    <p:sldId id="301" r:id="rId25"/>
  </p:sldIdLst>
  <p:sldSz cx="9144000" cy="6858000" type="screen4x3"/>
  <p:notesSz cx="9144000" cy="6858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92E2228-05CB-497C-8264-4D268535EDE2}" type="datetimeFigureOut">
              <a:rPr lang="en-US"/>
              <a:pPr>
                <a:defRPr/>
              </a:pPr>
              <a:t>23-Jul-18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709C7D8-6D07-4451-8414-644F33EFE0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02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E2DBE-2F0B-450E-8F7D-31B2493545E9}" type="datetimeFigureOut">
              <a:rPr lang="en-US" smtClean="0"/>
              <a:t>23-Jul-18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713EF-E1CD-410D-A532-5BF7F1CB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3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EEDECE-6110-47F2-95F9-2D0069CC53F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26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D4DF-D9F2-4ECA-AA2B-50843C8D43FA}" type="datetimeFigureOut">
              <a:rPr lang="en-US" smtClean="0"/>
              <a:t>23-Jul-18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AF23-B4F5-46CC-90F8-0F35B35F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9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D4DF-D9F2-4ECA-AA2B-50843C8D43FA}" type="datetimeFigureOut">
              <a:rPr lang="en-US" smtClean="0"/>
              <a:t>23-Jul-18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AF23-B4F5-46CC-90F8-0F35B35F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D4DF-D9F2-4ECA-AA2B-50843C8D43FA}" type="datetimeFigureOut">
              <a:rPr lang="en-US" smtClean="0"/>
              <a:t>23-Jul-18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AF23-B4F5-46CC-90F8-0F35B35F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D4DF-D9F2-4ECA-AA2B-50843C8D43FA}" type="datetimeFigureOut">
              <a:rPr lang="en-US" smtClean="0"/>
              <a:t>23-Jul-18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AF23-B4F5-46CC-90F8-0F35B35F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3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D4DF-D9F2-4ECA-AA2B-50843C8D43FA}" type="datetimeFigureOut">
              <a:rPr lang="en-US" smtClean="0"/>
              <a:t>23-Jul-18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AF23-B4F5-46CC-90F8-0F35B35F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1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D4DF-D9F2-4ECA-AA2B-50843C8D43FA}" type="datetimeFigureOut">
              <a:rPr lang="en-US" smtClean="0"/>
              <a:t>23-Jul-18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AF23-B4F5-46CC-90F8-0F35B35F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3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D4DF-D9F2-4ECA-AA2B-50843C8D43FA}" type="datetimeFigureOut">
              <a:rPr lang="en-US" smtClean="0"/>
              <a:t>23-Jul-18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AF23-B4F5-46CC-90F8-0F35B35F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7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D4DF-D9F2-4ECA-AA2B-50843C8D43FA}" type="datetimeFigureOut">
              <a:rPr lang="en-US" smtClean="0"/>
              <a:t>23-Jul-18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AF23-B4F5-46CC-90F8-0F35B35F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0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D4DF-D9F2-4ECA-AA2B-50843C8D43FA}" type="datetimeFigureOut">
              <a:rPr lang="en-US" smtClean="0"/>
              <a:t>23-Jul-18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AF23-B4F5-46CC-90F8-0F35B35F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9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D4DF-D9F2-4ECA-AA2B-50843C8D43FA}" type="datetimeFigureOut">
              <a:rPr lang="en-US" smtClean="0"/>
              <a:t>23-Jul-18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AF23-B4F5-46CC-90F8-0F35B35F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1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D4DF-D9F2-4ECA-AA2B-50843C8D43FA}" type="datetimeFigureOut">
              <a:rPr lang="en-US" smtClean="0"/>
              <a:t>23-Jul-18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AF23-B4F5-46CC-90F8-0F35B35F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6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BD4DF-D9F2-4ECA-AA2B-50843C8D43FA}" type="datetimeFigureOut">
              <a:rPr lang="en-US" smtClean="0"/>
              <a:t>23-Jul-18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DAF23-B4F5-46CC-90F8-0F35B35F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0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earth.com/practice/algorithms/graphs/biconnected-components/tutoria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1"/>
            <a:ext cx="7772400" cy="32956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CSE 2201</a:t>
            </a:r>
            <a:br>
              <a:rPr lang="en-US" sz="4000" dirty="0" smtClean="0"/>
            </a:br>
            <a:r>
              <a:rPr lang="en-US" sz="4000" dirty="0" smtClean="0"/>
              <a:t>Design and Analysis of Algorithms – I </a:t>
            </a:r>
            <a:br>
              <a:rPr lang="en-US" sz="4000" dirty="0" smtClean="0"/>
            </a:br>
            <a:r>
              <a:rPr lang="en-US" sz="4000" b="1" dirty="0" smtClean="0"/>
              <a:t>Lecture </a:t>
            </a:r>
            <a:r>
              <a:rPr lang="en-US" sz="4000" b="1" dirty="0" smtClean="0"/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Articulation Points, Bridges &amp; Bi-connected Components</a:t>
            </a:r>
            <a:endParaRPr lang="en-US" b="1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Hasnain Heickal</a:t>
            </a:r>
          </a:p>
          <a:p>
            <a:r>
              <a:rPr lang="en-US" dirty="0" smtClean="0"/>
              <a:t>Assistant Professor</a:t>
            </a:r>
          </a:p>
          <a:p>
            <a:r>
              <a:rPr lang="en-US" dirty="0" smtClean="0"/>
              <a:t>Department of CSE, University of Dhaka</a:t>
            </a:r>
          </a:p>
        </p:txBody>
      </p:sp>
    </p:spTree>
    <p:extLst>
      <p:ext uri="{BB962C8B-B14F-4D97-AF65-F5344CB8AC3E}">
        <p14:creationId xmlns:p14="http://schemas.microsoft.com/office/powerpoint/2010/main" val="165960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063875" y="4079875"/>
            <a:ext cx="403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 i="1">
                <a:ea typeface="굴림" pitchFamily="50" charset="-127"/>
              </a:rPr>
              <a:t>w</a:t>
            </a:r>
            <a:r>
              <a:rPr lang="en-US" altLang="ko-KR" sz="1600">
                <a:ea typeface="굴림" pitchFamily="50" charset="-127"/>
              </a:rPr>
              <a:t>’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2655888" y="1820863"/>
            <a:ext cx="209550" cy="1825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620963" y="1752600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B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3348038" y="2173288"/>
            <a:ext cx="209550" cy="1825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313113" y="2105025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D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3051175" y="2855913"/>
            <a:ext cx="209550" cy="1825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3016250" y="2787650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E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2649538" y="1209675"/>
            <a:ext cx="209550" cy="1825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2614613" y="1141413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A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11275" name="Oval 11"/>
          <p:cNvSpPr>
            <a:spLocks noChangeArrowheads="1"/>
          </p:cNvSpPr>
          <p:nvPr/>
        </p:nvSpPr>
        <p:spPr bwMode="auto">
          <a:xfrm>
            <a:off x="2641600" y="2349500"/>
            <a:ext cx="209550" cy="1825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2606675" y="2281238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C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11277" name="Oval 13"/>
          <p:cNvSpPr>
            <a:spLocks noChangeArrowheads="1"/>
          </p:cNvSpPr>
          <p:nvPr/>
        </p:nvSpPr>
        <p:spPr bwMode="auto">
          <a:xfrm>
            <a:off x="2257425" y="2824163"/>
            <a:ext cx="209550" cy="1825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2222500" y="2755900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F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2751138" y="1389063"/>
            <a:ext cx="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2751138" y="2003425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 flipH="1">
            <a:off x="2422525" y="2517775"/>
            <a:ext cx="261938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2827338" y="2508250"/>
            <a:ext cx="277812" cy="354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2860675" y="1935163"/>
            <a:ext cx="48895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flipH="1" flipV="1">
            <a:off x="2852738" y="1370013"/>
            <a:ext cx="581025" cy="8016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sm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flipH="1" flipV="1">
            <a:off x="2852738" y="2019300"/>
            <a:ext cx="336550" cy="809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sm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2947988" y="132873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1"/>
            <a:r>
              <a:rPr lang="ko-KR" altLang="en-US" sz="1600">
                <a:ea typeface="굴림" pitchFamily="50" charset="-127"/>
              </a:rPr>
              <a:t>1</a:t>
            </a: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2860675" y="173513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ko-KR" altLang="en-US" sz="1600">
                <a:ea typeface="굴림" pitchFamily="50" charset="-127"/>
              </a:rPr>
              <a:t>2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2752725" y="2200275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ko-KR" altLang="en-US" sz="1600">
                <a:ea typeface="굴림" pitchFamily="50" charset="-127"/>
              </a:rPr>
              <a:t>3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2420938" y="2667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1"/>
            <a:r>
              <a:rPr lang="ko-KR" altLang="en-US" sz="1600">
                <a:ea typeface="굴림" pitchFamily="50" charset="-127"/>
              </a:rPr>
              <a:t>4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3206750" y="268287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6</a:t>
            </a:r>
          </a:p>
        </p:txBody>
      </p:sp>
      <p:sp>
        <p:nvSpPr>
          <p:cNvPr id="26651" name="Oval 27"/>
          <p:cNvSpPr>
            <a:spLocks noChangeArrowheads="1"/>
          </p:cNvSpPr>
          <p:nvPr/>
        </p:nvSpPr>
        <p:spPr bwMode="auto">
          <a:xfrm>
            <a:off x="3097213" y="4926013"/>
            <a:ext cx="209550" cy="1825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3054350" y="4832350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 i="1">
                <a:ea typeface="굴림" pitchFamily="50" charset="-127"/>
              </a:rPr>
              <a:t>v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26653" name="Oval 29"/>
          <p:cNvSpPr>
            <a:spLocks noChangeArrowheads="1"/>
          </p:cNvSpPr>
          <p:nvPr/>
        </p:nvSpPr>
        <p:spPr bwMode="auto">
          <a:xfrm>
            <a:off x="3084513" y="4122738"/>
            <a:ext cx="274637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4044950" y="1697038"/>
            <a:ext cx="29654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/>
            <a:r>
              <a:rPr lang="en-US" altLang="ko-KR" sz="1800">
                <a:ea typeface="굴림" pitchFamily="50" charset="-127"/>
              </a:rPr>
              <a:t>Assume that    (</a:t>
            </a:r>
            <a:r>
              <a:rPr lang="en-US" altLang="ko-KR" sz="1800" i="1">
                <a:ea typeface="굴림" pitchFamily="50" charset="-127"/>
              </a:rPr>
              <a:t>a,b</a:t>
            </a:r>
            <a:r>
              <a:rPr lang="en-US" altLang="ko-KR" sz="1800">
                <a:ea typeface="굴림" pitchFamily="50" charset="-127"/>
              </a:rPr>
              <a:t>) </a:t>
            </a:r>
            <a:r>
              <a:rPr lang="en-US" altLang="ko-KR" sz="1800">
                <a:ea typeface="굴림" pitchFamily="50" charset="-127"/>
                <a:sym typeface="Symbol" pitchFamily="18" charset="2"/>
              </a:rPr>
              <a:t></a:t>
            </a:r>
            <a:r>
              <a:rPr lang="en-US" altLang="ko-KR" sz="1800">
                <a:ea typeface="굴림" pitchFamily="50" charset="-127"/>
              </a:rPr>
              <a:t>  </a:t>
            </a:r>
            <a:r>
              <a:rPr lang="en-US" altLang="ko-KR" sz="1800" i="1">
                <a:ea typeface="굴림" pitchFamily="50" charset="-127"/>
              </a:rPr>
              <a:t>a </a:t>
            </a:r>
            <a:r>
              <a:rPr lang="en-US" altLang="ko-KR" sz="1800">
                <a:ea typeface="굴림" pitchFamily="50" charset="-127"/>
                <a:sym typeface="Symbol" pitchFamily="18" charset="2"/>
              </a:rPr>
              <a:t></a:t>
            </a:r>
            <a:r>
              <a:rPr lang="en-US" altLang="ko-KR" sz="1800">
                <a:ea typeface="굴림" pitchFamily="50" charset="-127"/>
              </a:rPr>
              <a:t> </a:t>
            </a:r>
            <a:r>
              <a:rPr lang="en-US" altLang="ko-KR" sz="1800" i="1">
                <a:ea typeface="굴림" pitchFamily="50" charset="-127"/>
              </a:rPr>
              <a:t>b</a:t>
            </a:r>
            <a:endParaRPr lang="en-US" altLang="ko-KR" sz="1800">
              <a:ea typeface="굴림" pitchFamily="50" charset="-127"/>
            </a:endParaRPr>
          </a:p>
          <a:p>
            <a:pPr latinLnBrk="1"/>
            <a:r>
              <a:rPr lang="en-US" altLang="ko-KR" sz="1800">
                <a:ea typeface="굴림" pitchFamily="50" charset="-127"/>
              </a:rPr>
              <a:t>     Tree edge : (</a:t>
            </a:r>
            <a:r>
              <a:rPr lang="en-US" altLang="ko-KR" sz="1800" i="1">
                <a:ea typeface="굴림" pitchFamily="50" charset="-127"/>
              </a:rPr>
              <a:t>a,b</a:t>
            </a:r>
            <a:r>
              <a:rPr lang="en-US" altLang="ko-KR" sz="1800">
                <a:ea typeface="굴림" pitchFamily="50" charset="-127"/>
              </a:rPr>
              <a:t>)       </a:t>
            </a:r>
            <a:r>
              <a:rPr lang="en-US" altLang="ko-KR" sz="1800" i="1">
                <a:ea typeface="굴림" pitchFamily="50" charset="-127"/>
              </a:rPr>
              <a:t>a</a:t>
            </a:r>
            <a:r>
              <a:rPr lang="en-US" altLang="ko-KR" sz="1800">
                <a:ea typeface="굴림" pitchFamily="50" charset="-127"/>
              </a:rPr>
              <a:t> &lt; </a:t>
            </a:r>
            <a:r>
              <a:rPr lang="en-US" altLang="ko-KR" sz="1800" i="1">
                <a:ea typeface="굴림" pitchFamily="50" charset="-127"/>
              </a:rPr>
              <a:t>b</a:t>
            </a:r>
            <a:endParaRPr lang="en-US" altLang="ko-KR" sz="1800">
              <a:ea typeface="굴림" pitchFamily="50" charset="-127"/>
            </a:endParaRPr>
          </a:p>
          <a:p>
            <a:pPr latinLnBrk="1"/>
            <a:r>
              <a:rPr lang="en-US" altLang="ko-KR" sz="1800">
                <a:ea typeface="굴림" pitchFamily="50" charset="-127"/>
              </a:rPr>
              <a:t>     Back edge : (</a:t>
            </a:r>
            <a:r>
              <a:rPr lang="en-US" altLang="ko-KR" sz="1800" i="1">
                <a:ea typeface="굴림" pitchFamily="50" charset="-127"/>
              </a:rPr>
              <a:t>a,b</a:t>
            </a:r>
            <a:r>
              <a:rPr lang="en-US" altLang="ko-KR" sz="1800">
                <a:ea typeface="굴림" pitchFamily="50" charset="-127"/>
              </a:rPr>
              <a:t>)     </a:t>
            </a:r>
            <a:r>
              <a:rPr lang="en-US" altLang="ko-KR" sz="1800" i="1">
                <a:ea typeface="굴림" pitchFamily="50" charset="-127"/>
              </a:rPr>
              <a:t> a</a:t>
            </a:r>
            <a:r>
              <a:rPr lang="en-US" altLang="ko-KR" sz="1800">
                <a:ea typeface="굴림" pitchFamily="50" charset="-127"/>
              </a:rPr>
              <a:t> &gt; </a:t>
            </a:r>
            <a:r>
              <a:rPr lang="en-US" altLang="ko-KR" sz="1800" i="1">
                <a:ea typeface="굴림" pitchFamily="50" charset="-127"/>
              </a:rPr>
              <a:t>b</a:t>
            </a:r>
          </a:p>
        </p:txBody>
      </p:sp>
      <p:sp>
        <p:nvSpPr>
          <p:cNvPr id="26655" name="Line 31"/>
          <p:cNvSpPr>
            <a:spLocks noChangeShapeType="1"/>
          </p:cNvSpPr>
          <p:nvPr/>
        </p:nvSpPr>
        <p:spPr bwMode="auto">
          <a:xfrm>
            <a:off x="3192463" y="3886200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56" name="AutoShape 32"/>
          <p:cNvSpPr>
            <a:spLocks noChangeArrowheads="1"/>
          </p:cNvSpPr>
          <p:nvPr/>
        </p:nvSpPr>
        <p:spPr bwMode="auto">
          <a:xfrm>
            <a:off x="2784475" y="5472113"/>
            <a:ext cx="835025" cy="700087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657" name="Oval 33"/>
          <p:cNvSpPr>
            <a:spLocks noChangeArrowheads="1"/>
          </p:cNvSpPr>
          <p:nvPr/>
        </p:nvSpPr>
        <p:spPr bwMode="auto">
          <a:xfrm>
            <a:off x="3171825" y="5400675"/>
            <a:ext cx="74613" cy="746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6658" name="AutoShape 34"/>
          <p:cNvCxnSpPr>
            <a:cxnSpLocks noChangeShapeType="1"/>
            <a:stCxn id="26665" idx="1"/>
            <a:endCxn id="26626" idx="1"/>
          </p:cNvCxnSpPr>
          <p:nvPr/>
        </p:nvCxnSpPr>
        <p:spPr bwMode="auto">
          <a:xfrm rot="10800000">
            <a:off x="3063875" y="4248150"/>
            <a:ext cx="14288" cy="1722438"/>
          </a:xfrm>
          <a:prstGeom prst="curvedConnector3">
            <a:avLst>
              <a:gd name="adj1" fmla="val 17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26659" name="Text Box 35"/>
          <p:cNvSpPr txBox="1">
            <a:spLocks noChangeArrowheads="1"/>
          </p:cNvSpPr>
          <p:nvPr/>
        </p:nvSpPr>
        <p:spPr bwMode="auto">
          <a:xfrm>
            <a:off x="3924300" y="4703763"/>
            <a:ext cx="28575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/>
            <a:r>
              <a:rPr lang="en-US" altLang="ko-KR" sz="1800">
                <a:ea typeface="굴림" pitchFamily="50" charset="-127"/>
              </a:rPr>
              <a:t>If there is a back edge from </a:t>
            </a:r>
            <a:r>
              <a:rPr lang="en-US" altLang="ko-KR" sz="1800" i="1">
                <a:ea typeface="굴림" pitchFamily="50" charset="-127"/>
              </a:rPr>
              <a:t>x</a:t>
            </a:r>
          </a:p>
          <a:p>
            <a:pPr latinLnBrk="1"/>
            <a:r>
              <a:rPr lang="en-US" altLang="ko-KR" sz="1800">
                <a:ea typeface="굴림" pitchFamily="50" charset="-127"/>
              </a:rPr>
              <a:t>to a proper ancestor of </a:t>
            </a:r>
            <a:r>
              <a:rPr lang="en-US" altLang="ko-KR" sz="1800" i="1">
                <a:ea typeface="굴림" pitchFamily="50" charset="-127"/>
              </a:rPr>
              <a:t>v</a:t>
            </a:r>
            <a:r>
              <a:rPr lang="en-US" altLang="ko-KR" sz="1800">
                <a:ea typeface="굴림" pitchFamily="50" charset="-127"/>
              </a:rPr>
              <a:t>,</a:t>
            </a:r>
          </a:p>
          <a:p>
            <a:pPr latinLnBrk="1"/>
            <a:r>
              <a:rPr lang="en-US" altLang="ko-KR" sz="1800">
                <a:ea typeface="굴림" pitchFamily="50" charset="-127"/>
              </a:rPr>
              <a:t>then </a:t>
            </a:r>
            <a:r>
              <a:rPr lang="en-US" altLang="ko-KR" sz="1800" i="1">
                <a:ea typeface="굴림" pitchFamily="50" charset="-127"/>
              </a:rPr>
              <a:t>v</a:t>
            </a:r>
            <a:r>
              <a:rPr lang="en-US" altLang="ko-KR" sz="1800">
                <a:ea typeface="굴림" pitchFamily="50" charset="-127"/>
              </a:rPr>
              <a:t> is reachable from </a:t>
            </a:r>
            <a:r>
              <a:rPr lang="en-US" altLang="ko-KR" sz="1800" i="1">
                <a:ea typeface="굴림" pitchFamily="50" charset="-127"/>
              </a:rPr>
              <a:t>x</a:t>
            </a:r>
            <a:r>
              <a:rPr lang="en-US" altLang="ko-KR" sz="1800">
                <a:ea typeface="굴림" pitchFamily="50" charset="-127"/>
              </a:rPr>
              <a:t>.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3413125" y="19272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9</a:t>
            </a:r>
          </a:p>
        </p:txBody>
      </p:sp>
      <p:sp>
        <p:nvSpPr>
          <p:cNvPr id="26661" name="Freeform 37"/>
          <p:cNvSpPr>
            <a:spLocks/>
          </p:cNvSpPr>
          <p:nvPr/>
        </p:nvSpPr>
        <p:spPr bwMode="auto">
          <a:xfrm>
            <a:off x="3179763" y="4360863"/>
            <a:ext cx="92075" cy="566737"/>
          </a:xfrm>
          <a:custGeom>
            <a:avLst/>
            <a:gdLst>
              <a:gd name="T0" fmla="*/ 38100 w 58"/>
              <a:gd name="T1" fmla="*/ 0 h 357"/>
              <a:gd name="T2" fmla="*/ 30163 w 58"/>
              <a:gd name="T3" fmla="*/ 53975 h 357"/>
              <a:gd name="T4" fmla="*/ 11113 w 58"/>
              <a:gd name="T5" fmla="*/ 107950 h 357"/>
              <a:gd name="T6" fmla="*/ 57150 w 58"/>
              <a:gd name="T7" fmla="*/ 188912 h 357"/>
              <a:gd name="T8" fmla="*/ 38100 w 58"/>
              <a:gd name="T9" fmla="*/ 323850 h 357"/>
              <a:gd name="T10" fmla="*/ 57150 w 58"/>
              <a:gd name="T11" fmla="*/ 485775 h 357"/>
              <a:gd name="T12" fmla="*/ 47625 w 58"/>
              <a:gd name="T13" fmla="*/ 566737 h 3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8"/>
              <a:gd name="T22" fmla="*/ 0 h 357"/>
              <a:gd name="T23" fmla="*/ 58 w 58"/>
              <a:gd name="T24" fmla="*/ 357 h 3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8" h="357">
                <a:moveTo>
                  <a:pt x="24" y="0"/>
                </a:moveTo>
                <a:cubicBezTo>
                  <a:pt x="22" y="11"/>
                  <a:pt x="22" y="23"/>
                  <a:pt x="19" y="34"/>
                </a:cubicBezTo>
                <a:cubicBezTo>
                  <a:pt x="16" y="46"/>
                  <a:pt x="7" y="68"/>
                  <a:pt x="7" y="68"/>
                </a:cubicBezTo>
                <a:cubicBezTo>
                  <a:pt x="13" y="97"/>
                  <a:pt x="16" y="100"/>
                  <a:pt x="36" y="119"/>
                </a:cubicBezTo>
                <a:cubicBezTo>
                  <a:pt x="46" y="151"/>
                  <a:pt x="58" y="182"/>
                  <a:pt x="24" y="204"/>
                </a:cubicBezTo>
                <a:cubicBezTo>
                  <a:pt x="0" y="240"/>
                  <a:pt x="3" y="276"/>
                  <a:pt x="36" y="306"/>
                </a:cubicBezTo>
                <a:cubicBezTo>
                  <a:pt x="30" y="353"/>
                  <a:pt x="30" y="336"/>
                  <a:pt x="30" y="35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62" name="Oval 38"/>
          <p:cNvSpPr>
            <a:spLocks noChangeArrowheads="1"/>
          </p:cNvSpPr>
          <p:nvPr/>
        </p:nvSpPr>
        <p:spPr bwMode="auto">
          <a:xfrm>
            <a:off x="3105150" y="5289550"/>
            <a:ext cx="209550" cy="1825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663" name="Text Box 39"/>
          <p:cNvSpPr txBox="1">
            <a:spLocks noChangeArrowheads="1"/>
          </p:cNvSpPr>
          <p:nvPr/>
        </p:nvSpPr>
        <p:spPr bwMode="auto">
          <a:xfrm>
            <a:off x="3067050" y="5186363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 i="1">
                <a:ea typeface="굴림" pitchFamily="50" charset="-127"/>
              </a:rPr>
              <a:t>w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26664" name="Oval 40"/>
          <p:cNvSpPr>
            <a:spLocks noChangeArrowheads="1"/>
          </p:cNvSpPr>
          <p:nvPr/>
        </p:nvSpPr>
        <p:spPr bwMode="auto">
          <a:xfrm>
            <a:off x="3105150" y="5899150"/>
            <a:ext cx="209550" cy="1825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665" name="Text Box 41"/>
          <p:cNvSpPr txBox="1">
            <a:spLocks noChangeArrowheads="1"/>
          </p:cNvSpPr>
          <p:nvPr/>
        </p:nvSpPr>
        <p:spPr bwMode="auto">
          <a:xfrm>
            <a:off x="3078163" y="5802313"/>
            <a:ext cx="2746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1"/>
            <a:r>
              <a:rPr lang="en-US" altLang="ko-KR" sz="1600" i="1">
                <a:ea typeface="굴림" pitchFamily="50" charset="-127"/>
              </a:rPr>
              <a:t>x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26666" name="Freeform 42"/>
          <p:cNvSpPr>
            <a:spLocks/>
          </p:cNvSpPr>
          <p:nvPr/>
        </p:nvSpPr>
        <p:spPr bwMode="auto">
          <a:xfrm>
            <a:off x="3163888" y="5502275"/>
            <a:ext cx="53975" cy="395288"/>
          </a:xfrm>
          <a:custGeom>
            <a:avLst/>
            <a:gdLst>
              <a:gd name="T0" fmla="*/ 26988 w 34"/>
              <a:gd name="T1" fmla="*/ 0 h 249"/>
              <a:gd name="T2" fmla="*/ 19050 w 34"/>
              <a:gd name="T3" fmla="*/ 107950 h 249"/>
              <a:gd name="T4" fmla="*/ 0 w 34"/>
              <a:gd name="T5" fmla="*/ 161925 h 249"/>
              <a:gd name="T6" fmla="*/ 53975 w 34"/>
              <a:gd name="T7" fmla="*/ 233363 h 249"/>
              <a:gd name="T8" fmla="*/ 36512 w 34"/>
              <a:gd name="T9" fmla="*/ 395288 h 2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"/>
              <a:gd name="T16" fmla="*/ 0 h 249"/>
              <a:gd name="T17" fmla="*/ 34 w 34"/>
              <a:gd name="T18" fmla="*/ 249 h 2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" h="249">
                <a:moveTo>
                  <a:pt x="17" y="0"/>
                </a:moveTo>
                <a:cubicBezTo>
                  <a:pt x="15" y="23"/>
                  <a:pt x="16" y="46"/>
                  <a:pt x="12" y="68"/>
                </a:cubicBezTo>
                <a:cubicBezTo>
                  <a:pt x="10" y="80"/>
                  <a:pt x="0" y="102"/>
                  <a:pt x="0" y="102"/>
                </a:cubicBezTo>
                <a:cubicBezTo>
                  <a:pt x="33" y="134"/>
                  <a:pt x="25" y="117"/>
                  <a:pt x="34" y="147"/>
                </a:cubicBezTo>
                <a:cubicBezTo>
                  <a:pt x="31" y="180"/>
                  <a:pt x="23" y="216"/>
                  <a:pt x="23" y="24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67" name="Line 43"/>
          <p:cNvSpPr>
            <a:spLocks noChangeShapeType="1"/>
          </p:cNvSpPr>
          <p:nvPr/>
        </p:nvSpPr>
        <p:spPr bwMode="auto">
          <a:xfrm>
            <a:off x="3200400" y="5105400"/>
            <a:ext cx="0" cy="188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51" grpId="0" animBg="1"/>
      <p:bldP spid="26652" grpId="0"/>
      <p:bldP spid="26653" grpId="0" animBg="1"/>
      <p:bldP spid="26655" grpId="0" animBg="1"/>
      <p:bldP spid="26656" grpId="0" animBg="1"/>
      <p:bldP spid="26657" grpId="0" animBg="1"/>
      <p:bldP spid="26659" grpId="0"/>
      <p:bldP spid="26661" grpId="0" animBg="1"/>
      <p:bldP spid="26662" grpId="0" animBg="1"/>
      <p:bldP spid="26663" grpId="0"/>
      <p:bldP spid="26664" grpId="0" animBg="1"/>
      <p:bldP spid="26665" grpId="0"/>
      <p:bldP spid="26666" grpId="0" animBg="1"/>
      <p:bldP spid="2666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88913"/>
            <a:ext cx="8686800" cy="762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Finding Articulation Points</a:t>
            </a:r>
            <a:endParaRPr lang="en-CA" sz="200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smtClean="0"/>
              <a:t>A DFS tree can be used to discover articulation points in </a:t>
            </a:r>
            <a:r>
              <a:rPr lang="en-US" smtClean="0">
                <a:latin typeface="Times" pitchFamily="18" charset="0"/>
                <a:sym typeface="Symbol" pitchFamily="18" charset="2"/>
              </a:rPr>
              <a:t></a:t>
            </a:r>
            <a:r>
              <a:rPr lang="en-US" sz="2800" smtClean="0"/>
              <a:t>(</a:t>
            </a:r>
            <a:r>
              <a:rPr lang="en-US" sz="2800" i="1" smtClean="0"/>
              <a:t>n + m</a:t>
            </a:r>
            <a:r>
              <a:rPr lang="en-US" sz="2800" smtClean="0"/>
              <a:t>) time.</a:t>
            </a:r>
          </a:p>
          <a:p>
            <a:pPr lvl="1" eaLnBrk="1" hangingPunct="1"/>
            <a:r>
              <a:rPr lang="en-US" sz="2400" smtClean="0"/>
              <a:t>We start with a program that computes a DFS tree labeling the vertices with their </a:t>
            </a:r>
            <a:r>
              <a:rPr lang="en-US" sz="2400" smtClean="0">
                <a:solidFill>
                  <a:schemeClr val="accent1"/>
                </a:solidFill>
              </a:rPr>
              <a:t>discovery times</a:t>
            </a:r>
            <a:r>
              <a:rPr lang="en-US" sz="2400" smtClean="0"/>
              <a:t>.</a:t>
            </a:r>
          </a:p>
          <a:p>
            <a:pPr lvl="1" eaLnBrk="1" hangingPunct="1"/>
            <a:r>
              <a:rPr lang="en-US" sz="2400" smtClean="0"/>
              <a:t>We also compute a function called </a:t>
            </a:r>
            <a:r>
              <a:rPr lang="en-US" sz="2400" smtClean="0">
                <a:solidFill>
                  <a:schemeClr val="accent1"/>
                </a:solidFill>
              </a:rPr>
              <a:t>low(</a:t>
            </a:r>
            <a:r>
              <a:rPr lang="en-US" sz="2400" i="1" smtClean="0">
                <a:solidFill>
                  <a:schemeClr val="accent1"/>
                </a:solidFill>
              </a:rPr>
              <a:t>v</a:t>
            </a:r>
            <a:r>
              <a:rPr lang="en-US" sz="2400" smtClean="0">
                <a:solidFill>
                  <a:schemeClr val="accent1"/>
                </a:solidFill>
              </a:rPr>
              <a:t>)</a:t>
            </a:r>
            <a:r>
              <a:rPr lang="en-US" sz="2400" smtClean="0"/>
              <a:t> that can be used to characterize each vertex as an articulation or non-articulation point.</a:t>
            </a:r>
          </a:p>
          <a:p>
            <a:pPr lvl="1" eaLnBrk="1" hangingPunct="1"/>
            <a:r>
              <a:rPr lang="en-US" sz="2400" smtClean="0"/>
              <a:t>The root of the DFS tree  will be treated as a special case:</a:t>
            </a:r>
          </a:p>
          <a:p>
            <a:pPr lvl="2" eaLnBrk="1" hangingPunct="1"/>
            <a:r>
              <a:rPr lang="en-US" sz="2000" smtClean="0"/>
              <a:t>The root has a </a:t>
            </a:r>
            <a:r>
              <a:rPr lang="en-US" sz="2000" i="1" smtClean="0"/>
              <a:t>d</a:t>
            </a:r>
            <a:r>
              <a:rPr lang="en-US" sz="2000" smtClean="0"/>
              <a:t>[] value of 1.</a:t>
            </a:r>
            <a:endParaRPr lang="en-CA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27037"/>
            <a:ext cx="8229600" cy="71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 smtClean="0">
                <a:solidFill>
                  <a:schemeClr val="accent2"/>
                </a:solidFill>
              </a:rPr>
              <a:t>Definition of low(</a:t>
            </a:r>
            <a:r>
              <a:rPr lang="en-US" sz="4000" i="1" dirty="0" smtClean="0">
                <a:solidFill>
                  <a:schemeClr val="accent2"/>
                </a:solidFill>
              </a:rPr>
              <a:t>v</a:t>
            </a:r>
            <a:r>
              <a:rPr lang="en-US" sz="4000" dirty="0" smtClean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914400" lvl="1" indent="-457200" eaLnBrk="1" hangingPunct="1">
              <a:lnSpc>
                <a:spcPct val="90000"/>
              </a:lnSpc>
            </a:pPr>
            <a:r>
              <a:rPr lang="en-US" sz="3000" dirty="0" smtClean="0"/>
              <a:t>Definition. The value of </a:t>
            </a:r>
            <a:r>
              <a:rPr lang="en-US" sz="3000" i="1" dirty="0" smtClean="0"/>
              <a:t>low</a:t>
            </a:r>
            <a:r>
              <a:rPr lang="en-US" sz="3000" dirty="0" smtClean="0"/>
              <a:t>(</a:t>
            </a:r>
            <a:r>
              <a:rPr lang="en-US" sz="3000" i="1" dirty="0" smtClean="0"/>
              <a:t>v</a:t>
            </a:r>
            <a:r>
              <a:rPr lang="en-US" sz="3000" dirty="0" smtClean="0"/>
              <a:t>) is the discovery time of the vertex </a:t>
            </a:r>
            <a:r>
              <a:rPr lang="en-US" sz="3000" dirty="0" smtClean="0">
                <a:solidFill>
                  <a:schemeClr val="accent1"/>
                </a:solidFill>
              </a:rPr>
              <a:t>closest to the root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1"/>
                </a:solidFill>
              </a:rPr>
              <a:t>reachable from </a:t>
            </a:r>
            <a:r>
              <a:rPr lang="en-US" sz="3000" i="1" dirty="0" smtClean="0">
                <a:solidFill>
                  <a:schemeClr val="accent1"/>
                </a:solidFill>
              </a:rPr>
              <a:t>v</a:t>
            </a:r>
            <a:r>
              <a:rPr lang="en-US" sz="3000" dirty="0" smtClean="0"/>
              <a:t> by </a:t>
            </a:r>
            <a:r>
              <a:rPr lang="en-US" sz="3000" dirty="0" smtClean="0">
                <a:solidFill>
                  <a:srgbClr val="FF0000"/>
                </a:solidFill>
              </a:rPr>
              <a:t>following zero or more tree edges downward</a:t>
            </a:r>
            <a:r>
              <a:rPr lang="en-US" sz="3000" dirty="0" smtClean="0"/>
              <a:t>, and then </a:t>
            </a:r>
            <a:r>
              <a:rPr lang="en-US" sz="3000" dirty="0" smtClean="0">
                <a:solidFill>
                  <a:srgbClr val="FF0000"/>
                </a:solidFill>
              </a:rPr>
              <a:t>at most one back edge.</a:t>
            </a:r>
            <a:r>
              <a:rPr lang="en-US" sz="3000" dirty="0" smtClean="0"/>
              <a:t> </a:t>
            </a:r>
            <a:endParaRPr lang="en-US" sz="3000" i="1" dirty="0" smtClean="0"/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3000" dirty="0" smtClean="0"/>
              <a:t>We can efficiently compute Low by performing a postorder traversal of the depth-first spanning tree.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endParaRPr lang="en-US" sz="3000" i="1" dirty="0" smtClean="0"/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sz="3000" i="1" dirty="0" smtClean="0">
                <a:solidFill>
                  <a:schemeClr val="hlink"/>
                </a:solidFill>
              </a:rPr>
              <a:t>low[v]</a:t>
            </a:r>
            <a:r>
              <a:rPr lang="en-US" sz="3000" dirty="0" smtClean="0">
                <a:solidFill>
                  <a:schemeClr val="hlink"/>
                </a:solidFill>
              </a:rPr>
              <a:t> = min{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sz="3000" i="1" dirty="0" smtClean="0">
                <a:solidFill>
                  <a:schemeClr val="hlink"/>
                </a:solidFill>
              </a:rPr>
              <a:t>		</a:t>
            </a:r>
            <a:r>
              <a:rPr lang="en-US" sz="3000" i="1" dirty="0" smtClean="0">
                <a:solidFill>
                  <a:srgbClr val="FF0000"/>
                </a:solidFill>
              </a:rPr>
              <a:t>d</a:t>
            </a:r>
            <a:r>
              <a:rPr lang="en-US" sz="3000" dirty="0" smtClean="0">
                <a:solidFill>
                  <a:srgbClr val="FF0000"/>
                </a:solidFill>
              </a:rPr>
              <a:t>[</a:t>
            </a:r>
            <a:r>
              <a:rPr lang="en-US" sz="3000" i="1" dirty="0" smtClean="0">
                <a:solidFill>
                  <a:srgbClr val="FF0000"/>
                </a:solidFill>
              </a:rPr>
              <a:t>v</a:t>
            </a:r>
            <a:r>
              <a:rPr lang="en-US" sz="3000" dirty="0" smtClean="0">
                <a:solidFill>
                  <a:srgbClr val="FF0000"/>
                </a:solidFill>
              </a:rPr>
              <a:t>],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sz="3000" i="1" dirty="0" smtClean="0">
                <a:solidFill>
                  <a:schemeClr val="hlink"/>
                </a:solidFill>
              </a:rPr>
              <a:t>		</a:t>
            </a:r>
            <a:r>
              <a:rPr lang="en-US" sz="3000" dirty="0" smtClean="0">
                <a:solidFill>
                  <a:srgbClr val="FF0000"/>
                </a:solidFill>
              </a:rPr>
              <a:t>lowest d[w]</a:t>
            </a:r>
            <a:r>
              <a:rPr lang="en-US" sz="3000" dirty="0" smtClean="0">
                <a:solidFill>
                  <a:schemeClr val="hlink"/>
                </a:solidFill>
              </a:rPr>
              <a:t> among all </a:t>
            </a:r>
            <a:r>
              <a:rPr lang="en-US" sz="3000" dirty="0" smtClean="0">
                <a:solidFill>
                  <a:schemeClr val="accent1"/>
                </a:solidFill>
              </a:rPr>
              <a:t>back edges</a:t>
            </a:r>
            <a:r>
              <a:rPr lang="en-US" sz="3000" dirty="0" smtClean="0">
                <a:solidFill>
                  <a:schemeClr val="hlink"/>
                </a:solidFill>
              </a:rPr>
              <a:t> (</a:t>
            </a:r>
            <a:r>
              <a:rPr lang="en-US" sz="3000" dirty="0" err="1" smtClean="0">
                <a:solidFill>
                  <a:schemeClr val="hlink"/>
                </a:solidFill>
              </a:rPr>
              <a:t>v,w</a:t>
            </a:r>
            <a:r>
              <a:rPr lang="en-US" sz="3000" dirty="0" smtClean="0">
                <a:solidFill>
                  <a:schemeClr val="hlink"/>
                </a:solidFill>
              </a:rPr>
              <a:t>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sz="3000" i="1" dirty="0" smtClean="0">
                <a:solidFill>
                  <a:schemeClr val="hlink"/>
                </a:solidFill>
              </a:rPr>
              <a:t>		</a:t>
            </a:r>
            <a:r>
              <a:rPr lang="en-US" sz="3000" dirty="0" smtClean="0">
                <a:solidFill>
                  <a:srgbClr val="FF0000"/>
                </a:solidFill>
              </a:rPr>
              <a:t>lowest low[w]</a:t>
            </a:r>
            <a:r>
              <a:rPr lang="en-US" sz="3000" dirty="0" smtClean="0">
                <a:solidFill>
                  <a:schemeClr val="hlink"/>
                </a:solidFill>
              </a:rPr>
              <a:t> among all </a:t>
            </a:r>
            <a:r>
              <a:rPr lang="en-US" sz="3000" dirty="0" smtClean="0">
                <a:solidFill>
                  <a:schemeClr val="accent1"/>
                </a:solidFill>
              </a:rPr>
              <a:t>tree edges</a:t>
            </a:r>
            <a:r>
              <a:rPr lang="en-US" sz="3000" dirty="0" smtClean="0">
                <a:solidFill>
                  <a:schemeClr val="hlink"/>
                </a:solidFill>
              </a:rPr>
              <a:t> (</a:t>
            </a:r>
            <a:r>
              <a:rPr lang="en-US" sz="3000" dirty="0" err="1" smtClean="0">
                <a:solidFill>
                  <a:schemeClr val="hlink"/>
                </a:solidFill>
              </a:rPr>
              <a:t>v,w</a:t>
            </a:r>
            <a:r>
              <a:rPr lang="en-US" sz="3000" dirty="0" smtClean="0">
                <a:solidFill>
                  <a:schemeClr val="hlink"/>
                </a:solidFill>
              </a:rPr>
              <a:t>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sz="3000" dirty="0" smtClean="0">
                <a:solidFill>
                  <a:schemeClr val="hlink"/>
                </a:solidFill>
              </a:rPr>
              <a:t>	      }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 dirty="0" smtClean="0"/>
              <a:t>In English: low(v) &lt; </a:t>
            </a:r>
            <a:r>
              <a:rPr lang="en-US" sz="2400" i="1" dirty="0" smtClean="0"/>
              <a:t>d</a:t>
            </a:r>
            <a:r>
              <a:rPr lang="en-US" sz="2400" dirty="0" smtClean="0"/>
              <a:t>[</a:t>
            </a:r>
            <a:r>
              <a:rPr lang="en-US" sz="2400" i="1" dirty="0" smtClean="0"/>
              <a:t>v</a:t>
            </a:r>
            <a:r>
              <a:rPr lang="en-US" sz="2400" dirty="0" smtClean="0"/>
              <a:t>] indicates if there is another way to reach v which is not via its parent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88913"/>
            <a:ext cx="8686800" cy="762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Low(</a:t>
            </a:r>
            <a:r>
              <a:rPr lang="en-US" i="1" smtClean="0">
                <a:solidFill>
                  <a:schemeClr val="accent2"/>
                </a:solidFill>
              </a:rPr>
              <a:t>v</a:t>
            </a:r>
            <a:r>
              <a:rPr lang="en-US" smtClean="0">
                <a:solidFill>
                  <a:schemeClr val="accent2"/>
                </a:solidFill>
              </a:rPr>
              <a:t>)</a:t>
            </a:r>
            <a:endParaRPr lang="en-CA" sz="200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5" y="990600"/>
            <a:ext cx="8664575" cy="5791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Observe that if there is a back edge from somewhere below </a:t>
            </a:r>
            <a:r>
              <a:rPr lang="en-US" i="1" smtClean="0"/>
              <a:t>v </a:t>
            </a:r>
            <a:r>
              <a:rPr lang="en-US" smtClean="0"/>
              <a:t>to above </a:t>
            </a:r>
            <a:r>
              <a:rPr lang="en-US" i="1" smtClean="0"/>
              <a:t>v </a:t>
            </a:r>
            <a:r>
              <a:rPr lang="en-US" smtClean="0"/>
              <a:t>in the tree, then low(</a:t>
            </a:r>
            <a:r>
              <a:rPr lang="en-US" i="1" smtClean="0"/>
              <a:t>v</a:t>
            </a:r>
            <a:r>
              <a:rPr lang="en-US" smtClean="0"/>
              <a:t>) &lt; </a:t>
            </a:r>
            <a:r>
              <a:rPr lang="en-US" i="1" smtClean="0"/>
              <a:t>d</a:t>
            </a:r>
            <a:r>
              <a:rPr lang="en-US" smtClean="0"/>
              <a:t>[</a:t>
            </a:r>
            <a:r>
              <a:rPr lang="en-US" i="1" smtClean="0"/>
              <a:t>v</a:t>
            </a:r>
            <a:r>
              <a:rPr lang="en-US" smtClean="0"/>
              <a:t>]</a:t>
            </a:r>
          </a:p>
          <a:p>
            <a:pPr eaLnBrk="1" hangingPunct="1"/>
            <a:r>
              <a:rPr lang="en-US" smtClean="0"/>
              <a:t>Otherwise low(</a:t>
            </a:r>
            <a:r>
              <a:rPr lang="en-US" i="1" smtClean="0"/>
              <a:t>v</a:t>
            </a:r>
            <a:r>
              <a:rPr lang="en-US" smtClean="0"/>
              <a:t>) = </a:t>
            </a:r>
            <a:r>
              <a:rPr lang="en-US" i="1" smtClean="0"/>
              <a:t>d</a:t>
            </a:r>
            <a:r>
              <a:rPr lang="en-US" smtClean="0"/>
              <a:t>[</a:t>
            </a:r>
            <a:r>
              <a:rPr lang="en-US" i="1" smtClean="0"/>
              <a:t>v</a:t>
            </a:r>
            <a:r>
              <a:rPr lang="en-US" smtClean="0"/>
              <a:t>]</a:t>
            </a:r>
            <a:endParaRPr lang="en-CA" smtClean="0"/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5392738" y="295116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Freeform 5"/>
          <p:cNvSpPr>
            <a:spLocks/>
          </p:cNvSpPr>
          <p:nvPr/>
        </p:nvSpPr>
        <p:spPr bwMode="auto">
          <a:xfrm>
            <a:off x="4859338" y="3014663"/>
            <a:ext cx="533400" cy="723900"/>
          </a:xfrm>
          <a:custGeom>
            <a:avLst/>
            <a:gdLst>
              <a:gd name="T0" fmla="*/ 533400 w 336"/>
              <a:gd name="T1" fmla="*/ 12700 h 456"/>
              <a:gd name="T2" fmla="*/ 381000 w 336"/>
              <a:gd name="T3" fmla="*/ 12700 h 456"/>
              <a:gd name="T4" fmla="*/ 457200 w 336"/>
              <a:gd name="T5" fmla="*/ 88900 h 456"/>
              <a:gd name="T6" fmla="*/ 304800 w 336"/>
              <a:gd name="T7" fmla="*/ 88900 h 456"/>
              <a:gd name="T8" fmla="*/ 381000 w 336"/>
              <a:gd name="T9" fmla="*/ 241300 h 456"/>
              <a:gd name="T10" fmla="*/ 228600 w 336"/>
              <a:gd name="T11" fmla="*/ 241300 h 456"/>
              <a:gd name="T12" fmla="*/ 304800 w 336"/>
              <a:gd name="T13" fmla="*/ 393700 h 456"/>
              <a:gd name="T14" fmla="*/ 152400 w 336"/>
              <a:gd name="T15" fmla="*/ 393700 h 456"/>
              <a:gd name="T16" fmla="*/ 228600 w 336"/>
              <a:gd name="T17" fmla="*/ 546100 h 456"/>
              <a:gd name="T18" fmla="*/ 76200 w 336"/>
              <a:gd name="T19" fmla="*/ 546100 h 456"/>
              <a:gd name="T20" fmla="*/ 152400 w 336"/>
              <a:gd name="T21" fmla="*/ 698500 h 456"/>
              <a:gd name="T22" fmla="*/ 0 w 336"/>
              <a:gd name="T23" fmla="*/ 698500 h 45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36"/>
              <a:gd name="T37" fmla="*/ 0 h 456"/>
              <a:gd name="T38" fmla="*/ 336 w 336"/>
              <a:gd name="T39" fmla="*/ 456 h 45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36" h="456">
                <a:moveTo>
                  <a:pt x="336" y="8"/>
                </a:moveTo>
                <a:cubicBezTo>
                  <a:pt x="292" y="4"/>
                  <a:pt x="248" y="0"/>
                  <a:pt x="240" y="8"/>
                </a:cubicBezTo>
                <a:cubicBezTo>
                  <a:pt x="232" y="16"/>
                  <a:pt x="296" y="48"/>
                  <a:pt x="288" y="56"/>
                </a:cubicBezTo>
                <a:cubicBezTo>
                  <a:pt x="280" y="64"/>
                  <a:pt x="200" y="40"/>
                  <a:pt x="192" y="56"/>
                </a:cubicBezTo>
                <a:cubicBezTo>
                  <a:pt x="184" y="72"/>
                  <a:pt x="248" y="136"/>
                  <a:pt x="240" y="152"/>
                </a:cubicBezTo>
                <a:cubicBezTo>
                  <a:pt x="232" y="168"/>
                  <a:pt x="152" y="136"/>
                  <a:pt x="144" y="152"/>
                </a:cubicBezTo>
                <a:cubicBezTo>
                  <a:pt x="136" y="168"/>
                  <a:pt x="200" y="232"/>
                  <a:pt x="192" y="248"/>
                </a:cubicBezTo>
                <a:cubicBezTo>
                  <a:pt x="184" y="264"/>
                  <a:pt x="104" y="232"/>
                  <a:pt x="96" y="248"/>
                </a:cubicBezTo>
                <a:cubicBezTo>
                  <a:pt x="88" y="264"/>
                  <a:pt x="152" y="328"/>
                  <a:pt x="144" y="344"/>
                </a:cubicBezTo>
                <a:cubicBezTo>
                  <a:pt x="136" y="360"/>
                  <a:pt x="56" y="328"/>
                  <a:pt x="48" y="344"/>
                </a:cubicBezTo>
                <a:cubicBezTo>
                  <a:pt x="40" y="360"/>
                  <a:pt x="104" y="424"/>
                  <a:pt x="96" y="440"/>
                </a:cubicBezTo>
                <a:cubicBezTo>
                  <a:pt x="88" y="456"/>
                  <a:pt x="44" y="448"/>
                  <a:pt x="0" y="4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4783138" y="372586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Freeform 7"/>
          <p:cNvSpPr>
            <a:spLocks/>
          </p:cNvSpPr>
          <p:nvPr/>
        </p:nvSpPr>
        <p:spPr bwMode="auto">
          <a:xfrm>
            <a:off x="4249738" y="3789363"/>
            <a:ext cx="533400" cy="723900"/>
          </a:xfrm>
          <a:custGeom>
            <a:avLst/>
            <a:gdLst>
              <a:gd name="T0" fmla="*/ 533400 w 336"/>
              <a:gd name="T1" fmla="*/ 12700 h 456"/>
              <a:gd name="T2" fmla="*/ 381000 w 336"/>
              <a:gd name="T3" fmla="*/ 12700 h 456"/>
              <a:gd name="T4" fmla="*/ 457200 w 336"/>
              <a:gd name="T5" fmla="*/ 88900 h 456"/>
              <a:gd name="T6" fmla="*/ 304800 w 336"/>
              <a:gd name="T7" fmla="*/ 88900 h 456"/>
              <a:gd name="T8" fmla="*/ 381000 w 336"/>
              <a:gd name="T9" fmla="*/ 241300 h 456"/>
              <a:gd name="T10" fmla="*/ 228600 w 336"/>
              <a:gd name="T11" fmla="*/ 241300 h 456"/>
              <a:gd name="T12" fmla="*/ 304800 w 336"/>
              <a:gd name="T13" fmla="*/ 393700 h 456"/>
              <a:gd name="T14" fmla="*/ 152400 w 336"/>
              <a:gd name="T15" fmla="*/ 393700 h 456"/>
              <a:gd name="T16" fmla="*/ 228600 w 336"/>
              <a:gd name="T17" fmla="*/ 546100 h 456"/>
              <a:gd name="T18" fmla="*/ 76200 w 336"/>
              <a:gd name="T19" fmla="*/ 546100 h 456"/>
              <a:gd name="T20" fmla="*/ 152400 w 336"/>
              <a:gd name="T21" fmla="*/ 698500 h 456"/>
              <a:gd name="T22" fmla="*/ 0 w 336"/>
              <a:gd name="T23" fmla="*/ 698500 h 45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36"/>
              <a:gd name="T37" fmla="*/ 0 h 456"/>
              <a:gd name="T38" fmla="*/ 336 w 336"/>
              <a:gd name="T39" fmla="*/ 456 h 45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36" h="456">
                <a:moveTo>
                  <a:pt x="336" y="8"/>
                </a:moveTo>
                <a:cubicBezTo>
                  <a:pt x="292" y="4"/>
                  <a:pt x="248" y="0"/>
                  <a:pt x="240" y="8"/>
                </a:cubicBezTo>
                <a:cubicBezTo>
                  <a:pt x="232" y="16"/>
                  <a:pt x="296" y="48"/>
                  <a:pt x="288" y="56"/>
                </a:cubicBezTo>
                <a:cubicBezTo>
                  <a:pt x="280" y="64"/>
                  <a:pt x="200" y="40"/>
                  <a:pt x="192" y="56"/>
                </a:cubicBezTo>
                <a:cubicBezTo>
                  <a:pt x="184" y="72"/>
                  <a:pt x="248" y="136"/>
                  <a:pt x="240" y="152"/>
                </a:cubicBezTo>
                <a:cubicBezTo>
                  <a:pt x="232" y="168"/>
                  <a:pt x="152" y="136"/>
                  <a:pt x="144" y="152"/>
                </a:cubicBezTo>
                <a:cubicBezTo>
                  <a:pt x="136" y="168"/>
                  <a:pt x="200" y="232"/>
                  <a:pt x="192" y="248"/>
                </a:cubicBezTo>
                <a:cubicBezTo>
                  <a:pt x="184" y="264"/>
                  <a:pt x="104" y="232"/>
                  <a:pt x="96" y="248"/>
                </a:cubicBezTo>
                <a:cubicBezTo>
                  <a:pt x="88" y="264"/>
                  <a:pt x="152" y="328"/>
                  <a:pt x="144" y="344"/>
                </a:cubicBezTo>
                <a:cubicBezTo>
                  <a:pt x="136" y="360"/>
                  <a:pt x="56" y="328"/>
                  <a:pt x="48" y="344"/>
                </a:cubicBezTo>
                <a:cubicBezTo>
                  <a:pt x="40" y="360"/>
                  <a:pt x="104" y="424"/>
                  <a:pt x="96" y="440"/>
                </a:cubicBezTo>
                <a:cubicBezTo>
                  <a:pt x="88" y="456"/>
                  <a:pt x="44" y="448"/>
                  <a:pt x="0" y="4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Freeform 8"/>
          <p:cNvSpPr>
            <a:spLocks/>
          </p:cNvSpPr>
          <p:nvPr/>
        </p:nvSpPr>
        <p:spPr bwMode="auto">
          <a:xfrm rot="5400000">
            <a:off x="4954588" y="3694113"/>
            <a:ext cx="533400" cy="723900"/>
          </a:xfrm>
          <a:custGeom>
            <a:avLst/>
            <a:gdLst>
              <a:gd name="T0" fmla="*/ 533400 w 336"/>
              <a:gd name="T1" fmla="*/ 12700 h 456"/>
              <a:gd name="T2" fmla="*/ 381000 w 336"/>
              <a:gd name="T3" fmla="*/ 12700 h 456"/>
              <a:gd name="T4" fmla="*/ 457200 w 336"/>
              <a:gd name="T5" fmla="*/ 88900 h 456"/>
              <a:gd name="T6" fmla="*/ 304800 w 336"/>
              <a:gd name="T7" fmla="*/ 88900 h 456"/>
              <a:gd name="T8" fmla="*/ 381000 w 336"/>
              <a:gd name="T9" fmla="*/ 241300 h 456"/>
              <a:gd name="T10" fmla="*/ 228600 w 336"/>
              <a:gd name="T11" fmla="*/ 241300 h 456"/>
              <a:gd name="T12" fmla="*/ 304800 w 336"/>
              <a:gd name="T13" fmla="*/ 393700 h 456"/>
              <a:gd name="T14" fmla="*/ 152400 w 336"/>
              <a:gd name="T15" fmla="*/ 393700 h 456"/>
              <a:gd name="T16" fmla="*/ 228600 w 336"/>
              <a:gd name="T17" fmla="*/ 546100 h 456"/>
              <a:gd name="T18" fmla="*/ 76200 w 336"/>
              <a:gd name="T19" fmla="*/ 546100 h 456"/>
              <a:gd name="T20" fmla="*/ 152400 w 336"/>
              <a:gd name="T21" fmla="*/ 698500 h 456"/>
              <a:gd name="T22" fmla="*/ 0 w 336"/>
              <a:gd name="T23" fmla="*/ 698500 h 45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36"/>
              <a:gd name="T37" fmla="*/ 0 h 456"/>
              <a:gd name="T38" fmla="*/ 336 w 336"/>
              <a:gd name="T39" fmla="*/ 456 h 45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36" h="456">
                <a:moveTo>
                  <a:pt x="336" y="8"/>
                </a:moveTo>
                <a:cubicBezTo>
                  <a:pt x="292" y="4"/>
                  <a:pt x="248" y="0"/>
                  <a:pt x="240" y="8"/>
                </a:cubicBezTo>
                <a:cubicBezTo>
                  <a:pt x="232" y="16"/>
                  <a:pt x="296" y="48"/>
                  <a:pt x="288" y="56"/>
                </a:cubicBezTo>
                <a:cubicBezTo>
                  <a:pt x="280" y="64"/>
                  <a:pt x="200" y="40"/>
                  <a:pt x="192" y="56"/>
                </a:cubicBezTo>
                <a:cubicBezTo>
                  <a:pt x="184" y="72"/>
                  <a:pt x="248" y="136"/>
                  <a:pt x="240" y="152"/>
                </a:cubicBezTo>
                <a:cubicBezTo>
                  <a:pt x="232" y="168"/>
                  <a:pt x="152" y="136"/>
                  <a:pt x="144" y="152"/>
                </a:cubicBezTo>
                <a:cubicBezTo>
                  <a:pt x="136" y="168"/>
                  <a:pt x="200" y="232"/>
                  <a:pt x="192" y="248"/>
                </a:cubicBezTo>
                <a:cubicBezTo>
                  <a:pt x="184" y="264"/>
                  <a:pt x="104" y="232"/>
                  <a:pt x="96" y="248"/>
                </a:cubicBezTo>
                <a:cubicBezTo>
                  <a:pt x="88" y="264"/>
                  <a:pt x="152" y="328"/>
                  <a:pt x="144" y="344"/>
                </a:cubicBezTo>
                <a:cubicBezTo>
                  <a:pt x="136" y="360"/>
                  <a:pt x="56" y="328"/>
                  <a:pt x="48" y="344"/>
                </a:cubicBezTo>
                <a:cubicBezTo>
                  <a:pt x="40" y="360"/>
                  <a:pt x="104" y="424"/>
                  <a:pt x="96" y="440"/>
                </a:cubicBezTo>
                <a:cubicBezTo>
                  <a:pt x="88" y="456"/>
                  <a:pt x="44" y="448"/>
                  <a:pt x="0" y="4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AutoShape 9"/>
          <p:cNvSpPr>
            <a:spLocks noChangeArrowheads="1"/>
          </p:cNvSpPr>
          <p:nvPr/>
        </p:nvSpPr>
        <p:spPr bwMode="auto">
          <a:xfrm>
            <a:off x="3868738" y="4932363"/>
            <a:ext cx="685800" cy="6858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4173538" y="493236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AutoShape 11"/>
          <p:cNvSpPr>
            <a:spLocks noChangeArrowheads="1"/>
          </p:cNvSpPr>
          <p:nvPr/>
        </p:nvSpPr>
        <p:spPr bwMode="auto">
          <a:xfrm>
            <a:off x="5240338" y="4322763"/>
            <a:ext cx="685800" cy="6858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5545138" y="432276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Oval 13"/>
          <p:cNvSpPr>
            <a:spLocks noChangeArrowheads="1"/>
          </p:cNvSpPr>
          <p:nvPr/>
        </p:nvSpPr>
        <p:spPr bwMode="auto">
          <a:xfrm>
            <a:off x="4249738" y="447516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4249738" y="4551363"/>
            <a:ext cx="158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5545138" y="2798763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>
                <a:latin typeface="Arial" charset="0"/>
              </a:rPr>
              <a:t>Root</a:t>
            </a:r>
            <a:endParaRPr kumimoji="0" lang="en-CA" sz="2000">
              <a:latin typeface="Arial" charset="0"/>
            </a:endParaRP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3944938" y="4246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i="1">
                <a:latin typeface="Arial" charset="0"/>
              </a:rPr>
              <a:t>v</a:t>
            </a:r>
            <a:endParaRPr kumimoji="0" lang="en-CA" sz="2000" i="1">
              <a:latin typeface="Arial" charset="0"/>
            </a:endParaRP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4325938" y="477996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i="1">
                <a:latin typeface="Arial" charset="0"/>
              </a:rPr>
              <a:t>w</a:t>
            </a:r>
            <a:endParaRPr kumimoji="0" lang="en-CA" sz="2000" i="1">
              <a:latin typeface="Arial" charset="0"/>
            </a:endParaRPr>
          </a:p>
        </p:txBody>
      </p:sp>
      <p:sp>
        <p:nvSpPr>
          <p:cNvPr id="15378" name="Freeform 18"/>
          <p:cNvSpPr>
            <a:spLocks/>
          </p:cNvSpPr>
          <p:nvPr/>
        </p:nvSpPr>
        <p:spPr bwMode="auto">
          <a:xfrm>
            <a:off x="3944938" y="4551363"/>
            <a:ext cx="304800" cy="914400"/>
          </a:xfrm>
          <a:custGeom>
            <a:avLst/>
            <a:gdLst>
              <a:gd name="T0" fmla="*/ 121920 w 320"/>
              <a:gd name="T1" fmla="*/ 914400 h 576"/>
              <a:gd name="T2" fmla="*/ 30480 w 320"/>
              <a:gd name="T3" fmla="*/ 533400 h 576"/>
              <a:gd name="T4" fmla="*/ 304800 w 320"/>
              <a:gd name="T5" fmla="*/ 0 h 576"/>
              <a:gd name="T6" fmla="*/ 0 60000 65536"/>
              <a:gd name="T7" fmla="*/ 0 60000 65536"/>
              <a:gd name="T8" fmla="*/ 0 60000 65536"/>
              <a:gd name="T9" fmla="*/ 0 w 320"/>
              <a:gd name="T10" fmla="*/ 0 h 576"/>
              <a:gd name="T11" fmla="*/ 320 w 320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0" h="576">
                <a:moveTo>
                  <a:pt x="128" y="576"/>
                </a:moveTo>
                <a:cubicBezTo>
                  <a:pt x="64" y="504"/>
                  <a:pt x="0" y="432"/>
                  <a:pt x="32" y="336"/>
                </a:cubicBezTo>
                <a:cubicBezTo>
                  <a:pt x="64" y="240"/>
                  <a:pt x="192" y="120"/>
                  <a:pt x="320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9" name="Freeform 19"/>
          <p:cNvSpPr>
            <a:spLocks/>
          </p:cNvSpPr>
          <p:nvPr/>
        </p:nvSpPr>
        <p:spPr bwMode="auto">
          <a:xfrm>
            <a:off x="3525838" y="4017963"/>
            <a:ext cx="952500" cy="1524000"/>
          </a:xfrm>
          <a:custGeom>
            <a:avLst/>
            <a:gdLst>
              <a:gd name="T0" fmla="*/ 419100 w 600"/>
              <a:gd name="T1" fmla="*/ 1524000 h 960"/>
              <a:gd name="T2" fmla="*/ 38100 w 600"/>
              <a:gd name="T3" fmla="*/ 762000 h 960"/>
              <a:gd name="T4" fmla="*/ 190500 w 600"/>
              <a:gd name="T5" fmla="*/ 152400 h 960"/>
              <a:gd name="T6" fmla="*/ 952500 w 600"/>
              <a:gd name="T7" fmla="*/ 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960"/>
              <a:gd name="T14" fmla="*/ 600 w 600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960">
                <a:moveTo>
                  <a:pt x="264" y="960"/>
                </a:moveTo>
                <a:cubicBezTo>
                  <a:pt x="156" y="792"/>
                  <a:pt x="48" y="624"/>
                  <a:pt x="24" y="480"/>
                </a:cubicBezTo>
                <a:cubicBezTo>
                  <a:pt x="0" y="336"/>
                  <a:pt x="24" y="176"/>
                  <a:pt x="120" y="96"/>
                </a:cubicBezTo>
                <a:cubicBezTo>
                  <a:pt x="216" y="16"/>
                  <a:pt x="408" y="8"/>
                  <a:pt x="600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4173538" y="6151563"/>
            <a:ext cx="685800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4935538" y="5922963"/>
            <a:ext cx="1482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>
                <a:latin typeface="Arial" charset="0"/>
              </a:rPr>
              <a:t>back edges</a:t>
            </a:r>
            <a:endParaRPr kumimoji="0" lang="en-CA" sz="2000">
              <a:latin typeface="Arial" charset="0"/>
            </a:endParaRPr>
          </a:p>
        </p:txBody>
      </p:sp>
      <p:sp>
        <p:nvSpPr>
          <p:cNvPr id="15382" name="Oval 22"/>
          <p:cNvSpPr>
            <a:spLocks noChangeArrowheads="1"/>
          </p:cNvSpPr>
          <p:nvPr/>
        </p:nvSpPr>
        <p:spPr bwMode="auto">
          <a:xfrm>
            <a:off x="4478338" y="401796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AutoShape 23"/>
          <p:cNvSpPr>
            <a:spLocks noChangeArrowheads="1"/>
          </p:cNvSpPr>
          <p:nvPr/>
        </p:nvSpPr>
        <p:spPr bwMode="auto">
          <a:xfrm>
            <a:off x="4643438" y="4941888"/>
            <a:ext cx="685800" cy="6858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>
            <a:off x="4284663" y="4508500"/>
            <a:ext cx="719137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5" name="Oval 25"/>
          <p:cNvSpPr>
            <a:spLocks noChangeArrowheads="1"/>
          </p:cNvSpPr>
          <p:nvPr/>
        </p:nvSpPr>
        <p:spPr bwMode="auto">
          <a:xfrm>
            <a:off x="4932363" y="486886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88913"/>
            <a:ext cx="8686800" cy="762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Finding Articulation Points</a:t>
            </a:r>
            <a:endParaRPr lang="en-CA" sz="200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5" y="990600"/>
            <a:ext cx="8664575" cy="5791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smtClean="0"/>
              <a:t>Let </a:t>
            </a:r>
            <a:r>
              <a:rPr lang="en-US" sz="2800" i="1" smtClean="0"/>
              <a:t>v</a:t>
            </a:r>
            <a:r>
              <a:rPr lang="en-US" sz="2800" smtClean="0"/>
              <a:t> be a non-root vertex of the DFS tree </a:t>
            </a:r>
            <a:r>
              <a:rPr lang="en-US" sz="2800" i="1" smtClean="0"/>
              <a:t>T</a:t>
            </a:r>
            <a:r>
              <a:rPr lang="en-US" sz="2800" smtClean="0"/>
              <a:t>. </a:t>
            </a:r>
          </a:p>
          <a:p>
            <a:pPr eaLnBrk="1" hangingPunct="1"/>
            <a:r>
              <a:rPr lang="en-US" sz="2800" smtClean="0"/>
              <a:t>Then </a:t>
            </a:r>
            <a:r>
              <a:rPr lang="en-US" sz="2800" i="1" smtClean="0">
                <a:solidFill>
                  <a:srgbClr val="FF0000"/>
                </a:solidFill>
              </a:rPr>
              <a:t>v</a:t>
            </a:r>
            <a:r>
              <a:rPr lang="en-US" sz="2800" smtClean="0">
                <a:solidFill>
                  <a:srgbClr val="FF0000"/>
                </a:solidFill>
              </a:rPr>
              <a:t> is an articulation point</a:t>
            </a:r>
            <a:r>
              <a:rPr lang="en-US" sz="2800" smtClean="0"/>
              <a:t> of </a:t>
            </a:r>
            <a:r>
              <a:rPr lang="en-US" sz="2800" i="1" smtClean="0"/>
              <a:t>G</a:t>
            </a:r>
            <a:r>
              <a:rPr lang="en-US" sz="2800" smtClean="0"/>
              <a:t> if and only if 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there is a child </a:t>
            </a:r>
            <a:r>
              <a:rPr lang="en-US" sz="2800" i="1" smtClean="0"/>
              <a:t>w</a:t>
            </a:r>
            <a:r>
              <a:rPr lang="en-US" sz="2800" smtClean="0"/>
              <a:t> of </a:t>
            </a:r>
            <a:r>
              <a:rPr lang="en-US" sz="2800" i="1" smtClean="0"/>
              <a:t>v</a:t>
            </a:r>
            <a:r>
              <a:rPr lang="en-US" sz="2800" smtClean="0"/>
              <a:t> with </a:t>
            </a:r>
            <a:r>
              <a:rPr lang="en-US" sz="2800" i="1" smtClean="0"/>
              <a:t>low</a:t>
            </a:r>
            <a:r>
              <a:rPr lang="en-US" sz="2800" smtClean="0"/>
              <a:t>(</a:t>
            </a:r>
            <a:r>
              <a:rPr lang="en-US" sz="2800" i="1" smtClean="0"/>
              <a:t>w</a:t>
            </a:r>
            <a:r>
              <a:rPr lang="en-US" sz="2800" smtClean="0"/>
              <a:t>) </a:t>
            </a:r>
            <a:r>
              <a:rPr lang="en-US" sz="2800" smtClean="0">
                <a:cs typeface="Times New Roman" pitchFamily="18" charset="0"/>
              </a:rPr>
              <a:t>&gt;= </a:t>
            </a:r>
            <a:r>
              <a:rPr lang="en-US" sz="2800" i="1" smtClean="0"/>
              <a:t>d</a:t>
            </a:r>
            <a:r>
              <a:rPr lang="en-US" sz="2800" smtClean="0"/>
              <a:t>[</a:t>
            </a:r>
            <a:r>
              <a:rPr lang="en-US" sz="2800" i="1" smtClean="0"/>
              <a:t>v</a:t>
            </a:r>
            <a:r>
              <a:rPr lang="en-US" sz="2800" smtClean="0"/>
              <a:t>].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88913"/>
            <a:ext cx="8812213" cy="762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</a:rPr>
              <a:t>Articulation Points: Pseudocode</a:t>
            </a:r>
            <a:endParaRPr lang="en-CA" sz="4000" smtClean="0">
              <a:solidFill>
                <a:schemeClr val="accent2"/>
              </a:solidFill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sz="half" idx="1"/>
          </p:nvPr>
        </p:nvSpPr>
        <p:spPr bwMode="auto">
          <a:xfrm>
            <a:off x="533400" y="1524000"/>
            <a:ext cx="8077200" cy="53340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buFont typeface="Times New Roman" pitchFamily="18" charset="0"/>
              <a:buNone/>
            </a:pP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lang="en-US" sz="1800" b="1" smtClean="0">
                <a:latin typeface="Courier New" pitchFamily="49" charset="0"/>
              </a:rPr>
              <a:t>color[V], time, prev[V],d[V], f[V], </a:t>
            </a: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low[V]</a:t>
            </a:r>
          </a:p>
          <a:p>
            <a:pPr>
              <a:buFont typeface="Times New Roman" pitchFamily="18" charset="0"/>
              <a:buNone/>
            </a:pPr>
            <a:endParaRPr lang="en-US" sz="1800" b="1" smtClean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DFS(G) // where prog starts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for each vertex 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color[u] = WHITE;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      low[u]=inf;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	f[u]=inf; d[u]=inf;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lang="en-US" sz="1800" b="1" smtClean="0">
                <a:latin typeface="Courier New" pitchFamily="49" charset="0"/>
              </a:rPr>
              <a:t>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if (color[u]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}</a:t>
            </a:r>
            <a:endParaRPr lang="en-US" sz="1800" b="1" smtClean="0">
              <a:latin typeface="Courier New" pitchFamily="49" charset="0"/>
            </a:endParaRPr>
          </a:p>
        </p:txBody>
      </p:sp>
      <p:sp>
        <p:nvSpPr>
          <p:cNvPr id="17411" name="Rectangle 7"/>
          <p:cNvSpPr>
            <a:spLocks noChangeArrowheads="1"/>
          </p:cNvSpPr>
          <p:nvPr/>
        </p:nvSpPr>
        <p:spPr bwMode="auto">
          <a:xfrm>
            <a:off x="533400" y="1524000"/>
            <a:ext cx="8077200" cy="457200"/>
          </a:xfrm>
          <a:prstGeom prst="rect">
            <a:avLst/>
          </a:prstGeom>
          <a:solidFill>
            <a:srgbClr val="66FF99">
              <a:alpha val="27058"/>
            </a:srgbClr>
          </a:solidFill>
          <a:ln w="38100" algn="ctr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88913"/>
            <a:ext cx="8812213" cy="762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smtClean="0">
                <a:solidFill>
                  <a:schemeClr val="accent2"/>
                </a:solidFill>
              </a:rPr>
              <a:t>Articulation Points: Pseudocode</a:t>
            </a:r>
            <a:endParaRPr lang="en-CA" sz="4000" smtClean="0">
              <a:solidFill>
                <a:schemeClr val="accent2"/>
              </a:solidFill>
            </a:endParaRPr>
          </a:p>
        </p:txBody>
      </p:sp>
      <p:sp>
        <p:nvSpPr>
          <p:cNvPr id="12293" name="Rectangle 4"/>
          <p:cNvSpPr>
            <a:spLocks noGrp="1" noChangeArrowheads="1"/>
          </p:cNvSpPr>
          <p:nvPr>
            <p:ph sz="half" idx="1"/>
          </p:nvPr>
        </p:nvSpPr>
        <p:spPr bwMode="auto">
          <a:xfrm>
            <a:off x="1219200" y="1219200"/>
            <a:ext cx="7620000" cy="56388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1800" b="1" dirty="0" err="1" smtClean="0">
                <a:latin typeface="Courier New" pitchFamily="49" charset="0"/>
              </a:rPr>
              <a:t>DFS_Visit</a:t>
            </a:r>
            <a:r>
              <a:rPr lang="en-US" sz="1800" b="1" dirty="0" smtClean="0">
                <a:latin typeface="Courier New" pitchFamily="49" charset="0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</a:rPr>
              <a:t>{ color[v]=</a:t>
            </a:r>
            <a:r>
              <a:rPr lang="en-US" sz="1800" b="1" dirty="0" err="1" smtClean="0">
                <a:latin typeface="Courier New" pitchFamily="49" charset="0"/>
              </a:rPr>
              <a:t>GREY;time</a:t>
            </a:r>
            <a:r>
              <a:rPr lang="en-US" sz="1800" b="1" dirty="0" smtClean="0">
                <a:latin typeface="Courier New" pitchFamily="49" charset="0"/>
              </a:rPr>
              <a:t>=time+1;d[v]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  low[v]= d[v];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</a:rPr>
              <a:t>  for each w </a:t>
            </a: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 </a:t>
            </a:r>
            <a:r>
              <a:rPr lang="en-US" sz="1800" b="1" dirty="0" err="1" smtClean="0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[v]{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    if(color[w] == WHITE){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	    </a:t>
            </a: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  </a:t>
            </a:r>
            <a:r>
              <a:rPr lang="en-US" sz="1800" b="1" dirty="0" err="1" smtClean="0">
                <a:latin typeface="Courier New" pitchFamily="49" charset="0"/>
                <a:sym typeface="Symbol" pitchFamily="18" charset="2"/>
              </a:rPr>
              <a:t>prev</a:t>
            </a: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[w</a:t>
            </a: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]=u;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       </a:t>
            </a:r>
            <a:r>
              <a:rPr lang="en-US" sz="1800" b="1" dirty="0" err="1" smtClean="0">
                <a:latin typeface="Courier New" pitchFamily="49" charset="0"/>
                <a:sym typeface="Symbol" pitchFamily="18" charset="2"/>
              </a:rPr>
              <a:t>DFS_Visit</a:t>
            </a: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(w);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</a:rPr>
              <a:t>       </a:t>
            </a:r>
            <a:r>
              <a:rPr lang="en-CA" sz="1800" b="1" dirty="0" smtClean="0">
                <a:solidFill>
                  <a:schemeClr val="hlink"/>
                </a:solidFill>
                <a:latin typeface="Courier New" pitchFamily="49" charset="0"/>
              </a:rPr>
              <a:t>if </a:t>
            </a: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</a:rPr>
              <a:t>low</a:t>
            </a:r>
            <a:r>
              <a:rPr lang="en-CA" sz="1800" b="1" dirty="0" smtClean="0">
                <a:solidFill>
                  <a:schemeClr val="hlink"/>
                </a:solidFill>
                <a:latin typeface="Courier New" pitchFamily="49" charset="0"/>
              </a:rPr>
              <a:t>[w]</a:t>
            </a: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CA" sz="1800" b="1" dirty="0" smtClean="0">
                <a:solidFill>
                  <a:schemeClr val="hlink"/>
                </a:solidFill>
                <a:latin typeface="Courier New" pitchFamily="49" charset="0"/>
              </a:rPr>
              <a:t>&gt;=</a:t>
            </a: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CA" sz="1800" b="1" dirty="0" smtClean="0">
                <a:solidFill>
                  <a:schemeClr val="hlink"/>
                </a:solidFill>
                <a:latin typeface="Courier New" pitchFamily="49" charset="0"/>
              </a:rPr>
              <a:t>d[v]</a:t>
            </a:r>
            <a:endParaRPr lang="en-US" sz="1800" b="1" dirty="0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</a:rPr>
              <a:t>	 	     </a:t>
            </a:r>
            <a:r>
              <a:rPr lang="en-US" sz="1800" b="1" dirty="0" smtClean="0">
                <a:solidFill>
                  <a:srgbClr val="FF9900"/>
                </a:solidFill>
                <a:latin typeface="Courier New" pitchFamily="49" charset="0"/>
              </a:rPr>
              <a:t>record that </a:t>
            </a:r>
            <a:r>
              <a:rPr lang="en-CA" sz="1800" b="1" dirty="0" smtClean="0">
                <a:solidFill>
                  <a:srgbClr val="FF9900"/>
                </a:solidFill>
                <a:latin typeface="Courier New" pitchFamily="49" charset="0"/>
              </a:rPr>
              <a:t>vertex v is an articulation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</a:rPr>
              <a:t>       </a:t>
            </a:r>
            <a:r>
              <a:rPr lang="en-CA" sz="1800" b="1" dirty="0" smtClean="0">
                <a:solidFill>
                  <a:schemeClr val="hlink"/>
                </a:solidFill>
                <a:latin typeface="Courier New" pitchFamily="49" charset="0"/>
              </a:rPr>
              <a:t>if (</a:t>
            </a: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</a:rPr>
              <a:t>low</a:t>
            </a:r>
            <a:r>
              <a:rPr lang="en-CA" sz="1800" b="1" dirty="0" smtClean="0">
                <a:solidFill>
                  <a:schemeClr val="hlink"/>
                </a:solidFill>
                <a:latin typeface="Courier New" pitchFamily="49" charset="0"/>
              </a:rPr>
              <a:t>[w]</a:t>
            </a: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CA" sz="1800" b="1" dirty="0" smtClean="0">
                <a:solidFill>
                  <a:schemeClr val="hlink"/>
                </a:solidFill>
                <a:latin typeface="Courier New" pitchFamily="49" charset="0"/>
              </a:rPr>
              <a:t>&lt;</a:t>
            </a: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</a:rPr>
              <a:t> low</a:t>
            </a:r>
            <a:r>
              <a:rPr lang="en-CA" sz="1800" b="1" dirty="0" smtClean="0">
                <a:solidFill>
                  <a:schemeClr val="hlink"/>
                </a:solidFill>
                <a:latin typeface="Courier New" pitchFamily="49" charset="0"/>
              </a:rPr>
              <a:t>[v]) </a:t>
            </a: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</a:rPr>
              <a:t>low</a:t>
            </a:r>
            <a:r>
              <a:rPr lang="en-CA" sz="1800" b="1" dirty="0" smtClean="0">
                <a:solidFill>
                  <a:schemeClr val="hlink"/>
                </a:solidFill>
                <a:latin typeface="Courier New" pitchFamily="49" charset="0"/>
              </a:rPr>
              <a:t>[v]</a:t>
            </a: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CA" sz="1800" b="1" dirty="0" smtClean="0">
                <a:solidFill>
                  <a:schemeClr val="hlink"/>
                </a:solidFill>
                <a:latin typeface="Courier New" pitchFamily="49" charset="0"/>
              </a:rPr>
              <a:t>:=</a:t>
            </a: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</a:rPr>
              <a:t> low</a:t>
            </a:r>
            <a:r>
              <a:rPr lang="en-CA" sz="1800" b="1" dirty="0" smtClean="0">
                <a:solidFill>
                  <a:schemeClr val="hlink"/>
                </a:solidFill>
                <a:latin typeface="Courier New" pitchFamily="49" charset="0"/>
              </a:rPr>
              <a:t>[w];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    }</a:t>
            </a:r>
            <a:endParaRPr 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CA" sz="1800" b="1" dirty="0" smtClean="0">
                <a:solidFill>
                  <a:schemeClr val="accent1"/>
                </a:solidFill>
                <a:latin typeface="Courier New" pitchFamily="49" charset="0"/>
              </a:rPr>
              <a:t>else if w is not the parent of v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         </a:t>
            </a:r>
            <a:r>
              <a:rPr lang="en-CA" sz="1800" b="1" dirty="0" smtClean="0">
                <a:solidFill>
                  <a:schemeClr val="accent1"/>
                </a:solidFill>
                <a:latin typeface="Courier New" pitchFamily="49" charset="0"/>
              </a:rPr>
              <a:t>//--- (</a:t>
            </a:r>
            <a:r>
              <a:rPr lang="en-CA" sz="1800" b="1" dirty="0" err="1" smtClean="0">
                <a:solidFill>
                  <a:schemeClr val="accent1"/>
                </a:solidFill>
                <a:latin typeface="Courier New" pitchFamily="49" charset="0"/>
              </a:rPr>
              <a:t>v,w</a:t>
            </a:r>
            <a:r>
              <a:rPr lang="en-CA" sz="1800" b="1" dirty="0" smtClean="0">
                <a:solidFill>
                  <a:schemeClr val="accent1"/>
                </a:solidFill>
                <a:latin typeface="Courier New" pitchFamily="49" charset="0"/>
              </a:rPr>
              <a:t>) is a BACK edge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  `       </a:t>
            </a:r>
            <a:r>
              <a:rPr lang="en-CA" sz="1800" b="1" dirty="0" smtClean="0">
                <a:solidFill>
                  <a:schemeClr val="accent1"/>
                </a:solidFill>
                <a:latin typeface="Courier New" pitchFamily="49" charset="0"/>
              </a:rPr>
              <a:t>if (d[w]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CA" sz="1800" b="1" dirty="0" smtClean="0">
                <a:solidFill>
                  <a:schemeClr val="accent1"/>
                </a:solidFill>
                <a:latin typeface="Courier New" pitchFamily="49" charset="0"/>
              </a:rPr>
              <a:t>&lt;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 low</a:t>
            </a:r>
            <a:r>
              <a:rPr lang="en-CA" sz="1800" b="1" dirty="0" smtClean="0">
                <a:solidFill>
                  <a:schemeClr val="accent1"/>
                </a:solidFill>
                <a:latin typeface="Courier New" pitchFamily="49" charset="0"/>
              </a:rPr>
              <a:t>[v])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low</a:t>
            </a:r>
            <a:r>
              <a:rPr lang="en-CA" sz="1800" b="1" dirty="0" smtClean="0">
                <a:solidFill>
                  <a:schemeClr val="accent1"/>
                </a:solidFill>
                <a:latin typeface="Courier New" pitchFamily="49" charset="0"/>
              </a:rPr>
              <a:t>[v]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CA" sz="1800" b="1" dirty="0" smtClean="0">
                <a:solidFill>
                  <a:schemeClr val="accent1"/>
                </a:solidFill>
                <a:latin typeface="Courier New" pitchFamily="49" charset="0"/>
              </a:rPr>
              <a:t>:=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CA" sz="1800" b="1" dirty="0" smtClean="0">
                <a:solidFill>
                  <a:schemeClr val="accent1"/>
                </a:solidFill>
                <a:latin typeface="Courier New" pitchFamily="49" charset="0"/>
              </a:rPr>
              <a:t>d[w];</a:t>
            </a:r>
            <a:endParaRPr lang="en-US" sz="1800" b="1" dirty="0" smtClean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  }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  color[v] = BLACK;  time = time+1;   f[v]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50837"/>
            <a:ext cx="8229600" cy="71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 smtClean="0">
                <a:solidFill>
                  <a:schemeClr val="accent2"/>
                </a:solidFill>
              </a:rPr>
              <a:t>Special Case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14400" lvl="1" indent="-457200" eaLnBrk="1" hangingPunct="1">
              <a:lnSpc>
                <a:spcPct val="90000"/>
              </a:lnSpc>
            </a:pPr>
            <a:r>
              <a:rPr lang="en-US" sz="2400" smtClean="0"/>
              <a:t>When “v” is a root of the DFS tree, you have to check it manually.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88913"/>
            <a:ext cx="8686800" cy="762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Finding Articulation Points</a:t>
            </a:r>
            <a:endParaRPr lang="en-CA" sz="2000" smtClean="0">
              <a:solidFill>
                <a:schemeClr val="accent2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0" y="990600"/>
            <a:ext cx="8991600" cy="5715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smtClean="0"/>
              <a:t>The root of the DFS tree is an articulation point if and only if it has two or more children.</a:t>
            </a:r>
          </a:p>
          <a:p>
            <a:pPr lvl="1" eaLnBrk="1" hangingPunct="1"/>
            <a:r>
              <a:rPr lang="en-US" sz="2400" smtClean="0"/>
              <a:t>Suppose the root has two or more children.</a:t>
            </a:r>
          </a:p>
          <a:p>
            <a:pPr lvl="2" eaLnBrk="1" hangingPunct="1"/>
            <a:r>
              <a:rPr lang="en-US" sz="2000" smtClean="0"/>
              <a:t>Recall that back edges never link vertices between two different subtrees.</a:t>
            </a:r>
          </a:p>
          <a:p>
            <a:pPr lvl="2" eaLnBrk="1" hangingPunct="1"/>
            <a:r>
              <a:rPr lang="en-US" sz="2000" smtClean="0"/>
              <a:t>So, the subtrees are only linked through the root vertex and its removal will cause two or more connected components (i.e. the root is an articulation point).</a:t>
            </a:r>
          </a:p>
          <a:p>
            <a:pPr lvl="1" eaLnBrk="1" hangingPunct="1"/>
            <a:r>
              <a:rPr lang="en-US" sz="2400" smtClean="0"/>
              <a:t>Suppose the root is an articulation point.</a:t>
            </a:r>
          </a:p>
          <a:p>
            <a:pPr lvl="2" eaLnBrk="1" hangingPunct="1"/>
            <a:r>
              <a:rPr lang="en-US" sz="2000" smtClean="0"/>
              <a:t>This means that its removal would produce two or more connected components each previously connected to this root vertex.</a:t>
            </a:r>
          </a:p>
          <a:p>
            <a:pPr lvl="2" eaLnBrk="1" hangingPunct="1"/>
            <a:r>
              <a:rPr lang="en-US" sz="2000" smtClean="0"/>
              <a:t>So, the root has two or more children.</a:t>
            </a:r>
            <a:endParaRPr lang="en-CA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7"/>
            <a:ext cx="8229600" cy="71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 smtClean="0">
                <a:solidFill>
                  <a:schemeClr val="accent2"/>
                </a:solidFill>
              </a:rPr>
              <a:t>Source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914400" lvl="1" indent="-457200" eaLnBrk="1" hangingPunct="1">
              <a:lnSpc>
                <a:spcPct val="90000"/>
              </a:lnSpc>
            </a:pPr>
            <a:r>
              <a:rPr lang="en-US" sz="3200" dirty="0" smtClean="0"/>
              <a:t>Mark Allen Weiss – Data Structure and Algorithm Analysis in C</a:t>
            </a:r>
          </a:p>
          <a:p>
            <a:pPr marL="1314450" lvl="2" indent="-457200" eaLnBrk="1" hangingPunct="1">
              <a:lnSpc>
                <a:spcPct val="90000"/>
              </a:lnSpc>
            </a:pPr>
            <a:r>
              <a:rPr lang="en-US" sz="2800" dirty="0" smtClean="0"/>
              <a:t>Articulation Point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3600" dirty="0" smtClean="0"/>
              <a:t>Exercise:</a:t>
            </a:r>
          </a:p>
          <a:p>
            <a:pPr marL="1314450" lvl="2" indent="-457200" eaLnBrk="1" hangingPunct="1">
              <a:lnSpc>
                <a:spcPct val="90000"/>
              </a:lnSpc>
            </a:pPr>
            <a:r>
              <a:rPr lang="en-US" sz="2800" dirty="0" smtClean="0"/>
              <a:t>CLRS </a:t>
            </a:r>
            <a:r>
              <a:rPr lang="en-US" sz="2800" dirty="0" smtClean="0"/>
              <a:t>– Exercise </a:t>
            </a:r>
            <a:r>
              <a:rPr lang="en-US" sz="2800" dirty="0" smtClean="0"/>
              <a:t>22-2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066800" y="228600"/>
            <a:ext cx="74247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/>
              <a:t>Connectivity/Biconnectivity for Undirected Graph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355725" y="1641475"/>
            <a:ext cx="7788275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/>
              <a:t>A node and </a:t>
            </a:r>
            <a:r>
              <a:rPr lang="en-US" altLang="zh-TW" dirty="0">
                <a:solidFill>
                  <a:srgbClr val="FF0000"/>
                </a:solidFill>
              </a:rPr>
              <a:t>all the nodes reachable</a:t>
            </a:r>
            <a:r>
              <a:rPr lang="en-US" altLang="zh-TW" dirty="0"/>
              <a:t> from it compose a </a:t>
            </a:r>
            <a:r>
              <a:rPr lang="en-US" altLang="zh-TW" b="1" dirty="0"/>
              <a:t>connected component</a:t>
            </a:r>
            <a:r>
              <a:rPr lang="en-US" altLang="zh-TW" dirty="0"/>
              <a:t>. A graph is called </a:t>
            </a:r>
            <a:r>
              <a:rPr lang="en-US" altLang="zh-TW" b="1" dirty="0"/>
              <a:t>connected</a:t>
            </a:r>
            <a:r>
              <a:rPr lang="en-US" altLang="zh-TW" dirty="0"/>
              <a:t> if it has only one connected component. </a:t>
            </a: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dirty="0"/>
              <a:t>Since the function </a:t>
            </a:r>
            <a:r>
              <a:rPr lang="en-US" altLang="zh-TW" b="1" dirty="0"/>
              <a:t>visit</a:t>
            </a:r>
            <a:r>
              <a:rPr lang="en-US" altLang="zh-TW" dirty="0"/>
              <a:t>() of DFS visits every node that is reachable and has not already been visited, the </a:t>
            </a:r>
            <a:r>
              <a:rPr lang="en-US" altLang="zh-TW" dirty="0">
                <a:solidFill>
                  <a:srgbClr val="FF0000"/>
                </a:solidFill>
              </a:rPr>
              <a:t>DFS can easily be modified</a:t>
            </a:r>
            <a:r>
              <a:rPr lang="en-US" altLang="zh-TW" dirty="0"/>
              <a:t> to print out the connected components of a graph.</a:t>
            </a:r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295400" y="4343400"/>
          <a:ext cx="3581400" cy="19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Photo Editor Photo" r:id="rId3" imgW="13057143" imgH="7059010" progId="MSPhotoEd.3">
                  <p:embed/>
                </p:oleObj>
              </mc:Choice>
              <mc:Fallback>
                <p:oleObj name="Photo Editor Photo" r:id="rId3" imgW="13057143" imgH="7059010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343400"/>
                        <a:ext cx="3581400" cy="193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800600" y="5029200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Two connected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An edge in an undirected connected graph is a bridge </a:t>
            </a:r>
            <a:r>
              <a:rPr lang="en-US" sz="2400" dirty="0" err="1" smtClean="0"/>
              <a:t>iff</a:t>
            </a:r>
            <a:r>
              <a:rPr lang="en-US" sz="2400" dirty="0" smtClean="0"/>
              <a:t> removing it disconnects the graph. For a disconnected undirected graph, definition is similar, a bridge is an edge removing which increases number of disconnected components.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886200"/>
            <a:ext cx="3060948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3581400"/>
            <a:ext cx="3377045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084" y="3355181"/>
            <a:ext cx="999083" cy="228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8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Bridges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finding articulation points helps?</a:t>
            </a:r>
          </a:p>
          <a:p>
            <a:r>
              <a:rPr lang="en-US" dirty="0" smtClean="0"/>
              <a:t>What can be the special cases?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98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88913"/>
            <a:ext cx="8812213" cy="762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 smtClean="0">
                <a:solidFill>
                  <a:schemeClr val="accent2"/>
                </a:solidFill>
              </a:rPr>
              <a:t>Bridge: </a:t>
            </a:r>
            <a:r>
              <a:rPr lang="en-US" sz="4000" dirty="0" smtClean="0">
                <a:solidFill>
                  <a:schemeClr val="accent2"/>
                </a:solidFill>
              </a:rPr>
              <a:t>Pseudocode</a:t>
            </a:r>
            <a:endParaRPr lang="en-CA" sz="4000" dirty="0" smtClean="0">
              <a:solidFill>
                <a:schemeClr val="accent2"/>
              </a:solidFill>
            </a:endParaRPr>
          </a:p>
        </p:txBody>
      </p:sp>
      <p:sp>
        <p:nvSpPr>
          <p:cNvPr id="12293" name="Rectangle 4"/>
          <p:cNvSpPr>
            <a:spLocks noGrp="1" noChangeArrowheads="1"/>
          </p:cNvSpPr>
          <p:nvPr>
            <p:ph sz="half" idx="1"/>
          </p:nvPr>
        </p:nvSpPr>
        <p:spPr bwMode="auto">
          <a:xfrm>
            <a:off x="1219200" y="1219200"/>
            <a:ext cx="7620000" cy="56388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1800" b="1" dirty="0" err="1" smtClean="0">
                <a:latin typeface="Courier New" pitchFamily="49" charset="0"/>
              </a:rPr>
              <a:t>DFS_Visit</a:t>
            </a:r>
            <a:r>
              <a:rPr lang="en-US" sz="1800" b="1" dirty="0" smtClean="0">
                <a:latin typeface="Courier New" pitchFamily="49" charset="0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</a:rPr>
              <a:t>{ color[v]=GREY</a:t>
            </a:r>
            <a:r>
              <a:rPr lang="en-US" sz="1800" b="1" dirty="0" smtClean="0">
                <a:latin typeface="Courier New" pitchFamily="49" charset="0"/>
              </a:rPr>
              <a:t>; time=time+1; d[v</a:t>
            </a:r>
            <a:r>
              <a:rPr lang="en-US" sz="1800" b="1" dirty="0" smtClean="0">
                <a:latin typeface="Courier New" pitchFamily="49" charset="0"/>
              </a:rPr>
              <a:t>]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  low[v]= d[v];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</a:rPr>
              <a:t>  for each w </a:t>
            </a: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 </a:t>
            </a:r>
            <a:r>
              <a:rPr lang="en-US" sz="1800" b="1" dirty="0" err="1" smtClean="0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[v</a:t>
            </a: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]{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	 </a:t>
            </a: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if(color[w</a:t>
            </a: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] == WHITE</a:t>
            </a: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){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	</a:t>
            </a: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	  </a:t>
            </a:r>
            <a:r>
              <a:rPr lang="en-US" sz="1800" b="1" dirty="0" err="1" smtClean="0">
                <a:latin typeface="Courier New" pitchFamily="49" charset="0"/>
                <a:sym typeface="Symbol" pitchFamily="18" charset="2"/>
              </a:rPr>
              <a:t>prev</a:t>
            </a: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[w</a:t>
            </a: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]=u;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       </a:t>
            </a:r>
            <a:r>
              <a:rPr lang="en-US" sz="1800" b="1" dirty="0" err="1" smtClean="0">
                <a:latin typeface="Courier New" pitchFamily="49" charset="0"/>
                <a:sym typeface="Symbol" pitchFamily="18" charset="2"/>
              </a:rPr>
              <a:t>DFS_Visit</a:t>
            </a: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(w);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       </a:t>
            </a:r>
            <a:r>
              <a:rPr lang="en-CA" sz="1800" b="1" dirty="0" smtClean="0">
                <a:solidFill>
                  <a:srgbClr val="FF0000"/>
                </a:solidFill>
                <a:latin typeface="Courier New" pitchFamily="49" charset="0"/>
              </a:rPr>
              <a:t>if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low</a:t>
            </a:r>
            <a:r>
              <a:rPr lang="en-CA" sz="1800" b="1" dirty="0" smtClean="0">
                <a:solidFill>
                  <a:srgbClr val="FF0000"/>
                </a:solidFill>
                <a:latin typeface="Courier New" pitchFamily="49" charset="0"/>
              </a:rPr>
              <a:t>[w]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CA" sz="1800" b="1" dirty="0" smtClean="0">
                <a:solidFill>
                  <a:srgbClr val="FF0000"/>
                </a:solidFill>
                <a:latin typeface="Courier New" pitchFamily="49" charset="0"/>
              </a:rPr>
              <a:t>&gt;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CA" sz="1800" b="1" dirty="0" smtClean="0">
                <a:solidFill>
                  <a:srgbClr val="FF0000"/>
                </a:solidFill>
                <a:latin typeface="Courier New" pitchFamily="49" charset="0"/>
              </a:rPr>
              <a:t>d[v]</a:t>
            </a:r>
            <a:endParaRPr lang="en-US" sz="18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</a:rPr>
              <a:t>	 	    </a:t>
            </a: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</a:rPr>
              <a:t> 	</a:t>
            </a:r>
            <a:r>
              <a:rPr lang="en-US" sz="1800" b="1" dirty="0" smtClean="0">
                <a:solidFill>
                  <a:srgbClr val="FF9900"/>
                </a:solidFill>
                <a:latin typeface="Courier New" pitchFamily="49" charset="0"/>
              </a:rPr>
              <a:t>record </a:t>
            </a:r>
            <a:r>
              <a:rPr lang="en-US" sz="1800" b="1" dirty="0" smtClean="0">
                <a:solidFill>
                  <a:srgbClr val="FF9900"/>
                </a:solidFill>
                <a:latin typeface="Courier New" pitchFamily="49" charset="0"/>
              </a:rPr>
              <a:t>that </a:t>
            </a:r>
            <a:r>
              <a:rPr lang="en-CA" sz="1800" b="1" dirty="0" smtClean="0">
                <a:solidFill>
                  <a:srgbClr val="FF9900"/>
                </a:solidFill>
                <a:latin typeface="Courier New" pitchFamily="49" charset="0"/>
              </a:rPr>
              <a:t>vertex </a:t>
            </a:r>
            <a:r>
              <a:rPr lang="en-CA" sz="1800" b="1" dirty="0" smtClean="0">
                <a:solidFill>
                  <a:srgbClr val="FF9900"/>
                </a:solidFill>
                <a:latin typeface="Courier New" pitchFamily="49" charset="0"/>
              </a:rPr>
              <a:t>(v, w) </a:t>
            </a:r>
            <a:r>
              <a:rPr lang="en-CA" sz="1800" b="1" dirty="0" smtClean="0">
                <a:solidFill>
                  <a:srgbClr val="FF9900"/>
                </a:solidFill>
                <a:latin typeface="Courier New" pitchFamily="49" charset="0"/>
              </a:rPr>
              <a:t>is </a:t>
            </a:r>
            <a:r>
              <a:rPr lang="en-CA" sz="1800" b="1" dirty="0" smtClean="0">
                <a:solidFill>
                  <a:srgbClr val="FF9900"/>
                </a:solidFill>
                <a:latin typeface="Courier New" pitchFamily="49" charset="0"/>
              </a:rPr>
              <a:t>a bridge 			</a:t>
            </a:r>
            <a:r>
              <a:rPr lang="en-CA" sz="1800" b="1" dirty="0" smtClean="0">
                <a:solidFill>
                  <a:srgbClr val="FF0000"/>
                </a:solidFill>
                <a:latin typeface="Courier New" pitchFamily="49" charset="0"/>
              </a:rPr>
              <a:t>(WHY??)</a:t>
            </a:r>
            <a:endParaRPr lang="en-CA" sz="1800" b="1" dirty="0" smtClean="0">
              <a:solidFill>
                <a:srgbClr val="FF99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</a:rPr>
              <a:t>       </a:t>
            </a:r>
            <a:r>
              <a:rPr lang="en-CA" sz="1800" b="1" dirty="0" smtClean="0">
                <a:solidFill>
                  <a:schemeClr val="hlink"/>
                </a:solidFill>
                <a:latin typeface="Courier New" pitchFamily="49" charset="0"/>
              </a:rPr>
              <a:t>if (</a:t>
            </a: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</a:rPr>
              <a:t>low</a:t>
            </a:r>
            <a:r>
              <a:rPr lang="en-CA" sz="1800" b="1" dirty="0" smtClean="0">
                <a:solidFill>
                  <a:schemeClr val="hlink"/>
                </a:solidFill>
                <a:latin typeface="Courier New" pitchFamily="49" charset="0"/>
              </a:rPr>
              <a:t>[w]</a:t>
            </a: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CA" sz="1800" b="1" dirty="0" smtClean="0">
                <a:solidFill>
                  <a:schemeClr val="hlink"/>
                </a:solidFill>
                <a:latin typeface="Courier New" pitchFamily="49" charset="0"/>
              </a:rPr>
              <a:t>&lt;</a:t>
            </a: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</a:rPr>
              <a:t> low</a:t>
            </a:r>
            <a:r>
              <a:rPr lang="en-CA" sz="1800" b="1" dirty="0" smtClean="0">
                <a:solidFill>
                  <a:schemeClr val="hlink"/>
                </a:solidFill>
                <a:latin typeface="Courier New" pitchFamily="49" charset="0"/>
              </a:rPr>
              <a:t>[v]) </a:t>
            </a: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</a:rPr>
              <a:t>low</a:t>
            </a:r>
            <a:r>
              <a:rPr lang="en-CA" sz="1800" b="1" dirty="0" smtClean="0">
                <a:solidFill>
                  <a:schemeClr val="hlink"/>
                </a:solidFill>
                <a:latin typeface="Courier New" pitchFamily="49" charset="0"/>
              </a:rPr>
              <a:t>[v]</a:t>
            </a: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CA" sz="1800" b="1" dirty="0" smtClean="0">
                <a:solidFill>
                  <a:schemeClr val="hlink"/>
                </a:solidFill>
                <a:latin typeface="Courier New" pitchFamily="49" charset="0"/>
              </a:rPr>
              <a:t>:=</a:t>
            </a: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</a:rPr>
              <a:t> low</a:t>
            </a:r>
            <a:r>
              <a:rPr lang="en-CA" sz="1800" b="1" dirty="0" smtClean="0">
                <a:solidFill>
                  <a:schemeClr val="hlink"/>
                </a:solidFill>
                <a:latin typeface="Courier New" pitchFamily="49" charset="0"/>
              </a:rPr>
              <a:t>[w];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    }</a:t>
            </a:r>
            <a:endParaRPr 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CA" sz="1800" b="1" dirty="0" smtClean="0">
                <a:solidFill>
                  <a:schemeClr val="accent1"/>
                </a:solidFill>
                <a:latin typeface="Courier New" pitchFamily="49" charset="0"/>
              </a:rPr>
              <a:t>else if w is not the parent of v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         </a:t>
            </a:r>
            <a:r>
              <a:rPr lang="en-CA" sz="1800" b="1" dirty="0" smtClean="0">
                <a:solidFill>
                  <a:schemeClr val="accent1"/>
                </a:solidFill>
                <a:latin typeface="Courier New" pitchFamily="49" charset="0"/>
              </a:rPr>
              <a:t>//--- (</a:t>
            </a:r>
            <a:r>
              <a:rPr lang="en-CA" sz="1800" b="1" dirty="0" err="1" smtClean="0">
                <a:solidFill>
                  <a:schemeClr val="accent1"/>
                </a:solidFill>
                <a:latin typeface="Courier New" pitchFamily="49" charset="0"/>
              </a:rPr>
              <a:t>v,w</a:t>
            </a:r>
            <a:r>
              <a:rPr lang="en-CA" sz="1800" b="1" dirty="0" smtClean="0">
                <a:solidFill>
                  <a:schemeClr val="accent1"/>
                </a:solidFill>
                <a:latin typeface="Courier New" pitchFamily="49" charset="0"/>
              </a:rPr>
              <a:t>) is a BACK edge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  `       </a:t>
            </a:r>
            <a:r>
              <a:rPr lang="en-CA" sz="1800" b="1" dirty="0" smtClean="0">
                <a:solidFill>
                  <a:schemeClr val="accent1"/>
                </a:solidFill>
                <a:latin typeface="Courier New" pitchFamily="49" charset="0"/>
              </a:rPr>
              <a:t>if (d[w]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CA" sz="1800" b="1" dirty="0" smtClean="0">
                <a:solidFill>
                  <a:schemeClr val="accent1"/>
                </a:solidFill>
                <a:latin typeface="Courier New" pitchFamily="49" charset="0"/>
              </a:rPr>
              <a:t>&lt;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 low</a:t>
            </a:r>
            <a:r>
              <a:rPr lang="en-CA" sz="1800" b="1" dirty="0" smtClean="0">
                <a:solidFill>
                  <a:schemeClr val="accent1"/>
                </a:solidFill>
                <a:latin typeface="Courier New" pitchFamily="49" charset="0"/>
              </a:rPr>
              <a:t>[v])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low</a:t>
            </a:r>
            <a:r>
              <a:rPr lang="en-CA" sz="1800" b="1" dirty="0" smtClean="0">
                <a:solidFill>
                  <a:schemeClr val="accent1"/>
                </a:solidFill>
                <a:latin typeface="Courier New" pitchFamily="49" charset="0"/>
              </a:rPr>
              <a:t>[v]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CA" sz="1800" b="1" dirty="0" smtClean="0">
                <a:solidFill>
                  <a:schemeClr val="accent1"/>
                </a:solidFill>
                <a:latin typeface="Courier New" pitchFamily="49" charset="0"/>
              </a:rPr>
              <a:t>:=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CA" sz="1800" b="1" dirty="0" smtClean="0">
                <a:solidFill>
                  <a:schemeClr val="accent1"/>
                </a:solidFill>
                <a:latin typeface="Courier New" pitchFamily="49" charset="0"/>
              </a:rPr>
              <a:t>d[w];</a:t>
            </a:r>
            <a:endParaRPr lang="en-US" sz="1800" b="1" dirty="0" smtClean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  }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  color[v] = BLACK;  time = time+1;   f[v]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64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Biconnected</a:t>
            </a:r>
            <a:r>
              <a:rPr lang="en-US" dirty="0" smtClean="0"/>
              <a:t> Components (BCC)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Biconnected</a:t>
            </a:r>
            <a:r>
              <a:rPr lang="en-US" b="1" dirty="0" smtClean="0"/>
              <a:t> Graph</a:t>
            </a:r>
            <a:r>
              <a:rPr lang="en-US" dirty="0" smtClean="0"/>
              <a:t>: An undirected graph is called </a:t>
            </a:r>
            <a:r>
              <a:rPr lang="en-US" dirty="0" err="1" smtClean="0"/>
              <a:t>Biconnected</a:t>
            </a:r>
            <a:r>
              <a:rPr lang="en-US" dirty="0" smtClean="0"/>
              <a:t> if there are two vertex-disjoint paths between any two vertices. In a </a:t>
            </a:r>
            <a:r>
              <a:rPr lang="en-US" dirty="0" err="1" smtClean="0"/>
              <a:t>Biconnected</a:t>
            </a:r>
            <a:r>
              <a:rPr lang="en-US" dirty="0" smtClean="0"/>
              <a:t> Graph, there is a simple cycle through any two vertices.</a:t>
            </a:r>
          </a:p>
          <a:p>
            <a:r>
              <a:rPr lang="en-US" b="1" dirty="0" err="1" smtClean="0"/>
              <a:t>Biconnected</a:t>
            </a:r>
            <a:r>
              <a:rPr lang="en-US" b="1" dirty="0" smtClean="0"/>
              <a:t> </a:t>
            </a:r>
            <a:r>
              <a:rPr lang="en-US" b="1" dirty="0" err="1" smtClean="0"/>
              <a:t>Componets</a:t>
            </a:r>
            <a:r>
              <a:rPr lang="en-US" b="1" dirty="0" smtClean="0"/>
              <a:t>: </a:t>
            </a:r>
            <a:r>
              <a:rPr lang="en-US" dirty="0" smtClean="0"/>
              <a:t>A </a:t>
            </a:r>
            <a:r>
              <a:rPr lang="en-US" dirty="0" err="1" smtClean="0"/>
              <a:t>biconnected</a:t>
            </a:r>
            <a:r>
              <a:rPr lang="en-US" dirty="0" smtClean="0"/>
              <a:t> component is a maximal </a:t>
            </a:r>
            <a:r>
              <a:rPr lang="en-US" dirty="0" err="1" smtClean="0"/>
              <a:t>biconnected</a:t>
            </a:r>
            <a:r>
              <a:rPr lang="en-US" dirty="0" smtClean="0"/>
              <a:t> subgraph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graph, following are </a:t>
            </a:r>
            <a:br>
              <a:rPr lang="en-US" dirty="0" smtClean="0"/>
            </a:br>
            <a:r>
              <a:rPr lang="en-US" dirty="0" smtClean="0"/>
              <a:t>the bcc(s):</a:t>
            </a:r>
          </a:p>
          <a:p>
            <a:endParaRPr lang="en-US" dirty="0" smtClean="0"/>
          </a:p>
          <a:p>
            <a:r>
              <a:rPr lang="en-US" dirty="0" smtClean="0"/>
              <a:t>    4–2 3–4 3–1 2–3 1–2</a:t>
            </a:r>
          </a:p>
          <a:p>
            <a:r>
              <a:rPr lang="en-US" dirty="0" smtClean="0"/>
              <a:t>    8–9</a:t>
            </a:r>
          </a:p>
          <a:p>
            <a:r>
              <a:rPr lang="en-US" dirty="0" smtClean="0"/>
              <a:t>    8–5 7–8 5–7</a:t>
            </a:r>
          </a:p>
          <a:p>
            <a:r>
              <a:rPr lang="en-US" dirty="0" smtClean="0"/>
              <a:t>    6–0 5–6 1–5 0–1</a:t>
            </a:r>
          </a:p>
          <a:p>
            <a:r>
              <a:rPr lang="en-US" dirty="0" smtClean="0"/>
              <a:t>    10–11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2" y="3497799"/>
            <a:ext cx="5308598" cy="265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6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https://www.hackerearth.com/practice/algorithms/graphs/biconnected-components/tutorial/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9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355725" y="1565275"/>
            <a:ext cx="778827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/>
              <a:t>In actual uses of graphs, such as networks, we need to establish not only that every node is connected to every other node, but also there are </a:t>
            </a:r>
            <a:r>
              <a:rPr lang="en-US" altLang="zh-TW" b="1" dirty="0">
                <a:solidFill>
                  <a:srgbClr val="FF0000"/>
                </a:solidFill>
              </a:rPr>
              <a:t>at least two independent paths between any two nodes</a:t>
            </a:r>
            <a:r>
              <a:rPr lang="en-US" altLang="zh-TW" dirty="0"/>
              <a:t>. A maximum set of nodes for which there are two different paths is called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biconnected</a:t>
            </a:r>
            <a:r>
              <a:rPr lang="en-US" altLang="zh-TW" b="1" dirty="0" smtClean="0">
                <a:solidFill>
                  <a:srgbClr val="FF0000"/>
                </a:solidFill>
              </a:rPr>
              <a:t> components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endParaRPr lang="en-US" altLang="zh-TW" dirty="0">
              <a:solidFill>
                <a:srgbClr val="FF0000"/>
              </a:solidFill>
            </a:endParaRP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143000" y="3810000"/>
          <a:ext cx="3581400" cy="19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Photo Editor Photo" r:id="rId3" imgW="13057143" imgH="7059010" progId="MSPhotoEd.3">
                  <p:embed/>
                </p:oleObj>
              </mc:Choice>
              <mc:Fallback>
                <p:oleObj name="Photo Editor Photo" r:id="rId3" imgW="13057143" imgH="7059010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3581400" cy="193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4800600" y="4191000"/>
            <a:ext cx="3978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/>
              <a:t>{H,I,J} and {A,B,C,E,F} are </a:t>
            </a:r>
            <a:r>
              <a:rPr lang="en-US" altLang="zh-TW" dirty="0" err="1"/>
              <a:t>biconnected</a:t>
            </a:r>
            <a:r>
              <a:rPr lang="en-US" altLang="zh-TW" dirty="0"/>
              <a:t>.</a:t>
            </a:r>
          </a:p>
        </p:txBody>
      </p:sp>
      <p:sp>
        <p:nvSpPr>
          <p:cNvPr id="2053" name="Text Box 7"/>
          <p:cNvSpPr txBox="1">
            <a:spLocks noChangeArrowheads="1"/>
          </p:cNvSpPr>
          <p:nvPr/>
        </p:nvSpPr>
        <p:spPr bwMode="auto">
          <a:xfrm>
            <a:off x="1447800" y="47625"/>
            <a:ext cx="5940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4000"/>
              <a:t>Connectivity/Biconnectivity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447800" y="47625"/>
            <a:ext cx="5940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4000"/>
              <a:t>Connectivity/Biconnectivity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355725" y="1641475"/>
            <a:ext cx="778827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Another way to define this concept is that there are </a:t>
            </a:r>
            <a:r>
              <a:rPr lang="en-US" altLang="zh-TW" b="1">
                <a:solidFill>
                  <a:srgbClr val="0070C0"/>
                </a:solidFill>
              </a:rPr>
              <a:t>no single points of failure</a:t>
            </a:r>
            <a:r>
              <a:rPr lang="en-US" altLang="zh-TW"/>
              <a:t>, no nodes that when deleted along with any adjoining arcs, would split the graph into two or more separate connected components. Such a node is called an </a:t>
            </a:r>
            <a:r>
              <a:rPr lang="en-US" altLang="zh-TW" b="1">
                <a:solidFill>
                  <a:srgbClr val="FF0000"/>
                </a:solidFill>
              </a:rPr>
              <a:t>articulation point</a:t>
            </a:r>
            <a:r>
              <a:rPr lang="en-US" altLang="zh-TW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355725" y="3851275"/>
            <a:ext cx="778827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If a graph contains no articulation points, then it is </a:t>
            </a:r>
            <a:r>
              <a:rPr lang="en-US" altLang="zh-TW">
                <a:solidFill>
                  <a:srgbClr val="FF0000"/>
                </a:solidFill>
              </a:rPr>
              <a:t>biconnected</a:t>
            </a:r>
            <a:r>
              <a:rPr lang="en-US" altLang="zh-TW"/>
              <a:t>. If a graph does contain articulation points, then it is useful to </a:t>
            </a:r>
            <a:r>
              <a:rPr lang="en-US" altLang="zh-TW">
                <a:solidFill>
                  <a:srgbClr val="0070C0"/>
                </a:solidFill>
              </a:rPr>
              <a:t>split the graph</a:t>
            </a:r>
            <a:r>
              <a:rPr lang="en-US" altLang="zh-TW"/>
              <a:t> into the pieces where each piece is a maximal biconnected subgraph called a </a:t>
            </a:r>
            <a:r>
              <a:rPr lang="en-US" altLang="zh-TW" b="1"/>
              <a:t>biconnected component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219200" y="1676400"/>
          <a:ext cx="4191000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Photo Editor Photo" r:id="rId3" imgW="13057143" imgH="7059010" progId="MSPhotoEd.3">
                  <p:embed/>
                </p:oleObj>
              </mc:Choice>
              <mc:Fallback>
                <p:oleObj name="Photo Editor Photo" r:id="rId3" imgW="13057143" imgH="7059010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76400"/>
                        <a:ext cx="4191000" cy="226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1600200" y="3886200"/>
            <a:ext cx="398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Three biconnected components</a:t>
            </a:r>
          </a:p>
        </p:txBody>
      </p:sp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1295400" y="4648200"/>
          <a:ext cx="1422400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Photo Editor Photo" r:id="rId5" imgW="3629532" imgH="4238095" progId="MSPhotoEd.3">
                  <p:embed/>
                </p:oleObj>
              </mc:Choice>
              <mc:Fallback>
                <p:oleObj name="Photo Editor Photo" r:id="rId5" imgW="3629532" imgH="4238095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648200"/>
                        <a:ext cx="1422400" cy="166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8"/>
          <p:cNvGraphicFramePr>
            <a:graphicFrameLocks noChangeAspect="1"/>
          </p:cNvGraphicFramePr>
          <p:nvPr/>
        </p:nvGraphicFramePr>
        <p:xfrm>
          <a:off x="3276600" y="4419600"/>
          <a:ext cx="631825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Photo Editor Photo" r:id="rId7" imgW="1343212" imgH="3742857" progId="MSPhotoEd.3">
                  <p:embed/>
                </p:oleObj>
              </mc:Choice>
              <mc:Fallback>
                <p:oleObj name="Photo Editor Photo" r:id="rId7" imgW="1343212" imgH="3742857" progId="MSPhotoEd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419600"/>
                        <a:ext cx="631825" cy="176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9"/>
          <p:cNvGraphicFramePr>
            <a:graphicFrameLocks noChangeAspect="1"/>
          </p:cNvGraphicFramePr>
          <p:nvPr/>
        </p:nvGraphicFramePr>
        <p:xfrm>
          <a:off x="4419600" y="4419600"/>
          <a:ext cx="2743200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Photo Editor Photo" r:id="rId9" imgW="9495238" imgH="6714286" progId="MSPhotoEd.3">
                  <p:embed/>
                </p:oleObj>
              </mc:Choice>
              <mc:Fallback>
                <p:oleObj name="Photo Editor Photo" r:id="rId9" imgW="9495238" imgH="6714286" progId="MSPhotoEd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419600"/>
                        <a:ext cx="2743200" cy="193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Line 10"/>
          <p:cNvSpPr>
            <a:spLocks noChangeShapeType="1"/>
          </p:cNvSpPr>
          <p:nvPr/>
        </p:nvSpPr>
        <p:spPr bwMode="auto">
          <a:xfrm>
            <a:off x="4495800" y="1905000"/>
            <a:ext cx="15240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Line 11"/>
          <p:cNvSpPr>
            <a:spLocks noChangeShapeType="1"/>
          </p:cNvSpPr>
          <p:nvPr/>
        </p:nvSpPr>
        <p:spPr bwMode="auto">
          <a:xfrm flipV="1">
            <a:off x="5181600" y="2286000"/>
            <a:ext cx="7620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Text Box 12"/>
          <p:cNvSpPr txBox="1">
            <a:spLocks noChangeArrowheads="1"/>
          </p:cNvSpPr>
          <p:nvPr/>
        </p:nvSpPr>
        <p:spPr bwMode="auto">
          <a:xfrm>
            <a:off x="6003925" y="1870075"/>
            <a:ext cx="247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Articulation points</a:t>
            </a:r>
          </a:p>
        </p:txBody>
      </p:sp>
      <p:sp>
        <p:nvSpPr>
          <p:cNvPr id="3082" name="Text Box 13"/>
          <p:cNvSpPr txBox="1">
            <a:spLocks noChangeArrowheads="1"/>
          </p:cNvSpPr>
          <p:nvPr/>
        </p:nvSpPr>
        <p:spPr bwMode="auto">
          <a:xfrm>
            <a:off x="1447800" y="47625"/>
            <a:ext cx="5940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4000"/>
              <a:t>Connectivity/Biconnectivity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88913"/>
            <a:ext cx="8686800" cy="762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Finding </a:t>
            </a:r>
            <a:r>
              <a:rPr lang="en-US" dirty="0" smtClean="0">
                <a:solidFill>
                  <a:srgbClr val="FF0000"/>
                </a:solidFill>
              </a:rPr>
              <a:t>Articulation Points</a:t>
            </a:r>
            <a:endParaRPr lang="en-CA" dirty="0" smtClean="0">
              <a:solidFill>
                <a:srgbClr val="FF0000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4400" y="1143000"/>
            <a:ext cx="8229600" cy="45259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3200" dirty="0" smtClean="0"/>
              <a:t>Problem:</a:t>
            </a:r>
          </a:p>
          <a:p>
            <a:pPr lvl="1" eaLnBrk="1" hangingPunct="1"/>
            <a:r>
              <a:rPr lang="en-US" sz="2800" dirty="0" smtClean="0"/>
              <a:t>Given any graph </a:t>
            </a:r>
            <a:r>
              <a:rPr lang="en-US" sz="2800" i="1" dirty="0" smtClean="0"/>
              <a:t>G</a:t>
            </a:r>
            <a:r>
              <a:rPr lang="en-US" sz="2800" dirty="0" smtClean="0"/>
              <a:t> = (</a:t>
            </a:r>
            <a:r>
              <a:rPr lang="en-US" sz="2800" i="1" dirty="0" smtClean="0"/>
              <a:t>V</a:t>
            </a:r>
            <a:r>
              <a:rPr lang="en-US" sz="2800" dirty="0" smtClean="0"/>
              <a:t>, </a:t>
            </a:r>
            <a:r>
              <a:rPr lang="en-US" sz="2800" i="1" dirty="0" smtClean="0"/>
              <a:t>E</a:t>
            </a:r>
            <a:r>
              <a:rPr lang="en-US" sz="2800" dirty="0" smtClean="0"/>
              <a:t>), </a:t>
            </a:r>
            <a:r>
              <a:rPr lang="en-US" sz="2800" dirty="0" smtClean="0">
                <a:solidFill>
                  <a:srgbClr val="0070C0"/>
                </a:solidFill>
              </a:rPr>
              <a:t>find all the articulation points</a:t>
            </a:r>
            <a:r>
              <a:rPr lang="en-US" sz="2800" dirty="0" smtClean="0"/>
              <a:t>.</a:t>
            </a:r>
          </a:p>
          <a:p>
            <a:pPr lvl="1" eaLnBrk="1" hangingPunct="1"/>
            <a:endParaRPr lang="en-US" sz="2800" dirty="0" smtClean="0"/>
          </a:p>
          <a:p>
            <a:pPr lvl="1" eaLnBrk="1" hangingPunct="1"/>
            <a:r>
              <a:rPr lang="en-US" sz="2800" dirty="0" smtClean="0"/>
              <a:t>Possible strategy:</a:t>
            </a:r>
          </a:p>
          <a:p>
            <a:pPr lvl="2" eaLnBrk="1" hangingPunct="1"/>
            <a:r>
              <a:rPr lang="en-US" sz="2000" dirty="0" smtClean="0"/>
              <a:t>For all vertices </a:t>
            </a:r>
            <a:r>
              <a:rPr lang="en-US" sz="2000" i="1" dirty="0" smtClean="0"/>
              <a:t>v</a:t>
            </a:r>
            <a:r>
              <a:rPr lang="en-US" sz="2000" dirty="0" smtClean="0"/>
              <a:t> in </a:t>
            </a:r>
            <a:r>
              <a:rPr lang="en-US" sz="2000" i="1" dirty="0" smtClean="0"/>
              <a:t>V</a:t>
            </a:r>
            <a:r>
              <a:rPr lang="en-US" sz="2000" dirty="0" smtClean="0"/>
              <a:t>:</a:t>
            </a:r>
          </a:p>
          <a:p>
            <a:pPr lvl="2" eaLnBrk="1" hangingPunct="1">
              <a:buFontTx/>
              <a:buNone/>
            </a:pPr>
            <a:r>
              <a:rPr lang="en-US" sz="2000" dirty="0" smtClean="0"/>
              <a:t>		Remove </a:t>
            </a:r>
            <a:r>
              <a:rPr lang="en-US" sz="2000" i="1" dirty="0" smtClean="0"/>
              <a:t>v</a:t>
            </a:r>
            <a:r>
              <a:rPr lang="en-US" sz="2000" dirty="0" smtClean="0"/>
              <a:t> and its incident edges</a:t>
            </a:r>
          </a:p>
          <a:p>
            <a:pPr lvl="2" eaLnBrk="1" hangingPunct="1">
              <a:buFontTx/>
              <a:buNone/>
            </a:pPr>
            <a:r>
              <a:rPr lang="en-US" sz="2000" dirty="0" smtClean="0"/>
              <a:t>		Test connectivity using a DFS.</a:t>
            </a:r>
          </a:p>
          <a:p>
            <a:pPr lvl="2" eaLnBrk="1" hangingPunct="1"/>
            <a:r>
              <a:rPr lang="en-US" sz="2000" dirty="0" smtClean="0"/>
              <a:t>Execution time: </a:t>
            </a:r>
            <a:r>
              <a:rPr lang="en-US" sz="4000" dirty="0" smtClean="0">
                <a:latin typeface="Times" pitchFamily="18" charset="0"/>
                <a:sym typeface="Symbol" pitchFamily="18" charset="2"/>
              </a:rPr>
              <a:t></a:t>
            </a:r>
            <a:r>
              <a:rPr lang="en-US" sz="3600" dirty="0" smtClean="0"/>
              <a:t>(</a:t>
            </a:r>
            <a:r>
              <a:rPr lang="en-US" sz="3600" i="1" dirty="0" smtClean="0"/>
              <a:t>n</a:t>
            </a:r>
            <a:r>
              <a:rPr lang="en-US" sz="3600" dirty="0" smtClean="0"/>
              <a:t>(</a:t>
            </a:r>
            <a:r>
              <a:rPr lang="en-US" sz="3600" i="1" dirty="0" err="1" smtClean="0"/>
              <a:t>n+m</a:t>
            </a:r>
            <a:r>
              <a:rPr lang="en-US" sz="3600" dirty="0" smtClean="0"/>
              <a:t>))</a:t>
            </a:r>
            <a:r>
              <a:rPr lang="en-US" sz="2000" dirty="0" smtClean="0"/>
              <a:t>.</a:t>
            </a:r>
          </a:p>
          <a:p>
            <a:pPr lvl="2" eaLnBrk="1" hangingPunct="1"/>
            <a:endParaRPr lang="en-US" sz="2000" dirty="0" smtClean="0"/>
          </a:p>
          <a:p>
            <a:pPr lvl="2" eaLnBrk="1" hangingPunct="1"/>
            <a:r>
              <a:rPr lang="en-US" sz="2000" dirty="0" smtClean="0"/>
              <a:t>Can we do better?</a:t>
            </a:r>
            <a:endParaRPr lang="en-CA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88913"/>
            <a:ext cx="8686800" cy="762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Finding Articulation Points</a:t>
            </a:r>
            <a:endParaRPr lang="en-CA" sz="200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4400" y="1371600"/>
            <a:ext cx="8229600" cy="45259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A DFS tree can be used to discover articulation points in </a:t>
            </a:r>
            <a:r>
              <a:rPr lang="en-US" sz="3600" smtClean="0">
                <a:latin typeface="Times" pitchFamily="18" charset="0"/>
                <a:sym typeface="Symbol" pitchFamily="18" charset="2"/>
              </a:rPr>
              <a:t></a:t>
            </a:r>
            <a:r>
              <a:rPr lang="en-US" smtClean="0"/>
              <a:t>(</a:t>
            </a:r>
            <a:r>
              <a:rPr lang="en-US" i="1" smtClean="0"/>
              <a:t>n + m</a:t>
            </a:r>
            <a:r>
              <a:rPr lang="en-US" smtClean="0"/>
              <a:t>)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5410200" y="613171"/>
            <a:ext cx="2590800" cy="2434829"/>
            <a:chOff x="3408" y="692"/>
            <a:chExt cx="1049" cy="1228"/>
          </a:xfrm>
        </p:grpSpPr>
        <p:sp>
          <p:nvSpPr>
            <p:cNvPr id="9277" name="Line 2"/>
            <p:cNvSpPr>
              <a:spLocks noChangeShapeType="1"/>
            </p:cNvSpPr>
            <p:nvPr/>
          </p:nvSpPr>
          <p:spPr bwMode="auto">
            <a:xfrm flipV="1">
              <a:off x="3615" y="917"/>
              <a:ext cx="281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78" name="Line 3"/>
            <p:cNvSpPr>
              <a:spLocks noChangeShapeType="1"/>
            </p:cNvSpPr>
            <p:nvPr/>
          </p:nvSpPr>
          <p:spPr bwMode="auto">
            <a:xfrm flipH="1">
              <a:off x="3572" y="1108"/>
              <a:ext cx="11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79" name="Line 4"/>
            <p:cNvSpPr>
              <a:spLocks noChangeShapeType="1"/>
            </p:cNvSpPr>
            <p:nvPr/>
          </p:nvSpPr>
          <p:spPr bwMode="auto">
            <a:xfrm>
              <a:off x="3907" y="901"/>
              <a:ext cx="58" cy="2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80" name="Line 5"/>
            <p:cNvSpPr>
              <a:spLocks noChangeShapeType="1"/>
            </p:cNvSpPr>
            <p:nvPr/>
          </p:nvSpPr>
          <p:spPr bwMode="auto">
            <a:xfrm>
              <a:off x="3960" y="1203"/>
              <a:ext cx="16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81" name="Line 6"/>
            <p:cNvSpPr>
              <a:spLocks noChangeShapeType="1"/>
            </p:cNvSpPr>
            <p:nvPr/>
          </p:nvSpPr>
          <p:spPr bwMode="auto">
            <a:xfrm flipH="1">
              <a:off x="3848" y="1480"/>
              <a:ext cx="112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82" name="Line 7"/>
            <p:cNvSpPr>
              <a:spLocks noChangeShapeType="1"/>
            </p:cNvSpPr>
            <p:nvPr/>
          </p:nvSpPr>
          <p:spPr bwMode="auto">
            <a:xfrm>
              <a:off x="3966" y="1485"/>
              <a:ext cx="281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83" name="Line 8"/>
            <p:cNvSpPr>
              <a:spLocks noChangeShapeType="1"/>
            </p:cNvSpPr>
            <p:nvPr/>
          </p:nvSpPr>
          <p:spPr bwMode="auto">
            <a:xfrm flipV="1">
              <a:off x="3838" y="1639"/>
              <a:ext cx="419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84" name="Line 9"/>
            <p:cNvSpPr>
              <a:spLocks noChangeShapeType="1"/>
            </p:cNvSpPr>
            <p:nvPr/>
          </p:nvSpPr>
          <p:spPr bwMode="auto">
            <a:xfrm>
              <a:off x="3923" y="911"/>
              <a:ext cx="313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85" name="Line 10"/>
            <p:cNvSpPr>
              <a:spLocks noChangeShapeType="1"/>
            </p:cNvSpPr>
            <p:nvPr/>
          </p:nvSpPr>
          <p:spPr bwMode="auto">
            <a:xfrm flipV="1">
              <a:off x="3567" y="1193"/>
              <a:ext cx="404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86" name="Line 11"/>
            <p:cNvSpPr>
              <a:spLocks noChangeShapeType="1"/>
            </p:cNvSpPr>
            <p:nvPr/>
          </p:nvSpPr>
          <p:spPr bwMode="auto">
            <a:xfrm flipV="1">
              <a:off x="3960" y="1018"/>
              <a:ext cx="276" cy="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87" name="Oval 12"/>
            <p:cNvSpPr>
              <a:spLocks noChangeArrowheads="1"/>
            </p:cNvSpPr>
            <p:nvPr/>
          </p:nvSpPr>
          <p:spPr bwMode="auto">
            <a:xfrm>
              <a:off x="3810" y="1695"/>
              <a:ext cx="65" cy="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88" name="Oval 13"/>
            <p:cNvSpPr>
              <a:spLocks noChangeArrowheads="1"/>
            </p:cNvSpPr>
            <p:nvPr/>
          </p:nvSpPr>
          <p:spPr bwMode="auto">
            <a:xfrm>
              <a:off x="3886" y="869"/>
              <a:ext cx="65" cy="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89" name="Oval 14"/>
            <p:cNvSpPr>
              <a:spLocks noChangeArrowheads="1"/>
            </p:cNvSpPr>
            <p:nvPr/>
          </p:nvSpPr>
          <p:spPr bwMode="auto">
            <a:xfrm>
              <a:off x="4210" y="992"/>
              <a:ext cx="65" cy="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90" name="Oval 15"/>
            <p:cNvSpPr>
              <a:spLocks noChangeArrowheads="1"/>
            </p:cNvSpPr>
            <p:nvPr/>
          </p:nvSpPr>
          <p:spPr bwMode="auto">
            <a:xfrm>
              <a:off x="3558" y="1067"/>
              <a:ext cx="65" cy="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91" name="Oval 16"/>
            <p:cNvSpPr>
              <a:spLocks noChangeArrowheads="1"/>
            </p:cNvSpPr>
            <p:nvPr/>
          </p:nvSpPr>
          <p:spPr bwMode="auto">
            <a:xfrm>
              <a:off x="3532" y="1364"/>
              <a:ext cx="65" cy="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92" name="Oval 17"/>
            <p:cNvSpPr>
              <a:spLocks noChangeArrowheads="1"/>
            </p:cNvSpPr>
            <p:nvPr/>
          </p:nvSpPr>
          <p:spPr bwMode="auto">
            <a:xfrm>
              <a:off x="4224" y="1605"/>
              <a:ext cx="65" cy="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93" name="Line 18"/>
            <p:cNvSpPr>
              <a:spLocks noChangeShapeType="1"/>
            </p:cNvSpPr>
            <p:nvPr/>
          </p:nvSpPr>
          <p:spPr bwMode="auto">
            <a:xfrm flipH="1">
              <a:off x="4263" y="1331"/>
              <a:ext cx="15" cy="2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94" name="Line 19"/>
            <p:cNvSpPr>
              <a:spLocks noChangeShapeType="1"/>
            </p:cNvSpPr>
            <p:nvPr/>
          </p:nvSpPr>
          <p:spPr bwMode="auto">
            <a:xfrm flipV="1">
              <a:off x="3976" y="1320"/>
              <a:ext cx="33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95" name="Line 20"/>
            <p:cNvSpPr>
              <a:spLocks noChangeShapeType="1"/>
            </p:cNvSpPr>
            <p:nvPr/>
          </p:nvSpPr>
          <p:spPr bwMode="auto">
            <a:xfrm>
              <a:off x="3965" y="1193"/>
              <a:ext cx="335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96" name="Oval 21"/>
            <p:cNvSpPr>
              <a:spLocks noChangeArrowheads="1"/>
            </p:cNvSpPr>
            <p:nvPr/>
          </p:nvSpPr>
          <p:spPr bwMode="auto">
            <a:xfrm>
              <a:off x="3930" y="1167"/>
              <a:ext cx="65" cy="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97" name="Oval 22"/>
            <p:cNvSpPr>
              <a:spLocks noChangeArrowheads="1"/>
            </p:cNvSpPr>
            <p:nvPr/>
          </p:nvSpPr>
          <p:spPr bwMode="auto">
            <a:xfrm>
              <a:off x="4265" y="1301"/>
              <a:ext cx="65" cy="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98" name="Oval 23"/>
            <p:cNvSpPr>
              <a:spLocks noChangeArrowheads="1"/>
            </p:cNvSpPr>
            <p:nvPr/>
          </p:nvSpPr>
          <p:spPr bwMode="auto">
            <a:xfrm>
              <a:off x="3942" y="1450"/>
              <a:ext cx="65" cy="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99" name="Line 24"/>
            <p:cNvSpPr>
              <a:spLocks noChangeShapeType="1"/>
            </p:cNvSpPr>
            <p:nvPr/>
          </p:nvSpPr>
          <p:spPr bwMode="auto">
            <a:xfrm>
              <a:off x="3747" y="732"/>
              <a:ext cx="128" cy="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300" name="Line 25"/>
            <p:cNvSpPr>
              <a:spLocks noChangeShapeType="1"/>
            </p:cNvSpPr>
            <p:nvPr/>
          </p:nvSpPr>
          <p:spPr bwMode="auto">
            <a:xfrm flipH="1" flipV="1">
              <a:off x="3965" y="906"/>
              <a:ext cx="244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01" name="Line 26"/>
            <p:cNvSpPr>
              <a:spLocks noChangeShapeType="1"/>
            </p:cNvSpPr>
            <p:nvPr/>
          </p:nvSpPr>
          <p:spPr bwMode="auto">
            <a:xfrm flipV="1">
              <a:off x="4024" y="1071"/>
              <a:ext cx="196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02" name="Line 27"/>
            <p:cNvSpPr>
              <a:spLocks noChangeShapeType="1"/>
            </p:cNvSpPr>
            <p:nvPr/>
          </p:nvSpPr>
          <p:spPr bwMode="auto">
            <a:xfrm flipH="1" flipV="1">
              <a:off x="3939" y="954"/>
              <a:ext cx="37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03" name="Line 28"/>
            <p:cNvSpPr>
              <a:spLocks noChangeShapeType="1"/>
            </p:cNvSpPr>
            <p:nvPr/>
          </p:nvSpPr>
          <p:spPr bwMode="auto">
            <a:xfrm flipH="1">
              <a:off x="3641" y="943"/>
              <a:ext cx="26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04" name="Line 29"/>
            <p:cNvSpPr>
              <a:spLocks noChangeShapeType="1"/>
            </p:cNvSpPr>
            <p:nvPr/>
          </p:nvSpPr>
          <p:spPr bwMode="auto">
            <a:xfrm flipH="1">
              <a:off x="3551" y="1145"/>
              <a:ext cx="11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05" name="Line 30"/>
            <p:cNvSpPr>
              <a:spLocks noChangeShapeType="1"/>
            </p:cNvSpPr>
            <p:nvPr/>
          </p:nvSpPr>
          <p:spPr bwMode="auto">
            <a:xfrm flipV="1">
              <a:off x="3594" y="1203"/>
              <a:ext cx="318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06" name="Line 31"/>
            <p:cNvSpPr>
              <a:spLocks noChangeShapeType="1"/>
            </p:cNvSpPr>
            <p:nvPr/>
          </p:nvSpPr>
          <p:spPr bwMode="auto">
            <a:xfrm>
              <a:off x="3981" y="1235"/>
              <a:ext cx="5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07" name="Line 32"/>
            <p:cNvSpPr>
              <a:spLocks noChangeShapeType="1"/>
            </p:cNvSpPr>
            <p:nvPr/>
          </p:nvSpPr>
          <p:spPr bwMode="auto">
            <a:xfrm flipH="1" flipV="1">
              <a:off x="4066" y="1203"/>
              <a:ext cx="202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08" name="Line 33"/>
            <p:cNvSpPr>
              <a:spLocks noChangeShapeType="1"/>
            </p:cNvSpPr>
            <p:nvPr/>
          </p:nvSpPr>
          <p:spPr bwMode="auto">
            <a:xfrm flipH="1">
              <a:off x="4002" y="1336"/>
              <a:ext cx="245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09" name="Line 34"/>
            <p:cNvSpPr>
              <a:spLocks noChangeShapeType="1"/>
            </p:cNvSpPr>
            <p:nvPr/>
          </p:nvSpPr>
          <p:spPr bwMode="auto">
            <a:xfrm flipV="1">
              <a:off x="4289" y="1373"/>
              <a:ext cx="21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10" name="Line 35"/>
            <p:cNvSpPr>
              <a:spLocks noChangeShapeType="1"/>
            </p:cNvSpPr>
            <p:nvPr/>
          </p:nvSpPr>
          <p:spPr bwMode="auto">
            <a:xfrm flipV="1">
              <a:off x="3870" y="1628"/>
              <a:ext cx="329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11" name="Line 36"/>
            <p:cNvSpPr>
              <a:spLocks noChangeShapeType="1"/>
            </p:cNvSpPr>
            <p:nvPr/>
          </p:nvSpPr>
          <p:spPr bwMode="auto">
            <a:xfrm flipH="1" flipV="1">
              <a:off x="4024" y="1485"/>
              <a:ext cx="217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12" name="Line 37"/>
            <p:cNvSpPr>
              <a:spLocks noChangeShapeType="1"/>
            </p:cNvSpPr>
            <p:nvPr/>
          </p:nvSpPr>
          <p:spPr bwMode="auto">
            <a:xfrm flipH="1">
              <a:off x="3843" y="1485"/>
              <a:ext cx="85" cy="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13" name="Text Box 38"/>
            <p:cNvSpPr txBox="1">
              <a:spLocks noChangeArrowheads="1"/>
            </p:cNvSpPr>
            <p:nvPr/>
          </p:nvSpPr>
          <p:spPr bwMode="auto">
            <a:xfrm>
              <a:off x="3850" y="692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1"/>
              <a:r>
                <a:rPr lang="en-US" altLang="ko-KR" sz="1600">
                  <a:ea typeface="굴림" pitchFamily="50" charset="-127"/>
                </a:rPr>
                <a:t>A</a:t>
              </a:r>
            </a:p>
          </p:txBody>
        </p:sp>
        <p:sp>
          <p:nvSpPr>
            <p:cNvPr id="9314" name="Text Box 39"/>
            <p:cNvSpPr txBox="1">
              <a:spLocks noChangeArrowheads="1"/>
            </p:cNvSpPr>
            <p:nvPr/>
          </p:nvSpPr>
          <p:spPr bwMode="auto">
            <a:xfrm>
              <a:off x="3412" y="926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1"/>
              <a:r>
                <a:rPr lang="en-US" altLang="ko-KR" sz="1600">
                  <a:ea typeface="굴림" pitchFamily="50" charset="-127"/>
                </a:rPr>
                <a:t>B</a:t>
              </a:r>
            </a:p>
          </p:txBody>
        </p:sp>
        <p:sp>
          <p:nvSpPr>
            <p:cNvPr id="9315" name="Text Box 40"/>
            <p:cNvSpPr txBox="1">
              <a:spLocks noChangeArrowheads="1"/>
            </p:cNvSpPr>
            <p:nvPr/>
          </p:nvSpPr>
          <p:spPr bwMode="auto">
            <a:xfrm>
              <a:off x="3408" y="1383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1"/>
              <a:r>
                <a:rPr lang="en-US" altLang="ko-KR" sz="1600">
                  <a:ea typeface="굴림" pitchFamily="50" charset="-127"/>
                </a:rPr>
                <a:t>C</a:t>
              </a:r>
            </a:p>
          </p:txBody>
        </p:sp>
        <p:sp>
          <p:nvSpPr>
            <p:cNvPr id="9316" name="Text Box 41"/>
            <p:cNvSpPr txBox="1">
              <a:spLocks noChangeArrowheads="1"/>
            </p:cNvSpPr>
            <p:nvPr/>
          </p:nvSpPr>
          <p:spPr bwMode="auto">
            <a:xfrm>
              <a:off x="3776" y="1033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1"/>
              <a:r>
                <a:rPr lang="en-US" altLang="ko-KR" sz="1600">
                  <a:ea typeface="굴림" pitchFamily="50" charset="-127"/>
                </a:rPr>
                <a:t>D</a:t>
              </a:r>
            </a:p>
          </p:txBody>
        </p:sp>
        <p:sp>
          <p:nvSpPr>
            <p:cNvPr id="9317" name="Text Box 42"/>
            <p:cNvSpPr txBox="1">
              <a:spLocks noChangeArrowheads="1"/>
            </p:cNvSpPr>
            <p:nvPr/>
          </p:nvSpPr>
          <p:spPr bwMode="auto">
            <a:xfrm>
              <a:off x="4219" y="831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1"/>
              <a:r>
                <a:rPr lang="en-US" altLang="ko-KR" sz="1600">
                  <a:ea typeface="굴림" pitchFamily="50" charset="-127"/>
                </a:rPr>
                <a:t>E</a:t>
              </a:r>
            </a:p>
          </p:txBody>
        </p:sp>
        <p:sp>
          <p:nvSpPr>
            <p:cNvPr id="9318" name="Text Box 43"/>
            <p:cNvSpPr txBox="1">
              <a:spLocks noChangeArrowheads="1"/>
            </p:cNvSpPr>
            <p:nvPr/>
          </p:nvSpPr>
          <p:spPr bwMode="auto">
            <a:xfrm>
              <a:off x="3785" y="133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1"/>
              <a:r>
                <a:rPr lang="en-US" altLang="ko-KR" sz="1600">
                  <a:ea typeface="굴림" pitchFamily="50" charset="-127"/>
                </a:rPr>
                <a:t>F</a:t>
              </a:r>
            </a:p>
          </p:txBody>
        </p:sp>
        <p:sp>
          <p:nvSpPr>
            <p:cNvPr id="9319" name="Text Box 44"/>
            <p:cNvSpPr txBox="1">
              <a:spLocks noChangeArrowheads="1"/>
            </p:cNvSpPr>
            <p:nvPr/>
          </p:nvSpPr>
          <p:spPr bwMode="auto">
            <a:xfrm>
              <a:off x="3675" y="1708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1"/>
              <a:r>
                <a:rPr lang="en-US" altLang="ko-KR" sz="1600">
                  <a:ea typeface="굴림" pitchFamily="50" charset="-127"/>
                </a:rPr>
                <a:t>G</a:t>
              </a:r>
            </a:p>
          </p:txBody>
        </p:sp>
        <p:sp>
          <p:nvSpPr>
            <p:cNvPr id="9320" name="Text Box 45"/>
            <p:cNvSpPr txBox="1">
              <a:spLocks noChangeArrowheads="1"/>
            </p:cNvSpPr>
            <p:nvPr/>
          </p:nvSpPr>
          <p:spPr bwMode="auto">
            <a:xfrm>
              <a:off x="4238" y="1601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1"/>
              <a:r>
                <a:rPr lang="en-US" altLang="ko-KR" sz="1600">
                  <a:ea typeface="굴림" pitchFamily="50" charset="-127"/>
                </a:rPr>
                <a:t>H</a:t>
              </a:r>
            </a:p>
          </p:txBody>
        </p:sp>
        <p:sp>
          <p:nvSpPr>
            <p:cNvPr id="9321" name="Text Box 46"/>
            <p:cNvSpPr txBox="1">
              <a:spLocks noChangeArrowheads="1"/>
            </p:cNvSpPr>
            <p:nvPr/>
          </p:nvSpPr>
          <p:spPr bwMode="auto">
            <a:xfrm>
              <a:off x="4298" y="1186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1"/>
              <a:r>
                <a:rPr lang="en-US" altLang="ko-KR" sz="1600">
                  <a:ea typeface="굴림" pitchFamily="50" charset="-127"/>
                </a:rPr>
                <a:t>I</a:t>
              </a:r>
            </a:p>
          </p:txBody>
        </p:sp>
      </p:grpSp>
      <p:sp>
        <p:nvSpPr>
          <p:cNvPr id="24645" name="Text Box 69"/>
          <p:cNvSpPr txBox="1">
            <a:spLocks noChangeArrowheads="1"/>
          </p:cNvSpPr>
          <p:nvPr/>
        </p:nvSpPr>
        <p:spPr bwMode="auto">
          <a:xfrm>
            <a:off x="4556592" y="4548932"/>
            <a:ext cx="2241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1"/>
            <a:r>
              <a:rPr lang="en-US" altLang="ko-KR" sz="1600" dirty="0">
                <a:ea typeface="굴림" pitchFamily="50" charset="-127"/>
              </a:rPr>
              <a:t>Can you characterize </a:t>
            </a:r>
            <a:r>
              <a:rPr lang="en-US" altLang="ko-KR" sz="1600" i="1" dirty="0">
                <a:ea typeface="굴림" pitchFamily="50" charset="-127"/>
              </a:rPr>
              <a:t>D</a:t>
            </a:r>
            <a:r>
              <a:rPr lang="en-US" altLang="ko-KR" sz="1600" dirty="0">
                <a:ea typeface="굴림" pitchFamily="50" charset="-127"/>
              </a:rPr>
              <a:t> ?</a:t>
            </a:r>
          </a:p>
        </p:txBody>
      </p:sp>
      <p:grpSp>
        <p:nvGrpSpPr>
          <p:cNvPr id="9220" name="Group 106"/>
          <p:cNvGrpSpPr>
            <a:grpSpLocks/>
          </p:cNvGrpSpPr>
          <p:nvPr/>
        </p:nvGrpSpPr>
        <p:grpSpPr bwMode="auto">
          <a:xfrm>
            <a:off x="1524000" y="533401"/>
            <a:ext cx="2590800" cy="2482850"/>
            <a:chOff x="960" y="655"/>
            <a:chExt cx="1049" cy="1245"/>
          </a:xfrm>
        </p:grpSpPr>
        <p:sp>
          <p:nvSpPr>
            <p:cNvPr id="9244" name="Text Box 99"/>
            <p:cNvSpPr txBox="1">
              <a:spLocks noChangeArrowheads="1"/>
            </p:cNvSpPr>
            <p:nvPr/>
          </p:nvSpPr>
          <p:spPr bwMode="auto">
            <a:xfrm>
              <a:off x="1227" y="1688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1"/>
              <a:r>
                <a:rPr lang="en-US" altLang="ko-KR" sz="1600">
                  <a:ea typeface="굴림" pitchFamily="50" charset="-127"/>
                </a:rPr>
                <a:t>G</a:t>
              </a:r>
            </a:p>
          </p:txBody>
        </p:sp>
        <p:grpSp>
          <p:nvGrpSpPr>
            <p:cNvPr id="9245" name="Group 103"/>
            <p:cNvGrpSpPr>
              <a:grpSpLocks/>
            </p:cNvGrpSpPr>
            <p:nvPr/>
          </p:nvGrpSpPr>
          <p:grpSpPr bwMode="auto">
            <a:xfrm>
              <a:off x="960" y="655"/>
              <a:ext cx="1049" cy="1121"/>
              <a:chOff x="960" y="672"/>
              <a:chExt cx="1049" cy="1121"/>
            </a:xfrm>
          </p:grpSpPr>
          <p:sp>
            <p:nvSpPr>
              <p:cNvPr id="9246" name="Line 70"/>
              <p:cNvSpPr>
                <a:spLocks noChangeShapeType="1"/>
              </p:cNvSpPr>
              <p:nvPr/>
            </p:nvSpPr>
            <p:spPr bwMode="auto">
              <a:xfrm flipV="1">
                <a:off x="1167" y="897"/>
                <a:ext cx="281" cy="1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47" name="Line 71"/>
              <p:cNvSpPr>
                <a:spLocks noChangeShapeType="1"/>
              </p:cNvSpPr>
              <p:nvPr/>
            </p:nvSpPr>
            <p:spPr bwMode="auto">
              <a:xfrm flipH="1">
                <a:off x="1124" y="1088"/>
                <a:ext cx="11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48" name="Line 72"/>
              <p:cNvSpPr>
                <a:spLocks noChangeShapeType="1"/>
              </p:cNvSpPr>
              <p:nvPr/>
            </p:nvSpPr>
            <p:spPr bwMode="auto">
              <a:xfrm>
                <a:off x="1459" y="881"/>
                <a:ext cx="58" cy="2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49" name="Line 73"/>
              <p:cNvSpPr>
                <a:spLocks noChangeShapeType="1"/>
              </p:cNvSpPr>
              <p:nvPr/>
            </p:nvSpPr>
            <p:spPr bwMode="auto">
              <a:xfrm>
                <a:off x="1512" y="1183"/>
                <a:ext cx="16" cy="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50" name="Line 74"/>
              <p:cNvSpPr>
                <a:spLocks noChangeShapeType="1"/>
              </p:cNvSpPr>
              <p:nvPr/>
            </p:nvSpPr>
            <p:spPr bwMode="auto">
              <a:xfrm flipH="1">
                <a:off x="1400" y="1460"/>
                <a:ext cx="112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51" name="Line 75"/>
              <p:cNvSpPr>
                <a:spLocks noChangeShapeType="1"/>
              </p:cNvSpPr>
              <p:nvPr/>
            </p:nvSpPr>
            <p:spPr bwMode="auto">
              <a:xfrm>
                <a:off x="1518" y="1465"/>
                <a:ext cx="281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52" name="Line 76"/>
              <p:cNvSpPr>
                <a:spLocks noChangeShapeType="1"/>
              </p:cNvSpPr>
              <p:nvPr/>
            </p:nvSpPr>
            <p:spPr bwMode="auto">
              <a:xfrm flipV="1">
                <a:off x="1390" y="1619"/>
                <a:ext cx="419" cy="1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53" name="Line 77"/>
              <p:cNvSpPr>
                <a:spLocks noChangeShapeType="1"/>
              </p:cNvSpPr>
              <p:nvPr/>
            </p:nvSpPr>
            <p:spPr bwMode="auto">
              <a:xfrm>
                <a:off x="1475" y="891"/>
                <a:ext cx="313" cy="1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54" name="Line 78"/>
              <p:cNvSpPr>
                <a:spLocks noChangeShapeType="1"/>
              </p:cNvSpPr>
              <p:nvPr/>
            </p:nvSpPr>
            <p:spPr bwMode="auto">
              <a:xfrm flipV="1">
                <a:off x="1119" y="1173"/>
                <a:ext cx="404" cy="2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55" name="Line 79"/>
              <p:cNvSpPr>
                <a:spLocks noChangeShapeType="1"/>
              </p:cNvSpPr>
              <p:nvPr/>
            </p:nvSpPr>
            <p:spPr bwMode="auto">
              <a:xfrm flipV="1">
                <a:off x="1512" y="998"/>
                <a:ext cx="276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56" name="Oval 80"/>
              <p:cNvSpPr>
                <a:spLocks noChangeArrowheads="1"/>
              </p:cNvSpPr>
              <p:nvPr/>
            </p:nvSpPr>
            <p:spPr bwMode="auto">
              <a:xfrm>
                <a:off x="1362" y="1675"/>
                <a:ext cx="65" cy="6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57" name="Oval 81"/>
              <p:cNvSpPr>
                <a:spLocks noChangeArrowheads="1"/>
              </p:cNvSpPr>
              <p:nvPr/>
            </p:nvSpPr>
            <p:spPr bwMode="auto">
              <a:xfrm>
                <a:off x="1438" y="849"/>
                <a:ext cx="65" cy="6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58" name="Oval 82"/>
              <p:cNvSpPr>
                <a:spLocks noChangeArrowheads="1"/>
              </p:cNvSpPr>
              <p:nvPr/>
            </p:nvSpPr>
            <p:spPr bwMode="auto">
              <a:xfrm>
                <a:off x="1762" y="972"/>
                <a:ext cx="65" cy="6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59" name="Oval 83"/>
              <p:cNvSpPr>
                <a:spLocks noChangeArrowheads="1"/>
              </p:cNvSpPr>
              <p:nvPr/>
            </p:nvSpPr>
            <p:spPr bwMode="auto">
              <a:xfrm>
                <a:off x="1110" y="1047"/>
                <a:ext cx="65" cy="6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60" name="Oval 84"/>
              <p:cNvSpPr>
                <a:spLocks noChangeArrowheads="1"/>
              </p:cNvSpPr>
              <p:nvPr/>
            </p:nvSpPr>
            <p:spPr bwMode="auto">
              <a:xfrm>
                <a:off x="1084" y="1344"/>
                <a:ext cx="65" cy="6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61" name="Oval 85"/>
              <p:cNvSpPr>
                <a:spLocks noChangeArrowheads="1"/>
              </p:cNvSpPr>
              <p:nvPr/>
            </p:nvSpPr>
            <p:spPr bwMode="auto">
              <a:xfrm>
                <a:off x="1776" y="1585"/>
                <a:ext cx="65" cy="6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62" name="Line 86"/>
              <p:cNvSpPr>
                <a:spLocks noChangeShapeType="1"/>
              </p:cNvSpPr>
              <p:nvPr/>
            </p:nvSpPr>
            <p:spPr bwMode="auto">
              <a:xfrm flipH="1">
                <a:off x="1815" y="1311"/>
                <a:ext cx="15" cy="2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63" name="Line 87"/>
              <p:cNvSpPr>
                <a:spLocks noChangeShapeType="1"/>
              </p:cNvSpPr>
              <p:nvPr/>
            </p:nvSpPr>
            <p:spPr bwMode="auto">
              <a:xfrm flipV="1">
                <a:off x="1528" y="1300"/>
                <a:ext cx="334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64" name="Line 88"/>
              <p:cNvSpPr>
                <a:spLocks noChangeShapeType="1"/>
              </p:cNvSpPr>
              <p:nvPr/>
            </p:nvSpPr>
            <p:spPr bwMode="auto">
              <a:xfrm>
                <a:off x="1517" y="1173"/>
                <a:ext cx="335" cy="1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65" name="Oval 89"/>
              <p:cNvSpPr>
                <a:spLocks noChangeArrowheads="1"/>
              </p:cNvSpPr>
              <p:nvPr/>
            </p:nvSpPr>
            <p:spPr bwMode="auto">
              <a:xfrm>
                <a:off x="1482" y="1147"/>
                <a:ext cx="65" cy="6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66" name="Oval 90"/>
              <p:cNvSpPr>
                <a:spLocks noChangeArrowheads="1"/>
              </p:cNvSpPr>
              <p:nvPr/>
            </p:nvSpPr>
            <p:spPr bwMode="auto">
              <a:xfrm>
                <a:off x="1817" y="1281"/>
                <a:ext cx="65" cy="6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67" name="Oval 91"/>
              <p:cNvSpPr>
                <a:spLocks noChangeArrowheads="1"/>
              </p:cNvSpPr>
              <p:nvPr/>
            </p:nvSpPr>
            <p:spPr bwMode="auto">
              <a:xfrm>
                <a:off x="1494" y="1430"/>
                <a:ext cx="65" cy="6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68" name="Line 92"/>
              <p:cNvSpPr>
                <a:spLocks noChangeShapeType="1"/>
              </p:cNvSpPr>
              <p:nvPr/>
            </p:nvSpPr>
            <p:spPr bwMode="auto">
              <a:xfrm>
                <a:off x="1299" y="712"/>
                <a:ext cx="128" cy="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69" name="Text Box 93"/>
              <p:cNvSpPr txBox="1">
                <a:spLocks noChangeArrowheads="1"/>
              </p:cNvSpPr>
              <p:nvPr/>
            </p:nvSpPr>
            <p:spPr bwMode="auto">
              <a:xfrm>
                <a:off x="1402" y="672"/>
                <a:ext cx="2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latinLnBrk="1"/>
                <a:r>
                  <a:rPr lang="en-US" altLang="ko-KR" sz="1600">
                    <a:ea typeface="굴림" pitchFamily="50" charset="-127"/>
                  </a:rPr>
                  <a:t>A</a:t>
                </a:r>
              </a:p>
            </p:txBody>
          </p:sp>
          <p:sp>
            <p:nvSpPr>
              <p:cNvPr id="9270" name="Text Box 94"/>
              <p:cNvSpPr txBox="1">
                <a:spLocks noChangeArrowheads="1"/>
              </p:cNvSpPr>
              <p:nvPr/>
            </p:nvSpPr>
            <p:spPr bwMode="auto">
              <a:xfrm>
                <a:off x="964" y="906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latinLnBrk="1"/>
                <a:r>
                  <a:rPr lang="en-US" altLang="ko-KR" sz="1600">
                    <a:ea typeface="굴림" pitchFamily="50" charset="-127"/>
                  </a:rPr>
                  <a:t>B</a:t>
                </a:r>
              </a:p>
            </p:txBody>
          </p:sp>
          <p:sp>
            <p:nvSpPr>
              <p:cNvPr id="9271" name="Text Box 95"/>
              <p:cNvSpPr txBox="1">
                <a:spLocks noChangeArrowheads="1"/>
              </p:cNvSpPr>
              <p:nvPr/>
            </p:nvSpPr>
            <p:spPr bwMode="auto">
              <a:xfrm>
                <a:off x="960" y="1363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latinLnBrk="1"/>
                <a:r>
                  <a:rPr lang="en-US" altLang="ko-KR" sz="1600">
                    <a:ea typeface="굴림" pitchFamily="50" charset="-127"/>
                  </a:rPr>
                  <a:t>C</a:t>
                </a:r>
              </a:p>
            </p:txBody>
          </p:sp>
          <p:sp>
            <p:nvSpPr>
              <p:cNvPr id="9272" name="Text Box 96"/>
              <p:cNvSpPr txBox="1">
                <a:spLocks noChangeArrowheads="1"/>
              </p:cNvSpPr>
              <p:nvPr/>
            </p:nvSpPr>
            <p:spPr bwMode="auto">
              <a:xfrm>
                <a:off x="1328" y="1013"/>
                <a:ext cx="2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latinLnBrk="1"/>
                <a:r>
                  <a:rPr lang="en-US" altLang="ko-KR" sz="1600">
                    <a:ea typeface="굴림" pitchFamily="50" charset="-127"/>
                  </a:rPr>
                  <a:t>D</a:t>
                </a:r>
              </a:p>
            </p:txBody>
          </p:sp>
          <p:sp>
            <p:nvSpPr>
              <p:cNvPr id="9273" name="Text Box 97"/>
              <p:cNvSpPr txBox="1">
                <a:spLocks noChangeArrowheads="1"/>
              </p:cNvSpPr>
              <p:nvPr/>
            </p:nvSpPr>
            <p:spPr bwMode="auto">
              <a:xfrm>
                <a:off x="1771" y="811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latinLnBrk="1"/>
                <a:r>
                  <a:rPr lang="en-US" altLang="ko-KR" sz="1600">
                    <a:ea typeface="굴림" pitchFamily="50" charset="-127"/>
                  </a:rPr>
                  <a:t>E</a:t>
                </a:r>
              </a:p>
            </p:txBody>
          </p:sp>
          <p:sp>
            <p:nvSpPr>
              <p:cNvPr id="9274" name="Text Box 98"/>
              <p:cNvSpPr txBox="1">
                <a:spLocks noChangeArrowheads="1"/>
              </p:cNvSpPr>
              <p:nvPr/>
            </p:nvSpPr>
            <p:spPr bwMode="auto">
              <a:xfrm>
                <a:off x="1337" y="131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latinLnBrk="1"/>
                <a:r>
                  <a:rPr lang="en-US" altLang="ko-KR" sz="1600">
                    <a:ea typeface="굴림" pitchFamily="50" charset="-127"/>
                  </a:rPr>
                  <a:t>F</a:t>
                </a:r>
              </a:p>
            </p:txBody>
          </p:sp>
          <p:sp>
            <p:nvSpPr>
              <p:cNvPr id="9275" name="Text Box 100"/>
              <p:cNvSpPr txBox="1">
                <a:spLocks noChangeArrowheads="1"/>
              </p:cNvSpPr>
              <p:nvPr/>
            </p:nvSpPr>
            <p:spPr bwMode="auto">
              <a:xfrm>
                <a:off x="1790" y="1581"/>
                <a:ext cx="2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latinLnBrk="1"/>
                <a:r>
                  <a:rPr lang="en-US" altLang="ko-KR" sz="1600">
                    <a:ea typeface="굴림" pitchFamily="50" charset="-127"/>
                  </a:rPr>
                  <a:t>H</a:t>
                </a:r>
              </a:p>
            </p:txBody>
          </p:sp>
          <p:sp>
            <p:nvSpPr>
              <p:cNvPr id="9276" name="Text Box 101"/>
              <p:cNvSpPr txBox="1">
                <a:spLocks noChangeArrowheads="1"/>
              </p:cNvSpPr>
              <p:nvPr/>
            </p:nvSpPr>
            <p:spPr bwMode="auto">
              <a:xfrm>
                <a:off x="1850" y="1166"/>
                <a:ext cx="1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latinLnBrk="1"/>
                <a:r>
                  <a:rPr lang="en-US" altLang="ko-KR" sz="1600">
                    <a:ea typeface="굴림" pitchFamily="50" charset="-127"/>
                  </a:rPr>
                  <a:t>I</a:t>
                </a:r>
              </a:p>
            </p:txBody>
          </p:sp>
        </p:grpSp>
      </p:grpSp>
      <p:grpSp>
        <p:nvGrpSpPr>
          <p:cNvPr id="5" name="Group 105"/>
          <p:cNvGrpSpPr>
            <a:grpSpLocks/>
          </p:cNvGrpSpPr>
          <p:nvPr/>
        </p:nvGrpSpPr>
        <p:grpSpPr bwMode="auto">
          <a:xfrm>
            <a:off x="2529994" y="3123942"/>
            <a:ext cx="1304925" cy="3767137"/>
            <a:chOff x="1770" y="1755"/>
            <a:chExt cx="557" cy="2008"/>
          </a:xfrm>
        </p:grpSpPr>
        <p:sp>
          <p:nvSpPr>
            <p:cNvPr id="9222" name="Text Box 47"/>
            <p:cNvSpPr txBox="1">
              <a:spLocks noChangeArrowheads="1"/>
            </p:cNvSpPr>
            <p:nvPr/>
          </p:nvSpPr>
          <p:spPr bwMode="auto">
            <a:xfrm>
              <a:off x="2105" y="1755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latinLnBrk="1"/>
              <a:r>
                <a:rPr lang="en-US" altLang="ko-KR" sz="1600">
                  <a:ea typeface="굴림" pitchFamily="50" charset="-127"/>
                </a:rPr>
                <a:t>A</a:t>
              </a:r>
            </a:p>
          </p:txBody>
        </p:sp>
        <p:sp>
          <p:nvSpPr>
            <p:cNvPr id="9223" name="Text Box 48"/>
            <p:cNvSpPr txBox="1">
              <a:spLocks noChangeArrowheads="1"/>
            </p:cNvSpPr>
            <p:nvPr/>
          </p:nvSpPr>
          <p:spPr bwMode="auto">
            <a:xfrm>
              <a:off x="1783" y="2001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latinLnBrk="1"/>
              <a:r>
                <a:rPr lang="en-US" altLang="ko-KR" sz="1600">
                  <a:ea typeface="굴림" pitchFamily="50" charset="-127"/>
                </a:rPr>
                <a:t>B</a:t>
              </a:r>
            </a:p>
          </p:txBody>
        </p:sp>
        <p:sp>
          <p:nvSpPr>
            <p:cNvPr id="9224" name="Text Box 49"/>
            <p:cNvSpPr txBox="1">
              <a:spLocks noChangeArrowheads="1"/>
            </p:cNvSpPr>
            <p:nvPr/>
          </p:nvSpPr>
          <p:spPr bwMode="auto">
            <a:xfrm>
              <a:off x="1776" y="2301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latinLnBrk="1"/>
              <a:r>
                <a:rPr lang="en-US" altLang="ko-KR" sz="1600">
                  <a:ea typeface="굴림" pitchFamily="50" charset="-127"/>
                </a:rPr>
                <a:t>C</a:t>
              </a:r>
            </a:p>
          </p:txBody>
        </p:sp>
        <p:sp>
          <p:nvSpPr>
            <p:cNvPr id="9225" name="Text Box 50"/>
            <p:cNvSpPr txBox="1">
              <a:spLocks noChangeArrowheads="1"/>
            </p:cNvSpPr>
            <p:nvPr/>
          </p:nvSpPr>
          <p:spPr bwMode="auto">
            <a:xfrm>
              <a:off x="1781" y="2577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latinLnBrk="1"/>
              <a:r>
                <a:rPr lang="en-US" altLang="ko-KR" sz="1600">
                  <a:ea typeface="굴림" pitchFamily="50" charset="-127"/>
                </a:rPr>
                <a:t>D</a:t>
              </a:r>
            </a:p>
          </p:txBody>
        </p:sp>
        <p:sp>
          <p:nvSpPr>
            <p:cNvPr id="9226" name="Text Box 51"/>
            <p:cNvSpPr txBox="1">
              <a:spLocks noChangeArrowheads="1"/>
            </p:cNvSpPr>
            <p:nvPr/>
          </p:nvSpPr>
          <p:spPr bwMode="auto">
            <a:xfrm>
              <a:off x="2133" y="2807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latinLnBrk="1"/>
              <a:r>
                <a:rPr lang="en-US" altLang="ko-KR" sz="1600">
                  <a:ea typeface="굴림" pitchFamily="50" charset="-127"/>
                </a:rPr>
                <a:t>E</a:t>
              </a:r>
            </a:p>
          </p:txBody>
        </p:sp>
        <p:sp>
          <p:nvSpPr>
            <p:cNvPr id="9227" name="Line 52"/>
            <p:cNvSpPr>
              <a:spLocks noChangeShapeType="1"/>
            </p:cNvSpPr>
            <p:nvPr/>
          </p:nvSpPr>
          <p:spPr bwMode="auto">
            <a:xfrm>
              <a:off x="1874" y="2468"/>
              <a:ext cx="0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28" name="Line 53"/>
            <p:cNvSpPr>
              <a:spLocks noChangeShapeType="1"/>
            </p:cNvSpPr>
            <p:nvPr/>
          </p:nvSpPr>
          <p:spPr bwMode="auto">
            <a:xfrm>
              <a:off x="1880" y="2199"/>
              <a:ext cx="0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29" name="Line 54"/>
            <p:cNvSpPr>
              <a:spLocks noChangeShapeType="1"/>
            </p:cNvSpPr>
            <p:nvPr/>
          </p:nvSpPr>
          <p:spPr bwMode="auto">
            <a:xfrm>
              <a:off x="1875" y="2745"/>
              <a:ext cx="0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30" name="Line 55"/>
            <p:cNvSpPr>
              <a:spLocks noChangeShapeType="1"/>
            </p:cNvSpPr>
            <p:nvPr/>
          </p:nvSpPr>
          <p:spPr bwMode="auto">
            <a:xfrm flipH="1">
              <a:off x="1874" y="3468"/>
              <a:ext cx="0" cy="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31" name="Line 56"/>
            <p:cNvSpPr>
              <a:spLocks noChangeShapeType="1"/>
            </p:cNvSpPr>
            <p:nvPr/>
          </p:nvSpPr>
          <p:spPr bwMode="auto">
            <a:xfrm>
              <a:off x="1869" y="3000"/>
              <a:ext cx="0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32" name="Line 57"/>
            <p:cNvSpPr>
              <a:spLocks noChangeShapeType="1"/>
            </p:cNvSpPr>
            <p:nvPr/>
          </p:nvSpPr>
          <p:spPr bwMode="auto">
            <a:xfrm>
              <a:off x="1876" y="3249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33" name="Line 58"/>
            <p:cNvSpPr>
              <a:spLocks noChangeShapeType="1"/>
            </p:cNvSpPr>
            <p:nvPr/>
          </p:nvSpPr>
          <p:spPr bwMode="auto">
            <a:xfrm flipH="1">
              <a:off x="1933" y="1895"/>
              <a:ext cx="207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34" name="Text Box 59"/>
            <p:cNvSpPr txBox="1">
              <a:spLocks noChangeArrowheads="1"/>
            </p:cNvSpPr>
            <p:nvPr/>
          </p:nvSpPr>
          <p:spPr bwMode="auto">
            <a:xfrm>
              <a:off x="1786" y="283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1"/>
              <a:r>
                <a:rPr lang="en-US" altLang="ko-KR" sz="1600">
                  <a:ea typeface="굴림" pitchFamily="50" charset="-127"/>
                </a:rPr>
                <a:t>F</a:t>
              </a:r>
            </a:p>
          </p:txBody>
        </p:sp>
        <p:sp>
          <p:nvSpPr>
            <p:cNvPr id="9235" name="Text Box 60"/>
            <p:cNvSpPr txBox="1">
              <a:spLocks noChangeArrowheads="1"/>
            </p:cNvSpPr>
            <p:nvPr/>
          </p:nvSpPr>
          <p:spPr bwMode="auto">
            <a:xfrm>
              <a:off x="1770" y="3095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1"/>
              <a:r>
                <a:rPr lang="en-US" altLang="ko-KR" sz="1600">
                  <a:ea typeface="굴림" pitchFamily="50" charset="-127"/>
                </a:rPr>
                <a:t>G</a:t>
              </a:r>
            </a:p>
          </p:txBody>
        </p:sp>
        <p:sp>
          <p:nvSpPr>
            <p:cNvPr id="9236" name="Text Box 61"/>
            <p:cNvSpPr txBox="1">
              <a:spLocks noChangeArrowheads="1"/>
            </p:cNvSpPr>
            <p:nvPr/>
          </p:nvSpPr>
          <p:spPr bwMode="auto">
            <a:xfrm>
              <a:off x="1776" y="3327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1"/>
              <a:r>
                <a:rPr lang="en-US" altLang="ko-KR" sz="1600">
                  <a:ea typeface="굴림" pitchFamily="50" charset="-127"/>
                </a:rPr>
                <a:t>H</a:t>
              </a:r>
            </a:p>
          </p:txBody>
        </p:sp>
        <p:sp>
          <p:nvSpPr>
            <p:cNvPr id="9237" name="Text Box 62"/>
            <p:cNvSpPr txBox="1">
              <a:spLocks noChangeArrowheads="1"/>
            </p:cNvSpPr>
            <p:nvPr/>
          </p:nvSpPr>
          <p:spPr bwMode="auto">
            <a:xfrm>
              <a:off x="1788" y="3551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1"/>
              <a:r>
                <a:rPr lang="en-US" altLang="ko-KR" sz="1600">
                  <a:ea typeface="굴림" pitchFamily="50" charset="-127"/>
                </a:rPr>
                <a:t>I</a:t>
              </a:r>
            </a:p>
          </p:txBody>
        </p:sp>
        <p:sp>
          <p:nvSpPr>
            <p:cNvPr id="9238" name="Arc 64"/>
            <p:cNvSpPr>
              <a:spLocks/>
            </p:cNvSpPr>
            <p:nvPr/>
          </p:nvSpPr>
          <p:spPr bwMode="auto">
            <a:xfrm flipV="1">
              <a:off x="1949" y="1938"/>
              <a:ext cx="254" cy="711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23 h 21600"/>
                <a:gd name="T4" fmla="*/ 0 w 21600"/>
                <a:gd name="T5" fmla="*/ 2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sm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9239" name="AutoShape 65"/>
            <p:cNvCxnSpPr>
              <a:cxnSpLocks noChangeShapeType="1"/>
              <a:stCxn id="9226" idx="3"/>
              <a:endCxn id="9222" idx="3"/>
            </p:cNvCxnSpPr>
            <p:nvPr/>
          </p:nvCxnSpPr>
          <p:spPr bwMode="auto">
            <a:xfrm flipH="1" flipV="1">
              <a:off x="2313" y="1861"/>
              <a:ext cx="14" cy="1052"/>
            </a:xfrm>
            <a:prstGeom prst="curvedConnector3">
              <a:avLst>
                <a:gd name="adj1" fmla="val -1028569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sm" len="med"/>
            </a:ln>
          </p:spPr>
        </p:cxnSp>
        <p:cxnSp>
          <p:nvCxnSpPr>
            <p:cNvPr id="9240" name="AutoShape 66"/>
            <p:cNvCxnSpPr>
              <a:cxnSpLocks noChangeShapeType="1"/>
              <a:stCxn id="9236" idx="3"/>
              <a:endCxn id="9234" idx="3"/>
            </p:cNvCxnSpPr>
            <p:nvPr/>
          </p:nvCxnSpPr>
          <p:spPr bwMode="auto">
            <a:xfrm flipH="1" flipV="1">
              <a:off x="1973" y="2940"/>
              <a:ext cx="11" cy="493"/>
            </a:xfrm>
            <a:prstGeom prst="curvedConnector3">
              <a:avLst>
                <a:gd name="adj1" fmla="val -1309093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sm" len="med"/>
            </a:ln>
          </p:spPr>
        </p:cxnSp>
        <p:cxnSp>
          <p:nvCxnSpPr>
            <p:cNvPr id="9241" name="AutoShape 67"/>
            <p:cNvCxnSpPr>
              <a:cxnSpLocks noChangeShapeType="1"/>
              <a:stCxn id="9237" idx="1"/>
              <a:endCxn id="9234" idx="1"/>
            </p:cNvCxnSpPr>
            <p:nvPr/>
          </p:nvCxnSpPr>
          <p:spPr bwMode="auto">
            <a:xfrm rot="10800000">
              <a:off x="1786" y="2940"/>
              <a:ext cx="2" cy="717"/>
            </a:xfrm>
            <a:prstGeom prst="curvedConnector3">
              <a:avLst>
                <a:gd name="adj1" fmla="val 730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sm" len="med"/>
            </a:ln>
          </p:spPr>
        </p:cxnSp>
        <p:cxnSp>
          <p:nvCxnSpPr>
            <p:cNvPr id="9242" name="AutoShape 68"/>
            <p:cNvCxnSpPr>
              <a:cxnSpLocks noChangeShapeType="1"/>
              <a:stCxn id="9237" idx="1"/>
              <a:endCxn id="9225" idx="1"/>
            </p:cNvCxnSpPr>
            <p:nvPr/>
          </p:nvCxnSpPr>
          <p:spPr bwMode="auto">
            <a:xfrm rot="10800000">
              <a:off x="1781" y="2683"/>
              <a:ext cx="7" cy="974"/>
            </a:xfrm>
            <a:prstGeom prst="curvedConnector3">
              <a:avLst>
                <a:gd name="adj1" fmla="val 3742856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sm" len="med"/>
            </a:ln>
          </p:spPr>
        </p:cxnSp>
        <p:sp>
          <p:nvSpPr>
            <p:cNvPr id="9243" name="Line 102"/>
            <p:cNvSpPr>
              <a:spLocks noChangeShapeType="1"/>
            </p:cNvSpPr>
            <p:nvPr/>
          </p:nvSpPr>
          <p:spPr bwMode="auto">
            <a:xfrm>
              <a:off x="1920" y="268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873375" y="908050"/>
            <a:ext cx="2924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1"/>
            <a:r>
              <a:rPr lang="en-US" altLang="ko-KR" sz="2000" dirty="0">
                <a:ea typeface="굴림" pitchFamily="50" charset="-127"/>
              </a:rPr>
              <a:t>Depth First Search number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2349500" y="2160588"/>
            <a:ext cx="274638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2335213" y="2106613"/>
            <a:ext cx="747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V="1">
            <a:off x="3081338" y="2092325"/>
            <a:ext cx="65405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 flipV="1">
            <a:off x="3478213" y="2170113"/>
            <a:ext cx="29845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 flipH="1">
            <a:off x="2651125" y="2081213"/>
            <a:ext cx="387350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3044825" y="2136775"/>
            <a:ext cx="300038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2922588" y="2000250"/>
            <a:ext cx="209550" cy="1825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887663" y="1931988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B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2535238" y="2370138"/>
            <a:ext cx="209550" cy="1825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2500313" y="2301875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D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10253" name="Oval 13"/>
          <p:cNvSpPr>
            <a:spLocks noChangeArrowheads="1"/>
          </p:cNvSpPr>
          <p:nvPr/>
        </p:nvSpPr>
        <p:spPr bwMode="auto">
          <a:xfrm>
            <a:off x="3282950" y="2378075"/>
            <a:ext cx="209550" cy="1825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3248025" y="2309813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E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10255" name="Oval 15"/>
          <p:cNvSpPr>
            <a:spLocks noChangeArrowheads="1"/>
          </p:cNvSpPr>
          <p:nvPr/>
        </p:nvSpPr>
        <p:spPr bwMode="auto">
          <a:xfrm>
            <a:off x="2225675" y="2019300"/>
            <a:ext cx="209550" cy="1825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2190750" y="1951038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A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10257" name="Oval 17"/>
          <p:cNvSpPr>
            <a:spLocks noChangeArrowheads="1"/>
          </p:cNvSpPr>
          <p:nvPr/>
        </p:nvSpPr>
        <p:spPr bwMode="auto">
          <a:xfrm>
            <a:off x="3683000" y="2006600"/>
            <a:ext cx="209550" cy="1825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3648075" y="1938338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C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4327525" y="2000250"/>
            <a:ext cx="209550" cy="1825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4292600" y="1931988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F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3894138" y="2098675"/>
            <a:ext cx="43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4935538" y="2090738"/>
            <a:ext cx="1106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1"/>
            <a:r>
              <a:rPr lang="en-US" altLang="ko-KR" sz="1800" i="1" dirty="0">
                <a:ea typeface="굴림" pitchFamily="50" charset="-127"/>
              </a:rPr>
              <a:t>G =</a:t>
            </a:r>
            <a:r>
              <a:rPr lang="en-US" altLang="ko-KR" sz="1800" dirty="0">
                <a:ea typeface="굴림" pitchFamily="50" charset="-127"/>
              </a:rPr>
              <a:t>(</a:t>
            </a:r>
            <a:r>
              <a:rPr lang="en-US" altLang="ko-KR" sz="1800" i="1" dirty="0">
                <a:ea typeface="굴림" pitchFamily="50" charset="-127"/>
              </a:rPr>
              <a:t>V, E</a:t>
            </a:r>
            <a:r>
              <a:rPr lang="en-US" altLang="ko-KR" sz="1800" dirty="0">
                <a:ea typeface="굴림" pitchFamily="50" charset="-127"/>
              </a:rPr>
              <a:t>)</a:t>
            </a:r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 flipV="1">
            <a:off x="2444750" y="2041525"/>
            <a:ext cx="43815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3162300" y="2039938"/>
            <a:ext cx="506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 flipV="1">
            <a:off x="3927475" y="2041525"/>
            <a:ext cx="388938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 flipH="1">
            <a:off x="3522663" y="2216150"/>
            <a:ext cx="287337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 flipH="1">
            <a:off x="2755900" y="2190750"/>
            <a:ext cx="228600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68" name="Line 28"/>
          <p:cNvSpPr>
            <a:spLocks noChangeShapeType="1"/>
          </p:cNvSpPr>
          <p:nvPr/>
        </p:nvSpPr>
        <p:spPr bwMode="auto">
          <a:xfrm flipH="1" flipV="1">
            <a:off x="2351088" y="2216150"/>
            <a:ext cx="160337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sm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69" name="Line 29"/>
          <p:cNvSpPr>
            <a:spLocks noChangeShapeType="1"/>
          </p:cNvSpPr>
          <p:nvPr/>
        </p:nvSpPr>
        <p:spPr bwMode="auto">
          <a:xfrm flipH="1" flipV="1">
            <a:off x="3143250" y="2157413"/>
            <a:ext cx="254000" cy="211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sm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70" name="Oval 30"/>
          <p:cNvSpPr>
            <a:spLocks noChangeArrowheads="1"/>
          </p:cNvSpPr>
          <p:nvPr/>
        </p:nvSpPr>
        <p:spPr bwMode="auto">
          <a:xfrm>
            <a:off x="2905125" y="3897313"/>
            <a:ext cx="209550" cy="1825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1" name="Text Box 31"/>
          <p:cNvSpPr txBox="1">
            <a:spLocks noChangeArrowheads="1"/>
          </p:cNvSpPr>
          <p:nvPr/>
        </p:nvSpPr>
        <p:spPr bwMode="auto">
          <a:xfrm>
            <a:off x="2870200" y="3829050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B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10272" name="Oval 32"/>
          <p:cNvSpPr>
            <a:spLocks noChangeArrowheads="1"/>
          </p:cNvSpPr>
          <p:nvPr/>
        </p:nvSpPr>
        <p:spPr bwMode="auto">
          <a:xfrm>
            <a:off x="3597275" y="4249738"/>
            <a:ext cx="209550" cy="1825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3" name="Text Box 33"/>
          <p:cNvSpPr txBox="1">
            <a:spLocks noChangeArrowheads="1"/>
          </p:cNvSpPr>
          <p:nvPr/>
        </p:nvSpPr>
        <p:spPr bwMode="auto">
          <a:xfrm>
            <a:off x="3562350" y="4181475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D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10274" name="Oval 34"/>
          <p:cNvSpPr>
            <a:spLocks noChangeArrowheads="1"/>
          </p:cNvSpPr>
          <p:nvPr/>
        </p:nvSpPr>
        <p:spPr bwMode="auto">
          <a:xfrm>
            <a:off x="3300413" y="4932363"/>
            <a:ext cx="209550" cy="1825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5" name="Text Box 35"/>
          <p:cNvSpPr txBox="1">
            <a:spLocks noChangeArrowheads="1"/>
          </p:cNvSpPr>
          <p:nvPr/>
        </p:nvSpPr>
        <p:spPr bwMode="auto">
          <a:xfrm>
            <a:off x="3265488" y="4864100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E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10276" name="Oval 36"/>
          <p:cNvSpPr>
            <a:spLocks noChangeArrowheads="1"/>
          </p:cNvSpPr>
          <p:nvPr/>
        </p:nvSpPr>
        <p:spPr bwMode="auto">
          <a:xfrm>
            <a:off x="2898775" y="3286125"/>
            <a:ext cx="209550" cy="1825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2863850" y="3217863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A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10278" name="Oval 38"/>
          <p:cNvSpPr>
            <a:spLocks noChangeArrowheads="1"/>
          </p:cNvSpPr>
          <p:nvPr/>
        </p:nvSpPr>
        <p:spPr bwMode="auto">
          <a:xfrm>
            <a:off x="2890838" y="4425950"/>
            <a:ext cx="209550" cy="1825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9" name="Text Box 39"/>
          <p:cNvSpPr txBox="1">
            <a:spLocks noChangeArrowheads="1"/>
          </p:cNvSpPr>
          <p:nvPr/>
        </p:nvSpPr>
        <p:spPr bwMode="auto">
          <a:xfrm>
            <a:off x="2855913" y="4357688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C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10280" name="Oval 40"/>
          <p:cNvSpPr>
            <a:spLocks noChangeArrowheads="1"/>
          </p:cNvSpPr>
          <p:nvPr/>
        </p:nvSpPr>
        <p:spPr bwMode="auto">
          <a:xfrm>
            <a:off x="2506663" y="4900613"/>
            <a:ext cx="209550" cy="1825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81" name="Text Box 41"/>
          <p:cNvSpPr txBox="1">
            <a:spLocks noChangeArrowheads="1"/>
          </p:cNvSpPr>
          <p:nvPr/>
        </p:nvSpPr>
        <p:spPr bwMode="auto">
          <a:xfrm>
            <a:off x="2471738" y="4832350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F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10282" name="Text Box 42"/>
          <p:cNvSpPr txBox="1">
            <a:spLocks noChangeArrowheads="1"/>
          </p:cNvSpPr>
          <p:nvPr/>
        </p:nvSpPr>
        <p:spPr bwMode="auto">
          <a:xfrm>
            <a:off x="1624013" y="5164138"/>
            <a:ext cx="586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/>
            <a:r>
              <a:rPr lang="en-US" altLang="ko-KR" sz="1800">
                <a:ea typeface="굴림" pitchFamily="50" charset="-127"/>
              </a:rPr>
              <a:t>Any relation between Discovery time and articulation point ?</a:t>
            </a:r>
            <a:r>
              <a:rPr lang="en-US" altLang="ko-KR">
                <a:ea typeface="굴림" pitchFamily="50" charset="-127"/>
              </a:rPr>
              <a:t> </a:t>
            </a:r>
          </a:p>
        </p:txBody>
      </p:sp>
      <p:sp>
        <p:nvSpPr>
          <p:cNvPr id="10283" name="Line 43"/>
          <p:cNvSpPr>
            <a:spLocks noChangeShapeType="1"/>
          </p:cNvSpPr>
          <p:nvPr/>
        </p:nvSpPr>
        <p:spPr bwMode="auto">
          <a:xfrm>
            <a:off x="3008313" y="3465513"/>
            <a:ext cx="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84" name="Line 44"/>
          <p:cNvSpPr>
            <a:spLocks noChangeShapeType="1"/>
          </p:cNvSpPr>
          <p:nvPr/>
        </p:nvSpPr>
        <p:spPr bwMode="auto">
          <a:xfrm flipH="1">
            <a:off x="2994025" y="4079875"/>
            <a:ext cx="635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85" name="Line 45"/>
          <p:cNvSpPr>
            <a:spLocks noChangeShapeType="1"/>
          </p:cNvSpPr>
          <p:nvPr/>
        </p:nvSpPr>
        <p:spPr bwMode="auto">
          <a:xfrm flipH="1">
            <a:off x="2671763" y="4594225"/>
            <a:ext cx="261937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86" name="Line 46"/>
          <p:cNvSpPr>
            <a:spLocks noChangeShapeType="1"/>
          </p:cNvSpPr>
          <p:nvPr/>
        </p:nvSpPr>
        <p:spPr bwMode="auto">
          <a:xfrm>
            <a:off x="3076575" y="4584700"/>
            <a:ext cx="277813" cy="354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87" name="Line 47"/>
          <p:cNvSpPr>
            <a:spLocks noChangeShapeType="1"/>
          </p:cNvSpPr>
          <p:nvPr/>
        </p:nvSpPr>
        <p:spPr bwMode="auto">
          <a:xfrm>
            <a:off x="3109913" y="4011613"/>
            <a:ext cx="48895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88" name="Line 48"/>
          <p:cNvSpPr>
            <a:spLocks noChangeShapeType="1"/>
          </p:cNvSpPr>
          <p:nvPr/>
        </p:nvSpPr>
        <p:spPr bwMode="auto">
          <a:xfrm flipH="1" flipV="1">
            <a:off x="3101975" y="3446463"/>
            <a:ext cx="581025" cy="8016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sm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89" name="Line 49"/>
          <p:cNvSpPr>
            <a:spLocks noChangeShapeType="1"/>
          </p:cNvSpPr>
          <p:nvPr/>
        </p:nvSpPr>
        <p:spPr bwMode="auto">
          <a:xfrm flipH="1" flipV="1">
            <a:off x="3101975" y="4095750"/>
            <a:ext cx="336550" cy="809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sm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90" name="Text Box 50"/>
          <p:cNvSpPr txBox="1">
            <a:spLocks noChangeArrowheads="1"/>
          </p:cNvSpPr>
          <p:nvPr/>
        </p:nvSpPr>
        <p:spPr bwMode="auto">
          <a:xfrm>
            <a:off x="3048000" y="3048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1"/>
            <a:r>
              <a:rPr lang="ko-KR" altLang="en-US" sz="1600">
                <a:ea typeface="굴림" pitchFamily="50" charset="-127"/>
              </a:rPr>
              <a:t>1</a:t>
            </a:r>
          </a:p>
        </p:txBody>
      </p:sp>
      <p:sp>
        <p:nvSpPr>
          <p:cNvPr id="10291" name="Text Box 51"/>
          <p:cNvSpPr txBox="1">
            <a:spLocks noChangeArrowheads="1"/>
          </p:cNvSpPr>
          <p:nvPr/>
        </p:nvSpPr>
        <p:spPr bwMode="auto">
          <a:xfrm>
            <a:off x="2971800" y="36258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1"/>
            <a:r>
              <a:rPr lang="ko-KR" altLang="en-US" sz="1600">
                <a:ea typeface="굴림" pitchFamily="50" charset="-127"/>
              </a:rPr>
              <a:t>2</a:t>
            </a:r>
          </a:p>
        </p:txBody>
      </p:sp>
      <p:sp>
        <p:nvSpPr>
          <p:cNvPr id="10292" name="Text Box 52"/>
          <p:cNvSpPr txBox="1">
            <a:spLocks noChangeArrowheads="1"/>
          </p:cNvSpPr>
          <p:nvPr/>
        </p:nvSpPr>
        <p:spPr bwMode="auto">
          <a:xfrm>
            <a:off x="3000375" y="4251325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ko-KR" altLang="en-US" sz="1600">
                <a:ea typeface="굴림" pitchFamily="50" charset="-127"/>
              </a:rPr>
              <a:t>3</a:t>
            </a:r>
          </a:p>
        </p:txBody>
      </p:sp>
      <p:sp>
        <p:nvSpPr>
          <p:cNvPr id="10293" name="Text Box 53"/>
          <p:cNvSpPr txBox="1">
            <a:spLocks noChangeArrowheads="1"/>
          </p:cNvSpPr>
          <p:nvPr/>
        </p:nvSpPr>
        <p:spPr bwMode="auto">
          <a:xfrm>
            <a:off x="2678113" y="475297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1"/>
            <a:r>
              <a:rPr lang="ko-KR" altLang="en-US" sz="1600">
                <a:ea typeface="굴림" pitchFamily="50" charset="-127"/>
              </a:rPr>
              <a:t>4</a:t>
            </a:r>
          </a:p>
        </p:txBody>
      </p:sp>
      <p:sp>
        <p:nvSpPr>
          <p:cNvPr id="10294" name="Text Box 54"/>
          <p:cNvSpPr txBox="1">
            <a:spLocks noChangeArrowheads="1"/>
          </p:cNvSpPr>
          <p:nvPr/>
        </p:nvSpPr>
        <p:spPr bwMode="auto">
          <a:xfrm>
            <a:off x="3455988" y="47593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6</a:t>
            </a:r>
          </a:p>
        </p:txBody>
      </p:sp>
      <p:sp>
        <p:nvSpPr>
          <p:cNvPr id="10295" name="Text Box 55"/>
          <p:cNvSpPr txBox="1">
            <a:spLocks noChangeArrowheads="1"/>
          </p:cNvSpPr>
          <p:nvPr/>
        </p:nvSpPr>
        <p:spPr bwMode="auto">
          <a:xfrm>
            <a:off x="4478338" y="3608388"/>
            <a:ext cx="12366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/>
            <a:r>
              <a:rPr lang="en-US" altLang="ko-KR" sz="1600">
                <a:ea typeface="굴림" pitchFamily="50" charset="-127"/>
              </a:rPr>
              <a:t>A B C D E F</a:t>
            </a:r>
          </a:p>
          <a:p>
            <a:pPr latinLnBrk="1"/>
            <a:r>
              <a:rPr lang="en-US" altLang="ko-KR" sz="1200">
                <a:ea typeface="굴림" pitchFamily="50" charset="-127"/>
              </a:rPr>
              <a:t> </a:t>
            </a:r>
            <a:r>
              <a:rPr lang="en-US" altLang="ko-KR" sz="1400">
                <a:ea typeface="굴림" pitchFamily="50" charset="-127"/>
              </a:rPr>
              <a:t>1  2  3  9  6  4</a:t>
            </a:r>
          </a:p>
        </p:txBody>
      </p:sp>
      <p:sp>
        <p:nvSpPr>
          <p:cNvPr id="10296" name="Line 56"/>
          <p:cNvSpPr>
            <a:spLocks noChangeShapeType="1"/>
          </p:cNvSpPr>
          <p:nvPr/>
        </p:nvSpPr>
        <p:spPr bwMode="auto">
          <a:xfrm flipV="1">
            <a:off x="4500563" y="3894138"/>
            <a:ext cx="1187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7" name="Line 57"/>
          <p:cNvSpPr>
            <a:spLocks noChangeShapeType="1"/>
          </p:cNvSpPr>
          <p:nvPr/>
        </p:nvSpPr>
        <p:spPr bwMode="auto">
          <a:xfrm>
            <a:off x="4719638" y="3690938"/>
            <a:ext cx="0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8" name="Line 58"/>
          <p:cNvSpPr>
            <a:spLocks noChangeShapeType="1"/>
          </p:cNvSpPr>
          <p:nvPr/>
        </p:nvSpPr>
        <p:spPr bwMode="auto">
          <a:xfrm>
            <a:off x="4914900" y="3686175"/>
            <a:ext cx="0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9" name="Line 59"/>
          <p:cNvSpPr>
            <a:spLocks noChangeShapeType="1"/>
          </p:cNvSpPr>
          <p:nvPr/>
        </p:nvSpPr>
        <p:spPr bwMode="auto">
          <a:xfrm>
            <a:off x="5092700" y="3702050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00" name="Line 60"/>
          <p:cNvSpPr>
            <a:spLocks noChangeShapeType="1"/>
          </p:cNvSpPr>
          <p:nvPr/>
        </p:nvSpPr>
        <p:spPr bwMode="auto">
          <a:xfrm>
            <a:off x="5286375" y="3694113"/>
            <a:ext cx="0" cy="37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01" name="Line 61"/>
          <p:cNvSpPr>
            <a:spLocks noChangeShapeType="1"/>
          </p:cNvSpPr>
          <p:nvPr/>
        </p:nvSpPr>
        <p:spPr bwMode="auto">
          <a:xfrm>
            <a:off x="5472113" y="3694113"/>
            <a:ext cx="0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02" name="Text Box 62"/>
          <p:cNvSpPr txBox="1">
            <a:spLocks noChangeArrowheads="1"/>
          </p:cNvSpPr>
          <p:nvPr/>
        </p:nvSpPr>
        <p:spPr bwMode="auto">
          <a:xfrm>
            <a:off x="3657600" y="40068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1"/>
            <a:r>
              <a:rPr lang="en-US" altLang="ko-KR" sz="1600">
                <a:ea typeface="굴림" pitchFamily="50" charset="-127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</TotalTime>
  <Words>1046</Words>
  <Application>Microsoft Office PowerPoint</Application>
  <PresentationFormat>On-screen Show (4:3)</PresentationFormat>
  <Paragraphs>220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굴림</vt:lpstr>
      <vt:lpstr>新細明體</vt:lpstr>
      <vt:lpstr>Symbol</vt:lpstr>
      <vt:lpstr>Times</vt:lpstr>
      <vt:lpstr>Times New Roman</vt:lpstr>
      <vt:lpstr>Office Theme</vt:lpstr>
      <vt:lpstr>Photo Editor Photo</vt:lpstr>
      <vt:lpstr>CSE 2201 Design and Analysis of Algorithms – I  Lecture 3 Articulation Points, Bridges &amp; Bi-connected Components</vt:lpstr>
      <vt:lpstr>PowerPoint Presentation</vt:lpstr>
      <vt:lpstr>PowerPoint Presentation</vt:lpstr>
      <vt:lpstr>PowerPoint Presentation</vt:lpstr>
      <vt:lpstr>PowerPoint Presentation</vt:lpstr>
      <vt:lpstr>Finding Articulation Points</vt:lpstr>
      <vt:lpstr>Finding Articulation Points</vt:lpstr>
      <vt:lpstr>PowerPoint Presentation</vt:lpstr>
      <vt:lpstr>PowerPoint Presentation</vt:lpstr>
      <vt:lpstr>PowerPoint Presentation</vt:lpstr>
      <vt:lpstr>Finding Articulation Points</vt:lpstr>
      <vt:lpstr>Definition of low(v)</vt:lpstr>
      <vt:lpstr>Low(v)</vt:lpstr>
      <vt:lpstr>Finding Articulation Points</vt:lpstr>
      <vt:lpstr>Articulation Points: Pseudocode</vt:lpstr>
      <vt:lpstr>Articulation Points: Pseudocode</vt:lpstr>
      <vt:lpstr>Special Case</vt:lpstr>
      <vt:lpstr>Finding Articulation Points</vt:lpstr>
      <vt:lpstr>Source</vt:lpstr>
      <vt:lpstr>Bridge</vt:lpstr>
      <vt:lpstr>How to Find Bridges</vt:lpstr>
      <vt:lpstr>Bridge: Pseudocode</vt:lpstr>
      <vt:lpstr>Biconnected Components (BCC)</vt:lpstr>
      <vt:lpstr>Algorithm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無投影片標題</dc:title>
  <dc:creator>張瑞雄</dc:creator>
  <cp:lastModifiedBy>Hasnain Heickal</cp:lastModifiedBy>
  <cp:revision>105</cp:revision>
  <dcterms:created xsi:type="dcterms:W3CDTF">1998-12-26T02:40:35Z</dcterms:created>
  <dcterms:modified xsi:type="dcterms:W3CDTF">2018-07-23T17:43:47Z</dcterms:modified>
</cp:coreProperties>
</file>