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979" r:id="rId2"/>
    <p:sldId id="947" r:id="rId3"/>
    <p:sldId id="974" r:id="rId4"/>
    <p:sldId id="975" r:id="rId5"/>
    <p:sldId id="948" r:id="rId6"/>
    <p:sldId id="949" r:id="rId7"/>
    <p:sldId id="950" r:id="rId8"/>
    <p:sldId id="951" r:id="rId9"/>
    <p:sldId id="952" r:id="rId10"/>
    <p:sldId id="953" r:id="rId11"/>
    <p:sldId id="954" r:id="rId12"/>
    <p:sldId id="955" r:id="rId13"/>
    <p:sldId id="956" r:id="rId14"/>
    <p:sldId id="957" r:id="rId15"/>
    <p:sldId id="958" r:id="rId16"/>
    <p:sldId id="959" r:id="rId17"/>
    <p:sldId id="960" r:id="rId18"/>
    <p:sldId id="961" r:id="rId19"/>
    <p:sldId id="962" r:id="rId20"/>
    <p:sldId id="963" r:id="rId21"/>
    <p:sldId id="964" r:id="rId22"/>
    <p:sldId id="965" r:id="rId23"/>
    <p:sldId id="966" r:id="rId24"/>
    <p:sldId id="967" r:id="rId25"/>
    <p:sldId id="970" r:id="rId26"/>
    <p:sldId id="971" r:id="rId27"/>
    <p:sldId id="969" r:id="rId28"/>
    <p:sldId id="978" r:id="rId29"/>
    <p:sldId id="976" r:id="rId30"/>
    <p:sldId id="977" r:id="rId31"/>
    <p:sldId id="972" r:id="rId32"/>
    <p:sldId id="973" r:id="rId33"/>
    <p:sldId id="865" r:id="rId3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CC0000"/>
    <a:srgbClr val="006699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94660"/>
  </p:normalViewPr>
  <p:slideViewPr>
    <p:cSldViewPr snapToGrid="0">
      <p:cViewPr varScale="1">
        <p:scale>
          <a:sx n="39" d="100"/>
          <a:sy n="39" d="100"/>
        </p:scale>
        <p:origin x="10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F5C1F4EC-C99C-40E5-8B47-D579F9D13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D9E4DAAD-F57C-4855-B365-7B129C1AE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84333-C3CD-424F-9CA6-14503BCBD9C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29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BF34E-E8EE-47B2-AECF-0BC754837368}" type="slidenum">
              <a:rPr lang="en-US"/>
              <a:pPr/>
              <a:t>12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324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21514-7984-4202-BCDD-4A292FCA3756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907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ED41C-18AC-4CA9-B7F0-5F41B985D327}" type="slidenum">
              <a:rPr lang="en-US"/>
              <a:pPr/>
              <a:t>14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1919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4731C-02C3-422B-95CA-C5A961A7723A}" type="slidenum">
              <a:rPr lang="en-US"/>
              <a:pPr/>
              <a:t>15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971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51569-0E00-48A8-A5D9-EE487B2306BE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9908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6728F-51B9-4CFF-80F2-383379E805AB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342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9D099-A964-4CD1-8F4D-65B877003017}" type="slidenum">
              <a:rPr lang="en-US"/>
              <a:pPr/>
              <a:t>18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0423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05FF6-E20B-4E70-9D11-A7A5BC33B473}" type="slidenum">
              <a:rPr lang="en-US"/>
              <a:pPr/>
              <a:t>19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9601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F6C83-92CB-4991-9FAA-72E71F21415E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605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C9EC3-9D69-41AA-BE1D-174C89891452}" type="slidenum">
              <a:rPr lang="en-US"/>
              <a:pPr/>
              <a:t>21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253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CD6CD-71CF-45B7-B89F-E47593268AC9}" type="slidenum">
              <a:rPr lang="en-US"/>
              <a:pPr/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3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AD43B-CDCA-4A55-9933-57B3F9C98216}" type="slidenum">
              <a:rPr lang="en-US"/>
              <a:pPr/>
              <a:t>22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3125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8C226-126E-4595-8E04-CB56A6A89996}" type="slidenum">
              <a:rPr lang="en-US"/>
              <a:pPr/>
              <a:t>23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6555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D831A-2E64-4D04-9642-2A43E47FE2A0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35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9D9EA3-BA63-4466-9958-0EF2705AC9B8}" type="slidenum">
              <a:rPr lang="en-US"/>
              <a:pPr/>
              <a:t>27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2031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30939-C339-4B04-83C7-785E42E6B82B}" type="slidenum">
              <a:rPr lang="en-US"/>
              <a:pPr/>
              <a:t>28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6552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6D098-5F09-4F1F-990C-11BD4539A922}" type="slidenum">
              <a:rPr lang="en-US"/>
              <a:pPr/>
              <a:t>33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110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E3EAC-7996-4FC2-9C2D-7CBA722F9B07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753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8276B-FF03-44B4-B064-8311A0ACB23A}" type="slidenum">
              <a:rPr lang="en-US"/>
              <a:pPr/>
              <a:t>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043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126E4-01C0-4908-9258-AB0267AB9310}" type="slidenum">
              <a:rPr lang="en-US"/>
              <a:pPr/>
              <a:t>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376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DFBA1-7E69-4940-A61A-F4C0CDA4AF46}" type="slidenum">
              <a:rPr lang="en-US"/>
              <a:pPr/>
              <a:t>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712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AC050-FD37-4267-B1D7-F3219837E5DE}" type="slidenum">
              <a:rPr lang="en-US"/>
              <a:pPr/>
              <a:t>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358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0155-42F5-4B06-9BAA-E909B8A4F00E}" type="slidenum">
              <a:rPr lang="en-US"/>
              <a:pPr/>
              <a:t>10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47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D83A2-64D6-4548-B966-B9FE6FE1D0C7}" type="slidenum">
              <a:rPr lang="en-US"/>
              <a:pPr/>
              <a:t>11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2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CA02B-522A-4FA1-8EF6-982B87299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9F9D-2134-4FB8-8763-980BA57E1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B26B-9CFD-44B0-ABC8-449E34DAD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77C2-698E-48A0-A5A7-379E4611A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1859-1B0B-4195-8516-0F5561836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D5560-C8F1-40EF-B912-B7DE23351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553F-C522-4FAC-ABAA-28E1FE322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B115-8681-47E7-BE15-62C639287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0B870-7514-434B-9548-4126AEDC1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C38DC-65B9-4F70-828E-867294E70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B44D-A119-4863-B159-4FBF61728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DCBA-1419-44B1-A5FD-8FE35F556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1569F54-7CD4-4A46-BE66-E772D4366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CSE </a:t>
            </a:r>
            <a:r>
              <a:rPr lang="en-US" smtClean="0"/>
              <a:t>2202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 and Analysis of Algorithms – I </a:t>
            </a:r>
            <a:br>
              <a:rPr lang="en-US" dirty="0" smtClean="0"/>
            </a:br>
            <a:r>
              <a:rPr lang="en-US" b="1" dirty="0" smtClean="0"/>
              <a:t>Lecture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All </a:t>
            </a:r>
            <a:r>
              <a:rPr lang="en-US" b="1" smtClean="0"/>
              <a:t>Pair Shortest Path</a:t>
            </a:r>
            <a:endParaRPr lang="en-US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Hasnain Heickal</a:t>
            </a:r>
          </a:p>
          <a:p>
            <a:pPr>
              <a:defRPr/>
            </a:pPr>
            <a:r>
              <a:rPr lang="en-US" dirty="0" smtClean="0"/>
              <a:t>Assistant Professor</a:t>
            </a:r>
          </a:p>
          <a:p>
            <a:pPr>
              <a:defRPr/>
            </a:pPr>
            <a:r>
              <a:rPr lang="en-US" dirty="0" smtClean="0"/>
              <a:t>Department of CSE,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42139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E7EC2-BCE2-46BB-BF60-D8613FFCCA93}" type="slidenum">
              <a:rPr lang="en-US"/>
              <a:pPr/>
              <a:t>10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Extending the Shortest Path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708275" y="1387475"/>
            <a:ext cx="3778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 rot="5400000">
            <a:off x="7427913" y="2435225"/>
            <a:ext cx="260350" cy="166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7412038" y="2449513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333500" y="2449513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 rot="5400000" flipV="1">
            <a:off x="3821113" y="2462213"/>
            <a:ext cx="1663700" cy="1663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6724650" y="2449513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324100" y="3771900"/>
            <a:ext cx="69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 x n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7400925" y="313690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28700" y="3063875"/>
            <a:ext cx="1952625" cy="366713"/>
            <a:chOff x="648" y="1930"/>
            <a:chExt cx="1230" cy="231"/>
          </a:xfrm>
        </p:grpSpPr>
        <p:sp>
          <p:nvSpPr>
            <p:cNvPr id="14367" name="Rectangle 12"/>
            <p:cNvSpPr>
              <a:spLocks noChangeArrowheads="1"/>
            </p:cNvSpPr>
            <p:nvPr/>
          </p:nvSpPr>
          <p:spPr bwMode="auto">
            <a:xfrm rot="5400000">
              <a:off x="1278" y="1539"/>
              <a:ext cx="164" cy="10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Text Box 13"/>
            <p:cNvSpPr txBox="1">
              <a:spLocks noChangeArrowheads="1"/>
            </p:cNvSpPr>
            <p:nvPr/>
          </p:nvSpPr>
          <p:spPr bwMode="auto">
            <a:xfrm>
              <a:off x="648" y="193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14349" name="Text Box 14"/>
          <p:cNvSpPr txBox="1">
            <a:spLocks noChangeArrowheads="1"/>
          </p:cNvSpPr>
          <p:nvPr/>
        </p:nvSpPr>
        <p:spPr bwMode="auto">
          <a:xfrm>
            <a:off x="7396163" y="20828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6446838" y="309086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14351" name="Text Box 16"/>
          <p:cNvSpPr txBox="1">
            <a:spLocks noChangeArrowheads="1"/>
          </p:cNvSpPr>
          <p:nvPr/>
        </p:nvSpPr>
        <p:spPr bwMode="auto">
          <a:xfrm>
            <a:off x="663575" y="3752850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</a:t>
            </a:r>
            <a:r>
              <a:rPr lang="en-US" baseline="30000">
                <a:latin typeface="Comic Sans MS" pitchFamily="66" charset="0"/>
              </a:rPr>
              <a:t>(m-1)</a:t>
            </a:r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>
            <a:off x="3311525" y="37528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</a:p>
        </p:txBody>
      </p:sp>
      <p:sp>
        <p:nvSpPr>
          <p:cNvPr id="808978" name="Text Box 18"/>
          <p:cNvSpPr txBox="1">
            <a:spLocks noChangeArrowheads="1"/>
          </p:cNvSpPr>
          <p:nvPr/>
        </p:nvSpPr>
        <p:spPr bwMode="auto">
          <a:xfrm>
            <a:off x="3209925" y="31337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*</a:t>
            </a:r>
          </a:p>
        </p:txBody>
      </p:sp>
      <p:sp>
        <p:nvSpPr>
          <p:cNvPr id="808979" name="Text Box 19"/>
          <p:cNvSpPr txBox="1">
            <a:spLocks noChangeArrowheads="1"/>
          </p:cNvSpPr>
          <p:nvPr/>
        </p:nvSpPr>
        <p:spPr bwMode="auto">
          <a:xfrm>
            <a:off x="5654675" y="3171825"/>
            <a:ext cx="300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=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363663" y="1920875"/>
            <a:ext cx="1676400" cy="449263"/>
            <a:chOff x="847" y="2614"/>
            <a:chExt cx="864" cy="283"/>
          </a:xfrm>
        </p:grpSpPr>
        <p:sp>
          <p:nvSpPr>
            <p:cNvPr id="14365" name="Text Box 21"/>
            <p:cNvSpPr txBox="1">
              <a:spLocks noChangeArrowheads="1"/>
            </p:cNvSpPr>
            <p:nvPr/>
          </p:nvSpPr>
          <p:spPr bwMode="auto">
            <a:xfrm>
              <a:off x="1218" y="2614"/>
              <a:ext cx="1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14366" name="Line 22"/>
            <p:cNvSpPr>
              <a:spLocks noChangeShapeType="1"/>
            </p:cNvSpPr>
            <p:nvPr/>
          </p:nvSpPr>
          <p:spPr bwMode="auto">
            <a:xfrm>
              <a:off x="847" y="2897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467225" y="2044700"/>
            <a:ext cx="711200" cy="2089150"/>
            <a:chOff x="2814" y="1288"/>
            <a:chExt cx="448" cy="1316"/>
          </a:xfrm>
        </p:grpSpPr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814" y="1550"/>
              <a:ext cx="164" cy="104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2819" y="1288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grpSp>
          <p:nvGrpSpPr>
            <p:cNvPr id="14362" name="Group 26"/>
            <p:cNvGrpSpPr>
              <a:grpSpLocks/>
            </p:cNvGrpSpPr>
            <p:nvPr/>
          </p:nvGrpSpPr>
          <p:grpSpPr bwMode="auto">
            <a:xfrm>
              <a:off x="3058" y="1562"/>
              <a:ext cx="204" cy="1042"/>
              <a:chOff x="2722" y="3140"/>
              <a:chExt cx="204" cy="802"/>
            </a:xfrm>
          </p:grpSpPr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2722" y="3140"/>
                <a:ext cx="0" cy="8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Text Box 28"/>
              <p:cNvSpPr txBox="1">
                <a:spLocks noChangeArrowheads="1"/>
              </p:cNvSpPr>
              <p:nvPr/>
            </p:nvSpPr>
            <p:spPr bwMode="auto">
              <a:xfrm>
                <a:off x="2732" y="3483"/>
                <a:ext cx="194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k</a:t>
                </a:r>
              </a:p>
            </p:txBody>
          </p:sp>
        </p:grpSp>
      </p:grpSp>
      <p:sp>
        <p:nvSpPr>
          <p:cNvPr id="14357" name="Text Box 29"/>
          <p:cNvSpPr txBox="1">
            <a:spLocks noChangeArrowheads="1"/>
          </p:cNvSpPr>
          <p:nvPr/>
        </p:nvSpPr>
        <p:spPr bwMode="auto">
          <a:xfrm>
            <a:off x="6149975" y="375285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</a:t>
            </a:r>
            <a:r>
              <a:rPr lang="en-US" baseline="30000">
                <a:latin typeface="Comic Sans MS" pitchFamily="66" charset="0"/>
              </a:rPr>
              <a:t>(m)</a:t>
            </a:r>
          </a:p>
        </p:txBody>
      </p:sp>
      <p:sp>
        <p:nvSpPr>
          <p:cNvPr id="808990" name="Text Box 30"/>
          <p:cNvSpPr txBox="1">
            <a:spLocks noChangeArrowheads="1"/>
          </p:cNvSpPr>
          <p:nvPr/>
        </p:nvSpPr>
        <p:spPr bwMode="auto">
          <a:xfrm>
            <a:off x="736600" y="4759325"/>
            <a:ext cx="3151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Replace: 	min </a:t>
            </a:r>
            <a:r>
              <a:rPr lang="en-US" sz="2400">
                <a:sym typeface="Symbol" pitchFamily="18" charset="2"/>
              </a:rPr>
              <a:t> +</a:t>
            </a:r>
          </a:p>
          <a:p>
            <a:r>
              <a:rPr lang="en-US" sz="2400">
                <a:sym typeface="Symbol" pitchFamily="18" charset="2"/>
              </a:rPr>
              <a:t>		+      </a:t>
            </a:r>
          </a:p>
        </p:txBody>
      </p:sp>
      <p:sp>
        <p:nvSpPr>
          <p:cNvPr id="808991" name="Text Box 31"/>
          <p:cNvSpPr txBox="1">
            <a:spLocks noChangeArrowheads="1"/>
          </p:cNvSpPr>
          <p:nvPr/>
        </p:nvSpPr>
        <p:spPr bwMode="auto">
          <a:xfrm>
            <a:off x="4622800" y="4759325"/>
            <a:ext cx="3560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Computing L</a:t>
            </a:r>
            <a:r>
              <a:rPr lang="en-US" sz="2400" baseline="30000"/>
              <a:t>(m)</a:t>
            </a:r>
            <a:r>
              <a:rPr lang="en-US" sz="2400"/>
              <a:t> looks like</a:t>
            </a:r>
          </a:p>
          <a:p>
            <a:r>
              <a:rPr lang="en-US" sz="2400"/>
              <a:t>matrix multiplication</a:t>
            </a:r>
            <a:endParaRPr lang="en-US" sz="24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8" grpId="0"/>
      <p:bldP spid="808979" grpId="0"/>
      <p:bldP spid="808990" grpId="0"/>
      <p:bldP spid="8089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D5EEEA-8DF8-4200-8A57-AF4A25074D7D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EXTEND(</a:t>
            </a:r>
            <a:r>
              <a:rPr lang="en-US" smtClean="0">
                <a:latin typeface="Comic Sans MS" pitchFamily="66" charset="0"/>
              </a:rPr>
              <a:t>L, W, n</a:t>
            </a:r>
            <a:r>
              <a:rPr lang="en-US" smtClean="0"/>
              <a:t>)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create L’, an n × n matrix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>
                <a:latin typeface="Comic Sans MS" pitchFamily="66" charset="0"/>
              </a:rPr>
              <a:t>i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           do 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’ ←∞</a:t>
            </a:r>
            <a:r>
              <a:rPr lang="en-US" smtClean="0"/>
              <a:t> 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                </a:t>
            </a:r>
            <a:r>
              <a:rPr lang="en-US" b="1" smtClean="0"/>
              <a:t>for </a:t>
            </a:r>
            <a:r>
              <a:rPr lang="en-US" smtClean="0">
                <a:latin typeface="Comic Sans MS" pitchFamily="66" charset="0"/>
              </a:rPr>
              <a:t>k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                      do 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’ ← min(l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’, l</a:t>
            </a:r>
            <a:r>
              <a:rPr lang="en-US" baseline="-25000" smtClean="0">
                <a:latin typeface="Comic Sans MS" pitchFamily="66" charset="0"/>
              </a:rPr>
              <a:t>ik</a:t>
            </a:r>
            <a:r>
              <a:rPr lang="en-US" smtClean="0">
                <a:latin typeface="Comic Sans MS" pitchFamily="66" charset="0"/>
              </a:rPr>
              <a:t> + w</a:t>
            </a:r>
            <a:r>
              <a:rPr lang="en-US" baseline="-25000" smtClean="0">
                <a:latin typeface="Comic Sans MS" pitchFamily="66" charset="0"/>
              </a:rPr>
              <a:t>kj</a:t>
            </a:r>
            <a:r>
              <a:rPr lang="en-US" smtClean="0">
                <a:latin typeface="Comic Sans MS" pitchFamily="66" charset="0"/>
              </a:rPr>
              <a:t>)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L’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/>
              <a:t>			Running time: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 smtClean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832350" y="2387600"/>
            <a:ext cx="377825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478D57-15FE-487B-8916-57E9ABD94A7E}" type="slidenum">
              <a:rPr lang="en-US"/>
              <a:pPr/>
              <a:t>12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505825" cy="906462"/>
          </a:xfrm>
        </p:spPr>
        <p:txBody>
          <a:bodyPr/>
          <a:lstStyle/>
          <a:p>
            <a:pPr eaLnBrk="1" hangingPunct="1"/>
            <a:r>
              <a:rPr lang="en-US" sz="3600" smtClean="0"/>
              <a:t>S</a:t>
            </a:r>
            <a:r>
              <a:rPr lang="en-US" sz="2800" smtClean="0"/>
              <a:t>LOW</a:t>
            </a:r>
            <a:r>
              <a:rPr lang="en-US" sz="3600" smtClean="0"/>
              <a:t>-A</a:t>
            </a:r>
            <a:r>
              <a:rPr lang="en-US" sz="2800" smtClean="0"/>
              <a:t>LL</a:t>
            </a:r>
            <a:r>
              <a:rPr lang="en-US" sz="3600" smtClean="0"/>
              <a:t>-P</a:t>
            </a:r>
            <a:r>
              <a:rPr lang="en-US" sz="2800" smtClean="0"/>
              <a:t>AIRS</a:t>
            </a:r>
            <a:r>
              <a:rPr lang="en-US" sz="3600" smtClean="0"/>
              <a:t>-S</a:t>
            </a:r>
            <a:r>
              <a:rPr lang="en-US" sz="2800" smtClean="0"/>
              <a:t>HORTEST</a:t>
            </a:r>
            <a:r>
              <a:rPr lang="en-US" sz="3600" smtClean="0"/>
              <a:t>-P</a:t>
            </a:r>
            <a:r>
              <a:rPr lang="en-US" sz="2800" smtClean="0"/>
              <a:t>ATHS</a:t>
            </a:r>
            <a:r>
              <a:rPr lang="en-US" sz="3600" smtClean="0"/>
              <a:t>(</a:t>
            </a:r>
            <a:r>
              <a:rPr lang="en-US" sz="3600" smtClean="0">
                <a:latin typeface="Comic Sans MS" pitchFamily="66" charset="0"/>
              </a:rPr>
              <a:t>W, n</a:t>
            </a:r>
            <a:r>
              <a:rPr lang="en-US" sz="3600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L</a:t>
            </a:r>
            <a:r>
              <a:rPr lang="en-US" baseline="30000" smtClean="0"/>
              <a:t>(1)</a:t>
            </a:r>
            <a:r>
              <a:rPr lang="en-US" smtClean="0"/>
              <a:t> ← W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m ← 2 </a:t>
            </a:r>
            <a:r>
              <a:rPr lang="en-US" b="1" smtClean="0"/>
              <a:t>to </a:t>
            </a:r>
            <a:r>
              <a:rPr lang="en-US" smtClean="0"/>
              <a:t>n - 1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      do </a:t>
            </a:r>
            <a:r>
              <a:rPr lang="en-US" smtClean="0"/>
              <a:t>L</a:t>
            </a:r>
            <a:r>
              <a:rPr lang="en-US" baseline="30000" smtClean="0"/>
              <a:t>(m) </a:t>
            </a:r>
            <a:r>
              <a:rPr lang="en-US" smtClean="0"/>
              <a:t>←EXTEND (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30000" smtClean="0">
                <a:latin typeface="Comic Sans MS" pitchFamily="66" charset="0"/>
              </a:rPr>
              <a:t>(m - 1)</a:t>
            </a:r>
            <a:r>
              <a:rPr lang="en-US" smtClean="0">
                <a:latin typeface="Comic Sans MS" pitchFamily="66" charset="0"/>
              </a:rPr>
              <a:t>, W, n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L</a:t>
            </a:r>
            <a:r>
              <a:rPr lang="en-US" baseline="30000" smtClean="0"/>
              <a:t>(n - 1)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endParaRPr lang="en-US" baseline="30000" smtClean="0"/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mtClean="0"/>
              <a:t>Running time: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 smtClean="0">
                <a:latin typeface="Comic Sans MS" pitchFamily="66" charset="0"/>
                <a:sym typeface="Symbol" pitchFamily="18" charset="2"/>
              </a:rPr>
              <a:t>4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34661-C736-41AE-9436-E68ADDDA3A0E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17557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7558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7559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560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561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7562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7565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7566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7567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7568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9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0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1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7572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7573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5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6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77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578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7579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12059" name="Group 27"/>
          <p:cNvGraphicFramePr>
            <a:graphicFrameLocks noGrp="1"/>
          </p:cNvGraphicFramePr>
          <p:nvPr>
            <p:ph idx="1"/>
          </p:nvPr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1" name="Text Box 65"/>
          <p:cNvSpPr txBox="1">
            <a:spLocks noChangeArrowheads="1"/>
          </p:cNvSpPr>
          <p:nvPr/>
        </p:nvSpPr>
        <p:spPr bwMode="auto">
          <a:xfrm>
            <a:off x="4283075" y="1200150"/>
            <a:ext cx="1228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</a:t>
            </a:r>
            <a:r>
              <a:rPr lang="en-US" baseline="30000">
                <a:latin typeface="Comic Sans MS" pitchFamily="66" charset="0"/>
              </a:rPr>
              <a:t>(m-1)</a:t>
            </a:r>
            <a:r>
              <a:rPr lang="en-US">
                <a:latin typeface="Comic Sans MS" pitchFamily="66" charset="0"/>
              </a:rPr>
              <a:t> = L</a:t>
            </a:r>
            <a:r>
              <a:rPr lang="en-US" baseline="30000">
                <a:latin typeface="Comic Sans MS" pitchFamily="66" charset="0"/>
              </a:rPr>
              <a:t>(1)</a:t>
            </a:r>
          </a:p>
        </p:txBody>
      </p:sp>
      <p:sp>
        <p:nvSpPr>
          <p:cNvPr id="17452" name="Text Box 66"/>
          <p:cNvSpPr txBox="1">
            <a:spLocks noChangeArrowheads="1"/>
          </p:cNvSpPr>
          <p:nvPr/>
        </p:nvSpPr>
        <p:spPr bwMode="auto">
          <a:xfrm>
            <a:off x="6921500" y="11906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</a:t>
            </a:r>
            <a:endParaRPr lang="en-US" baseline="30000">
              <a:latin typeface="Comic Sans MS" pitchFamily="66" charset="0"/>
            </a:endParaRPr>
          </a:p>
        </p:txBody>
      </p:sp>
      <p:graphicFrame>
        <p:nvGraphicFramePr>
          <p:cNvPr id="812099" name="Group 67"/>
          <p:cNvGraphicFramePr>
            <a:graphicFrameLocks noGrp="1"/>
          </p:cNvGraphicFramePr>
          <p:nvPr/>
        </p:nvGraphicFramePr>
        <p:xfrm>
          <a:off x="1189038" y="41338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91" name="Text Box 105"/>
          <p:cNvSpPr txBox="1">
            <a:spLocks noChangeArrowheads="1"/>
          </p:cNvSpPr>
          <p:nvPr/>
        </p:nvSpPr>
        <p:spPr bwMode="auto">
          <a:xfrm>
            <a:off x="0" y="4962525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</a:t>
            </a:r>
            <a:r>
              <a:rPr lang="en-US" baseline="30000">
                <a:latin typeface="Comic Sans MS" pitchFamily="66" charset="0"/>
              </a:rPr>
              <a:t>(m)</a:t>
            </a:r>
            <a:r>
              <a:rPr lang="en-US">
                <a:latin typeface="Comic Sans MS" pitchFamily="66" charset="0"/>
              </a:rPr>
              <a:t> = L</a:t>
            </a:r>
            <a:r>
              <a:rPr lang="en-US" baseline="30000">
                <a:latin typeface="Comic Sans MS" pitchFamily="66" charset="0"/>
              </a:rPr>
              <a:t>(2)</a:t>
            </a:r>
          </a:p>
        </p:txBody>
      </p:sp>
      <p:graphicFrame>
        <p:nvGraphicFramePr>
          <p:cNvPr id="812138" name="Group 106"/>
          <p:cNvGraphicFramePr>
            <a:graphicFrameLocks noGrp="1"/>
          </p:cNvGraphicFramePr>
          <p:nvPr/>
        </p:nvGraphicFramePr>
        <p:xfrm>
          <a:off x="6446838" y="1657350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2176" name="Text Box 144"/>
          <p:cNvSpPr txBox="1">
            <a:spLocks noChangeArrowheads="1"/>
          </p:cNvSpPr>
          <p:nvPr/>
        </p:nvSpPr>
        <p:spPr bwMode="auto">
          <a:xfrm>
            <a:off x="1260475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77" name="Text Box 145"/>
          <p:cNvSpPr txBox="1">
            <a:spLocks noChangeArrowheads="1"/>
          </p:cNvSpPr>
          <p:nvPr/>
        </p:nvSpPr>
        <p:spPr bwMode="auto">
          <a:xfrm>
            <a:off x="170973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12178" name="Text Box 146"/>
          <p:cNvSpPr txBox="1">
            <a:spLocks noChangeArrowheads="1"/>
          </p:cNvSpPr>
          <p:nvPr/>
        </p:nvSpPr>
        <p:spPr bwMode="auto">
          <a:xfrm>
            <a:off x="2160588" y="414496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12179" name="Text Box 147"/>
          <p:cNvSpPr txBox="1">
            <a:spLocks noChangeArrowheads="1"/>
          </p:cNvSpPr>
          <p:nvPr/>
        </p:nvSpPr>
        <p:spPr bwMode="auto">
          <a:xfrm>
            <a:off x="2609850" y="414496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12180" name="Text Box 148"/>
          <p:cNvSpPr txBox="1">
            <a:spLocks noChangeArrowheads="1"/>
          </p:cNvSpPr>
          <p:nvPr/>
        </p:nvSpPr>
        <p:spPr bwMode="auto">
          <a:xfrm>
            <a:off x="2984500" y="41449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-4</a:t>
            </a:r>
          </a:p>
        </p:txBody>
      </p:sp>
      <p:sp>
        <p:nvSpPr>
          <p:cNvPr id="812181" name="Text Box 149"/>
          <p:cNvSpPr txBox="1">
            <a:spLocks noChangeArrowheads="1"/>
          </p:cNvSpPr>
          <p:nvPr/>
        </p:nvSpPr>
        <p:spPr bwMode="auto">
          <a:xfrm>
            <a:off x="1270000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12182" name="Text Box 150"/>
          <p:cNvSpPr txBox="1">
            <a:spLocks noChangeArrowheads="1"/>
          </p:cNvSpPr>
          <p:nvPr/>
        </p:nvSpPr>
        <p:spPr bwMode="auto">
          <a:xfrm>
            <a:off x="1719263" y="4573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3" name="Text Box 151"/>
          <p:cNvSpPr txBox="1">
            <a:spLocks noChangeArrowheads="1"/>
          </p:cNvSpPr>
          <p:nvPr/>
        </p:nvSpPr>
        <p:spPr bwMode="auto">
          <a:xfrm>
            <a:off x="2093913" y="457358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-4</a:t>
            </a:r>
          </a:p>
        </p:txBody>
      </p:sp>
      <p:sp>
        <p:nvSpPr>
          <p:cNvPr id="812184" name="Text Box 152"/>
          <p:cNvSpPr txBox="1">
            <a:spLocks noChangeArrowheads="1"/>
          </p:cNvSpPr>
          <p:nvPr/>
        </p:nvSpPr>
        <p:spPr bwMode="auto">
          <a:xfrm>
            <a:off x="261937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85" name="Text Box 153"/>
          <p:cNvSpPr txBox="1">
            <a:spLocks noChangeArrowheads="1"/>
          </p:cNvSpPr>
          <p:nvPr/>
        </p:nvSpPr>
        <p:spPr bwMode="auto">
          <a:xfrm>
            <a:off x="3070225" y="45735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812186" name="Text Box 154"/>
          <p:cNvSpPr txBox="1">
            <a:spLocks noChangeArrowheads="1"/>
          </p:cNvSpPr>
          <p:nvPr/>
        </p:nvSpPr>
        <p:spPr bwMode="auto">
          <a:xfrm>
            <a:off x="1270000" y="5110163"/>
            <a:ext cx="347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12187" name="Text Box 155"/>
          <p:cNvSpPr txBox="1">
            <a:spLocks noChangeArrowheads="1"/>
          </p:cNvSpPr>
          <p:nvPr/>
        </p:nvSpPr>
        <p:spPr bwMode="auto">
          <a:xfrm>
            <a:off x="171926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812188" name="Text Box 156"/>
          <p:cNvSpPr txBox="1">
            <a:spLocks noChangeArrowheads="1"/>
          </p:cNvSpPr>
          <p:nvPr/>
        </p:nvSpPr>
        <p:spPr bwMode="auto">
          <a:xfrm>
            <a:off x="2170113" y="50403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89" name="Text Box 157"/>
          <p:cNvSpPr txBox="1">
            <a:spLocks noChangeArrowheads="1"/>
          </p:cNvSpPr>
          <p:nvPr/>
        </p:nvSpPr>
        <p:spPr bwMode="auto">
          <a:xfrm>
            <a:off x="2619375" y="50403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812190" name="Text Box 158"/>
          <p:cNvSpPr txBox="1">
            <a:spLocks noChangeArrowheads="1"/>
          </p:cNvSpPr>
          <p:nvPr/>
        </p:nvSpPr>
        <p:spPr bwMode="auto">
          <a:xfrm>
            <a:off x="2994025" y="504031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11</a:t>
            </a:r>
          </a:p>
        </p:txBody>
      </p: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1279525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12192" name="Text Box 160"/>
          <p:cNvSpPr txBox="1">
            <a:spLocks noChangeArrowheads="1"/>
          </p:cNvSpPr>
          <p:nvPr/>
        </p:nvSpPr>
        <p:spPr bwMode="auto">
          <a:xfrm>
            <a:off x="165258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12193" name="Text Box 161"/>
          <p:cNvSpPr txBox="1">
            <a:spLocks noChangeArrowheads="1"/>
          </p:cNvSpPr>
          <p:nvPr/>
        </p:nvSpPr>
        <p:spPr bwMode="auto">
          <a:xfrm>
            <a:off x="2103438" y="5497513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12194" name="Text Box 162"/>
          <p:cNvSpPr txBox="1">
            <a:spLocks noChangeArrowheads="1"/>
          </p:cNvSpPr>
          <p:nvPr/>
        </p:nvSpPr>
        <p:spPr bwMode="auto">
          <a:xfrm>
            <a:off x="2628900" y="54975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195" name="Text Box 163"/>
          <p:cNvSpPr txBox="1">
            <a:spLocks noChangeArrowheads="1"/>
          </p:cNvSpPr>
          <p:nvPr/>
        </p:nvSpPr>
        <p:spPr bwMode="auto">
          <a:xfrm>
            <a:off x="3041650" y="549751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sp>
        <p:nvSpPr>
          <p:cNvPr id="812196" name="Text Box 164"/>
          <p:cNvSpPr txBox="1">
            <a:spLocks noChangeArrowheads="1"/>
          </p:cNvSpPr>
          <p:nvPr/>
        </p:nvSpPr>
        <p:spPr bwMode="auto">
          <a:xfrm>
            <a:off x="1270000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8</a:t>
            </a:r>
          </a:p>
        </p:txBody>
      </p:sp>
      <p:sp>
        <p:nvSpPr>
          <p:cNvPr id="812197" name="Text Box 165"/>
          <p:cNvSpPr txBox="1">
            <a:spLocks noChangeArrowheads="1"/>
          </p:cNvSpPr>
          <p:nvPr/>
        </p:nvSpPr>
        <p:spPr bwMode="auto">
          <a:xfrm>
            <a:off x="1719263" y="6024563"/>
            <a:ext cx="347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12198" name="Text Box 166"/>
          <p:cNvSpPr txBox="1">
            <a:spLocks noChangeArrowheads="1"/>
          </p:cNvSpPr>
          <p:nvPr/>
        </p:nvSpPr>
        <p:spPr bwMode="auto">
          <a:xfrm>
            <a:off x="2170113" y="5954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812199" name="Text Box 167"/>
          <p:cNvSpPr txBox="1">
            <a:spLocks noChangeArrowheads="1"/>
          </p:cNvSpPr>
          <p:nvPr/>
        </p:nvSpPr>
        <p:spPr bwMode="auto">
          <a:xfrm>
            <a:off x="261937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812200" name="Text Box 168"/>
          <p:cNvSpPr txBox="1">
            <a:spLocks noChangeArrowheads="1"/>
          </p:cNvSpPr>
          <p:nvPr/>
        </p:nvSpPr>
        <p:spPr bwMode="auto">
          <a:xfrm>
            <a:off x="3070225" y="5954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12201" name="Text Box 169"/>
          <p:cNvSpPr txBox="1">
            <a:spLocks noChangeArrowheads="1"/>
          </p:cNvSpPr>
          <p:nvPr/>
        </p:nvSpPr>
        <p:spPr bwMode="auto">
          <a:xfrm>
            <a:off x="3867150" y="4946650"/>
            <a:ext cx="3582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… and so on until</a:t>
            </a:r>
            <a:r>
              <a:rPr lang="en-US" sz="2800">
                <a:latin typeface="Comic Sans MS" pitchFamily="66" charset="0"/>
              </a:rPr>
              <a:t> L</a:t>
            </a:r>
            <a:r>
              <a:rPr lang="en-US" sz="2800" baseline="30000">
                <a:latin typeface="Comic Sans MS" pitchFamily="66" charset="0"/>
              </a:rPr>
              <a:t>(4)</a:t>
            </a:r>
          </a:p>
        </p:txBody>
      </p:sp>
      <p:sp>
        <p:nvSpPr>
          <p:cNvPr id="17556" name="Rectangle 170"/>
          <p:cNvSpPr>
            <a:spLocks noChangeArrowheads="1"/>
          </p:cNvSpPr>
          <p:nvPr/>
        </p:nvSpPr>
        <p:spPr bwMode="auto">
          <a:xfrm>
            <a:off x="4872038" y="268288"/>
            <a:ext cx="377825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(m)</a:t>
            </a:r>
            <a:r>
              <a:rPr lang="en-US"/>
              <a:t> </a:t>
            </a: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              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176" grpId="0"/>
      <p:bldP spid="812177" grpId="0"/>
      <p:bldP spid="812178" grpId="0"/>
      <p:bldP spid="812179" grpId="0"/>
      <p:bldP spid="812180" grpId="0"/>
      <p:bldP spid="812181" grpId="0"/>
      <p:bldP spid="812182" grpId="0"/>
      <p:bldP spid="812183" grpId="0"/>
      <p:bldP spid="812184" grpId="0"/>
      <p:bldP spid="812185" grpId="0"/>
      <p:bldP spid="812186" grpId="0"/>
      <p:bldP spid="812187" grpId="0"/>
      <p:bldP spid="812188" grpId="0"/>
      <p:bldP spid="812189" grpId="0"/>
      <p:bldP spid="812190" grpId="0"/>
      <p:bldP spid="812191" grpId="0"/>
      <p:bldP spid="812192" grpId="0"/>
      <p:bldP spid="812193" grpId="0"/>
      <p:bldP spid="812194" grpId="0"/>
      <p:bldP spid="812195" grpId="0"/>
      <p:bldP spid="812196" grpId="0"/>
      <p:bldP spid="812197" grpId="0"/>
      <p:bldP spid="812198" grpId="0"/>
      <p:bldP spid="812199" grpId="0"/>
      <p:bldP spid="812200" grpId="0"/>
      <p:bldP spid="8122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CCAC4A-D761-4C13-BCA4-98DF8E6B4D74}" type="slidenum">
              <a:rPr lang="en-US"/>
              <a:pPr/>
              <a:t>14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Running Time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41624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/>
              <a:t>No need to compute all </a:t>
            </a:r>
            <a:r>
              <a:rPr lang="en-US" sz="2400" smtClean="0">
                <a:latin typeface="Comic Sans MS" pitchFamily="66" charset="0"/>
              </a:rPr>
              <a:t>L</a:t>
            </a:r>
            <a:r>
              <a:rPr lang="en-US" sz="2400" baseline="30000" smtClean="0">
                <a:latin typeface="Comic Sans MS" pitchFamily="66" charset="0"/>
              </a:rPr>
              <a:t>(m)</a:t>
            </a:r>
            <a:r>
              <a:rPr lang="en-US" sz="2400" smtClean="0"/>
              <a:t> matrices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If no negative-weight cycles exist: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	L</a:t>
            </a:r>
            <a:r>
              <a:rPr lang="en-US" sz="2400" baseline="30000" smtClean="0"/>
              <a:t>(m)</a:t>
            </a:r>
            <a:r>
              <a:rPr lang="en-US" sz="2400" smtClean="0"/>
              <a:t> = L</a:t>
            </a:r>
            <a:r>
              <a:rPr lang="en-US" sz="2400" baseline="30000" smtClean="0"/>
              <a:t>(n - 1)</a:t>
            </a:r>
            <a:r>
              <a:rPr lang="en-US" sz="2400" smtClean="0"/>
              <a:t> for all m </a:t>
            </a:r>
            <a:r>
              <a:rPr lang="en-US" sz="2400" smtClean="0">
                <a:sym typeface="Symbol" pitchFamily="18" charset="2"/>
              </a:rPr>
              <a:t> n – 1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ym typeface="Symbol" pitchFamily="18" charset="2"/>
              </a:rPr>
              <a:t>We can compute </a:t>
            </a:r>
            <a:r>
              <a:rPr lang="en-US" sz="2400" smtClean="0"/>
              <a:t>L</a:t>
            </a:r>
            <a:r>
              <a:rPr lang="en-US" sz="2400" baseline="30000" smtClean="0"/>
              <a:t>(n-1)</a:t>
            </a:r>
            <a:r>
              <a:rPr lang="en-US" sz="2400" smtClean="0"/>
              <a:t> by computing the sequence: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 L</a:t>
            </a:r>
            <a:r>
              <a:rPr lang="en-US" sz="2400" baseline="30000" smtClean="0"/>
              <a:t>(1)</a:t>
            </a:r>
            <a:r>
              <a:rPr lang="en-US" sz="2400" smtClean="0"/>
              <a:t> = W				L</a:t>
            </a:r>
            <a:r>
              <a:rPr lang="en-US" sz="2400" baseline="30000" smtClean="0"/>
              <a:t>(2)</a:t>
            </a:r>
            <a:r>
              <a:rPr lang="en-US" sz="2400" smtClean="0"/>
              <a:t> = W</a:t>
            </a:r>
            <a:r>
              <a:rPr lang="en-US" sz="2400" baseline="30000" smtClean="0"/>
              <a:t>2</a:t>
            </a:r>
            <a:r>
              <a:rPr lang="en-US" sz="2400" smtClean="0"/>
              <a:t> = W </a:t>
            </a:r>
            <a:r>
              <a:rPr lang="en-US" sz="2400" smtClean="0">
                <a:sym typeface="Symbol" pitchFamily="18" charset="2"/>
              </a:rPr>
              <a:t></a:t>
            </a:r>
            <a:r>
              <a:rPr lang="en-US" sz="2400" smtClean="0"/>
              <a:t> W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 L</a:t>
            </a:r>
            <a:r>
              <a:rPr lang="en-US" sz="2400" baseline="30000" smtClean="0"/>
              <a:t>(4)</a:t>
            </a:r>
            <a:r>
              <a:rPr lang="en-US" sz="2400" smtClean="0"/>
              <a:t> = W</a:t>
            </a:r>
            <a:r>
              <a:rPr lang="en-US" sz="2400" baseline="30000" smtClean="0"/>
              <a:t>4</a:t>
            </a:r>
            <a:r>
              <a:rPr lang="en-US" sz="2400" smtClean="0"/>
              <a:t> = W</a:t>
            </a:r>
            <a:r>
              <a:rPr lang="en-US" sz="2400" baseline="30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</a:t>
            </a:r>
            <a:r>
              <a:rPr lang="en-US" sz="2400" smtClean="0"/>
              <a:t> W</a:t>
            </a:r>
            <a:r>
              <a:rPr lang="en-US" sz="2400" baseline="30000" smtClean="0"/>
              <a:t>2</a:t>
            </a:r>
            <a:r>
              <a:rPr lang="en-US" sz="2400" smtClean="0"/>
              <a:t>  		L</a:t>
            </a:r>
            <a:r>
              <a:rPr lang="en-US" sz="2400" baseline="30000" smtClean="0"/>
              <a:t>(8)</a:t>
            </a:r>
            <a:r>
              <a:rPr lang="en-US" sz="2400" smtClean="0"/>
              <a:t> = W</a:t>
            </a:r>
            <a:r>
              <a:rPr lang="en-US" sz="2400" baseline="30000" smtClean="0"/>
              <a:t>8</a:t>
            </a:r>
            <a:r>
              <a:rPr lang="en-US" sz="2400" smtClean="0"/>
              <a:t> = W</a:t>
            </a:r>
            <a:r>
              <a:rPr lang="en-US" sz="2400" baseline="30000" smtClean="0"/>
              <a:t>4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</a:t>
            </a:r>
            <a:r>
              <a:rPr lang="en-US" sz="2400" smtClean="0"/>
              <a:t> W</a:t>
            </a:r>
            <a:r>
              <a:rPr lang="en-US" sz="2400" baseline="30000" smtClean="0"/>
              <a:t>4</a:t>
            </a:r>
            <a:r>
              <a:rPr lang="en-US" sz="2400" smtClean="0"/>
              <a:t> …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1200" smtClean="0"/>
          </a:p>
        </p:txBody>
      </p:sp>
      <p:graphicFrame>
        <p:nvGraphicFramePr>
          <p:cNvPr id="813060" name="Object 4"/>
          <p:cNvGraphicFramePr>
            <a:graphicFrameLocks noChangeAspect="1"/>
          </p:cNvGraphicFramePr>
          <p:nvPr/>
        </p:nvGraphicFramePr>
        <p:xfrm>
          <a:off x="2592388" y="5138738"/>
          <a:ext cx="29019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952200" imgH="228600" progId="Equation.3">
                  <p:embed/>
                </p:oleObj>
              </mc:Choice>
              <mc:Fallback>
                <p:oleObj name="Equation" r:id="rId4" imgW="952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138738"/>
                        <a:ext cx="290195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3061" name="Object 5"/>
          <p:cNvGraphicFramePr>
            <a:graphicFrameLocks noChangeAspect="1"/>
          </p:cNvGraphicFramePr>
          <p:nvPr/>
        </p:nvGraphicFramePr>
        <p:xfrm>
          <a:off x="3086100" y="4559300"/>
          <a:ext cx="20081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939600" imgH="228600" progId="Equation.3">
                  <p:embed/>
                </p:oleObj>
              </mc:Choice>
              <mc:Fallback>
                <p:oleObj name="Equation" r:id="rId6" imgW="939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559300"/>
                        <a:ext cx="200818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3C637-87CD-499A-B382-67EFCD69EC32}" type="slidenum">
              <a:rPr lang="en-US"/>
              <a:pPr/>
              <a:t>15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FASTER-APSP(</a:t>
            </a:r>
            <a:r>
              <a:rPr lang="en-US" smtClean="0">
                <a:latin typeface="Comic Sans MS" pitchFamily="66" charset="0"/>
              </a:rPr>
              <a:t>W, n</a:t>
            </a:r>
            <a:r>
              <a:rPr lang="en-US" smtClean="0"/>
              <a:t>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L</a:t>
            </a:r>
            <a:r>
              <a:rPr lang="en-US" baseline="30000" smtClean="0"/>
              <a:t>(1)</a:t>
            </a:r>
            <a:r>
              <a:rPr lang="en-US" smtClean="0"/>
              <a:t> ← W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m ←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while </a:t>
            </a:r>
            <a:r>
              <a:rPr lang="en-US" smtClean="0"/>
              <a:t>m &lt; n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           do </a:t>
            </a:r>
            <a:r>
              <a:rPr lang="en-US" smtClean="0"/>
              <a:t>L</a:t>
            </a:r>
            <a:r>
              <a:rPr lang="en-US" baseline="30000" smtClean="0"/>
              <a:t>(2m)</a:t>
            </a:r>
            <a:r>
              <a:rPr lang="en-US" smtClean="0"/>
              <a:t> ← EXTEND(L</a:t>
            </a:r>
            <a:r>
              <a:rPr lang="en-US" baseline="30000" smtClean="0"/>
              <a:t>(m)</a:t>
            </a:r>
            <a:r>
              <a:rPr lang="en-US" smtClean="0"/>
              <a:t>, L</a:t>
            </a:r>
            <a:r>
              <a:rPr lang="en-US" baseline="30000" smtClean="0"/>
              <a:t>(m)</a:t>
            </a:r>
            <a:r>
              <a:rPr lang="en-US" smtClean="0"/>
              <a:t>, n)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m ← 2*m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smtClean="0"/>
              <a:t>return </a:t>
            </a:r>
            <a:r>
              <a:rPr lang="en-US" smtClean="0"/>
              <a:t>L</a:t>
            </a:r>
            <a:r>
              <a:rPr lang="en-US" baseline="30000" smtClean="0"/>
              <a:t>(m)</a:t>
            </a:r>
          </a:p>
          <a:p>
            <a:pPr marL="533400" indent="-533400" eaLnBrk="1" hangingPunct="1"/>
            <a:endParaRPr lang="en-US" smtClean="0"/>
          </a:p>
          <a:p>
            <a:pPr marL="533400" indent="-533400" eaLnBrk="1" hangingPunct="1"/>
            <a:r>
              <a:rPr lang="en-US" smtClean="0"/>
              <a:t>OK to overshoot: products don’t change after L</a:t>
            </a:r>
            <a:r>
              <a:rPr lang="en-US" baseline="30000" smtClean="0"/>
              <a:t>(n - 1)</a:t>
            </a:r>
          </a:p>
          <a:p>
            <a:pPr marL="533400" indent="-533400" eaLnBrk="1" hangingPunct="1"/>
            <a:r>
              <a:rPr lang="en-US" b="1" smtClean="0"/>
              <a:t>Running Time: </a:t>
            </a:r>
            <a:r>
              <a:rPr lang="en-US" b="1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mtClean="0">
                <a:latin typeface="Comic Sans MS" pitchFamily="66" charset="0"/>
              </a:rPr>
              <a:t>(n</a:t>
            </a:r>
            <a:r>
              <a:rPr lang="en-US" baseline="30000" smtClean="0">
                <a:latin typeface="Comic Sans MS" pitchFamily="66" charset="0"/>
              </a:rPr>
              <a:t>3</a:t>
            </a:r>
            <a:r>
              <a:rPr lang="en-US" smtClean="0">
                <a:latin typeface="Comic Sans MS" pitchFamily="66" charset="0"/>
              </a:rPr>
              <a:t>lg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3ABD1-20C8-4F09-9F75-75ED1BEB1DE8}" type="slidenum">
              <a:rPr lang="en-US"/>
              <a:pPr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Floyd-Warshall Algorithm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48350" cy="5076825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b="1" smtClean="0"/>
              <a:t>Given: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Directed, weighted graph G = (V, 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Negative-weight edges may be present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No negative-weight cycles could be present in the graph</a:t>
            </a:r>
          </a:p>
          <a:p>
            <a:pPr eaLnBrk="1" hangingPunct="1">
              <a:lnSpc>
                <a:spcPct val="110000"/>
              </a:lnSpc>
            </a:pPr>
            <a:r>
              <a:rPr lang="en-US" b="1" smtClean="0"/>
              <a:t>Compute: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The shortest paths between all pairs of vertices in a graph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5900738" y="1292225"/>
            <a:ext cx="2986087" cy="2419350"/>
            <a:chOff x="297" y="778"/>
            <a:chExt cx="1881" cy="1524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470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9477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483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9484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04829-91F9-44CD-8BC2-88AA2CFA6DB6}" type="slidenum">
              <a:rPr lang="en-US"/>
              <a:pPr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a Shortest Path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981700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Vertices in G are given by           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V = {1, 2, …, n}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Consider a path </a:t>
            </a:r>
            <a:r>
              <a:rPr lang="en-US" smtClean="0">
                <a:latin typeface="Comic Sans MS" pitchFamily="66" charset="0"/>
              </a:rPr>
              <a:t>p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v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…,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l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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ym typeface="Symbol" pitchFamily="18" charset="2"/>
              </a:rPr>
              <a:t>An </a:t>
            </a:r>
            <a:r>
              <a:rPr lang="en-US" b="1" smtClean="0">
                <a:sym typeface="Symbol" pitchFamily="18" charset="2"/>
              </a:rPr>
              <a:t>intermediate</a:t>
            </a:r>
            <a:r>
              <a:rPr lang="en-US" smtClean="0">
                <a:sym typeface="Symbol" pitchFamily="18" charset="2"/>
              </a:rPr>
              <a:t> vertex of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p</a:t>
            </a:r>
            <a:r>
              <a:rPr lang="en-US" smtClean="0">
                <a:sym typeface="Symbol" pitchFamily="18" charset="2"/>
              </a:rPr>
              <a:t> is any vertex in the set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{v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, …, v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l-1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E.g.: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 p = 1, 2, 4, 5: {2, 4}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		     p = 2, 4, 5: {4}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6188075" y="1338263"/>
            <a:ext cx="2336800" cy="2344737"/>
            <a:chOff x="1604" y="2250"/>
            <a:chExt cx="1472" cy="1477"/>
          </a:xfrm>
        </p:grpSpPr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2662" y="3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</a:p>
          </p:txBody>
        </p:sp>
        <p:sp>
          <p:nvSpPr>
            <p:cNvPr id="20489" name="Line 6"/>
            <p:cNvSpPr>
              <a:spLocks noChangeShapeType="1"/>
            </p:cNvSpPr>
            <p:nvPr/>
          </p:nvSpPr>
          <p:spPr bwMode="auto">
            <a:xfrm flipH="1">
              <a:off x="2834" y="3078"/>
              <a:ext cx="77" cy="3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Oval 7"/>
            <p:cNvSpPr>
              <a:spLocks noChangeArrowheads="1"/>
            </p:cNvSpPr>
            <p:nvPr/>
          </p:nvSpPr>
          <p:spPr bwMode="auto">
            <a:xfrm>
              <a:off x="1604" y="260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0491" name="Oval 8"/>
            <p:cNvSpPr>
              <a:spLocks noChangeArrowheads="1"/>
            </p:cNvSpPr>
            <p:nvPr/>
          </p:nvSpPr>
          <p:spPr bwMode="auto">
            <a:xfrm>
              <a:off x="2235" y="22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3</a:t>
              </a:r>
            </a:p>
          </p:txBody>
        </p:sp>
        <p:sp>
          <p:nvSpPr>
            <p:cNvPr id="20492" name="Oval 9"/>
            <p:cNvSpPr>
              <a:spLocks noChangeArrowheads="1"/>
            </p:cNvSpPr>
            <p:nvPr/>
          </p:nvSpPr>
          <p:spPr bwMode="auto">
            <a:xfrm>
              <a:off x="2806" y="280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4</a:t>
              </a:r>
            </a:p>
          </p:txBody>
        </p:sp>
        <p:sp>
          <p:nvSpPr>
            <p:cNvPr id="20493" name="Oval 10"/>
            <p:cNvSpPr>
              <a:spLocks noChangeArrowheads="1"/>
            </p:cNvSpPr>
            <p:nvPr/>
          </p:nvSpPr>
          <p:spPr bwMode="auto">
            <a:xfrm>
              <a:off x="2013" y="298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0494" name="Line 11"/>
            <p:cNvSpPr>
              <a:spLocks noChangeShapeType="1"/>
            </p:cNvSpPr>
            <p:nvPr/>
          </p:nvSpPr>
          <p:spPr bwMode="auto">
            <a:xfrm flipV="1">
              <a:off x="1835" y="2459"/>
              <a:ext cx="403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2"/>
            <p:cNvSpPr>
              <a:spLocks noChangeShapeType="1"/>
            </p:cNvSpPr>
            <p:nvPr/>
          </p:nvSpPr>
          <p:spPr bwMode="auto">
            <a:xfrm>
              <a:off x="1855" y="2833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 flipV="1">
              <a:off x="2292" y="2995"/>
              <a:ext cx="52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79" y="2483"/>
              <a:ext cx="394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1776" y="28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2477" y="3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0500" name="Text Box 17"/>
            <p:cNvSpPr txBox="1">
              <a:spLocks noChangeArrowheads="1"/>
            </p:cNvSpPr>
            <p:nvPr/>
          </p:nvSpPr>
          <p:spPr bwMode="auto">
            <a:xfrm>
              <a:off x="1872" y="23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2654" y="245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20502" name="Text Box 19"/>
            <p:cNvSpPr txBox="1">
              <a:spLocks noChangeArrowheads="1"/>
            </p:cNvSpPr>
            <p:nvPr/>
          </p:nvSpPr>
          <p:spPr bwMode="auto">
            <a:xfrm>
              <a:off x="2880" y="317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20486" name="Line 20"/>
          <p:cNvSpPr>
            <a:spLocks noChangeShapeType="1"/>
          </p:cNvSpPr>
          <p:nvPr/>
        </p:nvSpPr>
        <p:spPr bwMode="auto">
          <a:xfrm flipV="1">
            <a:off x="7094538" y="1744663"/>
            <a:ext cx="258762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6911975" y="1916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30E83B-ABE0-4BDF-BB41-9B0FA045F412}" type="slidenum">
              <a:rPr lang="en-US"/>
              <a:pPr/>
              <a:t>18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a Shortest Path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For any pair of vertices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i, j  V</a:t>
            </a:r>
            <a:r>
              <a:rPr lang="en-US" smtClean="0">
                <a:sym typeface="Symbol" pitchFamily="18" charset="2"/>
              </a:rPr>
              <a:t>, consider all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paths from i to j whose intermediate vertices are all drawn from a subset {1, 2, …, k}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Find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p,</a:t>
            </a:r>
            <a:r>
              <a:rPr lang="en-US" smtClean="0">
                <a:sym typeface="Symbol" pitchFamily="18" charset="2"/>
              </a:rPr>
              <a:t> a minimum-weight path from these paths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1892300" y="39227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5776913" y="38306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1511" name="Freeform 6"/>
          <p:cNvSpPr>
            <a:spLocks/>
          </p:cNvSpPr>
          <p:nvPr/>
        </p:nvSpPr>
        <p:spPr bwMode="auto">
          <a:xfrm>
            <a:off x="2316163" y="3876675"/>
            <a:ext cx="3451225" cy="830263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Freeform 7"/>
          <p:cNvSpPr>
            <a:spLocks/>
          </p:cNvSpPr>
          <p:nvPr/>
        </p:nvSpPr>
        <p:spPr bwMode="auto">
          <a:xfrm>
            <a:off x="2276475" y="3470275"/>
            <a:ext cx="3505200" cy="568325"/>
          </a:xfrm>
          <a:custGeom>
            <a:avLst/>
            <a:gdLst>
              <a:gd name="T0" fmla="*/ 0 w 2208"/>
              <a:gd name="T1" fmla="*/ 358 h 358"/>
              <a:gd name="T2" fmla="*/ 58 w 2208"/>
              <a:gd name="T3" fmla="*/ 267 h 358"/>
              <a:gd name="T4" fmla="*/ 159 w 2208"/>
              <a:gd name="T5" fmla="*/ 161 h 358"/>
              <a:gd name="T6" fmla="*/ 231 w 2208"/>
              <a:gd name="T7" fmla="*/ 108 h 358"/>
              <a:gd name="T8" fmla="*/ 279 w 2208"/>
              <a:gd name="T9" fmla="*/ 80 h 358"/>
              <a:gd name="T10" fmla="*/ 394 w 2208"/>
              <a:gd name="T11" fmla="*/ 84 h 358"/>
              <a:gd name="T12" fmla="*/ 471 w 2208"/>
              <a:gd name="T13" fmla="*/ 94 h 358"/>
              <a:gd name="T14" fmla="*/ 509 w 2208"/>
              <a:gd name="T15" fmla="*/ 99 h 358"/>
              <a:gd name="T16" fmla="*/ 639 w 2208"/>
              <a:gd name="T17" fmla="*/ 94 h 358"/>
              <a:gd name="T18" fmla="*/ 773 w 2208"/>
              <a:gd name="T19" fmla="*/ 17 h 358"/>
              <a:gd name="T20" fmla="*/ 855 w 2208"/>
              <a:gd name="T21" fmla="*/ 8 h 358"/>
              <a:gd name="T22" fmla="*/ 994 w 2208"/>
              <a:gd name="T23" fmla="*/ 65 h 358"/>
              <a:gd name="T24" fmla="*/ 1066 w 2208"/>
              <a:gd name="T25" fmla="*/ 147 h 358"/>
              <a:gd name="T26" fmla="*/ 1114 w 2208"/>
              <a:gd name="T27" fmla="*/ 176 h 358"/>
              <a:gd name="T28" fmla="*/ 1143 w 2208"/>
              <a:gd name="T29" fmla="*/ 195 h 358"/>
              <a:gd name="T30" fmla="*/ 1239 w 2208"/>
              <a:gd name="T31" fmla="*/ 248 h 358"/>
              <a:gd name="T32" fmla="*/ 1311 w 2208"/>
              <a:gd name="T33" fmla="*/ 262 h 358"/>
              <a:gd name="T34" fmla="*/ 1426 w 2208"/>
              <a:gd name="T35" fmla="*/ 252 h 358"/>
              <a:gd name="T36" fmla="*/ 1484 w 2208"/>
              <a:gd name="T37" fmla="*/ 238 h 358"/>
              <a:gd name="T38" fmla="*/ 1512 w 2208"/>
              <a:gd name="T39" fmla="*/ 224 h 358"/>
              <a:gd name="T40" fmla="*/ 1556 w 2208"/>
              <a:gd name="T41" fmla="*/ 190 h 358"/>
              <a:gd name="T42" fmla="*/ 1704 w 2208"/>
              <a:gd name="T43" fmla="*/ 123 h 358"/>
              <a:gd name="T44" fmla="*/ 1988 w 2208"/>
              <a:gd name="T45" fmla="*/ 137 h 358"/>
              <a:gd name="T46" fmla="*/ 2036 w 2208"/>
              <a:gd name="T47" fmla="*/ 166 h 358"/>
              <a:gd name="T48" fmla="*/ 2088 w 2208"/>
              <a:gd name="T49" fmla="*/ 209 h 358"/>
              <a:gd name="T50" fmla="*/ 2112 w 2208"/>
              <a:gd name="T51" fmla="*/ 233 h 358"/>
              <a:gd name="T52" fmla="*/ 2146 w 2208"/>
              <a:gd name="T53" fmla="*/ 276 h 358"/>
              <a:gd name="T54" fmla="*/ 2175 w 2208"/>
              <a:gd name="T55" fmla="*/ 296 h 358"/>
              <a:gd name="T56" fmla="*/ 2208 w 2208"/>
              <a:gd name="T57" fmla="*/ 339 h 3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208"/>
              <a:gd name="T88" fmla="*/ 0 h 358"/>
              <a:gd name="T89" fmla="*/ 2208 w 2208"/>
              <a:gd name="T90" fmla="*/ 358 h 3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208" h="358">
                <a:moveTo>
                  <a:pt x="0" y="358"/>
                </a:moveTo>
                <a:cubicBezTo>
                  <a:pt x="17" y="325"/>
                  <a:pt x="36" y="297"/>
                  <a:pt x="58" y="267"/>
                </a:cubicBezTo>
                <a:cubicBezTo>
                  <a:pt x="69" y="235"/>
                  <a:pt x="129" y="181"/>
                  <a:pt x="159" y="161"/>
                </a:cubicBezTo>
                <a:cubicBezTo>
                  <a:pt x="170" y="131"/>
                  <a:pt x="210" y="129"/>
                  <a:pt x="231" y="108"/>
                </a:cubicBezTo>
                <a:cubicBezTo>
                  <a:pt x="246" y="93"/>
                  <a:pt x="258" y="86"/>
                  <a:pt x="279" y="80"/>
                </a:cubicBezTo>
                <a:cubicBezTo>
                  <a:pt x="317" y="81"/>
                  <a:pt x="356" y="81"/>
                  <a:pt x="394" y="84"/>
                </a:cubicBezTo>
                <a:cubicBezTo>
                  <a:pt x="420" y="86"/>
                  <a:pt x="445" y="91"/>
                  <a:pt x="471" y="94"/>
                </a:cubicBezTo>
                <a:cubicBezTo>
                  <a:pt x="484" y="96"/>
                  <a:pt x="509" y="99"/>
                  <a:pt x="509" y="99"/>
                </a:cubicBezTo>
                <a:cubicBezTo>
                  <a:pt x="551" y="113"/>
                  <a:pt x="597" y="108"/>
                  <a:pt x="639" y="94"/>
                </a:cubicBezTo>
                <a:cubicBezTo>
                  <a:pt x="668" y="50"/>
                  <a:pt x="723" y="27"/>
                  <a:pt x="773" y="17"/>
                </a:cubicBezTo>
                <a:cubicBezTo>
                  <a:pt x="808" y="0"/>
                  <a:pt x="810" y="3"/>
                  <a:pt x="855" y="8"/>
                </a:cubicBezTo>
                <a:cubicBezTo>
                  <a:pt x="902" y="26"/>
                  <a:pt x="947" y="48"/>
                  <a:pt x="994" y="65"/>
                </a:cubicBezTo>
                <a:cubicBezTo>
                  <a:pt x="1018" y="91"/>
                  <a:pt x="1040" y="124"/>
                  <a:pt x="1066" y="147"/>
                </a:cubicBezTo>
                <a:cubicBezTo>
                  <a:pt x="1114" y="189"/>
                  <a:pt x="1077" y="149"/>
                  <a:pt x="1114" y="176"/>
                </a:cubicBezTo>
                <a:cubicBezTo>
                  <a:pt x="1144" y="198"/>
                  <a:pt x="1112" y="185"/>
                  <a:pt x="1143" y="195"/>
                </a:cubicBezTo>
                <a:cubicBezTo>
                  <a:pt x="1160" y="212"/>
                  <a:pt x="1214" y="243"/>
                  <a:pt x="1239" y="248"/>
                </a:cubicBezTo>
                <a:cubicBezTo>
                  <a:pt x="1263" y="253"/>
                  <a:pt x="1287" y="254"/>
                  <a:pt x="1311" y="262"/>
                </a:cubicBezTo>
                <a:cubicBezTo>
                  <a:pt x="1448" y="255"/>
                  <a:pt x="1369" y="266"/>
                  <a:pt x="1426" y="252"/>
                </a:cubicBezTo>
                <a:cubicBezTo>
                  <a:pt x="1445" y="247"/>
                  <a:pt x="1484" y="238"/>
                  <a:pt x="1484" y="238"/>
                </a:cubicBezTo>
                <a:cubicBezTo>
                  <a:pt x="1522" y="211"/>
                  <a:pt x="1476" y="241"/>
                  <a:pt x="1512" y="224"/>
                </a:cubicBezTo>
                <a:cubicBezTo>
                  <a:pt x="1529" y="216"/>
                  <a:pt x="1541" y="200"/>
                  <a:pt x="1556" y="190"/>
                </a:cubicBezTo>
                <a:cubicBezTo>
                  <a:pt x="1585" y="145"/>
                  <a:pt x="1655" y="133"/>
                  <a:pt x="1704" y="123"/>
                </a:cubicBezTo>
                <a:cubicBezTo>
                  <a:pt x="1779" y="125"/>
                  <a:pt x="1900" y="115"/>
                  <a:pt x="1988" y="137"/>
                </a:cubicBezTo>
                <a:cubicBezTo>
                  <a:pt x="2006" y="147"/>
                  <a:pt x="2017" y="160"/>
                  <a:pt x="2036" y="166"/>
                </a:cubicBezTo>
                <a:cubicBezTo>
                  <a:pt x="2055" y="180"/>
                  <a:pt x="2067" y="201"/>
                  <a:pt x="2088" y="209"/>
                </a:cubicBezTo>
                <a:cubicBezTo>
                  <a:pt x="2116" y="251"/>
                  <a:pt x="2079" y="200"/>
                  <a:pt x="2112" y="233"/>
                </a:cubicBezTo>
                <a:cubicBezTo>
                  <a:pt x="2124" y="245"/>
                  <a:pt x="2133" y="264"/>
                  <a:pt x="2146" y="276"/>
                </a:cubicBezTo>
                <a:cubicBezTo>
                  <a:pt x="2155" y="284"/>
                  <a:pt x="2175" y="296"/>
                  <a:pt x="2175" y="296"/>
                </a:cubicBezTo>
                <a:cubicBezTo>
                  <a:pt x="2181" y="314"/>
                  <a:pt x="2186" y="339"/>
                  <a:pt x="2208" y="33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3" name="Freeform 8"/>
          <p:cNvSpPr>
            <a:spLocks/>
          </p:cNvSpPr>
          <p:nvPr/>
        </p:nvSpPr>
        <p:spPr bwMode="auto">
          <a:xfrm>
            <a:off x="2308225" y="4152900"/>
            <a:ext cx="3481388" cy="1257300"/>
          </a:xfrm>
          <a:custGeom>
            <a:avLst/>
            <a:gdLst>
              <a:gd name="T0" fmla="*/ 0 w 2193"/>
              <a:gd name="T1" fmla="*/ 14 h 792"/>
              <a:gd name="T2" fmla="*/ 76 w 2193"/>
              <a:gd name="T3" fmla="*/ 38 h 792"/>
              <a:gd name="T4" fmla="*/ 201 w 2193"/>
              <a:gd name="T5" fmla="*/ 101 h 792"/>
              <a:gd name="T6" fmla="*/ 364 w 2193"/>
              <a:gd name="T7" fmla="*/ 254 h 792"/>
              <a:gd name="T8" fmla="*/ 436 w 2193"/>
              <a:gd name="T9" fmla="*/ 355 h 792"/>
              <a:gd name="T10" fmla="*/ 499 w 2193"/>
              <a:gd name="T11" fmla="*/ 437 h 792"/>
              <a:gd name="T12" fmla="*/ 580 w 2193"/>
              <a:gd name="T13" fmla="*/ 514 h 792"/>
              <a:gd name="T14" fmla="*/ 609 w 2193"/>
              <a:gd name="T15" fmla="*/ 528 h 792"/>
              <a:gd name="T16" fmla="*/ 652 w 2193"/>
              <a:gd name="T17" fmla="*/ 552 h 792"/>
              <a:gd name="T18" fmla="*/ 758 w 2193"/>
              <a:gd name="T19" fmla="*/ 538 h 792"/>
              <a:gd name="T20" fmla="*/ 859 w 2193"/>
              <a:gd name="T21" fmla="*/ 451 h 792"/>
              <a:gd name="T22" fmla="*/ 960 w 2193"/>
              <a:gd name="T23" fmla="*/ 379 h 792"/>
              <a:gd name="T24" fmla="*/ 1099 w 2193"/>
              <a:gd name="T25" fmla="*/ 432 h 792"/>
              <a:gd name="T26" fmla="*/ 1214 w 2193"/>
              <a:gd name="T27" fmla="*/ 686 h 792"/>
              <a:gd name="T28" fmla="*/ 1286 w 2193"/>
              <a:gd name="T29" fmla="*/ 734 h 792"/>
              <a:gd name="T30" fmla="*/ 1440 w 2193"/>
              <a:gd name="T31" fmla="*/ 792 h 792"/>
              <a:gd name="T32" fmla="*/ 1569 w 2193"/>
              <a:gd name="T33" fmla="*/ 739 h 792"/>
              <a:gd name="T34" fmla="*/ 1622 w 2193"/>
              <a:gd name="T35" fmla="*/ 595 h 792"/>
              <a:gd name="T36" fmla="*/ 1651 w 2193"/>
              <a:gd name="T37" fmla="*/ 576 h 792"/>
              <a:gd name="T38" fmla="*/ 1689 w 2193"/>
              <a:gd name="T39" fmla="*/ 566 h 792"/>
              <a:gd name="T40" fmla="*/ 1800 w 2193"/>
              <a:gd name="T41" fmla="*/ 590 h 792"/>
              <a:gd name="T42" fmla="*/ 1852 w 2193"/>
              <a:gd name="T43" fmla="*/ 638 h 792"/>
              <a:gd name="T44" fmla="*/ 1896 w 2193"/>
              <a:gd name="T45" fmla="*/ 696 h 792"/>
              <a:gd name="T46" fmla="*/ 1944 w 2193"/>
              <a:gd name="T47" fmla="*/ 706 h 792"/>
              <a:gd name="T48" fmla="*/ 1972 w 2193"/>
              <a:gd name="T49" fmla="*/ 706 h 792"/>
              <a:gd name="T50" fmla="*/ 2025 w 2193"/>
              <a:gd name="T51" fmla="*/ 634 h 792"/>
              <a:gd name="T52" fmla="*/ 2064 w 2193"/>
              <a:gd name="T53" fmla="*/ 562 h 792"/>
              <a:gd name="T54" fmla="*/ 2107 w 2193"/>
              <a:gd name="T55" fmla="*/ 461 h 792"/>
              <a:gd name="T56" fmla="*/ 2121 w 2193"/>
              <a:gd name="T57" fmla="*/ 403 h 792"/>
              <a:gd name="T58" fmla="*/ 2112 w 2193"/>
              <a:gd name="T59" fmla="*/ 326 h 792"/>
              <a:gd name="T60" fmla="*/ 2068 w 2193"/>
              <a:gd name="T61" fmla="*/ 283 h 792"/>
              <a:gd name="T62" fmla="*/ 1929 w 2193"/>
              <a:gd name="T63" fmla="*/ 216 h 792"/>
              <a:gd name="T64" fmla="*/ 1886 w 2193"/>
              <a:gd name="T65" fmla="*/ 182 h 792"/>
              <a:gd name="T66" fmla="*/ 1910 w 2193"/>
              <a:gd name="T67" fmla="*/ 149 h 792"/>
              <a:gd name="T68" fmla="*/ 2016 w 2193"/>
              <a:gd name="T69" fmla="*/ 115 h 792"/>
              <a:gd name="T70" fmla="*/ 2088 w 2193"/>
              <a:gd name="T71" fmla="*/ 58 h 792"/>
              <a:gd name="T72" fmla="*/ 2102 w 2193"/>
              <a:gd name="T73" fmla="*/ 43 h 792"/>
              <a:gd name="T74" fmla="*/ 2136 w 2193"/>
              <a:gd name="T75" fmla="*/ 34 h 792"/>
              <a:gd name="T76" fmla="*/ 2179 w 2193"/>
              <a:gd name="T77" fmla="*/ 10 h 792"/>
              <a:gd name="T78" fmla="*/ 2193 w 2193"/>
              <a:gd name="T79" fmla="*/ 0 h 79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193"/>
              <a:gd name="T121" fmla="*/ 0 h 792"/>
              <a:gd name="T122" fmla="*/ 2193 w 2193"/>
              <a:gd name="T123" fmla="*/ 792 h 792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193" h="792">
                <a:moveTo>
                  <a:pt x="0" y="14"/>
                </a:moveTo>
                <a:cubicBezTo>
                  <a:pt x="23" y="31"/>
                  <a:pt x="49" y="27"/>
                  <a:pt x="76" y="38"/>
                </a:cubicBezTo>
                <a:cubicBezTo>
                  <a:pt x="117" y="55"/>
                  <a:pt x="166" y="74"/>
                  <a:pt x="201" y="101"/>
                </a:cubicBezTo>
                <a:cubicBezTo>
                  <a:pt x="260" y="146"/>
                  <a:pt x="305" y="211"/>
                  <a:pt x="364" y="254"/>
                </a:cubicBezTo>
                <a:cubicBezTo>
                  <a:pt x="381" y="286"/>
                  <a:pt x="404" y="340"/>
                  <a:pt x="436" y="355"/>
                </a:cubicBezTo>
                <a:cubicBezTo>
                  <a:pt x="443" y="390"/>
                  <a:pt x="473" y="416"/>
                  <a:pt x="499" y="437"/>
                </a:cubicBezTo>
                <a:cubicBezTo>
                  <a:pt x="527" y="460"/>
                  <a:pt x="549" y="494"/>
                  <a:pt x="580" y="514"/>
                </a:cubicBezTo>
                <a:cubicBezTo>
                  <a:pt x="589" y="520"/>
                  <a:pt x="600" y="523"/>
                  <a:pt x="609" y="528"/>
                </a:cubicBezTo>
                <a:cubicBezTo>
                  <a:pt x="624" y="536"/>
                  <a:pt x="652" y="552"/>
                  <a:pt x="652" y="552"/>
                </a:cubicBezTo>
                <a:cubicBezTo>
                  <a:pt x="689" y="549"/>
                  <a:pt x="722" y="544"/>
                  <a:pt x="758" y="538"/>
                </a:cubicBezTo>
                <a:cubicBezTo>
                  <a:pt x="795" y="510"/>
                  <a:pt x="827" y="483"/>
                  <a:pt x="859" y="451"/>
                </a:cubicBezTo>
                <a:cubicBezTo>
                  <a:pt x="896" y="414"/>
                  <a:pt x="905" y="387"/>
                  <a:pt x="960" y="379"/>
                </a:cubicBezTo>
                <a:cubicBezTo>
                  <a:pt x="1036" y="386"/>
                  <a:pt x="1041" y="393"/>
                  <a:pt x="1099" y="432"/>
                </a:cubicBezTo>
                <a:cubicBezTo>
                  <a:pt x="1115" y="524"/>
                  <a:pt x="1143" y="622"/>
                  <a:pt x="1214" y="686"/>
                </a:cubicBezTo>
                <a:cubicBezTo>
                  <a:pt x="1238" y="708"/>
                  <a:pt x="1253" y="729"/>
                  <a:pt x="1286" y="734"/>
                </a:cubicBezTo>
                <a:cubicBezTo>
                  <a:pt x="1336" y="765"/>
                  <a:pt x="1385" y="774"/>
                  <a:pt x="1440" y="792"/>
                </a:cubicBezTo>
                <a:cubicBezTo>
                  <a:pt x="1500" y="788"/>
                  <a:pt x="1537" y="792"/>
                  <a:pt x="1569" y="739"/>
                </a:cubicBezTo>
                <a:cubicBezTo>
                  <a:pt x="1572" y="698"/>
                  <a:pt x="1569" y="614"/>
                  <a:pt x="1622" y="595"/>
                </a:cubicBezTo>
                <a:cubicBezTo>
                  <a:pt x="1638" y="579"/>
                  <a:pt x="1631" y="582"/>
                  <a:pt x="1651" y="576"/>
                </a:cubicBezTo>
                <a:cubicBezTo>
                  <a:pt x="1664" y="572"/>
                  <a:pt x="1689" y="566"/>
                  <a:pt x="1689" y="566"/>
                </a:cubicBezTo>
                <a:cubicBezTo>
                  <a:pt x="1727" y="573"/>
                  <a:pt x="1763" y="583"/>
                  <a:pt x="1800" y="590"/>
                </a:cubicBezTo>
                <a:cubicBezTo>
                  <a:pt x="1812" y="609"/>
                  <a:pt x="1833" y="626"/>
                  <a:pt x="1852" y="638"/>
                </a:cubicBezTo>
                <a:cubicBezTo>
                  <a:pt x="1862" y="652"/>
                  <a:pt x="1880" y="687"/>
                  <a:pt x="1896" y="696"/>
                </a:cubicBezTo>
                <a:cubicBezTo>
                  <a:pt x="1903" y="700"/>
                  <a:pt x="1941" y="706"/>
                  <a:pt x="1944" y="706"/>
                </a:cubicBezTo>
                <a:cubicBezTo>
                  <a:pt x="1934" y="743"/>
                  <a:pt x="1949" y="717"/>
                  <a:pt x="1972" y="706"/>
                </a:cubicBezTo>
                <a:cubicBezTo>
                  <a:pt x="1993" y="685"/>
                  <a:pt x="2009" y="659"/>
                  <a:pt x="2025" y="634"/>
                </a:cubicBezTo>
                <a:cubicBezTo>
                  <a:pt x="2032" y="605"/>
                  <a:pt x="2046" y="585"/>
                  <a:pt x="2064" y="562"/>
                </a:cubicBezTo>
                <a:cubicBezTo>
                  <a:pt x="2075" y="533"/>
                  <a:pt x="2088" y="487"/>
                  <a:pt x="2107" y="461"/>
                </a:cubicBezTo>
                <a:cubicBezTo>
                  <a:pt x="2112" y="442"/>
                  <a:pt x="2116" y="422"/>
                  <a:pt x="2121" y="403"/>
                </a:cubicBezTo>
                <a:cubicBezTo>
                  <a:pt x="2119" y="377"/>
                  <a:pt x="2124" y="349"/>
                  <a:pt x="2112" y="326"/>
                </a:cubicBezTo>
                <a:cubicBezTo>
                  <a:pt x="2104" y="310"/>
                  <a:pt x="2080" y="295"/>
                  <a:pt x="2068" y="283"/>
                </a:cubicBezTo>
                <a:cubicBezTo>
                  <a:pt x="2024" y="239"/>
                  <a:pt x="1988" y="232"/>
                  <a:pt x="1929" y="216"/>
                </a:cubicBezTo>
                <a:cubicBezTo>
                  <a:pt x="1913" y="205"/>
                  <a:pt x="1900" y="196"/>
                  <a:pt x="1886" y="182"/>
                </a:cubicBezTo>
                <a:cubicBezTo>
                  <a:pt x="1877" y="157"/>
                  <a:pt x="1877" y="171"/>
                  <a:pt x="1910" y="149"/>
                </a:cubicBezTo>
                <a:cubicBezTo>
                  <a:pt x="1937" y="131"/>
                  <a:pt x="1982" y="137"/>
                  <a:pt x="2016" y="115"/>
                </a:cubicBezTo>
                <a:cubicBezTo>
                  <a:pt x="2034" y="87"/>
                  <a:pt x="2063" y="78"/>
                  <a:pt x="2088" y="58"/>
                </a:cubicBezTo>
                <a:cubicBezTo>
                  <a:pt x="2093" y="54"/>
                  <a:pt x="2096" y="46"/>
                  <a:pt x="2102" y="43"/>
                </a:cubicBezTo>
                <a:cubicBezTo>
                  <a:pt x="2112" y="38"/>
                  <a:pt x="2136" y="34"/>
                  <a:pt x="2136" y="34"/>
                </a:cubicBezTo>
                <a:cubicBezTo>
                  <a:pt x="2150" y="24"/>
                  <a:pt x="2165" y="19"/>
                  <a:pt x="2179" y="10"/>
                </a:cubicBezTo>
                <a:cubicBezTo>
                  <a:pt x="2184" y="7"/>
                  <a:pt x="2193" y="0"/>
                  <a:pt x="2193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1409700" y="5572125"/>
            <a:ext cx="546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No vertex on these paths has index &gt; k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564063" y="3992563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511675" y="4808538"/>
            <a:ext cx="0" cy="350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3890963" y="3367088"/>
            <a:ext cx="395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21518" name="Text Box 13"/>
          <p:cNvSpPr txBox="1">
            <a:spLocks noChangeArrowheads="1"/>
          </p:cNvSpPr>
          <p:nvPr/>
        </p:nvSpPr>
        <p:spPr bwMode="auto">
          <a:xfrm>
            <a:off x="3167063" y="3794125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u</a:t>
            </a:r>
          </a:p>
        </p:txBody>
      </p:sp>
      <p:sp>
        <p:nvSpPr>
          <p:cNvPr id="21519" name="Text Box 14"/>
          <p:cNvSpPr txBox="1">
            <a:spLocks noChangeArrowheads="1"/>
          </p:cNvSpPr>
          <p:nvPr/>
        </p:nvSpPr>
        <p:spPr bwMode="auto">
          <a:xfrm>
            <a:off x="3022600" y="4541838"/>
            <a:ext cx="35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08F53-B528-4411-A2AB-9E73477EDA69}" type="slidenum">
              <a:rPr lang="en-US"/>
              <a:pPr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3" y="2489200"/>
            <a:ext cx="1828800" cy="3724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mtClean="0"/>
              <a:t>d</a:t>
            </a:r>
            <a:r>
              <a:rPr lang="en-US" baseline="-25000" smtClean="0"/>
              <a:t>13</a:t>
            </a:r>
            <a:r>
              <a:rPr lang="en-US" baseline="30000" smtClean="0"/>
              <a:t>(0)</a:t>
            </a:r>
            <a:r>
              <a:rPr lang="en-US" smtClean="0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d</a:t>
            </a:r>
            <a:r>
              <a:rPr lang="en-US" baseline="-25000" smtClean="0"/>
              <a:t>13</a:t>
            </a:r>
            <a:r>
              <a:rPr lang="en-US" baseline="30000" smtClean="0"/>
              <a:t>(1)</a:t>
            </a:r>
            <a:r>
              <a:rPr lang="en-US" smtClean="0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d</a:t>
            </a:r>
            <a:r>
              <a:rPr lang="en-US" baseline="-25000" smtClean="0"/>
              <a:t>13</a:t>
            </a:r>
            <a:r>
              <a:rPr lang="en-US" baseline="30000" smtClean="0"/>
              <a:t>(2)</a:t>
            </a:r>
            <a:r>
              <a:rPr lang="en-US" smtClean="0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d</a:t>
            </a:r>
            <a:r>
              <a:rPr lang="en-US" baseline="-25000" smtClean="0"/>
              <a:t>13</a:t>
            </a:r>
            <a:r>
              <a:rPr lang="en-US" baseline="30000" smtClean="0"/>
              <a:t>(3)</a:t>
            </a:r>
            <a:r>
              <a:rPr lang="en-US" smtClean="0"/>
              <a:t> =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/>
              <a:t>d</a:t>
            </a:r>
            <a:r>
              <a:rPr lang="en-US" baseline="-25000" smtClean="0"/>
              <a:t>13</a:t>
            </a:r>
            <a:r>
              <a:rPr lang="en-US" baseline="30000" smtClean="0"/>
              <a:t>(4)</a:t>
            </a:r>
            <a:r>
              <a:rPr lang="en-US" smtClean="0"/>
              <a:t> =</a:t>
            </a:r>
          </a:p>
          <a:p>
            <a:pPr eaLnBrk="1" hangingPunct="1">
              <a:lnSpc>
                <a:spcPct val="150000"/>
              </a:lnSpc>
            </a:pPr>
            <a:endParaRPr lang="en-US" smtClean="0"/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5191125" y="3390900"/>
            <a:ext cx="2330450" cy="1585913"/>
            <a:chOff x="3898" y="843"/>
            <a:chExt cx="1468" cy="999"/>
          </a:xfrm>
        </p:grpSpPr>
        <p:sp>
          <p:nvSpPr>
            <p:cNvPr id="22540" name="Oval 5"/>
            <p:cNvSpPr>
              <a:spLocks noChangeArrowheads="1"/>
            </p:cNvSpPr>
            <p:nvPr/>
          </p:nvSpPr>
          <p:spPr bwMode="auto">
            <a:xfrm>
              <a:off x="3898" y="119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2541" name="Oval 6"/>
            <p:cNvSpPr>
              <a:spLocks noChangeArrowheads="1"/>
            </p:cNvSpPr>
            <p:nvPr/>
          </p:nvSpPr>
          <p:spPr bwMode="auto">
            <a:xfrm>
              <a:off x="4529" y="84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3</a:t>
              </a:r>
            </a:p>
          </p:txBody>
        </p:sp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5100" y="140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4</a:t>
              </a:r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4307" y="157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22544" name="Line 9"/>
            <p:cNvSpPr>
              <a:spLocks noChangeShapeType="1"/>
            </p:cNvSpPr>
            <p:nvPr/>
          </p:nvSpPr>
          <p:spPr bwMode="auto">
            <a:xfrm flipV="1">
              <a:off x="4129" y="1052"/>
              <a:ext cx="403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0"/>
            <p:cNvSpPr>
              <a:spLocks noChangeShapeType="1"/>
            </p:cNvSpPr>
            <p:nvPr/>
          </p:nvSpPr>
          <p:spPr bwMode="auto">
            <a:xfrm>
              <a:off x="4149" y="1426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 flipV="1">
              <a:off x="4586" y="1588"/>
              <a:ext cx="52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4773" y="1076"/>
              <a:ext cx="394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13"/>
            <p:cNvSpPr txBox="1">
              <a:spLocks noChangeArrowheads="1"/>
            </p:cNvSpPr>
            <p:nvPr/>
          </p:nvSpPr>
          <p:spPr bwMode="auto">
            <a:xfrm>
              <a:off x="4070" y="1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2549" name="Text Box 14"/>
            <p:cNvSpPr txBox="1">
              <a:spLocks noChangeArrowheads="1"/>
            </p:cNvSpPr>
            <p:nvPr/>
          </p:nvSpPr>
          <p:spPr bwMode="auto">
            <a:xfrm>
              <a:off x="4771" y="160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2550" name="Text Box 15"/>
            <p:cNvSpPr txBox="1">
              <a:spLocks noChangeArrowheads="1"/>
            </p:cNvSpPr>
            <p:nvPr/>
          </p:nvSpPr>
          <p:spPr bwMode="auto">
            <a:xfrm>
              <a:off x="4166" y="94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2551" name="Text Box 16"/>
            <p:cNvSpPr txBox="1">
              <a:spLocks noChangeArrowheads="1"/>
            </p:cNvSpPr>
            <p:nvPr/>
          </p:nvSpPr>
          <p:spPr bwMode="auto">
            <a:xfrm>
              <a:off x="4948" y="1049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0.5</a:t>
              </a:r>
            </a:p>
          </p:txBody>
        </p:sp>
        <p:sp>
          <p:nvSpPr>
            <p:cNvPr id="22552" name="Line 17"/>
            <p:cNvSpPr>
              <a:spLocks noChangeShapeType="1"/>
            </p:cNvSpPr>
            <p:nvPr/>
          </p:nvSpPr>
          <p:spPr bwMode="auto">
            <a:xfrm flipV="1">
              <a:off x="4459" y="1099"/>
              <a:ext cx="154" cy="4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18"/>
            <p:cNvSpPr txBox="1">
              <a:spLocks noChangeArrowheads="1"/>
            </p:cNvSpPr>
            <p:nvPr/>
          </p:nvSpPr>
          <p:spPr bwMode="auto">
            <a:xfrm>
              <a:off x="4353" y="122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818195" name="Text Box 19"/>
          <p:cNvSpPr txBox="1">
            <a:spLocks noChangeArrowheads="1"/>
          </p:cNvSpPr>
          <p:nvPr/>
        </p:nvSpPr>
        <p:spPr bwMode="auto">
          <a:xfrm>
            <a:off x="3813175" y="266382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6</a:t>
            </a:r>
            <a:endParaRPr lang="en-US" sz="2800" baseline="30000"/>
          </a:p>
        </p:txBody>
      </p:sp>
      <p:sp>
        <p:nvSpPr>
          <p:cNvPr id="818196" name="Text Box 20"/>
          <p:cNvSpPr txBox="1">
            <a:spLocks noChangeArrowheads="1"/>
          </p:cNvSpPr>
          <p:nvPr/>
        </p:nvSpPr>
        <p:spPr bwMode="auto">
          <a:xfrm>
            <a:off x="3813175" y="33909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6</a:t>
            </a:r>
            <a:endParaRPr lang="en-US" sz="2800" baseline="30000"/>
          </a:p>
        </p:txBody>
      </p:sp>
      <p:sp>
        <p:nvSpPr>
          <p:cNvPr id="818197" name="Text Box 21"/>
          <p:cNvSpPr txBox="1">
            <a:spLocks noChangeArrowheads="1"/>
          </p:cNvSpPr>
          <p:nvPr/>
        </p:nvSpPr>
        <p:spPr bwMode="auto">
          <a:xfrm>
            <a:off x="3813175" y="4117975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5</a:t>
            </a:r>
            <a:endParaRPr lang="en-US" sz="2800" baseline="30000"/>
          </a:p>
        </p:txBody>
      </p:sp>
      <p:sp>
        <p:nvSpPr>
          <p:cNvPr id="818198" name="Text Box 22"/>
          <p:cNvSpPr txBox="1">
            <a:spLocks noChangeArrowheads="1"/>
          </p:cNvSpPr>
          <p:nvPr/>
        </p:nvSpPr>
        <p:spPr bwMode="auto">
          <a:xfrm>
            <a:off x="3813175" y="484505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5</a:t>
            </a:r>
            <a:endParaRPr lang="en-US" sz="2800" baseline="30000"/>
          </a:p>
        </p:txBody>
      </p:sp>
      <p:sp>
        <p:nvSpPr>
          <p:cNvPr id="818199" name="Text Box 23"/>
          <p:cNvSpPr txBox="1">
            <a:spLocks noChangeArrowheads="1"/>
          </p:cNvSpPr>
          <p:nvPr/>
        </p:nvSpPr>
        <p:spPr bwMode="auto">
          <a:xfrm>
            <a:off x="3813175" y="5573713"/>
            <a:ext cx="679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4.5</a:t>
            </a:r>
            <a:endParaRPr lang="en-US" sz="2800" baseline="30000"/>
          </a:p>
        </p:txBody>
      </p:sp>
      <p:sp>
        <p:nvSpPr>
          <p:cNvPr id="22539" name="Rectangle 24"/>
          <p:cNvSpPr>
            <a:spLocks noChangeArrowheads="1"/>
          </p:cNvSpPr>
          <p:nvPr/>
        </p:nvSpPr>
        <p:spPr bwMode="auto">
          <a:xfrm>
            <a:off x="739775" y="1031875"/>
            <a:ext cx="774223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the weight of a shortest path from vertex i to vertex j with all intermediary vertices drawn from </a:t>
            </a:r>
            <a:r>
              <a:rPr lang="en-US" sz="2800">
                <a:latin typeface="Comic Sans MS" pitchFamily="66" charset="0"/>
              </a:rPr>
              <a:t>{1, 2, …, k}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195" grpId="0"/>
      <p:bldP spid="818196" grpId="0"/>
      <p:bldP spid="818197" grpId="0"/>
      <p:bldP spid="818198" grpId="0"/>
      <p:bldP spid="8181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4438E-EBFB-469A-92B8-8B18F0718922}" type="slidenum">
              <a:rPr lang="en-US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4835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b="1" smtClean="0"/>
              <a:t>Given: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Directed graph G = (V, 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Weight function w : E → </a:t>
            </a:r>
            <a:r>
              <a:rPr lang="en-US" b="1" smtClean="0"/>
              <a:t>R</a:t>
            </a:r>
          </a:p>
          <a:p>
            <a:pPr eaLnBrk="1" hangingPunct="1">
              <a:lnSpc>
                <a:spcPct val="120000"/>
              </a:lnSpc>
            </a:pPr>
            <a:r>
              <a:rPr lang="en-US" b="1" smtClean="0"/>
              <a:t>Compute: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The shortest paths between all pairs of vertices in a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Representation of the result: an      n × n matrix of shortest-path distances δ(u, v)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5900738" y="1292225"/>
            <a:ext cx="2986087" cy="2419350"/>
            <a:chOff x="297" y="778"/>
            <a:chExt cx="1881" cy="1524"/>
          </a:xfrm>
        </p:grpSpPr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151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152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6153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6165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166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6171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6172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95DAFF-1286-4BC2-9966-30A20050F76A}" type="slidenum">
              <a:rPr lang="en-US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Structure of a Shortest Path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8400"/>
            <a:ext cx="5884862" cy="51228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/>
              <a:t>k is not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Shortest path from i to j with intermediate vertices from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…, k} </a:t>
            </a:r>
            <a:r>
              <a:rPr lang="en-US" sz="2000" smtClean="0"/>
              <a:t>is a shortest path from i to j with intermediate vertices from 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…, k - 1}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>
                <a:sym typeface="Symbol" pitchFamily="18" charset="2"/>
              </a:rPr>
              <a:t>k is an intermediate vertex of path 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p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is a shortest path from i to k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p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is a shortest path from k to j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k is not intermediary vertex of p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, p</a:t>
            </a:r>
            <a:r>
              <a:rPr lang="en-US" sz="2000" baseline="-25000" smtClean="0">
                <a:sym typeface="Symbol" pitchFamily="18" charset="2"/>
              </a:rPr>
              <a:t>2</a:t>
            </a:r>
            <a:endParaRPr lang="en-US" sz="2000" smtClean="0">
              <a:sym typeface="Symbol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smtClean="0">
                <a:sym typeface="Symbol" pitchFamily="18" charset="2"/>
              </a:rPr>
              <a:t>p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 and p</a:t>
            </a:r>
            <a:r>
              <a:rPr lang="en-US" sz="2000" baseline="-25000" smtClean="0">
                <a:sym typeface="Symbol" pitchFamily="18" charset="2"/>
              </a:rPr>
              <a:t>2</a:t>
            </a:r>
            <a:r>
              <a:rPr lang="en-US" sz="2000" smtClean="0">
                <a:sym typeface="Symbol" pitchFamily="18" charset="2"/>
              </a:rPr>
              <a:t> are shortest paths from i to k with vertices from </a:t>
            </a: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  <a:sym typeface="Symbol" pitchFamily="18" charset="2"/>
              </a:rPr>
              <a:t>{1, 2, …, k - 1}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6099175" y="193357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8437563" y="18875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7297738" y="14811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02275" y="4027488"/>
            <a:ext cx="3522663" cy="920750"/>
            <a:chOff x="3466" y="2537"/>
            <a:chExt cx="2219" cy="580"/>
          </a:xfrm>
        </p:grpSpPr>
        <p:sp>
          <p:nvSpPr>
            <p:cNvPr id="23564" name="Oval 8"/>
            <p:cNvSpPr>
              <a:spLocks noChangeArrowheads="1"/>
            </p:cNvSpPr>
            <p:nvPr/>
          </p:nvSpPr>
          <p:spPr bwMode="auto">
            <a:xfrm>
              <a:off x="3466" y="285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3565" name="Oval 9"/>
            <p:cNvSpPr>
              <a:spLocks noChangeArrowheads="1"/>
            </p:cNvSpPr>
            <p:nvPr/>
          </p:nvSpPr>
          <p:spPr bwMode="auto">
            <a:xfrm>
              <a:off x="4433" y="25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3566" name="Oval 10"/>
            <p:cNvSpPr>
              <a:spLocks noChangeArrowheads="1"/>
            </p:cNvSpPr>
            <p:nvPr/>
          </p:nvSpPr>
          <p:spPr bwMode="auto">
            <a:xfrm>
              <a:off x="4456" y="2564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23567" name="Oval 11"/>
            <p:cNvSpPr>
              <a:spLocks noChangeArrowheads="1"/>
            </p:cNvSpPr>
            <p:nvPr/>
          </p:nvSpPr>
          <p:spPr bwMode="auto">
            <a:xfrm>
              <a:off x="5419" y="27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23568" name="Freeform 12"/>
            <p:cNvSpPr>
              <a:spLocks/>
            </p:cNvSpPr>
            <p:nvPr/>
          </p:nvSpPr>
          <p:spPr bwMode="auto">
            <a:xfrm>
              <a:off x="3705" y="2616"/>
              <a:ext cx="748" cy="278"/>
            </a:xfrm>
            <a:custGeom>
              <a:avLst/>
              <a:gdLst>
                <a:gd name="T0" fmla="*/ 0 w 748"/>
                <a:gd name="T1" fmla="*/ 278 h 278"/>
                <a:gd name="T2" fmla="*/ 96 w 748"/>
                <a:gd name="T3" fmla="*/ 163 h 278"/>
                <a:gd name="T4" fmla="*/ 134 w 748"/>
                <a:gd name="T5" fmla="*/ 154 h 278"/>
                <a:gd name="T6" fmla="*/ 288 w 748"/>
                <a:gd name="T7" fmla="*/ 134 h 278"/>
                <a:gd name="T8" fmla="*/ 451 w 748"/>
                <a:gd name="T9" fmla="*/ 139 h 278"/>
                <a:gd name="T10" fmla="*/ 513 w 748"/>
                <a:gd name="T11" fmla="*/ 67 h 278"/>
                <a:gd name="T12" fmla="*/ 748 w 748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8"/>
                <a:gd name="T22" fmla="*/ 0 h 278"/>
                <a:gd name="T23" fmla="*/ 748 w 748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8" h="278">
                  <a:moveTo>
                    <a:pt x="0" y="278"/>
                  </a:moveTo>
                  <a:cubicBezTo>
                    <a:pt x="32" y="240"/>
                    <a:pt x="61" y="199"/>
                    <a:pt x="96" y="163"/>
                  </a:cubicBezTo>
                  <a:cubicBezTo>
                    <a:pt x="97" y="161"/>
                    <a:pt x="132" y="154"/>
                    <a:pt x="134" y="154"/>
                  </a:cubicBezTo>
                  <a:cubicBezTo>
                    <a:pt x="185" y="147"/>
                    <a:pt x="237" y="140"/>
                    <a:pt x="288" y="134"/>
                  </a:cubicBezTo>
                  <a:cubicBezTo>
                    <a:pt x="347" y="139"/>
                    <a:pt x="391" y="143"/>
                    <a:pt x="451" y="139"/>
                  </a:cubicBezTo>
                  <a:cubicBezTo>
                    <a:pt x="479" y="121"/>
                    <a:pt x="487" y="86"/>
                    <a:pt x="513" y="67"/>
                  </a:cubicBezTo>
                  <a:cubicBezTo>
                    <a:pt x="575" y="22"/>
                    <a:pt x="672" y="0"/>
                    <a:pt x="74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Freeform 13"/>
            <p:cNvSpPr>
              <a:spLocks/>
            </p:cNvSpPr>
            <p:nvPr/>
          </p:nvSpPr>
          <p:spPr bwMode="auto">
            <a:xfrm>
              <a:off x="4693" y="2664"/>
              <a:ext cx="730" cy="149"/>
            </a:xfrm>
            <a:custGeom>
              <a:avLst/>
              <a:gdLst>
                <a:gd name="T0" fmla="*/ 0 w 730"/>
                <a:gd name="T1" fmla="*/ 14 h 149"/>
                <a:gd name="T2" fmla="*/ 68 w 730"/>
                <a:gd name="T3" fmla="*/ 0 h 149"/>
                <a:gd name="T4" fmla="*/ 279 w 730"/>
                <a:gd name="T5" fmla="*/ 43 h 149"/>
                <a:gd name="T6" fmla="*/ 327 w 730"/>
                <a:gd name="T7" fmla="*/ 77 h 149"/>
                <a:gd name="T8" fmla="*/ 442 w 730"/>
                <a:gd name="T9" fmla="*/ 120 h 149"/>
                <a:gd name="T10" fmla="*/ 639 w 730"/>
                <a:gd name="T11" fmla="*/ 120 h 149"/>
                <a:gd name="T12" fmla="*/ 730 w 730"/>
                <a:gd name="T13" fmla="*/ 149 h 1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0"/>
                <a:gd name="T22" fmla="*/ 0 h 149"/>
                <a:gd name="T23" fmla="*/ 730 w 730"/>
                <a:gd name="T24" fmla="*/ 149 h 1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0" h="149">
                  <a:moveTo>
                    <a:pt x="0" y="14"/>
                  </a:moveTo>
                  <a:cubicBezTo>
                    <a:pt x="58" y="4"/>
                    <a:pt x="36" y="11"/>
                    <a:pt x="68" y="0"/>
                  </a:cubicBezTo>
                  <a:cubicBezTo>
                    <a:pt x="144" y="5"/>
                    <a:pt x="207" y="19"/>
                    <a:pt x="279" y="43"/>
                  </a:cubicBezTo>
                  <a:cubicBezTo>
                    <a:pt x="294" y="59"/>
                    <a:pt x="306" y="70"/>
                    <a:pt x="327" y="77"/>
                  </a:cubicBezTo>
                  <a:cubicBezTo>
                    <a:pt x="367" y="106"/>
                    <a:pt x="394" y="114"/>
                    <a:pt x="442" y="120"/>
                  </a:cubicBezTo>
                  <a:cubicBezTo>
                    <a:pt x="532" y="116"/>
                    <a:pt x="559" y="111"/>
                    <a:pt x="639" y="120"/>
                  </a:cubicBezTo>
                  <a:cubicBezTo>
                    <a:pt x="670" y="124"/>
                    <a:pt x="697" y="149"/>
                    <a:pt x="730" y="14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1" name="Freeform 14"/>
          <p:cNvSpPr>
            <a:spLocks/>
          </p:cNvSpPr>
          <p:nvPr/>
        </p:nvSpPr>
        <p:spPr bwMode="auto">
          <a:xfrm>
            <a:off x="6523038" y="1879600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6183313" y="4013200"/>
            <a:ext cx="395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7966075" y="4029075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83" grpId="0"/>
      <p:bldP spid="8263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DF74D-6166-40A4-9EDE-12AE3A5E9509}" type="slidenum">
              <a:rPr lang="en-US"/>
              <a:pPr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Recursive Solution (cont.)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425" y="2944813"/>
            <a:ext cx="4652963" cy="33607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k </a:t>
            </a:r>
            <a:r>
              <a:rPr lang="en-US" smtClean="0">
                <a:sym typeface="Symbol" pitchFamily="18" charset="2"/>
              </a:rPr>
              <a:t>= 0</a:t>
            </a:r>
            <a:endParaRPr lang="en-US" smtClean="0"/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(k)</a:t>
            </a:r>
            <a:r>
              <a:rPr lang="en-US" smtClean="0"/>
              <a:t> =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28663" y="1266825"/>
            <a:ext cx="7296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827397" name="Text Box 5"/>
          <p:cNvSpPr txBox="1">
            <a:spLocks noChangeArrowheads="1"/>
          </p:cNvSpPr>
          <p:nvPr/>
        </p:nvSpPr>
        <p:spPr bwMode="auto">
          <a:xfrm>
            <a:off x="3795713" y="3654425"/>
            <a:ext cx="592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w</a:t>
            </a:r>
            <a:r>
              <a:rPr lang="en-US" sz="2800" baseline="-25000">
                <a:latin typeface="Comic Sans MS" pitchFamily="66" charset="0"/>
              </a:rPr>
              <a:t>ij</a:t>
            </a:r>
            <a:endParaRPr lang="en-US" sz="2800" baseline="300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71BCFA-9708-453D-ABD7-A4063BD513C8}" type="slidenum">
              <a:rPr lang="en-US"/>
              <a:pPr/>
              <a:t>22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Recursive Solution (cont.)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k </a:t>
            </a:r>
            <a:r>
              <a:rPr lang="en-US" smtClean="0">
                <a:sym typeface="Symbol" pitchFamily="18" charset="2"/>
              </a:rPr>
              <a:t> 1</a:t>
            </a:r>
            <a:endParaRPr lang="en-US" smtClean="0"/>
          </a:p>
          <a:p>
            <a:pPr eaLnBrk="1" hangingPunct="1">
              <a:lnSpc>
                <a:spcPct val="130000"/>
              </a:lnSpc>
            </a:pPr>
            <a:r>
              <a:rPr lang="en-US" b="1" smtClean="0"/>
              <a:t>Case 1:</a:t>
            </a:r>
            <a:r>
              <a:rPr lang="en-US" smtClean="0"/>
              <a:t> k is not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(k)</a:t>
            </a:r>
            <a:r>
              <a:rPr lang="en-US" smtClean="0"/>
              <a:t> =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6099175" y="43053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8437563" y="42592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7297738" y="38528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k</a:t>
            </a:r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6523038" y="4251325"/>
            <a:ext cx="1905000" cy="838200"/>
          </a:xfrm>
          <a:custGeom>
            <a:avLst/>
            <a:gdLst>
              <a:gd name="T0" fmla="*/ 0 w 1200"/>
              <a:gd name="T1" fmla="*/ 144 h 528"/>
              <a:gd name="T2" fmla="*/ 24 w 1200"/>
              <a:gd name="T3" fmla="*/ 67 h 528"/>
              <a:gd name="T4" fmla="*/ 139 w 1200"/>
              <a:gd name="T5" fmla="*/ 0 h 528"/>
              <a:gd name="T6" fmla="*/ 259 w 1200"/>
              <a:gd name="T7" fmla="*/ 48 h 528"/>
              <a:gd name="T8" fmla="*/ 331 w 1200"/>
              <a:gd name="T9" fmla="*/ 216 h 528"/>
              <a:gd name="T10" fmla="*/ 389 w 1200"/>
              <a:gd name="T11" fmla="*/ 250 h 528"/>
              <a:gd name="T12" fmla="*/ 537 w 1200"/>
              <a:gd name="T13" fmla="*/ 183 h 528"/>
              <a:gd name="T14" fmla="*/ 609 w 1200"/>
              <a:gd name="T15" fmla="*/ 211 h 528"/>
              <a:gd name="T16" fmla="*/ 624 w 1200"/>
              <a:gd name="T17" fmla="*/ 231 h 528"/>
              <a:gd name="T18" fmla="*/ 638 w 1200"/>
              <a:gd name="T19" fmla="*/ 240 h 528"/>
              <a:gd name="T20" fmla="*/ 648 w 1200"/>
              <a:gd name="T21" fmla="*/ 274 h 528"/>
              <a:gd name="T22" fmla="*/ 720 w 1200"/>
              <a:gd name="T23" fmla="*/ 408 h 528"/>
              <a:gd name="T24" fmla="*/ 854 w 1200"/>
              <a:gd name="T25" fmla="*/ 528 h 528"/>
              <a:gd name="T26" fmla="*/ 883 w 1200"/>
              <a:gd name="T27" fmla="*/ 523 h 528"/>
              <a:gd name="T28" fmla="*/ 917 w 1200"/>
              <a:gd name="T29" fmla="*/ 442 h 528"/>
              <a:gd name="T30" fmla="*/ 893 w 1200"/>
              <a:gd name="T31" fmla="*/ 283 h 528"/>
              <a:gd name="T32" fmla="*/ 897 w 1200"/>
              <a:gd name="T33" fmla="*/ 163 h 528"/>
              <a:gd name="T34" fmla="*/ 1013 w 1200"/>
              <a:gd name="T35" fmla="*/ 101 h 528"/>
              <a:gd name="T36" fmla="*/ 1200 w 1200"/>
              <a:gd name="T37" fmla="*/ 125 h 5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00"/>
              <a:gd name="T58" fmla="*/ 0 h 528"/>
              <a:gd name="T59" fmla="*/ 1200 w 1200"/>
              <a:gd name="T60" fmla="*/ 528 h 5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00" h="528">
                <a:moveTo>
                  <a:pt x="0" y="144"/>
                </a:moveTo>
                <a:cubicBezTo>
                  <a:pt x="9" y="119"/>
                  <a:pt x="15" y="93"/>
                  <a:pt x="24" y="67"/>
                </a:cubicBezTo>
                <a:cubicBezTo>
                  <a:pt x="39" y="22"/>
                  <a:pt x="99" y="6"/>
                  <a:pt x="139" y="0"/>
                </a:cubicBezTo>
                <a:cubicBezTo>
                  <a:pt x="204" y="4"/>
                  <a:pt x="224" y="0"/>
                  <a:pt x="259" y="48"/>
                </a:cubicBezTo>
                <a:cubicBezTo>
                  <a:pt x="272" y="97"/>
                  <a:pt x="285" y="186"/>
                  <a:pt x="331" y="216"/>
                </a:cubicBezTo>
                <a:cubicBezTo>
                  <a:pt x="344" y="236"/>
                  <a:pt x="366" y="242"/>
                  <a:pt x="389" y="250"/>
                </a:cubicBezTo>
                <a:cubicBezTo>
                  <a:pt x="444" y="238"/>
                  <a:pt x="481" y="195"/>
                  <a:pt x="537" y="183"/>
                </a:cubicBezTo>
                <a:cubicBezTo>
                  <a:pt x="565" y="187"/>
                  <a:pt x="586" y="196"/>
                  <a:pt x="609" y="211"/>
                </a:cubicBezTo>
                <a:cubicBezTo>
                  <a:pt x="614" y="218"/>
                  <a:pt x="618" y="225"/>
                  <a:pt x="624" y="231"/>
                </a:cubicBezTo>
                <a:cubicBezTo>
                  <a:pt x="628" y="235"/>
                  <a:pt x="635" y="236"/>
                  <a:pt x="638" y="240"/>
                </a:cubicBezTo>
                <a:cubicBezTo>
                  <a:pt x="640" y="243"/>
                  <a:pt x="647" y="272"/>
                  <a:pt x="648" y="274"/>
                </a:cubicBezTo>
                <a:cubicBezTo>
                  <a:pt x="664" y="317"/>
                  <a:pt x="686" y="376"/>
                  <a:pt x="720" y="408"/>
                </a:cubicBezTo>
                <a:cubicBezTo>
                  <a:pt x="738" y="463"/>
                  <a:pt x="802" y="509"/>
                  <a:pt x="854" y="528"/>
                </a:cubicBezTo>
                <a:cubicBezTo>
                  <a:pt x="864" y="526"/>
                  <a:pt x="874" y="527"/>
                  <a:pt x="883" y="523"/>
                </a:cubicBezTo>
                <a:cubicBezTo>
                  <a:pt x="892" y="519"/>
                  <a:pt x="914" y="452"/>
                  <a:pt x="917" y="442"/>
                </a:cubicBezTo>
                <a:cubicBezTo>
                  <a:pt x="913" y="380"/>
                  <a:pt x="910" y="339"/>
                  <a:pt x="893" y="283"/>
                </a:cubicBezTo>
                <a:cubicBezTo>
                  <a:pt x="888" y="247"/>
                  <a:pt x="880" y="197"/>
                  <a:pt x="897" y="163"/>
                </a:cubicBezTo>
                <a:cubicBezTo>
                  <a:pt x="908" y="142"/>
                  <a:pt x="989" y="107"/>
                  <a:pt x="1013" y="101"/>
                </a:cubicBezTo>
                <a:cubicBezTo>
                  <a:pt x="1060" y="67"/>
                  <a:pt x="1146" y="125"/>
                  <a:pt x="1200" y="125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331788" y="1198563"/>
            <a:ext cx="8280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828425" name="Text Box 9"/>
          <p:cNvSpPr txBox="1">
            <a:spLocks noChangeArrowheads="1"/>
          </p:cNvSpPr>
          <p:nvPr/>
        </p:nvSpPr>
        <p:spPr bwMode="auto">
          <a:xfrm>
            <a:off x="2282825" y="4806950"/>
            <a:ext cx="1074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2BBFD-06EF-4C82-AD83-EE7916A67A5F}" type="slidenum">
              <a:rPr lang="en-US"/>
              <a:pPr/>
              <a:t>23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Recursive Solution (cont.)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835275"/>
            <a:ext cx="5637212" cy="336073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/>
              <a:t>k </a:t>
            </a:r>
            <a:r>
              <a:rPr lang="en-US" smtClean="0">
                <a:sym typeface="Symbol" pitchFamily="18" charset="2"/>
              </a:rPr>
              <a:t> 1</a:t>
            </a:r>
            <a:endParaRPr lang="en-US" smtClean="0"/>
          </a:p>
          <a:p>
            <a:pPr eaLnBrk="1" hangingPunct="1">
              <a:lnSpc>
                <a:spcPct val="130000"/>
              </a:lnSpc>
            </a:pPr>
            <a:r>
              <a:rPr lang="en-US" b="1" smtClean="0"/>
              <a:t>Case 2:</a:t>
            </a:r>
            <a:r>
              <a:rPr lang="en-US" smtClean="0"/>
              <a:t> k is an intermediate vertex of path p</a:t>
            </a:r>
          </a:p>
          <a:p>
            <a:pPr eaLnBrk="1" hangingPunct="1">
              <a:lnSpc>
                <a:spcPct val="130000"/>
              </a:lnSpc>
            </a:pPr>
            <a:r>
              <a:rPr lang="en-US" smtClean="0">
                <a:latin typeface="Comic Sans MS" pitchFamily="66" charset="0"/>
              </a:rPr>
              <a:t>d</a:t>
            </a:r>
            <a:r>
              <a:rPr lang="en-US" sz="2000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(k)</a:t>
            </a:r>
            <a:r>
              <a:rPr lang="en-US" smtClean="0"/>
              <a:t> =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31788" y="1198563"/>
            <a:ext cx="82804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d</a:t>
            </a:r>
            <a:r>
              <a:rPr lang="en-US" sz="2800" baseline="-25000">
                <a:solidFill>
                  <a:srgbClr val="336699"/>
                </a:solidFill>
                <a:latin typeface="Comic Sans MS" pitchFamily="66" charset="0"/>
              </a:rPr>
              <a:t>ij</a:t>
            </a:r>
            <a:r>
              <a:rPr lang="en-US" sz="2800" baseline="30000">
                <a:solidFill>
                  <a:srgbClr val="336699"/>
                </a:solidFill>
                <a:latin typeface="Comic Sans MS" pitchFamily="66" charset="0"/>
              </a:rPr>
              <a:t>(k)</a:t>
            </a:r>
            <a:r>
              <a:rPr lang="en-US" sz="2800">
                <a:solidFill>
                  <a:srgbClr val="336699"/>
                </a:solidFill>
              </a:rPr>
              <a:t> = the weight of a shortest path from vertex i to vertex j with all intermediary vertices drawn from   </a:t>
            </a:r>
            <a:r>
              <a:rPr lang="en-US" sz="2800">
                <a:solidFill>
                  <a:srgbClr val="336699"/>
                </a:solidFill>
                <a:latin typeface="Comic Sans MS" pitchFamily="66" charset="0"/>
              </a:rPr>
              <a:t>{1, 2, …, k}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5251450" y="43862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6786563" y="38862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6823075" y="3929063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8351838" y="41640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j</a:t>
            </a:r>
          </a:p>
        </p:txBody>
      </p:sp>
      <p:sp>
        <p:nvSpPr>
          <p:cNvPr id="26634" name="Freeform 9"/>
          <p:cNvSpPr>
            <a:spLocks/>
          </p:cNvSpPr>
          <p:nvPr/>
        </p:nvSpPr>
        <p:spPr bwMode="auto">
          <a:xfrm>
            <a:off x="5630863" y="4011613"/>
            <a:ext cx="1187450" cy="441325"/>
          </a:xfrm>
          <a:custGeom>
            <a:avLst/>
            <a:gdLst>
              <a:gd name="T0" fmla="*/ 0 w 748"/>
              <a:gd name="T1" fmla="*/ 278 h 278"/>
              <a:gd name="T2" fmla="*/ 96 w 748"/>
              <a:gd name="T3" fmla="*/ 163 h 278"/>
              <a:gd name="T4" fmla="*/ 134 w 748"/>
              <a:gd name="T5" fmla="*/ 154 h 278"/>
              <a:gd name="T6" fmla="*/ 288 w 748"/>
              <a:gd name="T7" fmla="*/ 134 h 278"/>
              <a:gd name="T8" fmla="*/ 451 w 748"/>
              <a:gd name="T9" fmla="*/ 139 h 278"/>
              <a:gd name="T10" fmla="*/ 513 w 748"/>
              <a:gd name="T11" fmla="*/ 67 h 278"/>
              <a:gd name="T12" fmla="*/ 748 w 748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48"/>
              <a:gd name="T22" fmla="*/ 0 h 278"/>
              <a:gd name="T23" fmla="*/ 748 w 748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48" h="278">
                <a:moveTo>
                  <a:pt x="0" y="278"/>
                </a:moveTo>
                <a:cubicBezTo>
                  <a:pt x="32" y="240"/>
                  <a:pt x="61" y="199"/>
                  <a:pt x="96" y="163"/>
                </a:cubicBezTo>
                <a:cubicBezTo>
                  <a:pt x="97" y="161"/>
                  <a:pt x="132" y="154"/>
                  <a:pt x="134" y="154"/>
                </a:cubicBezTo>
                <a:cubicBezTo>
                  <a:pt x="185" y="147"/>
                  <a:pt x="237" y="140"/>
                  <a:pt x="288" y="134"/>
                </a:cubicBezTo>
                <a:cubicBezTo>
                  <a:pt x="347" y="139"/>
                  <a:pt x="391" y="143"/>
                  <a:pt x="451" y="139"/>
                </a:cubicBezTo>
                <a:cubicBezTo>
                  <a:pt x="479" y="121"/>
                  <a:pt x="487" y="86"/>
                  <a:pt x="513" y="67"/>
                </a:cubicBezTo>
                <a:cubicBezTo>
                  <a:pt x="575" y="22"/>
                  <a:pt x="672" y="0"/>
                  <a:pt x="7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Freeform 10"/>
          <p:cNvSpPr>
            <a:spLocks/>
          </p:cNvSpPr>
          <p:nvPr/>
        </p:nvSpPr>
        <p:spPr bwMode="auto">
          <a:xfrm>
            <a:off x="7199313" y="4087813"/>
            <a:ext cx="1158875" cy="236537"/>
          </a:xfrm>
          <a:custGeom>
            <a:avLst/>
            <a:gdLst>
              <a:gd name="T0" fmla="*/ 0 w 730"/>
              <a:gd name="T1" fmla="*/ 14 h 149"/>
              <a:gd name="T2" fmla="*/ 68 w 730"/>
              <a:gd name="T3" fmla="*/ 0 h 149"/>
              <a:gd name="T4" fmla="*/ 279 w 730"/>
              <a:gd name="T5" fmla="*/ 43 h 149"/>
              <a:gd name="T6" fmla="*/ 327 w 730"/>
              <a:gd name="T7" fmla="*/ 77 h 149"/>
              <a:gd name="T8" fmla="*/ 442 w 730"/>
              <a:gd name="T9" fmla="*/ 120 h 149"/>
              <a:gd name="T10" fmla="*/ 639 w 730"/>
              <a:gd name="T11" fmla="*/ 120 h 149"/>
              <a:gd name="T12" fmla="*/ 730 w 730"/>
              <a:gd name="T13" fmla="*/ 149 h 1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149"/>
              <a:gd name="T23" fmla="*/ 730 w 730"/>
              <a:gd name="T24" fmla="*/ 149 h 1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149">
                <a:moveTo>
                  <a:pt x="0" y="14"/>
                </a:moveTo>
                <a:cubicBezTo>
                  <a:pt x="58" y="4"/>
                  <a:pt x="36" y="11"/>
                  <a:pt x="68" y="0"/>
                </a:cubicBezTo>
                <a:cubicBezTo>
                  <a:pt x="144" y="5"/>
                  <a:pt x="207" y="19"/>
                  <a:pt x="279" y="43"/>
                </a:cubicBezTo>
                <a:cubicBezTo>
                  <a:pt x="294" y="59"/>
                  <a:pt x="306" y="70"/>
                  <a:pt x="327" y="77"/>
                </a:cubicBezTo>
                <a:cubicBezTo>
                  <a:pt x="367" y="106"/>
                  <a:pt x="394" y="114"/>
                  <a:pt x="442" y="120"/>
                </a:cubicBezTo>
                <a:cubicBezTo>
                  <a:pt x="532" y="116"/>
                  <a:pt x="559" y="111"/>
                  <a:pt x="639" y="120"/>
                </a:cubicBezTo>
                <a:cubicBezTo>
                  <a:pt x="670" y="124"/>
                  <a:pt x="697" y="149"/>
                  <a:pt x="730" y="14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451" name="Text Box 11"/>
          <p:cNvSpPr txBox="1">
            <a:spLocks noChangeArrowheads="1"/>
          </p:cNvSpPr>
          <p:nvPr/>
        </p:nvSpPr>
        <p:spPr bwMode="auto">
          <a:xfrm>
            <a:off x="2212975" y="4778375"/>
            <a:ext cx="2551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D7A15D-9481-47BD-AE41-58CB191E6331}" type="slidenum">
              <a:rPr lang="en-US"/>
              <a:pPr/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Computing the Shortest Path Weights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705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(k)</a:t>
            </a:r>
            <a:r>
              <a:rPr lang="en-US" smtClean="0">
                <a:solidFill>
                  <a:srgbClr val="DD0111"/>
                </a:solidFill>
              </a:rPr>
              <a:t> = 	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w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smtClean="0">
                <a:solidFill>
                  <a:srgbClr val="DD0111"/>
                </a:solidFill>
              </a:rPr>
              <a:t>					if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k = 0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			min {d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ij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(k-1)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, 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ik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(k-1)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 + d</a:t>
            </a:r>
            <a:r>
              <a:rPr lang="en-US" baseline="-25000" smtClean="0">
                <a:solidFill>
                  <a:srgbClr val="DD0111"/>
                </a:solidFill>
                <a:latin typeface="Comic Sans MS" pitchFamily="66" charset="0"/>
              </a:rPr>
              <a:t>kj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</a:rPr>
              <a:t>(k-1)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}	</a:t>
            </a:r>
            <a:r>
              <a:rPr lang="en-US" smtClean="0">
                <a:solidFill>
                  <a:srgbClr val="DD0111"/>
                </a:solidFill>
              </a:rPr>
              <a:t>if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 k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 1</a:t>
            </a:r>
            <a:endParaRPr lang="en-US" sz="1600" smtClean="0">
              <a:solidFill>
                <a:srgbClr val="DD0111"/>
              </a:solidFill>
              <a:latin typeface="Comic Sans MS" pitchFamily="66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 The final solution: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30000" smtClean="0">
                <a:latin typeface="Comic Sans MS" pitchFamily="66" charset="0"/>
              </a:rPr>
              <a:t>(n)</a:t>
            </a:r>
            <a:r>
              <a:rPr lang="en-US" smtClean="0"/>
              <a:t> = (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(n)</a:t>
            </a:r>
            <a:r>
              <a:rPr lang="en-US" smtClean="0"/>
              <a:t>): </a:t>
            </a:r>
          </a:p>
          <a:p>
            <a:pPr eaLnBrk="1" hangingPunct="1">
              <a:buFontTx/>
              <a:buNone/>
            </a:pPr>
            <a:r>
              <a:rPr lang="en-US" smtClean="0"/>
              <a:t>			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(n) </a:t>
            </a:r>
            <a:r>
              <a:rPr lang="en-US" smtClean="0">
                <a:latin typeface="Comic Sans MS" pitchFamily="66" charset="0"/>
              </a:rPr>
              <a:t>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(i, j)  i, j  V</a:t>
            </a:r>
            <a:endParaRPr lang="en-US" baseline="300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 rot="5400000">
            <a:off x="6394451" y="4083050"/>
            <a:ext cx="260350" cy="16605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6378575" y="4097338"/>
            <a:ext cx="260350" cy="16573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532063" y="4079875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5691188" y="4097338"/>
            <a:ext cx="1663700" cy="1666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6367463" y="4784725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362700" y="37306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j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5413375" y="47386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1862138" y="5383213"/>
            <a:ext cx="67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(k-1)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27263" y="3617913"/>
            <a:ext cx="1952625" cy="2128837"/>
            <a:chOff x="1133" y="1967"/>
            <a:chExt cx="1230" cy="1341"/>
          </a:xfrm>
        </p:grpSpPr>
        <p:grpSp>
          <p:nvGrpSpPr>
            <p:cNvPr id="27673" name="Group 13"/>
            <p:cNvGrpSpPr>
              <a:grpSpLocks/>
            </p:cNvGrpSpPr>
            <p:nvPr/>
          </p:nvGrpSpPr>
          <p:grpSpPr bwMode="auto">
            <a:xfrm>
              <a:off x="1133" y="2645"/>
              <a:ext cx="1230" cy="231"/>
              <a:chOff x="648" y="1930"/>
              <a:chExt cx="1230" cy="231"/>
            </a:xfrm>
          </p:grpSpPr>
          <p:sp>
            <p:nvSpPr>
              <p:cNvPr id="27676" name="Rectangle 14"/>
              <p:cNvSpPr>
                <a:spLocks noChangeArrowheads="1"/>
              </p:cNvSpPr>
              <p:nvPr/>
            </p:nvSpPr>
            <p:spPr bwMode="auto">
              <a:xfrm rot="5400000">
                <a:off x="1278" y="1539"/>
                <a:ext cx="164" cy="103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Text Box 15"/>
              <p:cNvSpPr txBox="1">
                <a:spLocks noChangeArrowheads="1"/>
              </p:cNvSpPr>
              <p:nvPr/>
            </p:nvSpPr>
            <p:spPr bwMode="auto">
              <a:xfrm>
                <a:off x="648" y="1930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i</a:t>
                </a:r>
              </a:p>
            </p:txBody>
          </p:sp>
        </p:grpSp>
        <p:sp>
          <p:nvSpPr>
            <p:cNvPr id="27674" name="Rectangle 16"/>
            <p:cNvSpPr>
              <a:spLocks noChangeArrowheads="1"/>
            </p:cNvSpPr>
            <p:nvPr/>
          </p:nvSpPr>
          <p:spPr bwMode="auto">
            <a:xfrm>
              <a:off x="1734" y="2259"/>
              <a:ext cx="164" cy="104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Text Box 17"/>
            <p:cNvSpPr txBox="1">
              <a:spLocks noChangeArrowheads="1"/>
            </p:cNvSpPr>
            <p:nvPr/>
          </p:nvSpPr>
          <p:spPr bwMode="auto">
            <a:xfrm>
              <a:off x="1739" y="1967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</p:grp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5116513" y="5400675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(k)</a:t>
            </a:r>
          </a:p>
        </p:txBody>
      </p:sp>
      <p:sp>
        <p:nvSpPr>
          <p:cNvPr id="830483" name="Rectangle 19"/>
          <p:cNvSpPr>
            <a:spLocks noChangeArrowheads="1"/>
          </p:cNvSpPr>
          <p:nvPr/>
        </p:nvSpPr>
        <p:spPr bwMode="auto">
          <a:xfrm>
            <a:off x="2733675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84" name="Rectangle 20"/>
          <p:cNvSpPr>
            <a:spLocks noChangeArrowheads="1"/>
          </p:cNvSpPr>
          <p:nvPr/>
        </p:nvSpPr>
        <p:spPr bwMode="auto">
          <a:xfrm>
            <a:off x="3175000" y="4248150"/>
            <a:ext cx="285750" cy="252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85" name="Rectangle 21"/>
          <p:cNvSpPr>
            <a:spLocks noChangeArrowheads="1"/>
          </p:cNvSpPr>
          <p:nvPr/>
        </p:nvSpPr>
        <p:spPr bwMode="auto">
          <a:xfrm>
            <a:off x="3167063" y="4767263"/>
            <a:ext cx="285750" cy="25241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AutoShape 22"/>
          <p:cNvSpPr>
            <a:spLocks noChangeArrowheads="1"/>
          </p:cNvSpPr>
          <p:nvPr/>
        </p:nvSpPr>
        <p:spPr bwMode="auto">
          <a:xfrm>
            <a:off x="4614863" y="4648200"/>
            <a:ext cx="503237" cy="449263"/>
          </a:xfrm>
          <a:prstGeom prst="rightArrow">
            <a:avLst>
              <a:gd name="adj1" fmla="val 50000"/>
              <a:gd name="adj2" fmla="val 280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717800" y="4227513"/>
            <a:ext cx="444500" cy="458787"/>
            <a:chOff x="1442" y="2351"/>
            <a:chExt cx="280" cy="289"/>
          </a:xfrm>
        </p:grpSpPr>
        <p:sp>
          <p:nvSpPr>
            <p:cNvPr id="27671" name="Freeform 24"/>
            <p:cNvSpPr>
              <a:spLocks/>
            </p:cNvSpPr>
            <p:nvPr/>
          </p:nvSpPr>
          <p:spPr bwMode="auto">
            <a:xfrm>
              <a:off x="1542" y="2448"/>
              <a:ext cx="180" cy="192"/>
            </a:xfrm>
            <a:custGeom>
              <a:avLst/>
              <a:gdLst>
                <a:gd name="T0" fmla="*/ 0 w 180"/>
                <a:gd name="T1" fmla="*/ 192 h 192"/>
                <a:gd name="T2" fmla="*/ 24 w 180"/>
                <a:gd name="T3" fmla="*/ 78 h 192"/>
                <a:gd name="T4" fmla="*/ 78 w 180"/>
                <a:gd name="T5" fmla="*/ 24 h 192"/>
                <a:gd name="T6" fmla="*/ 180 w 180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"/>
                <a:gd name="T13" fmla="*/ 0 h 192"/>
                <a:gd name="T14" fmla="*/ 180 w 180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" h="192">
                  <a:moveTo>
                    <a:pt x="0" y="192"/>
                  </a:moveTo>
                  <a:cubicBezTo>
                    <a:pt x="5" y="149"/>
                    <a:pt x="11" y="106"/>
                    <a:pt x="24" y="78"/>
                  </a:cubicBezTo>
                  <a:cubicBezTo>
                    <a:pt x="37" y="50"/>
                    <a:pt x="52" y="37"/>
                    <a:pt x="78" y="24"/>
                  </a:cubicBezTo>
                  <a:cubicBezTo>
                    <a:pt x="104" y="11"/>
                    <a:pt x="164" y="4"/>
                    <a:pt x="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Text Box 25"/>
            <p:cNvSpPr txBox="1">
              <a:spLocks noChangeArrowheads="1"/>
            </p:cNvSpPr>
            <p:nvPr/>
          </p:nvSpPr>
          <p:spPr bwMode="auto">
            <a:xfrm>
              <a:off x="1442" y="2351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27668" name="AutoShape 26"/>
          <p:cNvSpPr>
            <a:spLocks/>
          </p:cNvSpPr>
          <p:nvPr/>
        </p:nvSpPr>
        <p:spPr bwMode="auto">
          <a:xfrm>
            <a:off x="2025650" y="1276350"/>
            <a:ext cx="88900" cy="1085850"/>
          </a:xfrm>
          <a:prstGeom prst="leftBrace">
            <a:avLst>
              <a:gd name="adj1" fmla="val 10178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0491" name="Text Box 27"/>
          <p:cNvSpPr txBox="1">
            <a:spLocks noChangeArrowheads="1"/>
          </p:cNvSpPr>
          <p:nvPr/>
        </p:nvSpPr>
        <p:spPr bwMode="auto">
          <a:xfrm>
            <a:off x="2536825" y="5013325"/>
            <a:ext cx="671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(i, k)</a:t>
            </a:r>
          </a:p>
        </p:txBody>
      </p:sp>
      <p:sp>
        <p:nvSpPr>
          <p:cNvPr id="830492" name="Text Box 28"/>
          <p:cNvSpPr txBox="1">
            <a:spLocks noChangeArrowheads="1"/>
          </p:cNvSpPr>
          <p:nvPr/>
        </p:nvSpPr>
        <p:spPr bwMode="auto">
          <a:xfrm>
            <a:off x="3470275" y="418465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(k, j)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83" grpId="0" animBg="1"/>
      <p:bldP spid="830484" grpId="0" animBg="1"/>
      <p:bldP spid="830485" grpId="0" animBg="1"/>
      <p:bldP spid="830491" grpId="0"/>
      <p:bldP spid="8304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38BCF-B711-46E8-85DF-D6F732A6E03C}" type="slidenum">
              <a:rPr lang="en-US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Floyd-Warshall algorithm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85800" y="2057400"/>
            <a:ext cx="83375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>
                <a:latin typeface="Courier New" pitchFamily="49" charset="0"/>
                <a:cs typeface="Times New Roman" pitchFamily="18" charset="0"/>
              </a:rPr>
              <a:t>Floyd-Warshall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01 D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W    // D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(0)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// compute D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j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05     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D[i][k] + D[k][j]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&lt;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D[i][j]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06            D[i][j]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D[i][k] + D[k][j]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07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D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b="1">
                <a:latin typeface="Courier New" pitchFamily="49" charset="0"/>
                <a:cs typeface="Times New Roman" pitchFamily="18" charset="0"/>
              </a:rPr>
              <a:t>Running Time: O(n</a:t>
            </a:r>
            <a:r>
              <a:rPr lang="en-US" sz="3200" b="1" baseline="30000">
                <a:latin typeface="Courier New" pitchFamily="49" charset="0"/>
                <a:cs typeface="Times New Roman" pitchFamily="18" charset="0"/>
              </a:rPr>
              <a:t>3</a:t>
            </a:r>
            <a:r>
              <a:rPr lang="en-US" sz="3200" b="1">
                <a:latin typeface="Courier New" pitchFamily="49" charset="0"/>
                <a:cs typeface="Times New Roman" pitchFamily="18" charset="0"/>
              </a:rPr>
              <a:t>)</a:t>
            </a:r>
            <a:endParaRPr lang="en-US" sz="3200" b="1" baseline="3000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3090F-91B6-433B-BD8B-D224B0B5BF87}" type="slidenum">
              <a:rPr lang="en-US"/>
              <a:pPr/>
              <a:t>26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predecessor matrix 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011488"/>
            <a:ext cx="8229600" cy="885825"/>
          </a:xfrm>
        </p:spPr>
        <p:txBody>
          <a:bodyPr/>
          <a:lstStyle/>
          <a:p>
            <a:pPr lvl="1" eaLnBrk="1" hangingPunct="1">
              <a:buNone/>
            </a:pPr>
            <a:endParaRPr lang="en-US" i="1" dirty="0" smtClean="0"/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685800" y="1447800"/>
            <a:ext cx="8337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800" i="1">
                <a:latin typeface="Verdana" pitchFamily="34" charset="0"/>
              </a:rPr>
              <a:t>How do we compute the predecessor matrix?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sz="2400">
                <a:latin typeface="Verdana" pitchFamily="34" charset="0"/>
              </a:rPr>
              <a:t>Initialization:</a:t>
            </a:r>
          </a:p>
        </p:txBody>
      </p:sp>
      <p:graphicFrame>
        <p:nvGraphicFramePr>
          <p:cNvPr id="870405" name="Object 5"/>
          <p:cNvGraphicFramePr>
            <a:graphicFrameLocks noChangeAspect="1"/>
          </p:cNvGraphicFramePr>
          <p:nvPr/>
        </p:nvGraphicFramePr>
        <p:xfrm>
          <a:off x="3733800" y="2130425"/>
          <a:ext cx="4572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234880" imgH="482400" progId="Equation.DSMT4">
                  <p:embed/>
                </p:oleObj>
              </mc:Choice>
              <mc:Fallback>
                <p:oleObj name="Equation" r:id="rId3" imgW="22348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0425"/>
                        <a:ext cx="45720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06" name="Rectangle 6"/>
          <p:cNvSpPr>
            <a:spLocks noChangeArrowheads="1"/>
          </p:cNvSpPr>
          <p:nvPr/>
        </p:nvSpPr>
        <p:spPr bwMode="auto">
          <a:xfrm>
            <a:off x="1187450" y="3810000"/>
            <a:ext cx="74231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Floyd-Warshall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01 …</a:t>
            </a:r>
            <a:endParaRPr lang="en-US" baseline="30000" dirty="0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¬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// compute D</a:t>
            </a:r>
            <a:r>
              <a:rPr lang="en-US" baseline="30000" dirty="0">
                <a:latin typeface="Courier New" pitchFamily="49" charset="0"/>
                <a:cs typeface="Times New Roman" pitchFamily="18" charset="0"/>
              </a:rPr>
              <a:t>(k)</a:t>
            </a:r>
            <a:endParaRPr lang="en-US" b="1" dirty="0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¬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¬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05        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D[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][k] + D[k][j]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D[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06            D[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¬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D[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][k] + D[k][j]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07            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P[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][j] </a:t>
            </a:r>
            <a:r>
              <a:rPr lang="en-US" dirty="0">
                <a:solidFill>
                  <a:srgbClr val="0000CC"/>
                </a:solidFill>
                <a:latin typeface="Symbol" pitchFamily="18" charset="2"/>
                <a:cs typeface="Times New Roman" pitchFamily="18" charset="0"/>
              </a:rPr>
              <a:t>¬ </a:t>
            </a:r>
            <a:r>
              <a:rPr lang="en-US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k</a:t>
            </a:r>
            <a:endParaRPr lang="en-US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08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build="p" autoUpdateAnimBg="0"/>
      <p:bldP spid="870404" grpId="0" build="p" bldLvl="2" autoUpdateAnimBg="0"/>
      <p:bldP spid="87040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3B0143-DAE8-4B31-9F6A-023B1B5D9164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30034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035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036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037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038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039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0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1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042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043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044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045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6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7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48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049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050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1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2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3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54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055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056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32539" name="Group 27"/>
          <p:cNvGraphicFramePr>
            <a:graphicFrameLocks noGrp="1"/>
          </p:cNvGraphicFramePr>
          <p:nvPr/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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9" name="Text Box 65"/>
          <p:cNvSpPr txBox="1">
            <a:spLocks noChangeArrowheads="1"/>
          </p:cNvSpPr>
          <p:nvPr/>
        </p:nvSpPr>
        <p:spPr bwMode="auto">
          <a:xfrm>
            <a:off x="2997200" y="1095375"/>
            <a:ext cx="1044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(0)</a:t>
            </a:r>
            <a:r>
              <a:rPr lang="en-US">
                <a:latin typeface="Comic Sans MS" pitchFamily="66" charset="0"/>
              </a:rPr>
              <a:t> = W</a:t>
            </a:r>
            <a:endParaRPr lang="en-US" baseline="30000">
              <a:latin typeface="Comic Sans MS" pitchFamily="66" charset="0"/>
            </a:endParaRPr>
          </a:p>
        </p:txBody>
      </p:sp>
      <p:sp>
        <p:nvSpPr>
          <p:cNvPr id="29740" name="Text Box 66"/>
          <p:cNvSpPr txBox="1">
            <a:spLocks noChangeArrowheads="1"/>
          </p:cNvSpPr>
          <p:nvPr/>
        </p:nvSpPr>
        <p:spPr bwMode="auto">
          <a:xfrm>
            <a:off x="6359525" y="1085850"/>
            <a:ext cx="528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(1)</a:t>
            </a:r>
          </a:p>
        </p:txBody>
      </p:sp>
      <p:graphicFrame>
        <p:nvGraphicFramePr>
          <p:cNvPr id="832579" name="Group 67"/>
          <p:cNvGraphicFramePr>
            <a:graphicFrameLocks noGrp="1"/>
          </p:cNvGraphicFramePr>
          <p:nvPr/>
        </p:nvGraphicFramePr>
        <p:xfrm>
          <a:off x="6648450" y="1641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/>
                <a:gridCol w="460375"/>
                <a:gridCol w="457200"/>
                <a:gridCol w="460375"/>
                <a:gridCol w="458787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2617" name="Text Box 105"/>
          <p:cNvSpPr txBox="1">
            <a:spLocks noChangeArrowheads="1"/>
          </p:cNvSpPr>
          <p:nvPr/>
        </p:nvSpPr>
        <p:spPr bwMode="auto">
          <a:xfrm>
            <a:off x="7151688" y="3005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832618" name="Text Box 106"/>
          <p:cNvSpPr txBox="1">
            <a:spLocks noChangeArrowheads="1"/>
          </p:cNvSpPr>
          <p:nvPr/>
        </p:nvSpPr>
        <p:spPr bwMode="auto">
          <a:xfrm>
            <a:off x="7562850" y="30051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-5</a:t>
            </a:r>
          </a:p>
        </p:txBody>
      </p:sp>
      <p:sp>
        <p:nvSpPr>
          <p:cNvPr id="832619" name="Text Box 107"/>
          <p:cNvSpPr txBox="1">
            <a:spLocks noChangeArrowheads="1"/>
          </p:cNvSpPr>
          <p:nvPr/>
        </p:nvSpPr>
        <p:spPr bwMode="auto">
          <a:xfrm>
            <a:off x="8491538" y="3005138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-2</a:t>
            </a: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6719888" y="1652588"/>
            <a:ext cx="2179637" cy="2266950"/>
            <a:chOff x="4125" y="1041"/>
            <a:chExt cx="1373" cy="1428"/>
          </a:xfrm>
        </p:grpSpPr>
        <p:sp>
          <p:nvSpPr>
            <p:cNvPr id="30012" name="Text Box 109"/>
            <p:cNvSpPr txBox="1">
              <a:spLocks noChangeArrowheads="1"/>
            </p:cNvSpPr>
            <p:nvPr/>
          </p:nvSpPr>
          <p:spPr bwMode="auto">
            <a:xfrm>
              <a:off x="4125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13" name="Text Box 110"/>
            <p:cNvSpPr txBox="1">
              <a:spLocks noChangeArrowheads="1"/>
            </p:cNvSpPr>
            <p:nvPr/>
          </p:nvSpPr>
          <p:spPr bwMode="auto">
            <a:xfrm>
              <a:off x="4408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014" name="Text Box 111"/>
            <p:cNvSpPr txBox="1">
              <a:spLocks noChangeArrowheads="1"/>
            </p:cNvSpPr>
            <p:nvPr/>
          </p:nvSpPr>
          <p:spPr bwMode="auto">
            <a:xfrm>
              <a:off x="4692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30015" name="Text Box 112"/>
            <p:cNvSpPr txBox="1">
              <a:spLocks noChangeArrowheads="1"/>
            </p:cNvSpPr>
            <p:nvPr/>
          </p:nvSpPr>
          <p:spPr bwMode="auto">
            <a:xfrm>
              <a:off x="4975" y="108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6" name="Text Box 113"/>
            <p:cNvSpPr txBox="1">
              <a:spLocks noChangeArrowheads="1"/>
            </p:cNvSpPr>
            <p:nvPr/>
          </p:nvSpPr>
          <p:spPr bwMode="auto">
            <a:xfrm>
              <a:off x="5211" y="104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30017" name="Text Box 114"/>
            <p:cNvSpPr txBox="1">
              <a:spLocks noChangeArrowheads="1"/>
            </p:cNvSpPr>
            <p:nvPr/>
          </p:nvSpPr>
          <p:spPr bwMode="auto">
            <a:xfrm>
              <a:off x="4131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8" name="Text Box 115"/>
            <p:cNvSpPr txBox="1">
              <a:spLocks noChangeArrowheads="1"/>
            </p:cNvSpPr>
            <p:nvPr/>
          </p:nvSpPr>
          <p:spPr bwMode="auto">
            <a:xfrm>
              <a:off x="4414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19" name="Text Box 116"/>
            <p:cNvSpPr txBox="1">
              <a:spLocks noChangeArrowheads="1"/>
            </p:cNvSpPr>
            <p:nvPr/>
          </p:nvSpPr>
          <p:spPr bwMode="auto">
            <a:xfrm>
              <a:off x="4650" y="135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0" name="Text Box 117"/>
            <p:cNvSpPr txBox="1">
              <a:spLocks noChangeArrowheads="1"/>
            </p:cNvSpPr>
            <p:nvPr/>
          </p:nvSpPr>
          <p:spPr bwMode="auto">
            <a:xfrm>
              <a:off x="4981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0021" name="Text Box 118"/>
            <p:cNvSpPr txBox="1">
              <a:spLocks noChangeArrowheads="1"/>
            </p:cNvSpPr>
            <p:nvPr/>
          </p:nvSpPr>
          <p:spPr bwMode="auto">
            <a:xfrm>
              <a:off x="5265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30022" name="Text Box 119"/>
            <p:cNvSpPr txBox="1">
              <a:spLocks noChangeArrowheads="1"/>
            </p:cNvSpPr>
            <p:nvPr/>
          </p:nvSpPr>
          <p:spPr bwMode="auto">
            <a:xfrm>
              <a:off x="413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3" name="Text Box 120"/>
            <p:cNvSpPr txBox="1">
              <a:spLocks noChangeArrowheads="1"/>
            </p:cNvSpPr>
            <p:nvPr/>
          </p:nvSpPr>
          <p:spPr bwMode="auto">
            <a:xfrm>
              <a:off x="4414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024" name="Text Box 121"/>
            <p:cNvSpPr txBox="1">
              <a:spLocks noChangeArrowheads="1"/>
            </p:cNvSpPr>
            <p:nvPr/>
          </p:nvSpPr>
          <p:spPr bwMode="auto">
            <a:xfrm>
              <a:off x="4698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25" name="Text Box 122"/>
            <p:cNvSpPr txBox="1">
              <a:spLocks noChangeArrowheads="1"/>
            </p:cNvSpPr>
            <p:nvPr/>
          </p:nvSpPr>
          <p:spPr bwMode="auto">
            <a:xfrm>
              <a:off x="4981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6" name="Text Box 123"/>
            <p:cNvSpPr txBox="1">
              <a:spLocks noChangeArrowheads="1"/>
            </p:cNvSpPr>
            <p:nvPr/>
          </p:nvSpPr>
          <p:spPr bwMode="auto">
            <a:xfrm>
              <a:off x="5267" y="164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27" name="Text Box 124"/>
            <p:cNvSpPr txBox="1">
              <a:spLocks noChangeArrowheads="1"/>
            </p:cNvSpPr>
            <p:nvPr/>
          </p:nvSpPr>
          <p:spPr bwMode="auto">
            <a:xfrm>
              <a:off x="413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028" name="Text Box 125"/>
            <p:cNvSpPr txBox="1">
              <a:spLocks noChangeArrowheads="1"/>
            </p:cNvSpPr>
            <p:nvPr/>
          </p:nvSpPr>
          <p:spPr bwMode="auto">
            <a:xfrm>
              <a:off x="4987" y="18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29" name="Text Box 126"/>
            <p:cNvSpPr txBox="1">
              <a:spLocks noChangeArrowheads="1"/>
            </p:cNvSpPr>
            <p:nvPr/>
          </p:nvSpPr>
          <p:spPr bwMode="auto">
            <a:xfrm>
              <a:off x="4131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0" name="Text Box 127"/>
            <p:cNvSpPr txBox="1">
              <a:spLocks noChangeArrowheads="1"/>
            </p:cNvSpPr>
            <p:nvPr/>
          </p:nvSpPr>
          <p:spPr bwMode="auto">
            <a:xfrm>
              <a:off x="4414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1" name="Text Box 128"/>
            <p:cNvSpPr txBox="1">
              <a:spLocks noChangeArrowheads="1"/>
            </p:cNvSpPr>
            <p:nvPr/>
          </p:nvSpPr>
          <p:spPr bwMode="auto">
            <a:xfrm>
              <a:off x="4698" y="222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32" name="Text Box 129"/>
            <p:cNvSpPr txBox="1">
              <a:spLocks noChangeArrowheads="1"/>
            </p:cNvSpPr>
            <p:nvPr/>
          </p:nvSpPr>
          <p:spPr bwMode="auto">
            <a:xfrm>
              <a:off x="4981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30033" name="Text Box 130"/>
            <p:cNvSpPr txBox="1">
              <a:spLocks noChangeArrowheads="1"/>
            </p:cNvSpPr>
            <p:nvPr/>
          </p:nvSpPr>
          <p:spPr bwMode="auto">
            <a:xfrm>
              <a:off x="5265" y="21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2643" name="Text Box 131"/>
          <p:cNvSpPr txBox="1">
            <a:spLocks noChangeArrowheads="1"/>
          </p:cNvSpPr>
          <p:nvPr/>
        </p:nvSpPr>
        <p:spPr bwMode="auto">
          <a:xfrm>
            <a:off x="266700" y="3625850"/>
            <a:ext cx="554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(2)</a:t>
            </a:r>
          </a:p>
        </p:txBody>
      </p:sp>
      <p:graphicFrame>
        <p:nvGraphicFramePr>
          <p:cNvPr id="832644" name="Group 132"/>
          <p:cNvGraphicFramePr>
            <a:graphicFrameLocks noGrp="1"/>
          </p:cNvGraphicFramePr>
          <p:nvPr/>
        </p:nvGraphicFramePr>
        <p:xfrm>
          <a:off x="574675" y="4308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/>
                <a:gridCol w="460375"/>
                <a:gridCol w="457200"/>
                <a:gridCol w="460375"/>
                <a:gridCol w="458787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2682" name="Text Box 170"/>
          <p:cNvSpPr txBox="1">
            <a:spLocks noChangeArrowheads="1"/>
          </p:cNvSpPr>
          <p:nvPr/>
        </p:nvSpPr>
        <p:spPr bwMode="auto">
          <a:xfrm>
            <a:off x="1995488" y="431958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4</a:t>
            </a:r>
          </a:p>
        </p:txBody>
      </p:sp>
      <p:sp>
        <p:nvSpPr>
          <p:cNvPr id="832683" name="Text Box 171"/>
          <p:cNvSpPr txBox="1">
            <a:spLocks noChangeArrowheads="1"/>
          </p:cNvSpPr>
          <p:nvPr/>
        </p:nvSpPr>
        <p:spPr bwMode="auto">
          <a:xfrm>
            <a:off x="2005013" y="52149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5</a:t>
            </a:r>
          </a:p>
        </p:txBody>
      </p:sp>
      <p:sp>
        <p:nvSpPr>
          <p:cNvPr id="832684" name="Text Box 172"/>
          <p:cNvSpPr txBox="1">
            <a:spLocks noChangeArrowheads="1"/>
          </p:cNvSpPr>
          <p:nvPr/>
        </p:nvSpPr>
        <p:spPr bwMode="auto">
          <a:xfrm>
            <a:off x="2371725" y="5214938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11</a:t>
            </a:r>
          </a:p>
        </p:txBody>
      </p:sp>
      <p:grpSp>
        <p:nvGrpSpPr>
          <p:cNvPr id="4" name="Group 173"/>
          <p:cNvGrpSpPr>
            <a:grpSpLocks/>
          </p:cNvGrpSpPr>
          <p:nvPr/>
        </p:nvGrpSpPr>
        <p:grpSpPr bwMode="auto">
          <a:xfrm>
            <a:off x="646113" y="4319588"/>
            <a:ext cx="2227262" cy="2266950"/>
            <a:chOff x="407" y="2721"/>
            <a:chExt cx="1403" cy="1428"/>
          </a:xfrm>
        </p:grpSpPr>
        <p:sp>
          <p:nvSpPr>
            <p:cNvPr id="29990" name="Text Box 174"/>
            <p:cNvSpPr txBox="1">
              <a:spLocks noChangeArrowheads="1"/>
            </p:cNvSpPr>
            <p:nvPr/>
          </p:nvSpPr>
          <p:spPr bwMode="auto">
            <a:xfrm>
              <a:off x="407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91" name="Text Box 175"/>
            <p:cNvSpPr txBox="1">
              <a:spLocks noChangeArrowheads="1"/>
            </p:cNvSpPr>
            <p:nvPr/>
          </p:nvSpPr>
          <p:spPr bwMode="auto">
            <a:xfrm>
              <a:off x="690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992" name="Text Box 176"/>
            <p:cNvSpPr txBox="1">
              <a:spLocks noChangeArrowheads="1"/>
            </p:cNvSpPr>
            <p:nvPr/>
          </p:nvSpPr>
          <p:spPr bwMode="auto">
            <a:xfrm>
              <a:off x="974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29993" name="Text Box 177"/>
            <p:cNvSpPr txBox="1">
              <a:spLocks noChangeArrowheads="1"/>
            </p:cNvSpPr>
            <p:nvPr/>
          </p:nvSpPr>
          <p:spPr bwMode="auto">
            <a:xfrm>
              <a:off x="1493" y="272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994" name="Text Box 178"/>
            <p:cNvSpPr txBox="1">
              <a:spLocks noChangeArrowheads="1"/>
            </p:cNvSpPr>
            <p:nvPr/>
          </p:nvSpPr>
          <p:spPr bwMode="auto">
            <a:xfrm>
              <a:off x="413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995" name="Text Box 179"/>
            <p:cNvSpPr txBox="1">
              <a:spLocks noChangeArrowheads="1"/>
            </p:cNvSpPr>
            <p:nvPr/>
          </p:nvSpPr>
          <p:spPr bwMode="auto">
            <a:xfrm>
              <a:off x="696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96" name="Text Box 180"/>
            <p:cNvSpPr txBox="1">
              <a:spLocks noChangeArrowheads="1"/>
            </p:cNvSpPr>
            <p:nvPr/>
          </p:nvSpPr>
          <p:spPr bwMode="auto">
            <a:xfrm>
              <a:off x="932" y="303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997" name="Text Box 181"/>
            <p:cNvSpPr txBox="1">
              <a:spLocks noChangeArrowheads="1"/>
            </p:cNvSpPr>
            <p:nvPr/>
          </p:nvSpPr>
          <p:spPr bwMode="auto">
            <a:xfrm>
              <a:off x="1263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998" name="Text Box 182"/>
            <p:cNvSpPr txBox="1">
              <a:spLocks noChangeArrowheads="1"/>
            </p:cNvSpPr>
            <p:nvPr/>
          </p:nvSpPr>
          <p:spPr bwMode="auto">
            <a:xfrm>
              <a:off x="1547" y="299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29999" name="Text Box 183"/>
            <p:cNvSpPr txBox="1">
              <a:spLocks noChangeArrowheads="1"/>
            </p:cNvSpPr>
            <p:nvPr/>
          </p:nvSpPr>
          <p:spPr bwMode="auto">
            <a:xfrm>
              <a:off x="413" y="3329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0" name="Text Box 184"/>
            <p:cNvSpPr txBox="1">
              <a:spLocks noChangeArrowheads="1"/>
            </p:cNvSpPr>
            <p:nvPr/>
          </p:nvSpPr>
          <p:spPr bwMode="auto">
            <a:xfrm>
              <a:off x="696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001" name="Text Box 185"/>
            <p:cNvSpPr txBox="1">
              <a:spLocks noChangeArrowheads="1"/>
            </p:cNvSpPr>
            <p:nvPr/>
          </p:nvSpPr>
          <p:spPr bwMode="auto">
            <a:xfrm>
              <a:off x="980" y="32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02" name="Text Box 186"/>
            <p:cNvSpPr txBox="1">
              <a:spLocks noChangeArrowheads="1"/>
            </p:cNvSpPr>
            <p:nvPr/>
          </p:nvSpPr>
          <p:spPr bwMode="auto">
            <a:xfrm>
              <a:off x="41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003" name="Text Box 187"/>
            <p:cNvSpPr txBox="1">
              <a:spLocks noChangeArrowheads="1"/>
            </p:cNvSpPr>
            <p:nvPr/>
          </p:nvSpPr>
          <p:spPr bwMode="auto">
            <a:xfrm>
              <a:off x="67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30004" name="Text Box 188"/>
            <p:cNvSpPr txBox="1">
              <a:spLocks noChangeArrowheads="1"/>
            </p:cNvSpPr>
            <p:nvPr/>
          </p:nvSpPr>
          <p:spPr bwMode="auto">
            <a:xfrm>
              <a:off x="938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30005" name="Text Box 189"/>
            <p:cNvSpPr txBox="1">
              <a:spLocks noChangeArrowheads="1"/>
            </p:cNvSpPr>
            <p:nvPr/>
          </p:nvSpPr>
          <p:spPr bwMode="auto">
            <a:xfrm>
              <a:off x="1269" y="357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30006" name="Text Box 190"/>
            <p:cNvSpPr txBox="1">
              <a:spLocks noChangeArrowheads="1"/>
            </p:cNvSpPr>
            <p:nvPr/>
          </p:nvSpPr>
          <p:spPr bwMode="auto">
            <a:xfrm>
              <a:off x="1523" y="357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30007" name="Text Box 191"/>
            <p:cNvSpPr txBox="1">
              <a:spLocks noChangeArrowheads="1"/>
            </p:cNvSpPr>
            <p:nvPr/>
          </p:nvSpPr>
          <p:spPr bwMode="auto">
            <a:xfrm>
              <a:off x="413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8" name="Text Box 192"/>
            <p:cNvSpPr txBox="1">
              <a:spLocks noChangeArrowheads="1"/>
            </p:cNvSpPr>
            <p:nvPr/>
          </p:nvSpPr>
          <p:spPr bwMode="auto">
            <a:xfrm>
              <a:off x="696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09" name="Text Box 193"/>
            <p:cNvSpPr txBox="1">
              <a:spLocks noChangeArrowheads="1"/>
            </p:cNvSpPr>
            <p:nvPr/>
          </p:nvSpPr>
          <p:spPr bwMode="auto">
            <a:xfrm>
              <a:off x="980" y="3905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30010" name="Text Box 194"/>
            <p:cNvSpPr txBox="1">
              <a:spLocks noChangeArrowheads="1"/>
            </p:cNvSpPr>
            <p:nvPr/>
          </p:nvSpPr>
          <p:spPr bwMode="auto">
            <a:xfrm>
              <a:off x="1263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30011" name="Text Box 195"/>
            <p:cNvSpPr txBox="1">
              <a:spLocks noChangeArrowheads="1"/>
            </p:cNvSpPr>
            <p:nvPr/>
          </p:nvSpPr>
          <p:spPr bwMode="auto">
            <a:xfrm>
              <a:off x="1547" y="386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6126163" y="3929063"/>
            <a:ext cx="2295525" cy="2665412"/>
            <a:chOff x="2089" y="2475"/>
            <a:chExt cx="1446" cy="1679"/>
          </a:xfrm>
        </p:grpSpPr>
        <p:sp>
          <p:nvSpPr>
            <p:cNvPr id="29952" name="Text Box 197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r>
                <a:rPr lang="en-US" baseline="30000">
                  <a:latin typeface="Comic Sans MS" pitchFamily="66" charset="0"/>
                </a:rPr>
                <a:t>(4)</a:t>
              </a:r>
            </a:p>
          </p:txBody>
        </p:sp>
        <p:sp>
          <p:nvSpPr>
            <p:cNvPr id="29953" name="Rectangle 198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4" name="Rectangle 199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5" name="Rectangle 200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6" name="Rectangle 201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7" name="Rectangle 202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8" name="Rectangle 203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59" name="Rectangle 204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0" name="Rectangle 205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1" name="Rectangle 206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2" name="Rectangle 207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3" name="Rectangle 208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4" name="Rectangle 209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5" name="Rectangle 210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6" name="Rectangle 211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7" name="Rectangle 212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8" name="Rectangle 213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69" name="Rectangle 214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0" name="Rectangle 215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1" name="Rectangle 216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2" name="Rectangle 217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3" name="Rectangle 218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4" name="Rectangle 219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5" name="Rectangle 220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6" name="Rectangle 221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7" name="Rectangle 222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78" name="Line 223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79" name="Line 224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0" name="Line 225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1" name="Line 226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2" name="Line 227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3" name="Line 228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4" name="Line 229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5" name="Line 230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6" name="Line 231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7" name="Line 232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8" name="Line 233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89" name="Line 234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747" name="Text Box 235"/>
          <p:cNvSpPr txBox="1">
            <a:spLocks noChangeArrowheads="1"/>
          </p:cNvSpPr>
          <p:nvPr/>
        </p:nvSpPr>
        <p:spPr bwMode="auto">
          <a:xfrm>
            <a:off x="7097713" y="4327525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2748" name="Text Box 236"/>
          <p:cNvSpPr txBox="1">
            <a:spLocks noChangeArrowheads="1"/>
          </p:cNvSpPr>
          <p:nvPr/>
        </p:nvSpPr>
        <p:spPr bwMode="auto">
          <a:xfrm>
            <a:off x="6207125" y="475615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3</a:t>
            </a:r>
          </a:p>
        </p:txBody>
      </p:sp>
      <p:sp>
        <p:nvSpPr>
          <p:cNvPr id="832749" name="Text Box 237"/>
          <p:cNvSpPr txBox="1">
            <a:spLocks noChangeArrowheads="1"/>
          </p:cNvSpPr>
          <p:nvPr/>
        </p:nvSpPr>
        <p:spPr bwMode="auto">
          <a:xfrm>
            <a:off x="7031038" y="4756150"/>
            <a:ext cx="455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-4</a:t>
            </a:r>
          </a:p>
        </p:txBody>
      </p:sp>
      <p:sp>
        <p:nvSpPr>
          <p:cNvPr id="832750" name="Text Box 238"/>
          <p:cNvSpPr txBox="1">
            <a:spLocks noChangeArrowheads="1"/>
          </p:cNvSpPr>
          <p:nvPr/>
        </p:nvSpPr>
        <p:spPr bwMode="auto">
          <a:xfrm>
            <a:off x="8007350" y="47561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sp>
        <p:nvSpPr>
          <p:cNvPr id="832751" name="Text Box 239"/>
          <p:cNvSpPr txBox="1">
            <a:spLocks noChangeArrowheads="1"/>
          </p:cNvSpPr>
          <p:nvPr/>
        </p:nvSpPr>
        <p:spPr bwMode="auto">
          <a:xfrm>
            <a:off x="6207125" y="52228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7</a:t>
            </a:r>
          </a:p>
        </p:txBody>
      </p:sp>
      <p:sp>
        <p:nvSpPr>
          <p:cNvPr id="832752" name="Text Box 240"/>
          <p:cNvSpPr txBox="1">
            <a:spLocks noChangeArrowheads="1"/>
          </p:cNvSpPr>
          <p:nvPr/>
        </p:nvSpPr>
        <p:spPr bwMode="auto">
          <a:xfrm>
            <a:off x="8002588" y="52228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3</a:t>
            </a:r>
          </a:p>
        </p:txBody>
      </p:sp>
      <p:sp>
        <p:nvSpPr>
          <p:cNvPr id="832753" name="Text Box 241"/>
          <p:cNvSpPr txBox="1">
            <a:spLocks noChangeArrowheads="1"/>
          </p:cNvSpPr>
          <p:nvPr/>
        </p:nvSpPr>
        <p:spPr bwMode="auto">
          <a:xfrm>
            <a:off x="6207125" y="61372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8</a:t>
            </a:r>
          </a:p>
        </p:txBody>
      </p:sp>
      <p:sp>
        <p:nvSpPr>
          <p:cNvPr id="832754" name="Text Box 242"/>
          <p:cNvSpPr txBox="1">
            <a:spLocks noChangeArrowheads="1"/>
          </p:cNvSpPr>
          <p:nvPr/>
        </p:nvSpPr>
        <p:spPr bwMode="auto">
          <a:xfrm>
            <a:off x="665638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5</a:t>
            </a:r>
          </a:p>
        </p:txBody>
      </p:sp>
      <p:sp>
        <p:nvSpPr>
          <p:cNvPr id="832755" name="Text Box 243"/>
          <p:cNvSpPr txBox="1">
            <a:spLocks noChangeArrowheads="1"/>
          </p:cNvSpPr>
          <p:nvPr/>
        </p:nvSpPr>
        <p:spPr bwMode="auto">
          <a:xfrm>
            <a:off x="7107238" y="61372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1</a:t>
            </a:r>
          </a:p>
        </p:txBody>
      </p:sp>
      <p:grpSp>
        <p:nvGrpSpPr>
          <p:cNvPr id="6" name="Group 244"/>
          <p:cNvGrpSpPr>
            <a:grpSpLocks/>
          </p:cNvGrpSpPr>
          <p:nvPr/>
        </p:nvGrpSpPr>
        <p:grpSpPr bwMode="auto">
          <a:xfrm>
            <a:off x="6197600" y="4327525"/>
            <a:ext cx="2227263" cy="2266950"/>
            <a:chOff x="3904" y="2726"/>
            <a:chExt cx="1403" cy="1428"/>
          </a:xfrm>
        </p:grpSpPr>
        <p:sp>
          <p:nvSpPr>
            <p:cNvPr id="29936" name="Text Box 245"/>
            <p:cNvSpPr txBox="1">
              <a:spLocks noChangeArrowheads="1"/>
            </p:cNvSpPr>
            <p:nvPr/>
          </p:nvSpPr>
          <p:spPr bwMode="auto">
            <a:xfrm>
              <a:off x="390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37" name="Text Box 246"/>
            <p:cNvSpPr txBox="1">
              <a:spLocks noChangeArrowheads="1"/>
            </p:cNvSpPr>
            <p:nvPr/>
          </p:nvSpPr>
          <p:spPr bwMode="auto">
            <a:xfrm>
              <a:off x="4187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938" name="Text Box 247"/>
            <p:cNvSpPr txBox="1">
              <a:spLocks noChangeArrowheads="1"/>
            </p:cNvSpPr>
            <p:nvPr/>
          </p:nvSpPr>
          <p:spPr bwMode="auto">
            <a:xfrm>
              <a:off x="4754" y="27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29939" name="Text Box 248"/>
            <p:cNvSpPr txBox="1">
              <a:spLocks noChangeArrowheads="1"/>
            </p:cNvSpPr>
            <p:nvPr/>
          </p:nvSpPr>
          <p:spPr bwMode="auto">
            <a:xfrm>
              <a:off x="4990" y="272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940" name="Text Box 249"/>
            <p:cNvSpPr txBox="1">
              <a:spLocks noChangeArrowheads="1"/>
            </p:cNvSpPr>
            <p:nvPr/>
          </p:nvSpPr>
          <p:spPr bwMode="auto">
            <a:xfrm>
              <a:off x="4193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1" name="Text Box 250"/>
            <p:cNvSpPr txBox="1">
              <a:spLocks noChangeArrowheads="1"/>
            </p:cNvSpPr>
            <p:nvPr/>
          </p:nvSpPr>
          <p:spPr bwMode="auto">
            <a:xfrm>
              <a:off x="4760" y="29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942" name="Text Box 251"/>
            <p:cNvSpPr txBox="1">
              <a:spLocks noChangeArrowheads="1"/>
            </p:cNvSpPr>
            <p:nvPr/>
          </p:nvSpPr>
          <p:spPr bwMode="auto">
            <a:xfrm>
              <a:off x="4193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29943" name="Text Box 252"/>
            <p:cNvSpPr txBox="1">
              <a:spLocks noChangeArrowheads="1"/>
            </p:cNvSpPr>
            <p:nvPr/>
          </p:nvSpPr>
          <p:spPr bwMode="auto">
            <a:xfrm>
              <a:off x="4477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4" name="Text Box 253"/>
            <p:cNvSpPr txBox="1">
              <a:spLocks noChangeArrowheads="1"/>
            </p:cNvSpPr>
            <p:nvPr/>
          </p:nvSpPr>
          <p:spPr bwMode="auto">
            <a:xfrm>
              <a:off x="4760" y="32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5</a:t>
              </a:r>
            </a:p>
          </p:txBody>
        </p:sp>
        <p:sp>
          <p:nvSpPr>
            <p:cNvPr id="29945" name="Text Box 254"/>
            <p:cNvSpPr txBox="1">
              <a:spLocks noChangeArrowheads="1"/>
            </p:cNvSpPr>
            <p:nvPr/>
          </p:nvSpPr>
          <p:spPr bwMode="auto">
            <a:xfrm>
              <a:off x="391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9946" name="Text Box 255"/>
            <p:cNvSpPr txBox="1">
              <a:spLocks noChangeArrowheads="1"/>
            </p:cNvSpPr>
            <p:nvPr/>
          </p:nvSpPr>
          <p:spPr bwMode="auto">
            <a:xfrm>
              <a:off x="4176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-1</a:t>
              </a:r>
            </a:p>
          </p:txBody>
        </p:sp>
        <p:sp>
          <p:nvSpPr>
            <p:cNvPr id="29947" name="Text Box 256"/>
            <p:cNvSpPr txBox="1">
              <a:spLocks noChangeArrowheads="1"/>
            </p:cNvSpPr>
            <p:nvPr/>
          </p:nvSpPr>
          <p:spPr bwMode="auto">
            <a:xfrm>
              <a:off x="4435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29948" name="Text Box 257"/>
            <p:cNvSpPr txBox="1">
              <a:spLocks noChangeArrowheads="1"/>
            </p:cNvSpPr>
            <p:nvPr/>
          </p:nvSpPr>
          <p:spPr bwMode="auto">
            <a:xfrm>
              <a:off x="4766" y="357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949" name="Text Box 258"/>
            <p:cNvSpPr txBox="1">
              <a:spLocks noChangeArrowheads="1"/>
            </p:cNvSpPr>
            <p:nvPr/>
          </p:nvSpPr>
          <p:spPr bwMode="auto">
            <a:xfrm>
              <a:off x="5020" y="357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29950" name="Text Box 259"/>
            <p:cNvSpPr txBox="1">
              <a:spLocks noChangeArrowheads="1"/>
            </p:cNvSpPr>
            <p:nvPr/>
          </p:nvSpPr>
          <p:spPr bwMode="auto">
            <a:xfrm>
              <a:off x="4760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9951" name="Text Box 260"/>
            <p:cNvSpPr txBox="1">
              <a:spLocks noChangeArrowheads="1"/>
            </p:cNvSpPr>
            <p:nvPr/>
          </p:nvSpPr>
          <p:spPr bwMode="auto">
            <a:xfrm>
              <a:off x="5044" y="38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29837" name="Rectangle 261"/>
          <p:cNvSpPr>
            <a:spLocks noChangeArrowheads="1"/>
          </p:cNvSpPr>
          <p:nvPr/>
        </p:nvSpPr>
        <p:spPr bwMode="auto">
          <a:xfrm>
            <a:off x="2806700" y="260350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  <p:sp>
        <p:nvSpPr>
          <p:cNvPr id="29838" name="Text Box 262"/>
          <p:cNvSpPr txBox="1">
            <a:spLocks noChangeArrowheads="1"/>
          </p:cNvSpPr>
          <p:nvPr/>
        </p:nvSpPr>
        <p:spPr bwMode="auto">
          <a:xfrm>
            <a:off x="3494088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39" name="Text Box 263"/>
          <p:cNvSpPr txBox="1">
            <a:spLocks noChangeArrowheads="1"/>
          </p:cNvSpPr>
          <p:nvPr/>
        </p:nvSpPr>
        <p:spPr bwMode="auto">
          <a:xfrm>
            <a:off x="3494088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40" name="Text Box 264"/>
          <p:cNvSpPr txBox="1">
            <a:spLocks noChangeArrowheads="1"/>
          </p:cNvSpPr>
          <p:nvPr/>
        </p:nvSpPr>
        <p:spPr bwMode="auto">
          <a:xfrm>
            <a:off x="3494088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41" name="Text Box 265"/>
          <p:cNvSpPr txBox="1">
            <a:spLocks noChangeArrowheads="1"/>
          </p:cNvSpPr>
          <p:nvPr/>
        </p:nvSpPr>
        <p:spPr bwMode="auto">
          <a:xfrm>
            <a:off x="3494088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42" name="Text Box 266"/>
          <p:cNvSpPr txBox="1">
            <a:spLocks noChangeArrowheads="1"/>
          </p:cNvSpPr>
          <p:nvPr/>
        </p:nvSpPr>
        <p:spPr bwMode="auto">
          <a:xfrm>
            <a:off x="3494088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43" name="Text Box 267"/>
          <p:cNvSpPr txBox="1">
            <a:spLocks noChangeArrowheads="1"/>
          </p:cNvSpPr>
          <p:nvPr/>
        </p:nvSpPr>
        <p:spPr bwMode="auto">
          <a:xfrm>
            <a:off x="3922713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44" name="Text Box 268"/>
          <p:cNvSpPr txBox="1">
            <a:spLocks noChangeArrowheads="1"/>
          </p:cNvSpPr>
          <p:nvPr/>
        </p:nvSpPr>
        <p:spPr bwMode="auto">
          <a:xfrm>
            <a:off x="437673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45" name="Text Box 269"/>
          <p:cNvSpPr txBox="1">
            <a:spLocks noChangeArrowheads="1"/>
          </p:cNvSpPr>
          <p:nvPr/>
        </p:nvSpPr>
        <p:spPr bwMode="auto">
          <a:xfrm>
            <a:off x="4832350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46" name="Text Box 270"/>
          <p:cNvSpPr txBox="1">
            <a:spLocks noChangeArrowheads="1"/>
          </p:cNvSpPr>
          <p:nvPr/>
        </p:nvSpPr>
        <p:spPr bwMode="auto">
          <a:xfrm>
            <a:off x="5286375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47" name="Text Box 271"/>
          <p:cNvSpPr txBox="1">
            <a:spLocks noChangeArrowheads="1"/>
          </p:cNvSpPr>
          <p:nvPr/>
        </p:nvSpPr>
        <p:spPr bwMode="auto">
          <a:xfrm>
            <a:off x="574198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48" name="Text Box 272"/>
          <p:cNvSpPr txBox="1">
            <a:spLocks noChangeArrowheads="1"/>
          </p:cNvSpPr>
          <p:nvPr/>
        </p:nvSpPr>
        <p:spPr bwMode="auto">
          <a:xfrm>
            <a:off x="6751638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49" name="Text Box 273"/>
          <p:cNvSpPr txBox="1">
            <a:spLocks noChangeArrowheads="1"/>
          </p:cNvSpPr>
          <p:nvPr/>
        </p:nvSpPr>
        <p:spPr bwMode="auto">
          <a:xfrm>
            <a:off x="720566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50" name="Text Box 274"/>
          <p:cNvSpPr txBox="1">
            <a:spLocks noChangeArrowheads="1"/>
          </p:cNvSpPr>
          <p:nvPr/>
        </p:nvSpPr>
        <p:spPr bwMode="auto">
          <a:xfrm>
            <a:off x="7661275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51" name="Text Box 275"/>
          <p:cNvSpPr txBox="1">
            <a:spLocks noChangeArrowheads="1"/>
          </p:cNvSpPr>
          <p:nvPr/>
        </p:nvSpPr>
        <p:spPr bwMode="auto">
          <a:xfrm>
            <a:off x="8115300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52" name="Text Box 276"/>
          <p:cNvSpPr txBox="1">
            <a:spLocks noChangeArrowheads="1"/>
          </p:cNvSpPr>
          <p:nvPr/>
        </p:nvSpPr>
        <p:spPr bwMode="auto">
          <a:xfrm>
            <a:off x="857091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9853" name="Text Box 277"/>
          <p:cNvSpPr txBox="1">
            <a:spLocks noChangeArrowheads="1"/>
          </p:cNvSpPr>
          <p:nvPr/>
        </p:nvSpPr>
        <p:spPr bwMode="auto">
          <a:xfrm>
            <a:off x="6342063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54" name="Text Box 278"/>
          <p:cNvSpPr txBox="1">
            <a:spLocks noChangeArrowheads="1"/>
          </p:cNvSpPr>
          <p:nvPr/>
        </p:nvSpPr>
        <p:spPr bwMode="auto">
          <a:xfrm>
            <a:off x="6342063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855" name="Text Box 279"/>
          <p:cNvSpPr txBox="1">
            <a:spLocks noChangeArrowheads="1"/>
          </p:cNvSpPr>
          <p:nvPr/>
        </p:nvSpPr>
        <p:spPr bwMode="auto">
          <a:xfrm>
            <a:off x="6342063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9856" name="Text Box 280"/>
          <p:cNvSpPr txBox="1">
            <a:spLocks noChangeArrowheads="1"/>
          </p:cNvSpPr>
          <p:nvPr/>
        </p:nvSpPr>
        <p:spPr bwMode="auto">
          <a:xfrm>
            <a:off x="6342063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857" name="Text Box 281"/>
          <p:cNvSpPr txBox="1">
            <a:spLocks noChangeArrowheads="1"/>
          </p:cNvSpPr>
          <p:nvPr/>
        </p:nvSpPr>
        <p:spPr bwMode="auto">
          <a:xfrm>
            <a:off x="6342063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7" name="Group 282"/>
          <p:cNvGrpSpPr>
            <a:grpSpLocks/>
          </p:cNvGrpSpPr>
          <p:nvPr/>
        </p:nvGrpSpPr>
        <p:grpSpPr bwMode="auto">
          <a:xfrm>
            <a:off x="188913" y="3913188"/>
            <a:ext cx="2625725" cy="2681287"/>
            <a:chOff x="119" y="2465"/>
            <a:chExt cx="1654" cy="1689"/>
          </a:xfrm>
        </p:grpSpPr>
        <p:sp>
          <p:nvSpPr>
            <p:cNvPr id="29926" name="Text Box 283"/>
            <p:cNvSpPr txBox="1">
              <a:spLocks noChangeArrowheads="1"/>
            </p:cNvSpPr>
            <p:nvPr/>
          </p:nvSpPr>
          <p:spPr bwMode="auto">
            <a:xfrm>
              <a:off x="119" y="27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927" name="Text Box 284"/>
            <p:cNvSpPr txBox="1">
              <a:spLocks noChangeArrowheads="1"/>
            </p:cNvSpPr>
            <p:nvPr/>
          </p:nvSpPr>
          <p:spPr bwMode="auto">
            <a:xfrm>
              <a:off x="119" y="304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928" name="Text Box 285"/>
            <p:cNvSpPr txBox="1">
              <a:spLocks noChangeArrowheads="1"/>
            </p:cNvSpPr>
            <p:nvPr/>
          </p:nvSpPr>
          <p:spPr bwMode="auto">
            <a:xfrm>
              <a:off x="119" y="334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929" name="Text Box 286"/>
            <p:cNvSpPr txBox="1">
              <a:spLocks noChangeArrowheads="1"/>
            </p:cNvSpPr>
            <p:nvPr/>
          </p:nvSpPr>
          <p:spPr bwMode="auto">
            <a:xfrm>
              <a:off x="119" y="36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930" name="Text Box 287"/>
            <p:cNvSpPr txBox="1">
              <a:spLocks noChangeArrowheads="1"/>
            </p:cNvSpPr>
            <p:nvPr/>
          </p:nvSpPr>
          <p:spPr bwMode="auto">
            <a:xfrm>
              <a:off x="119" y="392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9931" name="Text Box 288"/>
            <p:cNvSpPr txBox="1">
              <a:spLocks noChangeArrowheads="1"/>
            </p:cNvSpPr>
            <p:nvPr/>
          </p:nvSpPr>
          <p:spPr bwMode="auto">
            <a:xfrm>
              <a:off x="431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932" name="Text Box 289"/>
            <p:cNvSpPr txBox="1">
              <a:spLocks noChangeArrowheads="1"/>
            </p:cNvSpPr>
            <p:nvPr/>
          </p:nvSpPr>
          <p:spPr bwMode="auto">
            <a:xfrm>
              <a:off x="71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933" name="Text Box 290"/>
            <p:cNvSpPr txBox="1">
              <a:spLocks noChangeArrowheads="1"/>
            </p:cNvSpPr>
            <p:nvPr/>
          </p:nvSpPr>
          <p:spPr bwMode="auto">
            <a:xfrm>
              <a:off x="1004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934" name="Text Box 291"/>
            <p:cNvSpPr txBox="1">
              <a:spLocks noChangeArrowheads="1"/>
            </p:cNvSpPr>
            <p:nvPr/>
          </p:nvSpPr>
          <p:spPr bwMode="auto">
            <a:xfrm>
              <a:off x="1290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935" name="Text Box 292"/>
            <p:cNvSpPr txBox="1">
              <a:spLocks noChangeArrowheads="1"/>
            </p:cNvSpPr>
            <p:nvPr/>
          </p:nvSpPr>
          <p:spPr bwMode="auto">
            <a:xfrm>
              <a:off x="1577" y="24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29859" name="Rectangle 293"/>
          <p:cNvSpPr>
            <a:spLocks noChangeArrowheads="1"/>
          </p:cNvSpPr>
          <p:nvPr/>
        </p:nvSpPr>
        <p:spPr bwMode="auto">
          <a:xfrm>
            <a:off x="3613150" y="6467475"/>
            <a:ext cx="2103438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94"/>
          <p:cNvGrpSpPr>
            <a:grpSpLocks/>
          </p:cNvGrpSpPr>
          <p:nvPr/>
        </p:nvGrpSpPr>
        <p:grpSpPr bwMode="auto">
          <a:xfrm>
            <a:off x="3363913" y="3919538"/>
            <a:ext cx="2295525" cy="2665412"/>
            <a:chOff x="2089" y="2475"/>
            <a:chExt cx="1446" cy="1679"/>
          </a:xfrm>
        </p:grpSpPr>
        <p:sp>
          <p:nvSpPr>
            <p:cNvPr id="29888" name="Text Box 295"/>
            <p:cNvSpPr txBox="1">
              <a:spLocks noChangeArrowheads="1"/>
            </p:cNvSpPr>
            <p:nvPr/>
          </p:nvSpPr>
          <p:spPr bwMode="auto">
            <a:xfrm>
              <a:off x="2369" y="2475"/>
              <a:ext cx="3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D</a:t>
              </a:r>
              <a:r>
                <a:rPr lang="en-US" baseline="30000">
                  <a:latin typeface="Comic Sans MS" pitchFamily="66" charset="0"/>
                </a:rPr>
                <a:t>(3)</a:t>
              </a:r>
            </a:p>
          </p:txBody>
        </p:sp>
        <p:sp>
          <p:nvSpPr>
            <p:cNvPr id="29889" name="Rectangle 296"/>
            <p:cNvSpPr>
              <a:spLocks noChangeArrowheads="1"/>
            </p:cNvSpPr>
            <p:nvPr/>
          </p:nvSpPr>
          <p:spPr bwMode="auto">
            <a:xfrm>
              <a:off x="3246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0" name="Rectangle 297"/>
            <p:cNvSpPr>
              <a:spLocks noChangeArrowheads="1"/>
            </p:cNvSpPr>
            <p:nvPr/>
          </p:nvSpPr>
          <p:spPr bwMode="auto">
            <a:xfrm>
              <a:off x="2956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1" name="Rectangle 298"/>
            <p:cNvSpPr>
              <a:spLocks noChangeArrowheads="1"/>
            </p:cNvSpPr>
            <p:nvPr/>
          </p:nvSpPr>
          <p:spPr bwMode="auto">
            <a:xfrm>
              <a:off x="2668" y="3867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2" name="Rectangle 299"/>
            <p:cNvSpPr>
              <a:spLocks noChangeArrowheads="1"/>
            </p:cNvSpPr>
            <p:nvPr/>
          </p:nvSpPr>
          <p:spPr bwMode="auto">
            <a:xfrm>
              <a:off x="2378" y="3867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3" name="Rectangle 300"/>
            <p:cNvSpPr>
              <a:spLocks noChangeArrowheads="1"/>
            </p:cNvSpPr>
            <p:nvPr/>
          </p:nvSpPr>
          <p:spPr bwMode="auto">
            <a:xfrm>
              <a:off x="2089" y="3867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4" name="Rectangle 301"/>
            <p:cNvSpPr>
              <a:spLocks noChangeArrowheads="1"/>
            </p:cNvSpPr>
            <p:nvPr/>
          </p:nvSpPr>
          <p:spPr bwMode="auto">
            <a:xfrm>
              <a:off x="3246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5" name="Rectangle 302"/>
            <p:cNvSpPr>
              <a:spLocks noChangeArrowheads="1"/>
            </p:cNvSpPr>
            <p:nvPr/>
          </p:nvSpPr>
          <p:spPr bwMode="auto">
            <a:xfrm>
              <a:off x="2956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6" name="Rectangle 303"/>
            <p:cNvSpPr>
              <a:spLocks noChangeArrowheads="1"/>
            </p:cNvSpPr>
            <p:nvPr/>
          </p:nvSpPr>
          <p:spPr bwMode="auto">
            <a:xfrm>
              <a:off x="2668" y="3580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7" name="Rectangle 304"/>
            <p:cNvSpPr>
              <a:spLocks noChangeArrowheads="1"/>
            </p:cNvSpPr>
            <p:nvPr/>
          </p:nvSpPr>
          <p:spPr bwMode="auto">
            <a:xfrm>
              <a:off x="2378" y="3580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8" name="Rectangle 305"/>
            <p:cNvSpPr>
              <a:spLocks noChangeArrowheads="1"/>
            </p:cNvSpPr>
            <p:nvPr/>
          </p:nvSpPr>
          <p:spPr bwMode="auto">
            <a:xfrm>
              <a:off x="2089" y="3580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899" name="Rectangle 306"/>
            <p:cNvSpPr>
              <a:spLocks noChangeArrowheads="1"/>
            </p:cNvSpPr>
            <p:nvPr/>
          </p:nvSpPr>
          <p:spPr bwMode="auto">
            <a:xfrm>
              <a:off x="3246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0" name="Rectangle 307"/>
            <p:cNvSpPr>
              <a:spLocks noChangeArrowheads="1"/>
            </p:cNvSpPr>
            <p:nvPr/>
          </p:nvSpPr>
          <p:spPr bwMode="auto">
            <a:xfrm>
              <a:off x="2956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1" name="Rectangle 308"/>
            <p:cNvSpPr>
              <a:spLocks noChangeArrowheads="1"/>
            </p:cNvSpPr>
            <p:nvPr/>
          </p:nvSpPr>
          <p:spPr bwMode="auto">
            <a:xfrm>
              <a:off x="2668" y="3293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2" name="Rectangle 309"/>
            <p:cNvSpPr>
              <a:spLocks noChangeArrowheads="1"/>
            </p:cNvSpPr>
            <p:nvPr/>
          </p:nvSpPr>
          <p:spPr bwMode="auto">
            <a:xfrm>
              <a:off x="2378" y="3293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3" name="Rectangle 310"/>
            <p:cNvSpPr>
              <a:spLocks noChangeArrowheads="1"/>
            </p:cNvSpPr>
            <p:nvPr/>
          </p:nvSpPr>
          <p:spPr bwMode="auto">
            <a:xfrm>
              <a:off x="2089" y="3293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4" name="Rectangle 311"/>
            <p:cNvSpPr>
              <a:spLocks noChangeArrowheads="1"/>
            </p:cNvSpPr>
            <p:nvPr/>
          </p:nvSpPr>
          <p:spPr bwMode="auto">
            <a:xfrm>
              <a:off x="3246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5" name="Rectangle 312"/>
            <p:cNvSpPr>
              <a:spLocks noChangeArrowheads="1"/>
            </p:cNvSpPr>
            <p:nvPr/>
          </p:nvSpPr>
          <p:spPr bwMode="auto">
            <a:xfrm>
              <a:off x="2956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6" name="Rectangle 313"/>
            <p:cNvSpPr>
              <a:spLocks noChangeArrowheads="1"/>
            </p:cNvSpPr>
            <p:nvPr/>
          </p:nvSpPr>
          <p:spPr bwMode="auto">
            <a:xfrm>
              <a:off x="2668" y="3006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7" name="Rectangle 314"/>
            <p:cNvSpPr>
              <a:spLocks noChangeArrowheads="1"/>
            </p:cNvSpPr>
            <p:nvPr/>
          </p:nvSpPr>
          <p:spPr bwMode="auto">
            <a:xfrm>
              <a:off x="2378" y="3006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8" name="Rectangle 315"/>
            <p:cNvSpPr>
              <a:spLocks noChangeArrowheads="1"/>
            </p:cNvSpPr>
            <p:nvPr/>
          </p:nvSpPr>
          <p:spPr bwMode="auto">
            <a:xfrm>
              <a:off x="2089" y="3006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09" name="Rectangle 316"/>
            <p:cNvSpPr>
              <a:spLocks noChangeArrowheads="1"/>
            </p:cNvSpPr>
            <p:nvPr/>
          </p:nvSpPr>
          <p:spPr bwMode="auto">
            <a:xfrm>
              <a:off x="3246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0" name="Rectangle 317"/>
            <p:cNvSpPr>
              <a:spLocks noChangeArrowheads="1"/>
            </p:cNvSpPr>
            <p:nvPr/>
          </p:nvSpPr>
          <p:spPr bwMode="auto">
            <a:xfrm>
              <a:off x="2956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1" name="Rectangle 318"/>
            <p:cNvSpPr>
              <a:spLocks noChangeArrowheads="1"/>
            </p:cNvSpPr>
            <p:nvPr/>
          </p:nvSpPr>
          <p:spPr bwMode="auto">
            <a:xfrm>
              <a:off x="2668" y="2719"/>
              <a:ext cx="28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2" name="Rectangle 319"/>
            <p:cNvSpPr>
              <a:spLocks noChangeArrowheads="1"/>
            </p:cNvSpPr>
            <p:nvPr/>
          </p:nvSpPr>
          <p:spPr bwMode="auto">
            <a:xfrm>
              <a:off x="2378" y="2719"/>
              <a:ext cx="29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3" name="Rectangle 320"/>
            <p:cNvSpPr>
              <a:spLocks noChangeArrowheads="1"/>
            </p:cNvSpPr>
            <p:nvPr/>
          </p:nvSpPr>
          <p:spPr bwMode="auto">
            <a:xfrm>
              <a:off x="2089" y="2719"/>
              <a:ext cx="28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9914" name="Line 321"/>
            <p:cNvSpPr>
              <a:spLocks noChangeShapeType="1"/>
            </p:cNvSpPr>
            <p:nvPr/>
          </p:nvSpPr>
          <p:spPr bwMode="auto">
            <a:xfrm>
              <a:off x="2089" y="2719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5" name="Line 322"/>
            <p:cNvSpPr>
              <a:spLocks noChangeShapeType="1"/>
            </p:cNvSpPr>
            <p:nvPr/>
          </p:nvSpPr>
          <p:spPr bwMode="auto">
            <a:xfrm>
              <a:off x="2089" y="3006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6" name="Line 323"/>
            <p:cNvSpPr>
              <a:spLocks noChangeShapeType="1"/>
            </p:cNvSpPr>
            <p:nvPr/>
          </p:nvSpPr>
          <p:spPr bwMode="auto">
            <a:xfrm>
              <a:off x="2089" y="3293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7" name="Line 324"/>
            <p:cNvSpPr>
              <a:spLocks noChangeShapeType="1"/>
            </p:cNvSpPr>
            <p:nvPr/>
          </p:nvSpPr>
          <p:spPr bwMode="auto">
            <a:xfrm>
              <a:off x="2089" y="3580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8" name="Line 325"/>
            <p:cNvSpPr>
              <a:spLocks noChangeShapeType="1"/>
            </p:cNvSpPr>
            <p:nvPr/>
          </p:nvSpPr>
          <p:spPr bwMode="auto">
            <a:xfrm>
              <a:off x="2089" y="3867"/>
              <a:ext cx="14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19" name="Line 326"/>
            <p:cNvSpPr>
              <a:spLocks noChangeShapeType="1"/>
            </p:cNvSpPr>
            <p:nvPr/>
          </p:nvSpPr>
          <p:spPr bwMode="auto">
            <a:xfrm>
              <a:off x="2089" y="4154"/>
              <a:ext cx="144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0" name="Line 327"/>
            <p:cNvSpPr>
              <a:spLocks noChangeShapeType="1"/>
            </p:cNvSpPr>
            <p:nvPr/>
          </p:nvSpPr>
          <p:spPr bwMode="auto">
            <a:xfrm>
              <a:off x="2089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1" name="Line 328"/>
            <p:cNvSpPr>
              <a:spLocks noChangeShapeType="1"/>
            </p:cNvSpPr>
            <p:nvPr/>
          </p:nvSpPr>
          <p:spPr bwMode="auto">
            <a:xfrm>
              <a:off x="237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2" name="Line 329"/>
            <p:cNvSpPr>
              <a:spLocks noChangeShapeType="1"/>
            </p:cNvSpPr>
            <p:nvPr/>
          </p:nvSpPr>
          <p:spPr bwMode="auto">
            <a:xfrm>
              <a:off x="2668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3" name="Line 330"/>
            <p:cNvSpPr>
              <a:spLocks noChangeShapeType="1"/>
            </p:cNvSpPr>
            <p:nvPr/>
          </p:nvSpPr>
          <p:spPr bwMode="auto">
            <a:xfrm>
              <a:off x="295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4" name="Line 331"/>
            <p:cNvSpPr>
              <a:spLocks noChangeShapeType="1"/>
            </p:cNvSpPr>
            <p:nvPr/>
          </p:nvSpPr>
          <p:spPr bwMode="auto">
            <a:xfrm>
              <a:off x="3246" y="27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25" name="Line 332"/>
            <p:cNvSpPr>
              <a:spLocks noChangeShapeType="1"/>
            </p:cNvSpPr>
            <p:nvPr/>
          </p:nvSpPr>
          <p:spPr bwMode="auto">
            <a:xfrm>
              <a:off x="3535" y="2719"/>
              <a:ext cx="0" cy="143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845" name="Text Box 333"/>
          <p:cNvSpPr txBox="1">
            <a:spLocks noChangeArrowheads="1"/>
          </p:cNvSpPr>
          <p:nvPr/>
        </p:nvSpPr>
        <p:spPr bwMode="auto">
          <a:xfrm>
            <a:off x="3867150" y="567055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-1</a:t>
            </a:r>
          </a:p>
        </p:txBody>
      </p:sp>
      <p:grpSp>
        <p:nvGrpSpPr>
          <p:cNvPr id="9" name="Group 334"/>
          <p:cNvGrpSpPr>
            <a:grpSpLocks/>
          </p:cNvGrpSpPr>
          <p:nvPr/>
        </p:nvGrpSpPr>
        <p:grpSpPr bwMode="auto">
          <a:xfrm>
            <a:off x="3435350" y="4318000"/>
            <a:ext cx="2252663" cy="2266950"/>
            <a:chOff x="2164" y="2720"/>
            <a:chExt cx="1419" cy="1428"/>
          </a:xfrm>
        </p:grpSpPr>
        <p:sp>
          <p:nvSpPr>
            <p:cNvPr id="29864" name="Text Box 335"/>
            <p:cNvSpPr txBox="1">
              <a:spLocks noChangeArrowheads="1"/>
            </p:cNvSpPr>
            <p:nvPr/>
          </p:nvSpPr>
          <p:spPr bwMode="auto">
            <a:xfrm>
              <a:off x="216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65" name="Text Box 336"/>
            <p:cNvSpPr txBox="1">
              <a:spLocks noChangeArrowheads="1"/>
            </p:cNvSpPr>
            <p:nvPr/>
          </p:nvSpPr>
          <p:spPr bwMode="auto">
            <a:xfrm>
              <a:off x="2447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9866" name="Text Box 337"/>
            <p:cNvSpPr txBox="1">
              <a:spLocks noChangeArrowheads="1"/>
            </p:cNvSpPr>
            <p:nvPr/>
          </p:nvSpPr>
          <p:spPr bwMode="auto">
            <a:xfrm>
              <a:off x="2731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8</a:t>
              </a:r>
            </a:p>
          </p:txBody>
        </p:sp>
        <p:sp>
          <p:nvSpPr>
            <p:cNvPr id="29867" name="Text Box 338"/>
            <p:cNvSpPr txBox="1">
              <a:spLocks noChangeArrowheads="1"/>
            </p:cNvSpPr>
            <p:nvPr/>
          </p:nvSpPr>
          <p:spPr bwMode="auto">
            <a:xfrm>
              <a:off x="3014" y="27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29868" name="Text Box 339"/>
            <p:cNvSpPr txBox="1">
              <a:spLocks noChangeArrowheads="1"/>
            </p:cNvSpPr>
            <p:nvPr/>
          </p:nvSpPr>
          <p:spPr bwMode="auto">
            <a:xfrm>
              <a:off x="3274" y="272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-4</a:t>
              </a:r>
            </a:p>
          </p:txBody>
        </p:sp>
        <p:sp>
          <p:nvSpPr>
            <p:cNvPr id="29869" name="Text Box 340"/>
            <p:cNvSpPr txBox="1">
              <a:spLocks noChangeArrowheads="1"/>
            </p:cNvSpPr>
            <p:nvPr/>
          </p:nvSpPr>
          <p:spPr bwMode="auto">
            <a:xfrm>
              <a:off x="2170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0" name="Text Box 341"/>
            <p:cNvSpPr txBox="1">
              <a:spLocks noChangeArrowheads="1"/>
            </p:cNvSpPr>
            <p:nvPr/>
          </p:nvSpPr>
          <p:spPr bwMode="auto">
            <a:xfrm>
              <a:off x="2453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71" name="Text Box 342"/>
            <p:cNvSpPr txBox="1">
              <a:spLocks noChangeArrowheads="1"/>
            </p:cNvSpPr>
            <p:nvPr/>
          </p:nvSpPr>
          <p:spPr bwMode="auto">
            <a:xfrm>
              <a:off x="2689" y="303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2" name="Text Box 343"/>
            <p:cNvSpPr txBox="1">
              <a:spLocks noChangeArrowheads="1"/>
            </p:cNvSpPr>
            <p:nvPr/>
          </p:nvSpPr>
          <p:spPr bwMode="auto">
            <a:xfrm>
              <a:off x="3020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9873" name="Text Box 344"/>
            <p:cNvSpPr txBox="1">
              <a:spLocks noChangeArrowheads="1"/>
            </p:cNvSpPr>
            <p:nvPr/>
          </p:nvSpPr>
          <p:spPr bwMode="auto">
            <a:xfrm>
              <a:off x="3304" y="299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29874" name="Text Box 345"/>
            <p:cNvSpPr txBox="1">
              <a:spLocks noChangeArrowheads="1"/>
            </p:cNvSpPr>
            <p:nvPr/>
          </p:nvSpPr>
          <p:spPr bwMode="auto">
            <a:xfrm>
              <a:off x="2170" y="3328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75" name="Text Box 346"/>
            <p:cNvSpPr txBox="1">
              <a:spLocks noChangeArrowheads="1"/>
            </p:cNvSpPr>
            <p:nvPr/>
          </p:nvSpPr>
          <p:spPr bwMode="auto">
            <a:xfrm>
              <a:off x="2453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29876" name="Text Box 347"/>
            <p:cNvSpPr txBox="1">
              <a:spLocks noChangeArrowheads="1"/>
            </p:cNvSpPr>
            <p:nvPr/>
          </p:nvSpPr>
          <p:spPr bwMode="auto">
            <a:xfrm>
              <a:off x="2737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77" name="Text Box 348"/>
            <p:cNvSpPr txBox="1">
              <a:spLocks noChangeArrowheads="1"/>
            </p:cNvSpPr>
            <p:nvPr/>
          </p:nvSpPr>
          <p:spPr bwMode="auto">
            <a:xfrm>
              <a:off x="3020" y="328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5</a:t>
              </a:r>
            </a:p>
          </p:txBody>
        </p:sp>
        <p:sp>
          <p:nvSpPr>
            <p:cNvPr id="29878" name="Text Box 349"/>
            <p:cNvSpPr txBox="1">
              <a:spLocks noChangeArrowheads="1"/>
            </p:cNvSpPr>
            <p:nvPr/>
          </p:nvSpPr>
          <p:spPr bwMode="auto">
            <a:xfrm>
              <a:off x="3253" y="328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11</a:t>
              </a:r>
            </a:p>
          </p:txBody>
        </p:sp>
        <p:sp>
          <p:nvSpPr>
            <p:cNvPr id="29879" name="Text Box 350"/>
            <p:cNvSpPr txBox="1">
              <a:spLocks noChangeArrowheads="1"/>
            </p:cNvSpPr>
            <p:nvPr/>
          </p:nvSpPr>
          <p:spPr bwMode="auto">
            <a:xfrm>
              <a:off x="217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9880" name="Text Box 351"/>
            <p:cNvSpPr txBox="1">
              <a:spLocks noChangeArrowheads="1"/>
            </p:cNvSpPr>
            <p:nvPr/>
          </p:nvSpPr>
          <p:spPr bwMode="auto">
            <a:xfrm>
              <a:off x="2695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-5</a:t>
              </a:r>
            </a:p>
          </p:txBody>
        </p:sp>
        <p:sp>
          <p:nvSpPr>
            <p:cNvPr id="29881" name="Text Box 352"/>
            <p:cNvSpPr txBox="1">
              <a:spLocks noChangeArrowheads="1"/>
            </p:cNvSpPr>
            <p:nvPr/>
          </p:nvSpPr>
          <p:spPr bwMode="auto">
            <a:xfrm>
              <a:off x="3026" y="357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29882" name="Text Box 353"/>
            <p:cNvSpPr txBox="1">
              <a:spLocks noChangeArrowheads="1"/>
            </p:cNvSpPr>
            <p:nvPr/>
          </p:nvSpPr>
          <p:spPr bwMode="auto">
            <a:xfrm>
              <a:off x="3280" y="357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-2</a:t>
              </a:r>
            </a:p>
          </p:txBody>
        </p:sp>
        <p:sp>
          <p:nvSpPr>
            <p:cNvPr id="29883" name="Text Box 354"/>
            <p:cNvSpPr txBox="1">
              <a:spLocks noChangeArrowheads="1"/>
            </p:cNvSpPr>
            <p:nvPr/>
          </p:nvSpPr>
          <p:spPr bwMode="auto">
            <a:xfrm>
              <a:off x="2170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4" name="Text Box 355"/>
            <p:cNvSpPr txBox="1">
              <a:spLocks noChangeArrowheads="1"/>
            </p:cNvSpPr>
            <p:nvPr/>
          </p:nvSpPr>
          <p:spPr bwMode="auto">
            <a:xfrm>
              <a:off x="2453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5" name="Text Box 356"/>
            <p:cNvSpPr txBox="1">
              <a:spLocks noChangeArrowheads="1"/>
            </p:cNvSpPr>
            <p:nvPr/>
          </p:nvSpPr>
          <p:spPr bwMode="auto">
            <a:xfrm>
              <a:off x="2737" y="3904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29886" name="Text Box 357"/>
            <p:cNvSpPr txBox="1">
              <a:spLocks noChangeArrowheads="1"/>
            </p:cNvSpPr>
            <p:nvPr/>
          </p:nvSpPr>
          <p:spPr bwMode="auto">
            <a:xfrm>
              <a:off x="3020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9887" name="Text Box 358"/>
            <p:cNvSpPr txBox="1">
              <a:spLocks noChangeArrowheads="1"/>
            </p:cNvSpPr>
            <p:nvPr/>
          </p:nvSpPr>
          <p:spPr bwMode="auto">
            <a:xfrm>
              <a:off x="3304" y="386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</p:grpSp>
      <p:sp>
        <p:nvSpPr>
          <p:cNvPr id="832871" name="Line 359"/>
          <p:cNvSpPr>
            <a:spLocks noChangeShapeType="1"/>
          </p:cNvSpPr>
          <p:nvPr/>
        </p:nvSpPr>
        <p:spPr bwMode="auto">
          <a:xfrm>
            <a:off x="8534400" y="55054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617" grpId="0"/>
      <p:bldP spid="832618" grpId="0"/>
      <p:bldP spid="832619" grpId="0"/>
      <p:bldP spid="832643" grpId="0"/>
      <p:bldP spid="832682" grpId="0"/>
      <p:bldP spid="832683" grpId="0"/>
      <p:bldP spid="832684" grpId="0"/>
      <p:bldP spid="832747" grpId="0"/>
      <p:bldP spid="832748" grpId="0"/>
      <p:bldP spid="832749" grpId="0"/>
      <p:bldP spid="832750" grpId="0"/>
      <p:bldP spid="832751" grpId="0"/>
      <p:bldP spid="832752" grpId="0"/>
      <p:bldP spid="832753" grpId="0"/>
      <p:bldP spid="832754" grpId="0"/>
      <p:bldP spid="832755" grpId="0"/>
      <p:bldP spid="832845" grpId="0"/>
      <p:bldP spid="8328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471488" y="1235075"/>
            <a:ext cx="2986087" cy="2419350"/>
            <a:chOff x="297" y="778"/>
            <a:chExt cx="1881" cy="1524"/>
          </a:xfrm>
        </p:grpSpPr>
        <p:sp>
          <p:nvSpPr>
            <p:cNvPr id="30851" name="Oval 4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0852" name="Oval 5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0853" name="Oval 6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0854" name="Oval 7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0855" name="Oval 8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0856" name="Line 9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7" name="Line 10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8" name="Text Box 11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0859" name="Text Box 12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0860" name="Text Box 13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0861" name="Text Box 14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0862" name="Line 15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3" name="Line 16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4" name="Line 17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5" name="Text Box 18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0866" name="Text Box 19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0867" name="Line 20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8" name="Line 21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9" name="Line 22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0" name="Line 23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1" name="Text Box 24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30872" name="Text Box 25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30873" name="Text Box 26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  <p:graphicFrame>
        <p:nvGraphicFramePr>
          <p:cNvPr id="832539" name="Group 27"/>
          <p:cNvGraphicFramePr>
            <a:graphicFrameLocks noGrp="1"/>
          </p:cNvGraphicFramePr>
          <p:nvPr/>
        </p:nvGraphicFramePr>
        <p:xfrm>
          <a:off x="3827463" y="164782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7"/>
                <a:gridCol w="460375"/>
                <a:gridCol w="457200"/>
                <a:gridCol w="460375"/>
                <a:gridCol w="458788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62" name="Text Box 65"/>
          <p:cNvSpPr txBox="1">
            <a:spLocks noChangeArrowheads="1"/>
          </p:cNvSpPr>
          <p:nvPr/>
        </p:nvSpPr>
        <p:spPr bwMode="auto">
          <a:xfrm>
            <a:off x="2997200" y="1095375"/>
            <a:ext cx="55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  <a:r>
              <a:rPr lang="en-US" baseline="30000">
                <a:latin typeface="Comic Sans MS" pitchFamily="66" charset="0"/>
              </a:rPr>
              <a:t>(5)</a:t>
            </a:r>
          </a:p>
        </p:txBody>
      </p:sp>
      <p:sp>
        <p:nvSpPr>
          <p:cNvPr id="30763" name="Text Box 66"/>
          <p:cNvSpPr txBox="1">
            <a:spLocks noChangeArrowheads="1"/>
          </p:cNvSpPr>
          <p:nvPr/>
        </p:nvSpPr>
        <p:spPr bwMode="auto">
          <a:xfrm>
            <a:off x="6359525" y="1085850"/>
            <a:ext cx="511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</a:t>
            </a:r>
            <a:r>
              <a:rPr lang="en-US" baseline="30000">
                <a:latin typeface="Comic Sans MS" pitchFamily="66" charset="0"/>
              </a:rPr>
              <a:t>(5)</a:t>
            </a:r>
          </a:p>
        </p:txBody>
      </p:sp>
      <p:graphicFrame>
        <p:nvGraphicFramePr>
          <p:cNvPr id="832579" name="Group 67"/>
          <p:cNvGraphicFramePr>
            <a:graphicFrameLocks noGrp="1"/>
          </p:cNvGraphicFramePr>
          <p:nvPr/>
        </p:nvGraphicFramePr>
        <p:xfrm>
          <a:off x="6648450" y="1641475"/>
          <a:ext cx="2295525" cy="2286000"/>
        </p:xfrm>
        <a:graphic>
          <a:graphicData uri="http://schemas.openxmlformats.org/drawingml/2006/table">
            <a:tbl>
              <a:tblPr/>
              <a:tblGrid>
                <a:gridCol w="458788"/>
                <a:gridCol w="460375"/>
                <a:gridCol w="457200"/>
                <a:gridCol w="460375"/>
                <a:gridCol w="458787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2" name="Text Box 105"/>
          <p:cNvSpPr txBox="1">
            <a:spLocks noChangeArrowheads="1"/>
          </p:cNvSpPr>
          <p:nvPr/>
        </p:nvSpPr>
        <p:spPr bwMode="auto">
          <a:xfrm>
            <a:off x="7151688" y="30051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30803" name="Text Box 106"/>
          <p:cNvSpPr txBox="1">
            <a:spLocks noChangeArrowheads="1"/>
          </p:cNvSpPr>
          <p:nvPr/>
        </p:nvSpPr>
        <p:spPr bwMode="auto">
          <a:xfrm>
            <a:off x="7562850" y="3005138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ym typeface="Symbol" pitchFamily="18" charset="2"/>
              </a:rPr>
              <a:t>4</a:t>
            </a:r>
            <a:endParaRPr lang="en-US" sz="2400"/>
          </a:p>
        </p:txBody>
      </p:sp>
      <p:sp>
        <p:nvSpPr>
          <p:cNvPr id="30804" name="Text Box 107"/>
          <p:cNvSpPr txBox="1">
            <a:spLocks noChangeArrowheads="1"/>
          </p:cNvSpPr>
          <p:nvPr/>
        </p:nvSpPr>
        <p:spPr bwMode="auto">
          <a:xfrm>
            <a:off x="8491538" y="30051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grpSp>
        <p:nvGrpSpPr>
          <p:cNvPr id="30805" name="Group 108"/>
          <p:cNvGrpSpPr>
            <a:grpSpLocks/>
          </p:cNvGrpSpPr>
          <p:nvPr/>
        </p:nvGrpSpPr>
        <p:grpSpPr bwMode="auto">
          <a:xfrm>
            <a:off x="6719888" y="1624013"/>
            <a:ext cx="2205037" cy="2370137"/>
            <a:chOff x="4125" y="1023"/>
            <a:chExt cx="1389" cy="1493"/>
          </a:xfrm>
        </p:grpSpPr>
        <p:sp>
          <p:nvSpPr>
            <p:cNvPr id="30829" name="Text Box 109"/>
            <p:cNvSpPr txBox="1">
              <a:spLocks noChangeArrowheads="1"/>
            </p:cNvSpPr>
            <p:nvPr/>
          </p:nvSpPr>
          <p:spPr bwMode="auto">
            <a:xfrm>
              <a:off x="4125" y="104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30" name="Text Box 110"/>
            <p:cNvSpPr txBox="1">
              <a:spLocks noChangeArrowheads="1"/>
            </p:cNvSpPr>
            <p:nvPr/>
          </p:nvSpPr>
          <p:spPr bwMode="auto">
            <a:xfrm>
              <a:off x="4408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831" name="Text Box 111"/>
            <p:cNvSpPr txBox="1">
              <a:spLocks noChangeArrowheads="1"/>
            </p:cNvSpPr>
            <p:nvPr/>
          </p:nvSpPr>
          <p:spPr bwMode="auto">
            <a:xfrm>
              <a:off x="4692" y="104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 sz="2400"/>
            </a:p>
          </p:txBody>
        </p:sp>
        <p:sp>
          <p:nvSpPr>
            <p:cNvPr id="30832" name="Text Box 112"/>
            <p:cNvSpPr txBox="1">
              <a:spLocks noChangeArrowheads="1"/>
            </p:cNvSpPr>
            <p:nvPr/>
          </p:nvSpPr>
          <p:spPr bwMode="auto">
            <a:xfrm>
              <a:off x="4975" y="1023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5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33" name="Text Box 113"/>
            <p:cNvSpPr txBox="1">
              <a:spLocks noChangeArrowheads="1"/>
            </p:cNvSpPr>
            <p:nvPr/>
          </p:nvSpPr>
          <p:spPr bwMode="auto">
            <a:xfrm>
              <a:off x="5211" y="1041"/>
              <a:ext cx="3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1</a:t>
              </a:r>
              <a:endParaRPr lang="en-US" sz="2400"/>
            </a:p>
          </p:txBody>
        </p:sp>
        <p:sp>
          <p:nvSpPr>
            <p:cNvPr id="30834" name="Text Box 114"/>
            <p:cNvSpPr txBox="1">
              <a:spLocks noChangeArrowheads="1"/>
            </p:cNvSpPr>
            <p:nvPr/>
          </p:nvSpPr>
          <p:spPr bwMode="auto">
            <a:xfrm>
              <a:off x="4131" y="135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35" name="Text Box 115"/>
            <p:cNvSpPr txBox="1">
              <a:spLocks noChangeArrowheads="1"/>
            </p:cNvSpPr>
            <p:nvPr/>
          </p:nvSpPr>
          <p:spPr bwMode="auto">
            <a:xfrm>
              <a:off x="4414" y="131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36" name="Text Box 116"/>
            <p:cNvSpPr txBox="1">
              <a:spLocks noChangeArrowheads="1"/>
            </p:cNvSpPr>
            <p:nvPr/>
          </p:nvSpPr>
          <p:spPr bwMode="auto">
            <a:xfrm>
              <a:off x="4650" y="1355"/>
              <a:ext cx="29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sym typeface="Symbol" pitchFamily="18" charset="2"/>
                </a:rPr>
                <a:t>4</a:t>
              </a:r>
            </a:p>
          </p:txBody>
        </p:sp>
        <p:sp>
          <p:nvSpPr>
            <p:cNvPr id="30837" name="Text Box 117"/>
            <p:cNvSpPr txBox="1">
              <a:spLocks noChangeArrowheads="1"/>
            </p:cNvSpPr>
            <p:nvPr/>
          </p:nvSpPr>
          <p:spPr bwMode="auto">
            <a:xfrm>
              <a:off x="4981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30838" name="Text Box 118"/>
            <p:cNvSpPr txBox="1">
              <a:spLocks noChangeArrowheads="1"/>
            </p:cNvSpPr>
            <p:nvPr/>
          </p:nvSpPr>
          <p:spPr bwMode="auto">
            <a:xfrm>
              <a:off x="5265" y="131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</a:t>
              </a:r>
              <a:endParaRPr lang="en-US" sz="2400"/>
            </a:p>
          </p:txBody>
        </p:sp>
        <p:sp>
          <p:nvSpPr>
            <p:cNvPr id="30839" name="Text Box 119"/>
            <p:cNvSpPr txBox="1">
              <a:spLocks noChangeArrowheads="1"/>
            </p:cNvSpPr>
            <p:nvPr/>
          </p:nvSpPr>
          <p:spPr bwMode="auto">
            <a:xfrm>
              <a:off x="4131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0" name="Text Box 120"/>
            <p:cNvSpPr txBox="1">
              <a:spLocks noChangeArrowheads="1"/>
            </p:cNvSpPr>
            <p:nvPr/>
          </p:nvSpPr>
          <p:spPr bwMode="auto">
            <a:xfrm>
              <a:off x="4414" y="16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30841" name="Text Box 121"/>
            <p:cNvSpPr txBox="1">
              <a:spLocks noChangeArrowheads="1"/>
            </p:cNvSpPr>
            <p:nvPr/>
          </p:nvSpPr>
          <p:spPr bwMode="auto">
            <a:xfrm>
              <a:off x="4698" y="1605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42" name="Text Box 122"/>
            <p:cNvSpPr txBox="1">
              <a:spLocks noChangeArrowheads="1"/>
            </p:cNvSpPr>
            <p:nvPr/>
          </p:nvSpPr>
          <p:spPr bwMode="auto">
            <a:xfrm>
              <a:off x="4981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2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3" name="Text Box 123"/>
            <p:cNvSpPr txBox="1">
              <a:spLocks noChangeArrowheads="1"/>
            </p:cNvSpPr>
            <p:nvPr/>
          </p:nvSpPr>
          <p:spPr bwMode="auto">
            <a:xfrm>
              <a:off x="5267" y="1649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1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4" name="Text Box 124"/>
            <p:cNvSpPr txBox="1">
              <a:spLocks noChangeArrowheads="1"/>
            </p:cNvSpPr>
            <p:nvPr/>
          </p:nvSpPr>
          <p:spPr bwMode="auto">
            <a:xfrm>
              <a:off x="4137" y="1893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30845" name="Text Box 125"/>
            <p:cNvSpPr txBox="1">
              <a:spLocks noChangeArrowheads="1"/>
            </p:cNvSpPr>
            <p:nvPr/>
          </p:nvSpPr>
          <p:spPr bwMode="auto">
            <a:xfrm>
              <a:off x="4987" y="1893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30846" name="Text Box 126"/>
            <p:cNvSpPr txBox="1">
              <a:spLocks noChangeArrowheads="1"/>
            </p:cNvSpPr>
            <p:nvPr/>
          </p:nvSpPr>
          <p:spPr bwMode="auto">
            <a:xfrm>
              <a:off x="4131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7" name="Text Box 127"/>
            <p:cNvSpPr txBox="1">
              <a:spLocks noChangeArrowheads="1"/>
            </p:cNvSpPr>
            <p:nvPr/>
          </p:nvSpPr>
          <p:spPr bwMode="auto">
            <a:xfrm>
              <a:off x="4414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3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8" name="Text Box 128"/>
            <p:cNvSpPr txBox="1">
              <a:spLocks noChangeArrowheads="1"/>
            </p:cNvSpPr>
            <p:nvPr/>
          </p:nvSpPr>
          <p:spPr bwMode="auto">
            <a:xfrm>
              <a:off x="4698" y="2225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ym typeface="Symbol" pitchFamily="18" charset="2"/>
                </a:rPr>
                <a:t>4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30849" name="Text Box 129"/>
            <p:cNvSpPr txBox="1">
              <a:spLocks noChangeArrowheads="1"/>
            </p:cNvSpPr>
            <p:nvPr/>
          </p:nvSpPr>
          <p:spPr bwMode="auto">
            <a:xfrm>
              <a:off x="4981" y="2181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30850" name="Text Box 130"/>
            <p:cNvSpPr txBox="1">
              <a:spLocks noChangeArrowheads="1"/>
            </p:cNvSpPr>
            <p:nvPr/>
          </p:nvSpPr>
          <p:spPr bwMode="auto">
            <a:xfrm>
              <a:off x="5265" y="2181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</p:grpSp>
      <p:sp>
        <p:nvSpPr>
          <p:cNvPr id="30806" name="Rectangle 261"/>
          <p:cNvSpPr>
            <a:spLocks noChangeArrowheads="1"/>
          </p:cNvSpPr>
          <p:nvPr/>
        </p:nvSpPr>
        <p:spPr bwMode="auto">
          <a:xfrm>
            <a:off x="2806700" y="260350"/>
            <a:ext cx="56991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(k)</a:t>
            </a:r>
            <a:r>
              <a:rPr lang="en-US" sz="2800"/>
              <a:t> = </a:t>
            </a:r>
            <a:r>
              <a:rPr lang="en-US" sz="2800">
                <a:latin typeface="Comic Sans MS" pitchFamily="66" charset="0"/>
              </a:rPr>
              <a:t>min {d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, d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(k-1)</a:t>
            </a:r>
            <a:r>
              <a:rPr lang="en-US" sz="2800">
                <a:latin typeface="Comic Sans MS" pitchFamily="66" charset="0"/>
              </a:rPr>
              <a:t> + d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 baseline="30000">
                <a:latin typeface="Comic Sans MS" pitchFamily="66" charset="0"/>
              </a:rPr>
              <a:t>(k-1) </a:t>
            </a:r>
            <a:r>
              <a:rPr lang="en-US" sz="2800">
                <a:latin typeface="Comic Sans MS" pitchFamily="66" charset="0"/>
              </a:rPr>
              <a:t>}</a:t>
            </a:r>
          </a:p>
        </p:txBody>
      </p:sp>
      <p:sp>
        <p:nvSpPr>
          <p:cNvPr id="30807" name="Text Box 262"/>
          <p:cNvSpPr txBox="1">
            <a:spLocks noChangeArrowheads="1"/>
          </p:cNvSpPr>
          <p:nvPr/>
        </p:nvSpPr>
        <p:spPr bwMode="auto">
          <a:xfrm>
            <a:off x="3494088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08" name="Text Box 263"/>
          <p:cNvSpPr txBox="1">
            <a:spLocks noChangeArrowheads="1"/>
          </p:cNvSpPr>
          <p:nvPr/>
        </p:nvSpPr>
        <p:spPr bwMode="auto">
          <a:xfrm>
            <a:off x="3494088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09" name="Text Box 264"/>
          <p:cNvSpPr txBox="1">
            <a:spLocks noChangeArrowheads="1"/>
          </p:cNvSpPr>
          <p:nvPr/>
        </p:nvSpPr>
        <p:spPr bwMode="auto">
          <a:xfrm>
            <a:off x="3494088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10" name="Text Box 265"/>
          <p:cNvSpPr txBox="1">
            <a:spLocks noChangeArrowheads="1"/>
          </p:cNvSpPr>
          <p:nvPr/>
        </p:nvSpPr>
        <p:spPr bwMode="auto">
          <a:xfrm>
            <a:off x="3494088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11" name="Text Box 266"/>
          <p:cNvSpPr txBox="1">
            <a:spLocks noChangeArrowheads="1"/>
          </p:cNvSpPr>
          <p:nvPr/>
        </p:nvSpPr>
        <p:spPr bwMode="auto">
          <a:xfrm>
            <a:off x="3494088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12" name="Text Box 267"/>
          <p:cNvSpPr txBox="1">
            <a:spLocks noChangeArrowheads="1"/>
          </p:cNvSpPr>
          <p:nvPr/>
        </p:nvSpPr>
        <p:spPr bwMode="auto">
          <a:xfrm>
            <a:off x="3922713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13" name="Text Box 268"/>
          <p:cNvSpPr txBox="1">
            <a:spLocks noChangeArrowheads="1"/>
          </p:cNvSpPr>
          <p:nvPr/>
        </p:nvSpPr>
        <p:spPr bwMode="auto">
          <a:xfrm>
            <a:off x="437673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14" name="Text Box 269"/>
          <p:cNvSpPr txBox="1">
            <a:spLocks noChangeArrowheads="1"/>
          </p:cNvSpPr>
          <p:nvPr/>
        </p:nvSpPr>
        <p:spPr bwMode="auto">
          <a:xfrm>
            <a:off x="4832350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15" name="Text Box 270"/>
          <p:cNvSpPr txBox="1">
            <a:spLocks noChangeArrowheads="1"/>
          </p:cNvSpPr>
          <p:nvPr/>
        </p:nvSpPr>
        <p:spPr bwMode="auto">
          <a:xfrm>
            <a:off x="5286375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16" name="Text Box 271"/>
          <p:cNvSpPr txBox="1">
            <a:spLocks noChangeArrowheads="1"/>
          </p:cNvSpPr>
          <p:nvPr/>
        </p:nvSpPr>
        <p:spPr bwMode="auto">
          <a:xfrm>
            <a:off x="5741988" y="13223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17" name="Text Box 272"/>
          <p:cNvSpPr txBox="1">
            <a:spLocks noChangeArrowheads="1"/>
          </p:cNvSpPr>
          <p:nvPr/>
        </p:nvSpPr>
        <p:spPr bwMode="auto">
          <a:xfrm>
            <a:off x="6751638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18" name="Text Box 273"/>
          <p:cNvSpPr txBox="1">
            <a:spLocks noChangeArrowheads="1"/>
          </p:cNvSpPr>
          <p:nvPr/>
        </p:nvSpPr>
        <p:spPr bwMode="auto">
          <a:xfrm>
            <a:off x="720566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19" name="Text Box 274"/>
          <p:cNvSpPr txBox="1">
            <a:spLocks noChangeArrowheads="1"/>
          </p:cNvSpPr>
          <p:nvPr/>
        </p:nvSpPr>
        <p:spPr bwMode="auto">
          <a:xfrm>
            <a:off x="7661275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20" name="Text Box 275"/>
          <p:cNvSpPr txBox="1">
            <a:spLocks noChangeArrowheads="1"/>
          </p:cNvSpPr>
          <p:nvPr/>
        </p:nvSpPr>
        <p:spPr bwMode="auto">
          <a:xfrm>
            <a:off x="8115300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21" name="Text Box 276"/>
          <p:cNvSpPr txBox="1">
            <a:spLocks noChangeArrowheads="1"/>
          </p:cNvSpPr>
          <p:nvPr/>
        </p:nvSpPr>
        <p:spPr bwMode="auto">
          <a:xfrm>
            <a:off x="8570913" y="1236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822" name="Text Box 277"/>
          <p:cNvSpPr txBox="1">
            <a:spLocks noChangeArrowheads="1"/>
          </p:cNvSpPr>
          <p:nvPr/>
        </p:nvSpPr>
        <p:spPr bwMode="auto">
          <a:xfrm>
            <a:off x="6342063" y="1655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0823" name="Text Box 278"/>
          <p:cNvSpPr txBox="1">
            <a:spLocks noChangeArrowheads="1"/>
          </p:cNvSpPr>
          <p:nvPr/>
        </p:nvSpPr>
        <p:spPr bwMode="auto">
          <a:xfrm>
            <a:off x="6342063" y="215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824" name="Text Box 279"/>
          <p:cNvSpPr txBox="1">
            <a:spLocks noChangeArrowheads="1"/>
          </p:cNvSpPr>
          <p:nvPr/>
        </p:nvSpPr>
        <p:spPr bwMode="auto">
          <a:xfrm>
            <a:off x="6342063" y="261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825" name="Text Box 280"/>
          <p:cNvSpPr txBox="1">
            <a:spLocks noChangeArrowheads="1"/>
          </p:cNvSpPr>
          <p:nvPr/>
        </p:nvSpPr>
        <p:spPr bwMode="auto">
          <a:xfrm>
            <a:off x="6342063" y="3113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826" name="Text Box 281"/>
          <p:cNvSpPr txBox="1">
            <a:spLocks noChangeArrowheads="1"/>
          </p:cNvSpPr>
          <p:nvPr/>
        </p:nvSpPr>
        <p:spPr bwMode="auto">
          <a:xfrm>
            <a:off x="6342063" y="35417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50" name="Text Box 126"/>
          <p:cNvSpPr txBox="1">
            <a:spLocks noChangeArrowheads="1"/>
          </p:cNvSpPr>
          <p:nvPr/>
        </p:nvSpPr>
        <p:spPr bwMode="auto">
          <a:xfrm>
            <a:off x="214313" y="4303713"/>
            <a:ext cx="659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50"/>
                </a:solidFill>
                <a:sym typeface="Symbol" pitchFamily="18" charset="2"/>
              </a:rPr>
              <a:t>Source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5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Destination: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r>
              <a:rPr lang="en-US" sz="2400">
                <a:sym typeface="Symbol" pitchFamily="18" charset="2"/>
              </a:rPr>
              <a:t>Shortest path: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8</a:t>
            </a:r>
          </a:p>
          <a:p>
            <a:r>
              <a:rPr lang="en-US" sz="2400">
                <a:sym typeface="Symbol" pitchFamily="18" charset="2"/>
              </a:rPr>
              <a:t>Path: 5 …1 : 5…4…1: 5-&gt;4…1: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5-&gt;4-&gt;1</a:t>
            </a:r>
            <a:endParaRPr lang="en-US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52" name="Text Box 126"/>
          <p:cNvSpPr txBox="1">
            <a:spLocks noChangeArrowheads="1"/>
          </p:cNvSpPr>
          <p:nvPr/>
        </p:nvSpPr>
        <p:spPr bwMode="auto">
          <a:xfrm>
            <a:off x="200025" y="5657850"/>
            <a:ext cx="71993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B050"/>
                </a:solidFill>
                <a:sym typeface="Symbol" pitchFamily="18" charset="2"/>
              </a:rPr>
              <a:t>Source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>
                <a:solidFill>
                  <a:srgbClr val="0000FF"/>
                </a:solidFill>
                <a:sym typeface="Symbol" pitchFamily="18" charset="2"/>
              </a:rPr>
              <a:t>Destination: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3</a:t>
            </a:r>
          </a:p>
          <a:p>
            <a:r>
              <a:rPr lang="en-US" sz="2400">
                <a:sym typeface="Symbol" pitchFamily="18" charset="2"/>
              </a:rPr>
              <a:t>Shortest path: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-3</a:t>
            </a:r>
          </a:p>
          <a:p>
            <a:r>
              <a:rPr lang="en-US" sz="2400">
                <a:sym typeface="Symbol" pitchFamily="18" charset="2"/>
              </a:rPr>
              <a:t>Path: 1 …3 : 1…4…3: 1…5…4…3: </a:t>
            </a:r>
            <a:r>
              <a:rPr lang="en-US" sz="2400">
                <a:solidFill>
                  <a:srgbClr val="FF0000"/>
                </a:solidFill>
                <a:sym typeface="Symbol" pitchFamily="18" charset="2"/>
              </a:rPr>
              <a:t>1-&gt;5-&gt;4-&gt;3</a:t>
            </a:r>
            <a:endParaRPr lang="en-US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PrintPath for Warshall’s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PrintPath(s, t)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if(P[s][t]==nil) {print(“No path”);return;}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else if (P[s][t]==s){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print(s);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print_path(s,P[s][t]);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	print_path(P[s][t], t);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Print (t)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at the end of the PrintPath(s,t)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4FA5B-0323-4DD6-8BF7-18299812ECB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9852A4-1336-4973-8D9E-FD7C12795985}" type="slidenum">
              <a:rPr lang="en-US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Dijkstra (G, w, s)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062038"/>
            <a:ext cx="8229600" cy="56864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INITIALIZE-SINGLE-SOURCE(</a:t>
            </a:r>
            <a:r>
              <a:rPr lang="en-US" smtClean="0">
                <a:latin typeface="Comic Sans MS" pitchFamily="66" charset="0"/>
              </a:rPr>
              <a:t>V, s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S ←  </a:t>
            </a:r>
            <a:r>
              <a:rPr lang="en-US" smtClean="0">
                <a:sym typeface="Symbol" pitchFamily="18" charset="2"/>
              </a:rPr>
              <a:t>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Q ← V[G]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while </a:t>
            </a:r>
            <a:r>
              <a:rPr lang="en-US" smtClean="0"/>
              <a:t>Q </a:t>
            </a:r>
            <a:r>
              <a:rPr lang="en-US" smtClean="0">
                <a:sym typeface="Symbol" pitchFamily="18" charset="2"/>
              </a:rPr>
              <a:t>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</a:t>
            </a:r>
            <a:endParaRPr lang="en-US" b="1" smtClean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</a:t>
            </a:r>
            <a:r>
              <a:rPr lang="en-US" b="1" smtClean="0"/>
              <a:t>do</a:t>
            </a:r>
            <a:r>
              <a:rPr lang="en-US" smtClean="0"/>
              <a:t> 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 ← EXTRACT-MIN(Q)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    S ← S </a:t>
            </a:r>
            <a:r>
              <a:rPr lang="en-US" smtClean="0">
                <a:sym typeface="Symbol" pitchFamily="18" charset="2"/>
              </a:rPr>
              <a:t></a:t>
            </a:r>
            <a:r>
              <a:rPr lang="en-US" smtClean="0"/>
              <a:t> {</a:t>
            </a:r>
            <a:r>
              <a:rPr lang="en-US" smtClean="0">
                <a:latin typeface="Comic Sans MS" pitchFamily="66" charset="0"/>
              </a:rPr>
              <a:t>u</a:t>
            </a:r>
            <a:r>
              <a:rPr lang="en-US" smtClean="0"/>
              <a:t>} 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    </a:t>
            </a:r>
            <a:r>
              <a:rPr lang="en-US" b="1" smtClean="0"/>
              <a:t>for </a:t>
            </a:r>
            <a:r>
              <a:rPr lang="en-US" smtClean="0"/>
              <a:t>each vertex </a:t>
            </a:r>
            <a:r>
              <a:rPr lang="en-US" smtClean="0">
                <a:latin typeface="Comic Sans MS" pitchFamily="66" charset="0"/>
              </a:rPr>
              <a:t>v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Adj[u]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mtClean="0"/>
              <a:t>                 </a:t>
            </a:r>
            <a:r>
              <a:rPr lang="en-US" b="1" smtClean="0"/>
              <a:t>do </a:t>
            </a:r>
            <a:r>
              <a:rPr lang="en-US" smtClean="0"/>
              <a:t>RELAX(</a:t>
            </a:r>
            <a:r>
              <a:rPr lang="en-US" smtClean="0">
                <a:latin typeface="Comic Sans MS" pitchFamily="66" charset="0"/>
              </a:rPr>
              <a:t>u, v, w</a:t>
            </a:r>
            <a:r>
              <a:rPr lang="en-US" smtClean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Running time: </a:t>
            </a:r>
            <a:r>
              <a:rPr lang="en-US" smtClean="0">
                <a:latin typeface="Comic Sans MS" pitchFamily="66" charset="0"/>
              </a:rPr>
              <a:t>O(VlgV + ElgV) = O(ElgV)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7096125" y="1187450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 flipH="1">
            <a:off x="6623050" y="1417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3095625" y="2382838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 build min-heap</a:t>
            </a:r>
          </a:p>
        </p:txBody>
      </p:sp>
      <p:sp>
        <p:nvSpPr>
          <p:cNvPr id="873479" name="Line 7"/>
          <p:cNvSpPr>
            <a:spLocks noChangeShapeType="1"/>
          </p:cNvSpPr>
          <p:nvPr/>
        </p:nvSpPr>
        <p:spPr bwMode="auto">
          <a:xfrm flipH="1">
            <a:off x="2622550" y="26082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80" name="Text Box 8"/>
          <p:cNvSpPr txBox="1">
            <a:spLocks noChangeArrowheads="1"/>
          </p:cNvSpPr>
          <p:nvPr/>
        </p:nvSpPr>
        <p:spPr bwMode="auto">
          <a:xfrm>
            <a:off x="3362325" y="2963863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Executed O(V) times</a:t>
            </a:r>
          </a:p>
        </p:txBody>
      </p:sp>
      <p:sp>
        <p:nvSpPr>
          <p:cNvPr id="873481" name="Line 9"/>
          <p:cNvSpPr>
            <a:spLocks noChangeShapeType="1"/>
          </p:cNvSpPr>
          <p:nvPr/>
        </p:nvSpPr>
        <p:spPr bwMode="auto">
          <a:xfrm flipH="1">
            <a:off x="2889250" y="3189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82" name="Text Box 10"/>
          <p:cNvSpPr txBox="1">
            <a:spLocks noChangeArrowheads="1"/>
          </p:cNvSpPr>
          <p:nvPr/>
        </p:nvSpPr>
        <p:spPr bwMode="auto">
          <a:xfrm>
            <a:off x="6115050" y="3573463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O(lgV)</a:t>
            </a:r>
          </a:p>
        </p:txBody>
      </p:sp>
      <p:sp>
        <p:nvSpPr>
          <p:cNvPr id="873483" name="Line 11"/>
          <p:cNvSpPr>
            <a:spLocks noChangeShapeType="1"/>
          </p:cNvSpPr>
          <p:nvPr/>
        </p:nvSpPr>
        <p:spPr bwMode="auto">
          <a:xfrm flipH="1">
            <a:off x="5641975" y="37988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3484" name="Text Box 12"/>
          <p:cNvSpPr txBox="1">
            <a:spLocks noChangeArrowheads="1"/>
          </p:cNvSpPr>
          <p:nvPr/>
        </p:nvSpPr>
        <p:spPr bwMode="auto">
          <a:xfrm>
            <a:off x="6076950" y="5354638"/>
            <a:ext cx="268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 times; O(lgV)</a:t>
            </a:r>
          </a:p>
        </p:txBody>
      </p:sp>
      <p:sp>
        <p:nvSpPr>
          <p:cNvPr id="873485" name="Line 13"/>
          <p:cNvSpPr>
            <a:spLocks noChangeShapeType="1"/>
          </p:cNvSpPr>
          <p:nvPr/>
        </p:nvSpPr>
        <p:spPr bwMode="auto">
          <a:xfrm flipH="1">
            <a:off x="5603875" y="5580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6" grpId="0"/>
      <p:bldP spid="873477" grpId="0" animBg="1"/>
      <p:bldP spid="873478" grpId="0"/>
      <p:bldP spid="873479" grpId="0" animBg="1"/>
      <p:bldP spid="873480" grpId="0"/>
      <p:bldP spid="873481" grpId="0" animBg="1"/>
      <p:bldP spid="873482" grpId="0"/>
      <p:bldP spid="873483" grpId="0" animBg="1"/>
      <p:bldP spid="873484" grpId="0"/>
      <p:bldP spid="8734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should we use D[i, j] instead of D</a:t>
            </a:r>
            <a:r>
              <a:rPr lang="en-US" baseline="30000" smtClean="0"/>
              <a:t>(k)</a:t>
            </a:r>
            <a:r>
              <a:rPr lang="en-US" smtClean="0"/>
              <a:t>[i, j]?</a:t>
            </a:r>
          </a:p>
          <a:p>
            <a:pPr eaLnBrk="1" hangingPunct="1"/>
            <a:r>
              <a:rPr lang="en-US" smtClean="0"/>
              <a:t>Exercise: </a:t>
            </a:r>
          </a:p>
          <a:p>
            <a:pPr lvl="1" eaLnBrk="1" hangingPunct="1"/>
            <a:r>
              <a:rPr lang="en-US" smtClean="0"/>
              <a:t>25.2-4: Memory O(n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25.2-6: Negative weight cycle</a:t>
            </a:r>
          </a:p>
          <a:p>
            <a:pPr lvl="1" eaLnBrk="1" hangingPunct="1"/>
            <a:r>
              <a:rPr lang="en-US" smtClean="0"/>
              <a:t>Find the shortest positive cycle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DAF6F-E4C1-4CDF-845D-6CDE626C8E92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66CD25-26DD-4AEB-BA0C-D4AA85A5C6D9}" type="slidenum">
              <a:rPr lang="en-US"/>
              <a:pPr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Transitive closure of the graph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Input:</a:t>
            </a:r>
          </a:p>
          <a:p>
            <a:pPr lvl="1" eaLnBrk="1" hangingPunct="1"/>
            <a:r>
              <a:rPr lang="en-US" smtClean="0"/>
              <a:t>Un-weighted graph </a:t>
            </a:r>
            <a:r>
              <a:rPr lang="en-US" i="1" smtClean="0"/>
              <a:t>G</a:t>
            </a:r>
            <a:r>
              <a:rPr lang="en-US" smtClean="0"/>
              <a:t>: </a:t>
            </a:r>
            <a:r>
              <a:rPr lang="en-US" i="1" smtClean="0"/>
              <a:t>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1, if (</a:t>
            </a:r>
            <a:r>
              <a:rPr lang="en-US" i="1" smtClean="0"/>
              <a:t>i,j</a:t>
            </a:r>
            <a:r>
              <a:rPr lang="en-US" smtClean="0"/>
              <a:t>)</a:t>
            </a:r>
            <a:r>
              <a:rPr lang="en-US" b="1" smtClean="0">
                <a:latin typeface="Symbol" pitchFamily="18" charset="2"/>
              </a:rPr>
              <a:t>Î</a:t>
            </a:r>
            <a:r>
              <a:rPr lang="en-US" i="1" smtClean="0"/>
              <a:t>E, W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0 otherwise.</a:t>
            </a:r>
          </a:p>
          <a:p>
            <a:pPr eaLnBrk="1" hangingPunct="1"/>
            <a:r>
              <a:rPr lang="en-US" smtClean="0"/>
              <a:t>Output:</a:t>
            </a:r>
          </a:p>
          <a:p>
            <a:pPr lvl="1" eaLnBrk="1" hangingPunct="1"/>
            <a:r>
              <a:rPr lang="en-US" i="1" smtClean="0"/>
              <a:t>T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1, if there is a path from </a:t>
            </a:r>
            <a:r>
              <a:rPr lang="en-US" i="1" smtClean="0"/>
              <a:t>i</a:t>
            </a:r>
            <a:r>
              <a:rPr lang="en-US" smtClean="0"/>
              <a:t> to </a:t>
            </a:r>
            <a:r>
              <a:rPr lang="en-US" i="1" smtClean="0"/>
              <a:t>j </a:t>
            </a:r>
            <a:r>
              <a:rPr lang="en-US" smtClean="0"/>
              <a:t>in </a:t>
            </a:r>
            <a:r>
              <a:rPr lang="en-US" i="1" smtClean="0"/>
              <a:t>G, T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0 otherwise.</a:t>
            </a:r>
          </a:p>
          <a:p>
            <a:pPr eaLnBrk="1" hangingPunct="1"/>
            <a:r>
              <a:rPr lang="en-US" smtClean="0"/>
              <a:t>Algorithm:</a:t>
            </a:r>
          </a:p>
          <a:p>
            <a:pPr lvl="1" eaLnBrk="1" hangingPunct="1"/>
            <a:r>
              <a:rPr lang="en-US" smtClean="0"/>
              <a:t>Just run Floyd-Warshall with weights 1, and make </a:t>
            </a:r>
            <a:r>
              <a:rPr lang="en-US" i="1" smtClean="0"/>
              <a:t>T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= 1, whenever </a:t>
            </a:r>
            <a:r>
              <a:rPr lang="en-US" i="1" smtClean="0"/>
              <a:t>D</a:t>
            </a:r>
            <a:r>
              <a:rPr lang="en-US" smtClean="0"/>
              <a:t>[</a:t>
            </a:r>
            <a:r>
              <a:rPr lang="en-US" i="1" smtClean="0"/>
              <a:t>i</a:t>
            </a:r>
            <a:r>
              <a:rPr lang="en-US" smtClean="0"/>
              <a:t>][</a:t>
            </a:r>
            <a:r>
              <a:rPr lang="en-US" i="1" smtClean="0"/>
              <a:t>j</a:t>
            </a:r>
            <a:r>
              <a:rPr lang="en-US" smtClean="0"/>
              <a:t>] &lt; </a:t>
            </a:r>
            <a:r>
              <a:rPr lang="en-US" b="1" smtClean="0">
                <a:latin typeface="Symbol" pitchFamily="18" charset="2"/>
              </a:rPr>
              <a:t>¥.</a:t>
            </a:r>
          </a:p>
          <a:p>
            <a:pPr lvl="1" eaLnBrk="1" hangingPunct="1"/>
            <a:r>
              <a:rPr lang="en-US" smtClean="0"/>
              <a:t>More efficient: use only Boolean operators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D40419-37E1-41FD-A635-DC10D72A62F8}" type="slidenum">
              <a:rPr lang="en-US"/>
              <a:pPr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Transitive closure algorithm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1752600"/>
            <a:ext cx="8337550" cy="2438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>
                <a:latin typeface="Courier New" pitchFamily="49" charset="0"/>
                <a:cs typeface="Times New Roman" pitchFamily="18" charset="0"/>
              </a:rPr>
              <a:t>Transitive-Closure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(W[1..n][1..n])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01 T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W    // T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(0)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k </a:t>
            </a:r>
            <a:r>
              <a:rPr lang="en-US">
                <a:latin typeface="Symbol" pitchFamily="18" charset="2"/>
                <a:cs typeface="Times New Roman" pitchFamily="18" charset="0"/>
              </a:rPr>
              <a:t>¬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// compute T</a:t>
            </a:r>
            <a:r>
              <a:rPr lang="en-US" baseline="30000">
                <a:latin typeface="Courier New" pitchFamily="49" charset="0"/>
                <a:cs typeface="Times New Roman" pitchFamily="18" charset="0"/>
              </a:rPr>
              <a:t>(k)</a:t>
            </a:r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03   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04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       for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i </a:t>
            </a:r>
            <a:r>
              <a:rPr lang="en-US">
                <a:latin typeface="Symbol" pitchFamily="18" charset="2"/>
                <a:cs typeface="Times New Roman" pitchFamily="18" charset="0"/>
              </a:rPr>
              <a:t>¬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1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to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05          T[i][j] </a:t>
            </a:r>
            <a:r>
              <a:rPr lang="en-US">
                <a:latin typeface="Symbol" pitchFamily="18" charset="2"/>
                <a:cs typeface="Times New Roman" pitchFamily="18" charset="0"/>
              </a:rPr>
              <a:t>¬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T[i][j] </a:t>
            </a:r>
            <a:r>
              <a:rPr lang="en-US" b="1">
                <a:latin typeface="Symbol" pitchFamily="18" charset="2"/>
                <a:cs typeface="Times New Roman" pitchFamily="18" charset="0"/>
              </a:rPr>
              <a:t>Ú</a:t>
            </a:r>
            <a:r>
              <a:rPr lang="en-US">
                <a:latin typeface="Symbol" pitchFamily="18" charset="2"/>
                <a:cs typeface="Times New Roman" pitchFamily="18" charset="0"/>
              </a:rPr>
              <a:t> 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(T[i][k] </a:t>
            </a:r>
            <a:r>
              <a:rPr lang="en-US" b="1">
                <a:latin typeface="Symbol" pitchFamily="18" charset="2"/>
                <a:cs typeface="Times New Roman" pitchFamily="18" charset="0"/>
              </a:rPr>
              <a:t>Ù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 T[k][j])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b="1">
                <a:latin typeface="Courier New" pitchFamily="49" charset="0"/>
                <a:cs typeface="Times New Roman" pitchFamily="18" charset="0"/>
              </a:rPr>
              <a:t>return </a:t>
            </a:r>
            <a:r>
              <a:rPr lang="en-US">
                <a:latin typeface="Courier New" pitchFamily="49" charset="0"/>
                <a:cs typeface="Times New Roman" pitchFamily="18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D9A2E3-8351-43B3-9318-8D1BF2E4D20E}" type="slidenum">
              <a:rPr lang="en-US"/>
              <a:pPr/>
              <a:t>33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Chapters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C2C98D-297C-46A6-95FD-4C551D099F5C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BELLMAN-FORD(</a:t>
            </a:r>
            <a:r>
              <a:rPr lang="en-US" smtClean="0">
                <a:latin typeface="Comic Sans MS" pitchFamily="66" charset="0"/>
              </a:rPr>
              <a:t>V, E, w, s</a:t>
            </a:r>
            <a:r>
              <a:rPr lang="en-US" smtClean="0"/>
              <a:t>)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565900" cy="5334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INITIALIZE-SINGLE-SOURCE(V, s)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i ← 1 to |V| - 1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 </a:t>
            </a:r>
            <a:r>
              <a:rPr lang="en-US" b="1" smtClean="0"/>
              <a:t>  do </a:t>
            </a:r>
            <a:r>
              <a:rPr lang="en-US" smtClean="0"/>
              <a:t>RELAX(u, v, w)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for </a:t>
            </a:r>
            <a:r>
              <a:rPr lang="en-US" smtClean="0"/>
              <a:t>each edge (u, v)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</a:t>
            </a:r>
            <a:r>
              <a:rPr lang="en-US" b="1" smtClean="0"/>
              <a:t>do if </a:t>
            </a:r>
            <a:r>
              <a:rPr lang="en-US" smtClean="0"/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              </a:t>
            </a:r>
            <a:r>
              <a:rPr lang="en-US" b="1" smtClean="0"/>
              <a:t>then return </a:t>
            </a:r>
            <a:r>
              <a:rPr lang="en-US" smtClean="0"/>
              <a:t>FALSE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mtClean="0"/>
              <a:t> </a:t>
            </a:r>
            <a:r>
              <a:rPr lang="en-US" b="1" smtClean="0"/>
              <a:t>return </a:t>
            </a:r>
            <a:r>
              <a:rPr lang="en-US" smtClean="0"/>
              <a:t>TRUE</a:t>
            </a:r>
          </a:p>
          <a:p>
            <a:pPr marL="533400" indent="-533400" eaLnBrk="1" hangingPunct="1">
              <a:buFontTx/>
              <a:buNone/>
            </a:pPr>
            <a:endParaRPr lang="en-US" smtClean="0"/>
          </a:p>
          <a:p>
            <a:pPr marL="533400" indent="-533400" eaLnBrk="1" hangingPunct="1">
              <a:buFontTx/>
              <a:buNone/>
            </a:pPr>
            <a:r>
              <a:rPr lang="en-US" smtClean="0"/>
              <a:t>Running time: O(VE)</a:t>
            </a: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7439025" y="1292225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 flipH="1">
            <a:off x="6965950" y="15224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7439025" y="17637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</a:t>
            </a:r>
          </a:p>
        </p:txBody>
      </p:sp>
      <p:sp>
        <p:nvSpPr>
          <p:cNvPr id="874503" name="Line 7"/>
          <p:cNvSpPr>
            <a:spLocks noChangeShapeType="1"/>
          </p:cNvSpPr>
          <p:nvPr/>
        </p:nvSpPr>
        <p:spPr bwMode="auto">
          <a:xfrm flipH="1">
            <a:off x="6965950" y="19891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7419975" y="2306638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874505" name="Line 9"/>
          <p:cNvSpPr>
            <a:spLocks noChangeShapeType="1"/>
          </p:cNvSpPr>
          <p:nvPr/>
        </p:nvSpPr>
        <p:spPr bwMode="auto">
          <a:xfrm flipH="1">
            <a:off x="6946900" y="2532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7439025" y="33258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874507" name="Line 11"/>
          <p:cNvSpPr>
            <a:spLocks noChangeShapeType="1"/>
          </p:cNvSpPr>
          <p:nvPr/>
        </p:nvSpPr>
        <p:spPr bwMode="auto">
          <a:xfrm flipH="1">
            <a:off x="6965950" y="35512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5" name="AutoShape 12"/>
          <p:cNvSpPr>
            <a:spLocks/>
          </p:cNvSpPr>
          <p:nvPr/>
        </p:nvSpPr>
        <p:spPr bwMode="auto">
          <a:xfrm>
            <a:off x="8115300" y="1841500"/>
            <a:ext cx="239713" cy="1125538"/>
          </a:xfrm>
          <a:prstGeom prst="rightBrace">
            <a:avLst>
              <a:gd name="adj1" fmla="val 391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4509" name="Text Box 13"/>
          <p:cNvSpPr txBox="1">
            <a:spLocks noChangeArrowheads="1"/>
          </p:cNvSpPr>
          <p:nvPr/>
        </p:nvSpPr>
        <p:spPr bwMode="auto">
          <a:xfrm>
            <a:off x="8316913" y="2241550"/>
            <a:ext cx="727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ym typeface="Symbol" pitchFamily="18" charset="2"/>
              </a:rPr>
              <a:t>O(VE)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0" grpId="0"/>
      <p:bldP spid="874501" grpId="0" animBg="1"/>
      <p:bldP spid="874502" grpId="0"/>
      <p:bldP spid="874503" grpId="0" animBg="1"/>
      <p:bldP spid="874504" grpId="0"/>
      <p:bldP spid="874505" grpId="0" animBg="1"/>
      <p:bldP spid="874506" grpId="0"/>
      <p:bldP spid="874507" grpId="0" animBg="1"/>
      <p:bldP spid="8745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C0C516-A491-4B4D-892B-74045B8B87AF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 - Solutions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85863"/>
            <a:ext cx="8229600" cy="54197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/>
              <a:t>Run </a:t>
            </a:r>
            <a:r>
              <a:rPr lang="en-US" b="1" dirty="0" smtClean="0"/>
              <a:t>BELLMAN-FORD</a:t>
            </a:r>
            <a:r>
              <a:rPr lang="en-US" dirty="0" smtClean="0"/>
              <a:t> once from each vertex: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>
                <a:latin typeface="Comic Sans MS" pitchFamily="66" charset="0"/>
              </a:rPr>
              <a:t>O(V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E),</a:t>
            </a:r>
            <a:r>
              <a:rPr lang="en-US" dirty="0" smtClean="0"/>
              <a:t> which is </a:t>
            </a:r>
            <a:r>
              <a:rPr lang="en-US" dirty="0" smtClean="0">
                <a:latin typeface="Comic Sans MS" pitchFamily="66" charset="0"/>
              </a:rPr>
              <a:t>O(V</a:t>
            </a:r>
            <a:r>
              <a:rPr lang="en-US" baseline="30000" dirty="0" smtClean="0">
                <a:latin typeface="Comic Sans MS" pitchFamily="66" charset="0"/>
              </a:rPr>
              <a:t>4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/>
              <a:t> if the graph is dense</a:t>
            </a:r>
            <a:r>
              <a:rPr lang="en-US" b="1" dirty="0" smtClean="0"/>
              <a:t>             </a:t>
            </a:r>
            <a:r>
              <a:rPr lang="en-US" dirty="0" smtClean="0"/>
              <a:t>(</a:t>
            </a:r>
            <a:r>
              <a:rPr lang="en-US" dirty="0" smtClean="0">
                <a:latin typeface="Comic Sans MS" pitchFamily="66" charset="0"/>
              </a:rPr>
              <a:t>E =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dirty="0" smtClean="0">
                <a:latin typeface="Comic Sans MS" pitchFamily="66" charset="0"/>
              </a:rPr>
              <a:t>(V</a:t>
            </a:r>
            <a:r>
              <a:rPr lang="en-US" baseline="30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If no negative-weight edges, could run </a:t>
            </a:r>
            <a:r>
              <a:rPr lang="en-US" b="1" dirty="0" err="1" smtClean="0"/>
              <a:t>Dijkstra’s</a:t>
            </a:r>
            <a:r>
              <a:rPr lang="en-US" dirty="0" smtClean="0"/>
              <a:t> algorithm once from each vertex: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smtClean="0">
                <a:latin typeface="Comic Sans MS" pitchFamily="66" charset="0"/>
              </a:rPr>
              <a:t>O(</a:t>
            </a:r>
            <a:r>
              <a:rPr lang="en-US" dirty="0" err="1" smtClean="0">
                <a:latin typeface="Comic Sans MS" pitchFamily="66" charset="0"/>
              </a:rPr>
              <a:t>VElgV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/>
              <a:t> with binary heap, </a:t>
            </a:r>
            <a:r>
              <a:rPr lang="en-US" dirty="0" smtClean="0">
                <a:latin typeface="Comic Sans MS" pitchFamily="66" charset="0"/>
              </a:rPr>
              <a:t>O(V</a:t>
            </a:r>
            <a:r>
              <a:rPr lang="en-US" baseline="30000" dirty="0" smtClean="0">
                <a:latin typeface="Comic Sans MS" pitchFamily="66" charset="0"/>
              </a:rPr>
              <a:t>3</a:t>
            </a:r>
            <a:r>
              <a:rPr lang="en-US" dirty="0" smtClean="0">
                <a:latin typeface="Comic Sans MS" pitchFamily="66" charset="0"/>
              </a:rPr>
              <a:t>lgV)</a:t>
            </a:r>
            <a:r>
              <a:rPr lang="en-US" dirty="0" smtClean="0"/>
              <a:t> if the graph is dense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/>
              <a:t>We can solve the problem in </a:t>
            </a:r>
            <a:r>
              <a:rPr lang="en-US" dirty="0" smtClean="0">
                <a:latin typeface="Comic Sans MS" pitchFamily="66" charset="0"/>
              </a:rPr>
              <a:t>O(V</a:t>
            </a:r>
            <a:r>
              <a:rPr lang="en-US" baseline="30000" dirty="0" smtClean="0">
                <a:latin typeface="Comic Sans MS" pitchFamily="66" charset="0"/>
              </a:rPr>
              <a:t>3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/>
              <a:t>, with no elaborate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D44885-8572-4301-94E9-5A26A862BC5B}" type="slidenum">
              <a:rPr lang="en-US"/>
              <a:pPr/>
              <a:t>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All-Pairs Shortest Paths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the graph (G) is given as 		adjacency matrix of weights</a:t>
            </a:r>
          </a:p>
          <a:p>
            <a:pPr lvl="1" eaLnBrk="1" hangingPunct="1"/>
            <a:r>
              <a:rPr lang="en-US" smtClean="0">
                <a:latin typeface="Comic Sans MS" pitchFamily="66" charset="0"/>
              </a:rPr>
              <a:t>W = (w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), n x n</a:t>
            </a:r>
            <a:r>
              <a:rPr lang="en-US" smtClean="0"/>
              <a:t> matrix, </a:t>
            </a:r>
            <a:r>
              <a:rPr lang="en-US" smtClean="0">
                <a:latin typeface="Comic Sans MS" pitchFamily="66" charset="0"/>
              </a:rPr>
              <a:t>|V| = n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Vertices numbered </a:t>
            </a:r>
            <a:r>
              <a:rPr lang="en-US" smtClean="0">
                <a:latin typeface="Comic Sans MS" pitchFamily="66" charset="0"/>
              </a:rPr>
              <a:t>1</a:t>
            </a:r>
            <a:r>
              <a:rPr lang="en-US" smtClean="0"/>
              <a:t> 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smtClean="0"/>
              <a:t>			          	     if </a:t>
            </a:r>
            <a:r>
              <a:rPr lang="en-US" smtClean="0">
                <a:latin typeface="Comic Sans MS" pitchFamily="66" charset="0"/>
              </a:rPr>
              <a:t>i = j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smtClean="0"/>
              <a:t>	   </a:t>
            </a:r>
            <a:r>
              <a:rPr lang="en-US" smtClean="0">
                <a:latin typeface="Comic Sans MS" pitchFamily="66" charset="0"/>
              </a:rPr>
              <a:t>w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/>
              <a:t> =                             if </a:t>
            </a:r>
            <a:r>
              <a:rPr lang="en-US" smtClean="0">
                <a:latin typeface="Comic Sans MS" pitchFamily="66" charset="0"/>
              </a:rPr>
              <a:t>i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mtClean="0">
                <a:latin typeface="Comic Sans MS" pitchFamily="66" charset="0"/>
              </a:rPr>
              <a:t> j</a:t>
            </a:r>
            <a:r>
              <a:rPr lang="en-US" smtClean="0"/>
              <a:t> , </a:t>
            </a:r>
            <a:r>
              <a:rPr lang="en-US" smtClean="0">
                <a:latin typeface="Comic Sans MS" pitchFamily="66" charset="0"/>
              </a:rPr>
              <a:t>(i, j)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mtClean="0">
                <a:latin typeface="Comic Sans MS" pitchFamily="66" charset="0"/>
              </a:rPr>
              <a:t> E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smtClean="0"/>
              <a:t>			                        if </a:t>
            </a:r>
            <a:r>
              <a:rPr lang="en-US" smtClean="0">
                <a:latin typeface="Comic Sans MS" pitchFamily="66" charset="0"/>
              </a:rPr>
              <a:t>i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</a:t>
            </a:r>
            <a:r>
              <a:rPr lang="en-US" smtClean="0">
                <a:latin typeface="Comic Sans MS" pitchFamily="66" charset="0"/>
              </a:rPr>
              <a:t> j , (i, j)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 </a:t>
            </a:r>
            <a:r>
              <a:rPr lang="en-US" smtClean="0">
                <a:latin typeface="Comic Sans MS" pitchFamily="66" charset="0"/>
              </a:rPr>
              <a:t>E</a:t>
            </a:r>
          </a:p>
          <a:p>
            <a:pPr eaLnBrk="1" hangingPunct="1"/>
            <a:r>
              <a:rPr lang="en-US" smtClean="0"/>
              <a:t>Output the result in an </a:t>
            </a:r>
            <a:r>
              <a:rPr lang="en-US" smtClean="0">
                <a:latin typeface="Comic Sans MS" pitchFamily="66" charset="0"/>
              </a:rPr>
              <a:t>n x n</a:t>
            </a:r>
            <a:r>
              <a:rPr lang="en-US" smtClean="0"/>
              <a:t> matrix </a:t>
            </a:r>
          </a:p>
          <a:p>
            <a:pPr eaLnBrk="1" hangingPunct="1">
              <a:buFontTx/>
              <a:buNone/>
            </a:pPr>
            <a:r>
              <a:rPr lang="en-US" smtClean="0"/>
              <a:t>	   </a:t>
            </a:r>
            <a:r>
              <a:rPr lang="en-US" smtClean="0">
                <a:latin typeface="Comic Sans MS" pitchFamily="66" charset="0"/>
              </a:rPr>
              <a:t>D = (d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),</a:t>
            </a:r>
            <a:r>
              <a:rPr lang="en-US" smtClean="0"/>
              <a:t> where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smtClean="0">
                <a:latin typeface="Comic Sans MS" pitchFamily="66" charset="0"/>
              </a:rPr>
              <a:t> = δ(i, j)</a:t>
            </a:r>
            <a:endParaRPr lang="en-US" smtClean="0"/>
          </a:p>
          <a:p>
            <a:pPr eaLnBrk="1" hangingPunct="1"/>
            <a:r>
              <a:rPr lang="en-US" smtClean="0"/>
              <a:t>Solve the problem using dynamic programming</a:t>
            </a:r>
          </a:p>
        </p:txBody>
      </p:sp>
      <p:sp>
        <p:nvSpPr>
          <p:cNvPr id="10245" name="AutoShape 4"/>
          <p:cNvSpPr>
            <a:spLocks/>
          </p:cNvSpPr>
          <p:nvPr/>
        </p:nvSpPr>
        <p:spPr bwMode="auto">
          <a:xfrm>
            <a:off x="1990725" y="3057525"/>
            <a:ext cx="219075" cy="1447800"/>
          </a:xfrm>
          <a:prstGeom prst="leftBrace">
            <a:avLst>
              <a:gd name="adj1" fmla="val 550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2254250" y="30718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04870" name="Rectangle 6"/>
          <p:cNvSpPr>
            <a:spLocks noChangeArrowheads="1"/>
          </p:cNvSpPr>
          <p:nvPr/>
        </p:nvSpPr>
        <p:spPr bwMode="auto">
          <a:xfrm>
            <a:off x="2138363" y="3559175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weight of </a:t>
            </a:r>
            <a:r>
              <a:rPr lang="en-US" sz="2800">
                <a:latin typeface="Comic Sans MS" pitchFamily="66" charset="0"/>
              </a:rPr>
              <a:t>(i, j)</a:t>
            </a:r>
          </a:p>
        </p:txBody>
      </p:sp>
      <p:sp>
        <p:nvSpPr>
          <p:cNvPr id="804871" name="Rectangle 7"/>
          <p:cNvSpPr>
            <a:spLocks noChangeArrowheads="1"/>
          </p:cNvSpPr>
          <p:nvPr/>
        </p:nvSpPr>
        <p:spPr bwMode="auto">
          <a:xfrm>
            <a:off x="2325688" y="40163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∞</a:t>
            </a:r>
          </a:p>
        </p:txBody>
      </p:sp>
      <p:grpSp>
        <p:nvGrpSpPr>
          <p:cNvPr id="10249" name="Group 8"/>
          <p:cNvGrpSpPr>
            <a:grpSpLocks/>
          </p:cNvGrpSpPr>
          <p:nvPr/>
        </p:nvGrpSpPr>
        <p:grpSpPr bwMode="auto">
          <a:xfrm>
            <a:off x="6005513" y="1187450"/>
            <a:ext cx="2986087" cy="2419350"/>
            <a:chOff x="297" y="778"/>
            <a:chExt cx="1881" cy="1524"/>
          </a:xfrm>
        </p:grpSpPr>
        <p:sp>
          <p:nvSpPr>
            <p:cNvPr id="10250" name="Oval 9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0251" name="Oval 10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252" name="Oval 11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0253" name="Oval 12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0254" name="Oval 13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10259" name="Text Box 18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10260" name="Text Box 19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Text Box 23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10265" name="Text Box 24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8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Text Box 29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0271" name="Text Box 30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10272" name="Text Box 31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9" grpId="0"/>
      <p:bldP spid="804870" grpId="0"/>
      <p:bldP spid="8048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6E1F5-E356-4144-97E0-12657345FEF3}" type="slidenum">
              <a:rPr lang="en-US"/>
              <a:pPr/>
              <a:t>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100013"/>
            <a:ext cx="8572500" cy="906462"/>
          </a:xfrm>
        </p:spPr>
        <p:txBody>
          <a:bodyPr/>
          <a:lstStyle/>
          <a:p>
            <a:pPr eaLnBrk="1" hangingPunct="1"/>
            <a:r>
              <a:rPr lang="en-US" sz="3600" smtClean="0"/>
              <a:t>Optimal Substructure of a Shortest Path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214438"/>
            <a:ext cx="4667250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mtClean="0"/>
              <a:t>All subpaths of a shortest path are shortest paths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Let </a:t>
            </a:r>
            <a:r>
              <a:rPr lang="en-US" smtClean="0">
                <a:latin typeface="Comic Sans MS" pitchFamily="66" charset="0"/>
              </a:rPr>
              <a:t>p</a:t>
            </a:r>
            <a:r>
              <a:rPr lang="en-US" smtClean="0"/>
              <a:t>: </a:t>
            </a:r>
            <a:r>
              <a:rPr lang="en-US" smtClean="0">
                <a:solidFill>
                  <a:srgbClr val="CC0000"/>
                </a:solidFill>
              </a:rPr>
              <a:t>a shortest path p from vertex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</a:rPr>
              <a:t>i</a:t>
            </a:r>
            <a:r>
              <a:rPr lang="en-US" smtClean="0">
                <a:solidFill>
                  <a:srgbClr val="CC0000"/>
                </a:solidFill>
              </a:rPr>
              <a:t> to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</a:rPr>
              <a:t>j</a:t>
            </a:r>
            <a:r>
              <a:rPr lang="en-US" smtClean="0">
                <a:solidFill>
                  <a:srgbClr val="CC0000"/>
                </a:solidFill>
              </a:rPr>
              <a:t> that contains at most 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</a:rPr>
              <a:t>m</a:t>
            </a:r>
            <a:r>
              <a:rPr lang="en-US" smtClean="0">
                <a:solidFill>
                  <a:srgbClr val="CC0000"/>
                </a:solidFill>
              </a:rPr>
              <a:t> edges</a:t>
            </a:r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If </a:t>
            </a:r>
            <a:r>
              <a:rPr lang="en-US" smtClean="0">
                <a:latin typeface="Comic Sans MS" pitchFamily="66" charset="0"/>
              </a:rPr>
              <a:t>i = j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>
                <a:latin typeface="Comic Sans MS" pitchFamily="66" charset="0"/>
                <a:sym typeface="Symbol" pitchFamily="18" charset="2"/>
              </a:rPr>
              <a:t>w(p) = 0</a:t>
            </a:r>
            <a:r>
              <a:rPr lang="en-US" smtClean="0">
                <a:sym typeface="Symbol" pitchFamily="18" charset="2"/>
              </a:rPr>
              <a:t> and p has no edges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5813" y="3803650"/>
            <a:ext cx="396875" cy="395288"/>
            <a:chOff x="4495" y="2396"/>
            <a:chExt cx="250" cy="249"/>
          </a:xfrm>
        </p:grpSpPr>
        <p:sp>
          <p:nvSpPr>
            <p:cNvPr id="11289" name="Freeform 5"/>
            <p:cNvSpPr>
              <a:spLocks/>
            </p:cNvSpPr>
            <p:nvPr/>
          </p:nvSpPr>
          <p:spPr bwMode="auto">
            <a:xfrm>
              <a:off x="4495" y="2588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4526" y="2396"/>
              <a:ext cx="2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p’</a:t>
              </a:r>
            </a:p>
          </p:txBody>
        </p:sp>
      </p:grpSp>
      <p:sp>
        <p:nvSpPr>
          <p:cNvPr id="805895" name="Oval 7"/>
          <p:cNvSpPr>
            <a:spLocks noChangeArrowheads="1"/>
          </p:cNvSpPr>
          <p:nvPr/>
        </p:nvSpPr>
        <p:spPr bwMode="auto">
          <a:xfrm>
            <a:off x="7615238" y="232410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29238" y="1060450"/>
            <a:ext cx="3643312" cy="1628775"/>
            <a:chOff x="3357" y="866"/>
            <a:chExt cx="2295" cy="1026"/>
          </a:xfrm>
        </p:grpSpPr>
        <p:sp>
          <p:nvSpPr>
            <p:cNvPr id="11276" name="Oval 9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1277" name="Oval 10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1278" name="Oval 11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1279" name="Oval 12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15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Freeform 16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Oval 17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1285" name="Oval 18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11287" name="AutoShape 20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6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805910" name="AutoShape 22"/>
          <p:cNvSpPr>
            <a:spLocks/>
          </p:cNvSpPr>
          <p:nvPr/>
        </p:nvSpPr>
        <p:spPr bwMode="auto">
          <a:xfrm rot="5400000" flipV="1">
            <a:off x="6667500" y="1524001"/>
            <a:ext cx="66675" cy="2743200"/>
          </a:xfrm>
          <a:prstGeom prst="rightBrace">
            <a:avLst>
              <a:gd name="adj1" fmla="val 34285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5911" name="Text Box 23"/>
          <p:cNvSpPr txBox="1">
            <a:spLocks noChangeArrowheads="1"/>
          </p:cNvSpPr>
          <p:nvPr/>
        </p:nvSpPr>
        <p:spPr bwMode="auto">
          <a:xfrm>
            <a:off x="5794375" y="3041650"/>
            <a:ext cx="2195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 most </a:t>
            </a:r>
            <a:r>
              <a:rPr lang="en-US">
                <a:latin typeface="Comic Sans MS" pitchFamily="66" charset="0"/>
              </a:rPr>
              <a:t>m - 1</a:t>
            </a:r>
            <a:r>
              <a:rPr lang="en-US"/>
              <a:t> edges</a:t>
            </a:r>
          </a:p>
        </p:txBody>
      </p:sp>
      <p:sp>
        <p:nvSpPr>
          <p:cNvPr id="805912" name="Rectangle 24"/>
          <p:cNvSpPr>
            <a:spLocks noChangeArrowheads="1"/>
          </p:cNvSpPr>
          <p:nvPr/>
        </p:nvSpPr>
        <p:spPr bwMode="auto">
          <a:xfrm>
            <a:off x="4760913" y="3824288"/>
            <a:ext cx="42576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If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i  j:</a:t>
            </a: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p = i      k  j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p’</a:t>
            </a:r>
            <a:r>
              <a:rPr lang="en-US" sz="2400">
                <a:sym typeface="Symbol" pitchFamily="18" charset="2"/>
              </a:rPr>
              <a:t> has at most m-1 edges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p’ </a:t>
            </a:r>
            <a:r>
              <a:rPr lang="en-US" sz="2400">
                <a:sym typeface="Symbol" pitchFamily="18" charset="2"/>
              </a:rPr>
              <a:t>is a shortest path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sz="2800">
                <a:solidFill>
                  <a:schemeClr val="accent2"/>
                </a:solidFill>
                <a:latin typeface="Comic Sans MS" pitchFamily="66" charset="0"/>
              </a:rPr>
              <a:t>δ(i, j) =</a:t>
            </a:r>
            <a:endParaRPr lang="en-US" sz="2800" baseline="-250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05913" name="Rectangle 25"/>
          <p:cNvSpPr>
            <a:spLocks noChangeArrowheads="1"/>
          </p:cNvSpPr>
          <p:nvPr/>
        </p:nvSpPr>
        <p:spPr bwMode="auto">
          <a:xfrm>
            <a:off x="6461125" y="5743575"/>
            <a:ext cx="198278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δ(i, k) + w</a:t>
            </a:r>
            <a:r>
              <a:rPr lang="en-US" sz="2800" baseline="-25000">
                <a:latin typeface="Comic Sans MS" pitchFamily="66" charset="0"/>
              </a:rPr>
              <a:t>kj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5" grpId="0" animBg="1"/>
      <p:bldP spid="805910" grpId="0" animBg="1"/>
      <p:bldP spid="805911" grpId="0"/>
      <p:bldP spid="8059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42CE3-B610-4D48-BFFF-BE2B7D6FD31E}" type="slidenum">
              <a:rPr lang="en-US"/>
              <a:pPr/>
              <a:t>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Solution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229600" cy="5438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(m)</a:t>
            </a:r>
            <a:r>
              <a:rPr lang="en-US" smtClean="0"/>
              <a:t> = weight of shortest path i     j that </a:t>
            </a:r>
            <a:r>
              <a:rPr lang="en-US" smtClean="0">
                <a:solidFill>
                  <a:srgbClr val="DD0111"/>
                </a:solidFill>
              </a:rPr>
              <a:t>contains at most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</a:rPr>
              <a:t>m</a:t>
            </a:r>
            <a:r>
              <a:rPr lang="en-US" smtClean="0">
                <a:solidFill>
                  <a:srgbClr val="DD0111"/>
                </a:solidFill>
              </a:rPr>
              <a:t> edges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/>
              <a:t>m = 0: 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(0)</a:t>
            </a:r>
            <a:r>
              <a:rPr lang="en-US" smtClean="0"/>
              <a:t> = 		if </a:t>
            </a:r>
            <a:r>
              <a:rPr lang="en-US" smtClean="0">
                <a:latin typeface="Comic Sans MS" pitchFamily="66" charset="0"/>
              </a:rPr>
              <a:t>i = j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mtClean="0"/>
              <a:t>				</a:t>
            </a:r>
            <a:r>
              <a:rPr lang="en-US" smtClean="0">
                <a:sym typeface="Symbol" pitchFamily="18" charset="2"/>
              </a:rPr>
              <a:t> 	if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i  j</a:t>
            </a:r>
          </a:p>
          <a:p>
            <a:pPr eaLnBrk="1" hangingPunct="1">
              <a:lnSpc>
                <a:spcPct val="120000"/>
              </a:lnSpc>
            </a:pPr>
            <a:endParaRPr lang="en-US" sz="90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ym typeface="Symbol" pitchFamily="18" charset="2"/>
              </a:rPr>
              <a:t>m  1: </a:t>
            </a:r>
            <a:r>
              <a:rPr lang="en-US" smtClean="0">
                <a:latin typeface="Comic Sans MS" pitchFamily="66" charset="0"/>
              </a:rPr>
              <a:t>l</a:t>
            </a:r>
            <a:r>
              <a:rPr lang="en-US" baseline="-25000" smtClean="0">
                <a:latin typeface="Comic Sans MS" pitchFamily="66" charset="0"/>
              </a:rPr>
              <a:t>ij</a:t>
            </a:r>
            <a:r>
              <a:rPr lang="en-US" baseline="30000" smtClean="0">
                <a:latin typeface="Comic Sans MS" pitchFamily="66" charset="0"/>
              </a:rPr>
              <a:t>(m)</a:t>
            </a:r>
            <a:r>
              <a:rPr lang="en-US" smtClean="0"/>
              <a:t> = </a:t>
            </a:r>
          </a:p>
          <a:p>
            <a:pPr eaLnBrk="1" hangingPunct="1">
              <a:lnSpc>
                <a:spcPct val="120000"/>
              </a:lnSpc>
            </a:pPr>
            <a:endParaRPr lang="en-US" sz="1000" smtClean="0"/>
          </a:p>
          <a:p>
            <a:pPr lvl="1" eaLnBrk="1" hangingPunct="1">
              <a:lnSpc>
                <a:spcPct val="120000"/>
              </a:lnSpc>
            </a:pPr>
            <a:endParaRPr lang="en-US" smtClean="0"/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Shortest path from i to j with at most m – 1 edges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Shortest path from i to j containing at most m edges, considering all possible predecessors (k) of j</a:t>
            </a:r>
          </a:p>
        </p:txBody>
      </p:sp>
      <p:sp>
        <p:nvSpPr>
          <p:cNvPr id="806916" name="AutoShape 4"/>
          <p:cNvSpPr>
            <a:spLocks/>
          </p:cNvSpPr>
          <p:nvPr/>
        </p:nvSpPr>
        <p:spPr bwMode="auto">
          <a:xfrm>
            <a:off x="3006725" y="2400300"/>
            <a:ext cx="107950" cy="866775"/>
          </a:xfrm>
          <a:prstGeom prst="leftBrace">
            <a:avLst>
              <a:gd name="adj1" fmla="val 6691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7615238" y="3009900"/>
            <a:ext cx="349250" cy="3143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grpSp>
        <p:nvGrpSpPr>
          <p:cNvPr id="12295" name="Group 6"/>
          <p:cNvGrpSpPr>
            <a:grpSpLocks/>
          </p:cNvGrpSpPr>
          <p:nvPr/>
        </p:nvGrpSpPr>
        <p:grpSpPr bwMode="auto">
          <a:xfrm>
            <a:off x="5329238" y="1746250"/>
            <a:ext cx="3643312" cy="1628775"/>
            <a:chOff x="3357" y="866"/>
            <a:chExt cx="2295" cy="1026"/>
          </a:xfrm>
        </p:grpSpPr>
        <p:sp>
          <p:nvSpPr>
            <p:cNvPr id="12303" name="Oval 7"/>
            <p:cNvSpPr>
              <a:spLocks noChangeArrowheads="1"/>
            </p:cNvSpPr>
            <p:nvPr/>
          </p:nvSpPr>
          <p:spPr bwMode="auto">
            <a:xfrm>
              <a:off x="3433" y="155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2304" name="Oval 8"/>
            <p:cNvSpPr>
              <a:spLocks noChangeArrowheads="1"/>
            </p:cNvSpPr>
            <p:nvPr/>
          </p:nvSpPr>
          <p:spPr bwMode="auto">
            <a:xfrm>
              <a:off x="3790" y="122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2305" name="Oval 9"/>
            <p:cNvSpPr>
              <a:spLocks noChangeArrowheads="1"/>
            </p:cNvSpPr>
            <p:nvPr/>
          </p:nvSpPr>
          <p:spPr bwMode="auto">
            <a:xfrm>
              <a:off x="4400" y="123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12306" name="Oval 10"/>
            <p:cNvSpPr>
              <a:spLocks noChangeArrowheads="1"/>
            </p:cNvSpPr>
            <p:nvPr/>
          </p:nvSpPr>
          <p:spPr bwMode="auto">
            <a:xfrm>
              <a:off x="4768" y="1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12307" name="Line 11"/>
            <p:cNvSpPr>
              <a:spLocks noChangeShapeType="1"/>
            </p:cNvSpPr>
            <p:nvPr/>
          </p:nvSpPr>
          <p:spPr bwMode="auto">
            <a:xfrm flipV="1">
              <a:off x="3640" y="1433"/>
              <a:ext cx="15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2"/>
            <p:cNvSpPr>
              <a:spLocks noChangeShapeType="1"/>
            </p:cNvSpPr>
            <p:nvPr/>
          </p:nvSpPr>
          <p:spPr bwMode="auto">
            <a:xfrm>
              <a:off x="4625" y="1475"/>
              <a:ext cx="178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3"/>
            <p:cNvSpPr>
              <a:spLocks noChangeShapeType="1"/>
            </p:cNvSpPr>
            <p:nvPr/>
          </p:nvSpPr>
          <p:spPr bwMode="auto">
            <a:xfrm flipV="1">
              <a:off x="5047" y="1580"/>
              <a:ext cx="328" cy="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Freeform 14"/>
            <p:cNvSpPr>
              <a:spLocks/>
            </p:cNvSpPr>
            <p:nvPr/>
          </p:nvSpPr>
          <p:spPr bwMode="auto">
            <a:xfrm>
              <a:off x="4045" y="1292"/>
              <a:ext cx="360" cy="27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Oval 15"/>
            <p:cNvSpPr>
              <a:spLocks noChangeArrowheads="1"/>
            </p:cNvSpPr>
            <p:nvPr/>
          </p:nvSpPr>
          <p:spPr bwMode="auto">
            <a:xfrm>
              <a:off x="4423" y="1263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12312" name="Oval 16"/>
            <p:cNvSpPr>
              <a:spLocks noChangeArrowheads="1"/>
            </p:cNvSpPr>
            <p:nvPr/>
          </p:nvSpPr>
          <p:spPr bwMode="auto">
            <a:xfrm>
              <a:off x="4420" y="1260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13" name="Oval 17"/>
            <p:cNvSpPr>
              <a:spLocks noChangeArrowheads="1"/>
            </p:cNvSpPr>
            <p:nvPr/>
          </p:nvSpPr>
          <p:spPr bwMode="auto">
            <a:xfrm>
              <a:off x="5386" y="141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j</a:t>
              </a:r>
            </a:p>
          </p:txBody>
        </p:sp>
        <p:sp>
          <p:nvSpPr>
            <p:cNvPr id="12314" name="AutoShape 18"/>
            <p:cNvSpPr>
              <a:spLocks/>
            </p:cNvSpPr>
            <p:nvPr/>
          </p:nvSpPr>
          <p:spPr bwMode="auto">
            <a:xfrm rot="-5400000">
              <a:off x="4437" y="33"/>
              <a:ext cx="78" cy="2238"/>
            </a:xfrm>
            <a:prstGeom prst="rightBrace">
              <a:avLst>
                <a:gd name="adj1" fmla="val 23910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19"/>
            <p:cNvSpPr txBox="1">
              <a:spLocks noChangeArrowheads="1"/>
            </p:cNvSpPr>
            <p:nvPr/>
          </p:nvSpPr>
          <p:spPr bwMode="auto">
            <a:xfrm>
              <a:off x="3914" y="866"/>
              <a:ext cx="1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 most </a:t>
              </a:r>
              <a:r>
                <a:rPr lang="en-US">
                  <a:latin typeface="Comic Sans MS" pitchFamily="66" charset="0"/>
                </a:rPr>
                <a:t>m</a:t>
              </a:r>
              <a:r>
                <a:rPr lang="en-US"/>
                <a:t> edges</a:t>
              </a:r>
            </a:p>
          </p:txBody>
        </p:sp>
      </p:grpSp>
      <p:sp>
        <p:nvSpPr>
          <p:cNvPr id="806932" name="Rectangle 20"/>
          <p:cNvSpPr>
            <a:spLocks noChangeArrowheads="1"/>
          </p:cNvSpPr>
          <p:nvPr/>
        </p:nvSpPr>
        <p:spPr bwMode="auto">
          <a:xfrm>
            <a:off x="3660775" y="3702050"/>
            <a:ext cx="1019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l</a:t>
            </a:r>
            <a:r>
              <a:rPr lang="en-US" sz="2800" baseline="-25000">
                <a:latin typeface="Comic Sans MS" pitchFamily="66" charset="0"/>
              </a:rPr>
              <a:t>ij</a:t>
            </a:r>
            <a:r>
              <a:rPr lang="en-US" sz="2800" baseline="30000">
                <a:latin typeface="Comic Sans MS" pitchFamily="66" charset="0"/>
              </a:rPr>
              <a:t>(m-1)</a:t>
            </a:r>
          </a:p>
        </p:txBody>
      </p:sp>
      <p:sp>
        <p:nvSpPr>
          <p:cNvPr id="806933" name="Rectangle 21"/>
          <p:cNvSpPr>
            <a:spLocks noChangeArrowheads="1"/>
          </p:cNvSpPr>
          <p:nvPr/>
        </p:nvSpPr>
        <p:spPr bwMode="auto">
          <a:xfrm>
            <a:off x="2708275" y="3759200"/>
            <a:ext cx="5253038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min {          ,                           }</a:t>
            </a:r>
            <a:endParaRPr lang="en-US" sz="160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06934" name="Rectangle 22"/>
          <p:cNvSpPr>
            <a:spLocks noChangeArrowheads="1"/>
          </p:cNvSpPr>
          <p:nvPr/>
        </p:nvSpPr>
        <p:spPr bwMode="auto">
          <a:xfrm>
            <a:off x="2527300" y="4349750"/>
            <a:ext cx="308768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=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  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806935" name="Rectangle 23"/>
          <p:cNvSpPr>
            <a:spLocks noChangeArrowheads="1"/>
          </p:cNvSpPr>
          <p:nvPr/>
        </p:nvSpPr>
        <p:spPr bwMode="auto">
          <a:xfrm>
            <a:off x="3121025" y="23209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0</a:t>
            </a:r>
          </a:p>
        </p:txBody>
      </p:sp>
      <p:sp>
        <p:nvSpPr>
          <p:cNvPr id="806936" name="Rectangle 24"/>
          <p:cNvSpPr>
            <a:spLocks noChangeArrowheads="1"/>
          </p:cNvSpPr>
          <p:nvPr/>
        </p:nvSpPr>
        <p:spPr bwMode="auto">
          <a:xfrm>
            <a:off x="3141663" y="2847975"/>
            <a:ext cx="43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12301" name="Freeform 25"/>
          <p:cNvSpPr>
            <a:spLocks/>
          </p:cNvSpPr>
          <p:nvPr/>
        </p:nvSpPr>
        <p:spPr bwMode="auto">
          <a:xfrm>
            <a:off x="5649913" y="1441450"/>
            <a:ext cx="363537" cy="90488"/>
          </a:xfrm>
          <a:custGeom>
            <a:avLst/>
            <a:gdLst>
              <a:gd name="T0" fmla="*/ 0 w 229"/>
              <a:gd name="T1" fmla="*/ 26 h 57"/>
              <a:gd name="T2" fmla="*/ 54 w 229"/>
              <a:gd name="T3" fmla="*/ 4 h 57"/>
              <a:gd name="T4" fmla="*/ 108 w 229"/>
              <a:gd name="T5" fmla="*/ 53 h 57"/>
              <a:gd name="T6" fmla="*/ 175 w 229"/>
              <a:gd name="T7" fmla="*/ 26 h 57"/>
              <a:gd name="T8" fmla="*/ 229 w 229"/>
              <a:gd name="T9" fmla="*/ 2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57"/>
              <a:gd name="T17" fmla="*/ 229 w 229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6938" name="Rectangle 26"/>
          <p:cNvSpPr>
            <a:spLocks noChangeArrowheads="1"/>
          </p:cNvSpPr>
          <p:nvPr/>
        </p:nvSpPr>
        <p:spPr bwMode="auto">
          <a:xfrm>
            <a:off x="4860925" y="3759200"/>
            <a:ext cx="290671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min {l</a:t>
            </a:r>
            <a:r>
              <a:rPr lang="en-US" sz="2800" baseline="-25000">
                <a:latin typeface="Comic Sans MS" pitchFamily="66" charset="0"/>
              </a:rPr>
              <a:t>ik</a:t>
            </a:r>
            <a:r>
              <a:rPr lang="en-US" sz="2800" baseline="30000">
                <a:latin typeface="Comic Sans MS" pitchFamily="66" charset="0"/>
              </a:rPr>
              <a:t>(m-1) </a:t>
            </a:r>
            <a:r>
              <a:rPr lang="en-US" sz="2800">
                <a:latin typeface="Comic Sans MS" pitchFamily="66" charset="0"/>
              </a:rPr>
              <a:t>+ w</a:t>
            </a:r>
            <a:r>
              <a:rPr lang="en-US" sz="2800" baseline="-25000">
                <a:latin typeface="Comic Sans MS" pitchFamily="66" charset="0"/>
              </a:rPr>
              <a:t>kj</a:t>
            </a:r>
            <a:r>
              <a:rPr lang="en-US" sz="2800">
                <a:latin typeface="Comic Sans MS" pitchFamily="66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omic Sans MS" pitchFamily="66" charset="0"/>
              </a:rPr>
              <a:t>1 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 k </a:t>
            </a:r>
            <a:r>
              <a:rPr lang="en-US" sz="1600">
                <a:sym typeface="Symbol" pitchFamily="18" charset="2"/>
              </a:rPr>
              <a:t> n</a:t>
            </a:r>
            <a:r>
              <a:rPr lang="en-US" sz="16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 animBg="1"/>
      <p:bldP spid="806932" grpId="0"/>
      <p:bldP spid="806933" grpId="0"/>
      <p:bldP spid="806934" grpId="0"/>
      <p:bldP spid="806935" grpId="0"/>
      <p:bldP spid="806936" grpId="0"/>
      <p:bldP spid="806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B50D0-CFB9-4A9F-B5FD-B838F9BD5389}" type="slidenum">
              <a:rPr lang="en-US"/>
              <a:pPr/>
              <a:t>9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the Shortest Paths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67700" cy="55149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smtClean="0">
                <a:sym typeface="Symbol" pitchFamily="18" charset="2"/>
              </a:rPr>
              <a:t>m = 1: </a:t>
            </a:r>
            <a:r>
              <a:rPr lang="en-US" sz="2400" smtClean="0">
                <a:latin typeface="Comic Sans MS" pitchFamily="66" charset="0"/>
              </a:rPr>
              <a:t>l</a:t>
            </a:r>
            <a:r>
              <a:rPr lang="en-US" sz="2400" baseline="-25000" smtClean="0">
                <a:latin typeface="Comic Sans MS" pitchFamily="66" charset="0"/>
              </a:rPr>
              <a:t>ij</a:t>
            </a:r>
            <a:r>
              <a:rPr lang="en-US" sz="2400" baseline="30000" smtClean="0">
                <a:latin typeface="Comic Sans MS" pitchFamily="66" charset="0"/>
              </a:rPr>
              <a:t>(1)</a:t>
            </a:r>
            <a:r>
              <a:rPr lang="en-US" sz="2400" smtClean="0"/>
              <a:t> =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The path between i and j is restricted to 1 edge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Given W = (w</a:t>
            </a:r>
            <a:r>
              <a:rPr lang="en-US" sz="2400" baseline="-25000" smtClean="0"/>
              <a:t>ij</a:t>
            </a:r>
            <a:r>
              <a:rPr lang="en-US" sz="2400" smtClean="0"/>
              <a:t>), compute: L</a:t>
            </a:r>
            <a:r>
              <a:rPr lang="en-US" sz="2400" baseline="30000" smtClean="0"/>
              <a:t>(1)</a:t>
            </a:r>
            <a:r>
              <a:rPr lang="en-US" sz="2400" smtClean="0"/>
              <a:t>, L</a:t>
            </a:r>
            <a:r>
              <a:rPr lang="en-US" sz="2400" baseline="30000" smtClean="0"/>
              <a:t>(2)</a:t>
            </a:r>
            <a:r>
              <a:rPr lang="en-US" sz="2400" smtClean="0"/>
              <a:t>, …, L</a:t>
            </a:r>
            <a:r>
              <a:rPr lang="en-US" sz="2400" baseline="30000" smtClean="0"/>
              <a:t>(n-1)</a:t>
            </a:r>
            <a:r>
              <a:rPr lang="en-US" sz="2400" smtClean="0"/>
              <a:t>, where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	 L</a:t>
            </a:r>
            <a:r>
              <a:rPr lang="en-US" sz="2400" baseline="30000" smtClean="0"/>
              <a:t>(m)</a:t>
            </a:r>
            <a:r>
              <a:rPr lang="en-US" sz="2400" smtClean="0"/>
              <a:t> = (l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(m)</a:t>
            </a:r>
            <a:r>
              <a:rPr lang="en-US" sz="2400" smtClean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hlink"/>
                </a:solidFill>
              </a:rPr>
              <a:t>L</a:t>
            </a:r>
            <a:r>
              <a:rPr lang="en-US" sz="2400" baseline="30000" smtClean="0">
                <a:solidFill>
                  <a:schemeClr val="hlink"/>
                </a:solidFill>
              </a:rPr>
              <a:t>(n-1)</a:t>
            </a:r>
            <a:r>
              <a:rPr lang="en-US" sz="2400" smtClean="0">
                <a:solidFill>
                  <a:schemeClr val="hlink"/>
                </a:solidFill>
              </a:rPr>
              <a:t> contains the actual shortest-path weights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 </a:t>
            </a:r>
            <a:r>
              <a:rPr lang="en-US" sz="2400" smtClean="0">
                <a:solidFill>
                  <a:srgbClr val="008080"/>
                </a:solidFill>
              </a:rPr>
              <a:t>Given L</a:t>
            </a:r>
            <a:r>
              <a:rPr lang="en-US" sz="2400" baseline="30000" smtClean="0">
                <a:solidFill>
                  <a:srgbClr val="008080"/>
                </a:solidFill>
              </a:rPr>
              <a:t>(m-1)</a:t>
            </a:r>
            <a:r>
              <a:rPr lang="en-US" sz="2400" smtClean="0">
                <a:solidFill>
                  <a:srgbClr val="008080"/>
                </a:solidFill>
              </a:rPr>
              <a:t> and W </a:t>
            </a:r>
            <a:r>
              <a:rPr lang="en-US" sz="2400" smtClean="0">
                <a:solidFill>
                  <a:srgbClr val="008080"/>
                </a:solidFill>
                <a:sym typeface="Symbol" pitchFamily="18" charset="2"/>
              </a:rPr>
              <a:t> compute </a:t>
            </a:r>
            <a:r>
              <a:rPr lang="en-US" sz="2400" smtClean="0">
                <a:solidFill>
                  <a:srgbClr val="008080"/>
                </a:solidFill>
              </a:rPr>
              <a:t>L</a:t>
            </a:r>
            <a:r>
              <a:rPr lang="en-US" sz="2400" baseline="30000" smtClean="0">
                <a:solidFill>
                  <a:srgbClr val="008080"/>
                </a:solidFill>
              </a:rPr>
              <a:t>(m)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smtClean="0"/>
              <a:t>Extend the shortest paths computed so far by one more edge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smtClean="0"/>
              <a:t>If the graph has no negative cycles: all simple shortest paths contain at most n - 1 edges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smtClean="0"/>
              <a:t>			δ(i, j) = 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(n-1)</a:t>
            </a:r>
            <a:r>
              <a:rPr lang="en-US" sz="2400" smtClean="0"/>
              <a:t> and  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(n) </a:t>
            </a:r>
            <a:r>
              <a:rPr lang="en-US" sz="2400" smtClean="0"/>
              <a:t>= l</a:t>
            </a:r>
            <a:r>
              <a:rPr lang="en-US" sz="2400" baseline="-25000" smtClean="0"/>
              <a:t>ij</a:t>
            </a:r>
            <a:r>
              <a:rPr lang="en-US" sz="2400" baseline="30000" smtClean="0"/>
              <a:t>(n+1)</a:t>
            </a:r>
            <a:r>
              <a:rPr lang="en-US" sz="2400" smtClean="0"/>
              <a:t>. . .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sz="2400" smtClean="0"/>
          </a:p>
        </p:txBody>
      </p:sp>
      <p:sp>
        <p:nvSpPr>
          <p:cNvPr id="807940" name="Text Box 4"/>
          <p:cNvSpPr txBox="1">
            <a:spLocks noChangeArrowheads="1"/>
          </p:cNvSpPr>
          <p:nvPr/>
        </p:nvSpPr>
        <p:spPr bwMode="auto">
          <a:xfrm>
            <a:off x="2679700" y="1255713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w</a:t>
            </a:r>
            <a:r>
              <a:rPr lang="en-US" sz="2400" baseline="-25000">
                <a:latin typeface="Comic Sans MS" pitchFamily="66" charset="0"/>
              </a:rPr>
              <a:t>ij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3649663" y="1257300"/>
            <a:ext cx="1236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</a:t>
            </a:r>
            <a:r>
              <a:rPr lang="en-US" sz="2400" baseline="30000"/>
              <a:t>(1)</a:t>
            </a:r>
            <a:r>
              <a:rPr lang="en-US" sz="2400"/>
              <a:t> = W</a:t>
            </a:r>
          </a:p>
        </p:txBody>
      </p:sp>
      <p:sp>
        <p:nvSpPr>
          <p:cNvPr id="807942" name="Text Box 6"/>
          <p:cNvSpPr txBox="1">
            <a:spLocks noChangeArrowheads="1"/>
          </p:cNvSpPr>
          <p:nvPr/>
        </p:nvSpPr>
        <p:spPr bwMode="auto">
          <a:xfrm>
            <a:off x="6313488" y="5614988"/>
            <a:ext cx="103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= l</a:t>
            </a:r>
            <a:r>
              <a:rPr lang="en-US" sz="2400" baseline="-25000"/>
              <a:t>ij</a:t>
            </a:r>
            <a:r>
              <a:rPr lang="en-US" sz="2400" baseline="30000"/>
              <a:t>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0" grpId="0"/>
      <p:bldP spid="807941" grpId="0"/>
      <p:bldP spid="80794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2345</Words>
  <Application>Microsoft Office PowerPoint</Application>
  <PresentationFormat>On-screen Show (4:3)</PresentationFormat>
  <Paragraphs>805</Paragraphs>
  <Slides>33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Comic Sans MS</vt:lpstr>
      <vt:lpstr>Courier New</vt:lpstr>
      <vt:lpstr>Monotype Corsiva</vt:lpstr>
      <vt:lpstr>Symbol</vt:lpstr>
      <vt:lpstr>Times New Roman</vt:lpstr>
      <vt:lpstr>Verdana</vt:lpstr>
      <vt:lpstr>Wingdings</vt:lpstr>
      <vt:lpstr>Default Design</vt:lpstr>
      <vt:lpstr>Equation</vt:lpstr>
      <vt:lpstr>CSE 2202 Design and Analysis of Algorithms – I  Lecture 7 All Pair Shortest Path</vt:lpstr>
      <vt:lpstr>All-Pairs Shortest Paths</vt:lpstr>
      <vt:lpstr>Dijkstra (G, w, s)</vt:lpstr>
      <vt:lpstr>BELLMAN-FORD(V, E, w, s)</vt:lpstr>
      <vt:lpstr>All-Pairs Shortest Paths - Solutions</vt:lpstr>
      <vt:lpstr>All-Pairs Shortest Paths</vt:lpstr>
      <vt:lpstr>Optimal Substructure of a Shortest Path</vt:lpstr>
      <vt:lpstr>Recursive Solution</vt:lpstr>
      <vt:lpstr>Computing the Shortest Paths</vt:lpstr>
      <vt:lpstr>Extending the Shortest Path</vt:lpstr>
      <vt:lpstr>EXTEND(L, W, n)</vt:lpstr>
      <vt:lpstr>SLOW-ALL-PAIRS-SHORTEST-PATHS(W, n)</vt:lpstr>
      <vt:lpstr>Example</vt:lpstr>
      <vt:lpstr>Improving Running Time</vt:lpstr>
      <vt:lpstr>FASTER-APSP(W, n)</vt:lpstr>
      <vt:lpstr>The Floyd-Warshall Algorithm</vt:lpstr>
      <vt:lpstr>The Structure of a Shortest Path</vt:lpstr>
      <vt:lpstr>The Structure of a Shortest Path</vt:lpstr>
      <vt:lpstr>Example</vt:lpstr>
      <vt:lpstr>The Structure of a Shortest Path</vt:lpstr>
      <vt:lpstr>A Recursive Solution (cont.)</vt:lpstr>
      <vt:lpstr>A Recursive Solution (cont.)</vt:lpstr>
      <vt:lpstr>A Recursive Solution (cont.)</vt:lpstr>
      <vt:lpstr>Computing the Shortest Path Weights</vt:lpstr>
      <vt:lpstr>The Floyd-Warshall algorithm</vt:lpstr>
      <vt:lpstr>Computing predecessor matrix </vt:lpstr>
      <vt:lpstr>Example</vt:lpstr>
      <vt:lpstr>Example</vt:lpstr>
      <vt:lpstr>PrintPath for Warshall’s Algorithm</vt:lpstr>
      <vt:lpstr>Question</vt:lpstr>
      <vt:lpstr>Transitive closure of the graph</vt:lpstr>
      <vt:lpstr>Transitive closure algorithm</vt:lpstr>
      <vt:lpstr>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CSE304 - Design &amp; Analysis of Algorithms</dc:title>
  <dc:subject>All Pairs of Shortest Path</dc:subject>
  <dc:creator>Syed Monowar Hossain</dc:creator>
  <cp:lastModifiedBy>Hasnain Heickal</cp:lastModifiedBy>
  <cp:revision>879</cp:revision>
  <dcterms:created xsi:type="dcterms:W3CDTF">2003-07-26T00:47:08Z</dcterms:created>
  <dcterms:modified xsi:type="dcterms:W3CDTF">2018-08-28T02:44:28Z</dcterms:modified>
</cp:coreProperties>
</file>