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7" r:id="rId1"/>
  </p:sldMasterIdLst>
  <p:notesMasterIdLst>
    <p:notesMasterId r:id="rId54"/>
  </p:notesMasterIdLst>
  <p:handoutMasterIdLst>
    <p:handoutMasterId r:id="rId55"/>
  </p:handoutMasterIdLst>
  <p:sldIdLst>
    <p:sldId id="380" r:id="rId2"/>
    <p:sldId id="256" r:id="rId3"/>
    <p:sldId id="325" r:id="rId4"/>
    <p:sldId id="259" r:id="rId5"/>
    <p:sldId id="264" r:id="rId6"/>
    <p:sldId id="265" r:id="rId7"/>
    <p:sldId id="268" r:id="rId8"/>
    <p:sldId id="267" r:id="rId9"/>
    <p:sldId id="269" r:id="rId10"/>
    <p:sldId id="344" r:id="rId11"/>
    <p:sldId id="270" r:id="rId12"/>
    <p:sldId id="336" r:id="rId13"/>
    <p:sldId id="345" r:id="rId14"/>
    <p:sldId id="341" r:id="rId15"/>
    <p:sldId id="342" r:id="rId16"/>
    <p:sldId id="343" r:id="rId17"/>
    <p:sldId id="346" r:id="rId18"/>
    <p:sldId id="331" r:id="rId19"/>
    <p:sldId id="333" r:id="rId20"/>
    <p:sldId id="329" r:id="rId21"/>
    <p:sldId id="334" r:id="rId22"/>
    <p:sldId id="347" r:id="rId23"/>
    <p:sldId id="348" r:id="rId24"/>
    <p:sldId id="349" r:id="rId25"/>
    <p:sldId id="350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75" r:id="rId50"/>
    <p:sldId id="376" r:id="rId51"/>
    <p:sldId id="377" r:id="rId52"/>
    <p:sldId id="378" r:id="rId53"/>
  </p:sldIdLst>
  <p:sldSz cx="9144000" cy="6858000" type="screen4x3"/>
  <p:notesSz cx="6845300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CC9900"/>
    <a:srgbClr val="FF3300"/>
    <a:srgbClr val="3399FF"/>
    <a:srgbClr val="0000CC"/>
    <a:srgbClr val="FF33CC"/>
    <a:srgbClr val="99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Objects="1">
      <p:cViewPr varScale="1">
        <p:scale>
          <a:sx n="66" d="100"/>
          <a:sy n="66" d="100"/>
        </p:scale>
        <p:origin x="12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>
            <a:lvl1pPr>
              <a:defRPr sz="11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>
            <a:lvl1pPr algn="r">
              <a:defRPr sz="11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3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2" tIns="45707" rIns="91412" bIns="45707" numCol="1" anchor="b" anchorCtr="0" compatLnSpc="1">
            <a:prstTxWarp prst="textNoShape">
              <a:avLst/>
            </a:prstTxWarp>
          </a:bodyPr>
          <a:lstStyle>
            <a:lvl1pPr>
              <a:defRPr sz="11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3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915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2" tIns="45707" rIns="91412" bIns="45707" numCol="1" anchor="b" anchorCtr="0" compatLnSpc="1">
            <a:prstTxWarp prst="textNoShape">
              <a:avLst/>
            </a:prstTxWarp>
          </a:bodyPr>
          <a:lstStyle>
            <a:lvl1pPr algn="r">
              <a:defRPr sz="1100" b="0"/>
            </a:lvl1pPr>
          </a:lstStyle>
          <a:p>
            <a:pPr>
              <a:defRPr/>
            </a:pPr>
            <a:fld id="{BC3DD763-9C10-41B5-B193-0C2053A55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74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12" tIns="45707" rIns="91412" bIns="45707" numCol="1" anchor="ctr" anchorCtr="0" compatLnSpc="1">
            <a:prstTxWarp prst="textNoShape">
              <a:avLst/>
            </a:prstTxWarp>
          </a:bodyPr>
          <a:lstStyle>
            <a:lvl1pPr>
              <a:defRPr sz="11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12" tIns="45707" rIns="91412" bIns="45707" numCol="1" anchor="ctr" anchorCtr="0" compatLnSpc="1">
            <a:prstTxWarp prst="textNoShape">
              <a:avLst/>
            </a:prstTxWarp>
          </a:bodyPr>
          <a:lstStyle>
            <a:lvl1pPr algn="r">
              <a:defRPr sz="11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4575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95800"/>
            <a:ext cx="5030787" cy="419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12" tIns="45707" rIns="91412" bIns="457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733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12" tIns="45707" rIns="91412" bIns="45707" numCol="1" anchor="b" anchorCtr="0" compatLnSpc="1">
            <a:prstTxWarp prst="textNoShape">
              <a:avLst/>
            </a:prstTxWarp>
          </a:bodyPr>
          <a:lstStyle>
            <a:lvl1pPr>
              <a:defRPr sz="11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9154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12" tIns="45707" rIns="91412" bIns="45707" numCol="1" anchor="b" anchorCtr="0" compatLnSpc="1">
            <a:prstTxWarp prst="textNoShape">
              <a:avLst/>
            </a:prstTxWarp>
          </a:bodyPr>
          <a:lstStyle>
            <a:lvl1pPr algn="r">
              <a:defRPr sz="1100" b="0"/>
            </a:lvl1pPr>
          </a:lstStyle>
          <a:p>
            <a:pPr>
              <a:defRPr/>
            </a:pPr>
            <a:fld id="{B68030BC-38B9-4ED3-B99A-0A2DAF32B0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95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984333-C3CD-424F-9CA6-14503BCBD9C6}" type="slidenum">
              <a:rPr lang="en-US" altLang="en-US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92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4738" y="701675"/>
            <a:ext cx="4699000" cy="352425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54" y="4460217"/>
            <a:ext cx="5018792" cy="4234972"/>
          </a:xfrm>
          <a:noFill/>
          <a:ln/>
        </p:spPr>
        <p:txBody>
          <a:bodyPr lIns="95061" tIns="47531" rIns="95061" bIns="475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5181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4738" y="701675"/>
            <a:ext cx="4699000" cy="352425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54" y="4460217"/>
            <a:ext cx="5018792" cy="4234972"/>
          </a:xfrm>
          <a:noFill/>
          <a:ln/>
        </p:spPr>
        <p:txBody>
          <a:bodyPr lIns="95061" tIns="47531" rIns="95061" bIns="475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6781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4738" y="701675"/>
            <a:ext cx="4699000" cy="352425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54" y="4460217"/>
            <a:ext cx="5018792" cy="4234972"/>
          </a:xfrm>
          <a:noFill/>
          <a:ln/>
        </p:spPr>
        <p:txBody>
          <a:bodyPr lIns="95061" tIns="47531" rIns="95061" bIns="475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8797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4449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amazon.com, launch.com, restaurants, movies, . . .</a:t>
            </a:r>
          </a:p>
          <a:p>
            <a:r>
              <a:rPr lang="en-US" smtClean="0"/>
              <a:t>Note:  there can be a quadratic number of inversions.</a:t>
            </a:r>
          </a:p>
          <a:p>
            <a:pPr lvl="1"/>
            <a:r>
              <a:rPr lang="en-US" smtClean="0"/>
              <a:t>Asymptotically faster algorithm must compute total number without even looking at each inversion individually.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2107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2038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6342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4489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7360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647" y="4462341"/>
            <a:ext cx="5476006" cy="422859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2257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702098-E005-4997-A276-208E4F38C27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4156075" y="0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4156075" y="8926513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sz="1200" b="0"/>
              <a:t>2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8926513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0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11200"/>
            <a:ext cx="4679950" cy="3509963"/>
          </a:xfrm>
          <a:solidFill>
            <a:srgbClr val="FFFFFF"/>
          </a:solidFill>
          <a:ln w="12700" cap="flat"/>
        </p:spPr>
      </p:sp>
      <p:sp>
        <p:nvSpPr>
          <p:cNvPr id="2458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4250" y="4464050"/>
            <a:ext cx="5019675" cy="4227513"/>
          </a:xfrm>
          <a:noFill/>
          <a:ln w="9525"/>
        </p:spPr>
        <p:txBody>
          <a:bodyPr lIns="90488" tIns="44450" rIns="90488" bIns="44450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571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13A528-3937-4815-AA0F-78FF9802828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4156075" y="0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4156075" y="8926513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sz="1200" b="0"/>
              <a:t>3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8926513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0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11200"/>
            <a:ext cx="4679950" cy="3509963"/>
          </a:xfrm>
          <a:solidFill>
            <a:srgbClr val="FFFFFF"/>
          </a:solidFill>
          <a:ln w="12700" cap="flat"/>
        </p:spPr>
      </p:sp>
      <p:sp>
        <p:nvSpPr>
          <p:cNvPr id="2560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4250" y="4464050"/>
            <a:ext cx="5019675" cy="4227513"/>
          </a:xfrm>
          <a:noFill/>
          <a:ln w="9525"/>
        </p:spPr>
        <p:txBody>
          <a:bodyPr lIns="90488" tIns="44450" rIns="90488" bIns="44450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9808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93D0A-493D-41CA-9267-5403DF52FEB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4156075" y="0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4156075" y="8926513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sz="1200" b="0"/>
              <a:t>2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8926513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0" y="0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11200"/>
            <a:ext cx="4679950" cy="3509963"/>
          </a:xfrm>
          <a:solidFill>
            <a:srgbClr val="FFFFFF"/>
          </a:solidFill>
          <a:ln w="12700" cap="flat"/>
        </p:spPr>
      </p:sp>
      <p:sp>
        <p:nvSpPr>
          <p:cNvPr id="2663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4250" y="4464050"/>
            <a:ext cx="5019675" cy="4227513"/>
          </a:xfrm>
          <a:noFill/>
          <a:ln w="9525"/>
        </p:spPr>
        <p:txBody>
          <a:bodyPr lIns="90488" tIns="44450" rIns="90488" bIns="44450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323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918115-F623-43EE-9017-2FCAAD38B2F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4156075" y="0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4156075" y="8926513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sz="1200" b="0"/>
              <a:t>2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0" y="8926513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0"/>
            <a:ext cx="317817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11200"/>
            <a:ext cx="4679950" cy="3509963"/>
          </a:xfrm>
          <a:solidFill>
            <a:srgbClr val="FFFFFF"/>
          </a:solidFill>
          <a:ln w="12700" cap="flat"/>
        </p:spPr>
      </p:sp>
      <p:sp>
        <p:nvSpPr>
          <p:cNvPr id="2765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4250" y="4464050"/>
            <a:ext cx="5019675" cy="4227513"/>
          </a:xfrm>
          <a:noFill/>
          <a:ln w="9525"/>
        </p:spPr>
        <p:txBody>
          <a:bodyPr lIns="90488" tIns="44450" rIns="90488" bIns="44450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8063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4738" y="704850"/>
            <a:ext cx="4697412" cy="352425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26" y="4464466"/>
            <a:ext cx="5018793" cy="422434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6396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6325" y="701675"/>
            <a:ext cx="4699000" cy="3524250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54" y="4460217"/>
            <a:ext cx="5018792" cy="423497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61" tIns="47531" rIns="95061" bIns="475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1032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6325" y="701675"/>
            <a:ext cx="4699000" cy="3524250"/>
          </a:xfrm>
          <a:solidFill>
            <a:srgbClr val="FFFFFF"/>
          </a:solidFill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54" y="4460217"/>
            <a:ext cx="5018792" cy="423497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61" tIns="47531" rIns="95061" bIns="475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0429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213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BCA02B-522A-4FA1-8EF6-982B8729920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24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D9F9D-2134-4FB8-8763-980BA57E1C8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09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9B26B-9CFD-44B0-ABC8-449E34DADA5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291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277C2-698E-48A0-A5A7-379E4611A0F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30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A1859-1B0B-4195-8516-0F55618365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18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D5560-C8F1-40EF-B912-B7DE2335118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1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9553F-C522-4FAC-ABAA-28E1FE3222C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1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2B115-8681-47E7-BE15-62C6392874D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37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0B870-7514-434B-9548-4126AEDC17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06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C38DC-65B9-4F70-828E-867294E703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75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0B44D-A119-4863-B159-4FBF61728C2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42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DCBA-1419-44B1-A5FD-8FE35F556A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1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eaLnBrk="1" hangingPunct="1">
              <a:defRPr/>
            </a:pPr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eaLnBrk="1" hangingPunct="1">
              <a:defRPr/>
            </a:pPr>
            <a:r>
              <a:rPr lang="en-US" b="0">
                <a:solidFill>
                  <a:srgbClr val="000000"/>
                </a:solidFill>
                <a:latin typeface="Arial" charset="0"/>
              </a:rPr>
              <a:t>CS 477/677 - Lecture 22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eaLnBrk="1" hangingPunct="1">
              <a:defRPr/>
            </a:pPr>
            <a:fld id="{81569F54-7CD4-4A46-BE66-E772D43669F7}" type="slidenum">
              <a:rPr lang="en-US" b="0">
                <a:solidFill>
                  <a:srgbClr val="000000"/>
                </a:solidFill>
                <a:latin typeface="Arial" charset="0"/>
              </a:rPr>
              <a:pPr eaLnBrk="1" hangingPunct="1">
                <a:defRPr/>
              </a:pPr>
              <a:t>‹#›</a:t>
            </a:fld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 b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91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32956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CSE 2202</a:t>
            </a:r>
            <a:br>
              <a:rPr lang="en-US" dirty="0" smtClean="0"/>
            </a:br>
            <a:r>
              <a:rPr lang="en-US" dirty="0" smtClean="0"/>
              <a:t>Design and Analysis of Algorithms – I </a:t>
            </a:r>
            <a:br>
              <a:rPr lang="en-US" dirty="0" smtClean="0"/>
            </a:br>
            <a:r>
              <a:rPr lang="en-US" b="1" dirty="0" smtClean="0"/>
              <a:t>Lecture 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Algorithm Types</a:t>
            </a:r>
            <a:br>
              <a:rPr lang="en-US" b="1" dirty="0" smtClean="0"/>
            </a:br>
            <a:r>
              <a:rPr lang="en-US" b="1" dirty="0" smtClean="0"/>
              <a:t>Divide and Conquer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Hasnain Heickal</a:t>
            </a:r>
          </a:p>
          <a:p>
            <a:pPr>
              <a:defRPr/>
            </a:pPr>
            <a:r>
              <a:rPr lang="en-US" dirty="0" smtClean="0"/>
              <a:t>Assistant Professor</a:t>
            </a:r>
          </a:p>
          <a:p>
            <a:pPr>
              <a:defRPr/>
            </a:pPr>
            <a:r>
              <a:rPr lang="en-US" dirty="0" smtClean="0"/>
              <a:t>Department of CSE, University of Dhaka</a:t>
            </a:r>
          </a:p>
        </p:txBody>
      </p:sp>
    </p:spTree>
    <p:extLst>
      <p:ext uri="{BB962C8B-B14F-4D97-AF65-F5344CB8AC3E}">
        <p14:creationId xmlns:p14="http://schemas.microsoft.com/office/powerpoint/2010/main" val="647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Programming - Example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0-1 Knapsack</a:t>
            </a:r>
          </a:p>
          <a:p>
            <a:r>
              <a:rPr lang="en-US" smtClean="0"/>
              <a:t>Longest Common Subsequence</a:t>
            </a:r>
          </a:p>
          <a:p>
            <a:r>
              <a:rPr lang="en-US" smtClean="0"/>
              <a:t>Longest Increasing Sequence</a:t>
            </a:r>
          </a:p>
          <a:p>
            <a:r>
              <a:rPr lang="en-US" smtClean="0"/>
              <a:t>Sum of Subset</a:t>
            </a:r>
          </a:p>
          <a:p>
            <a:r>
              <a:rPr lang="en-US" smtClean="0"/>
              <a:t>Warshall’s All pairs shortest path</a:t>
            </a:r>
          </a:p>
          <a:p>
            <a:r>
              <a:rPr lang="en-US" smtClean="0"/>
              <a:t>Bellman Ford’s Single Source Shortest Path</a:t>
            </a:r>
          </a:p>
          <a:p>
            <a:r>
              <a:rPr lang="en-US" smtClean="0"/>
              <a:t>Matrix Chain Multiplication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r>
              <a:rPr lang="en-US" smtClean="0"/>
              <a:t>Greedy Algorithm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223963"/>
            <a:ext cx="8610600" cy="5253037"/>
          </a:xfrm>
          <a:noFill/>
        </p:spPr>
        <p:txBody>
          <a:bodyPr lIns="90488" tIns="44450" rIns="90488" bIns="44450"/>
          <a:lstStyle/>
          <a:p>
            <a:r>
              <a:rPr lang="en-US" smtClean="0"/>
              <a:t>Based on trying best current (local) choice</a:t>
            </a:r>
          </a:p>
          <a:p>
            <a:r>
              <a:rPr lang="en-US" smtClean="0"/>
              <a:t>Approach </a:t>
            </a:r>
          </a:p>
          <a:p>
            <a:pPr lvl="1"/>
            <a:r>
              <a:rPr lang="en-US" smtClean="0"/>
              <a:t>At each step of algorithm choose best local solution</a:t>
            </a:r>
          </a:p>
          <a:p>
            <a:r>
              <a:rPr lang="en-US" smtClean="0"/>
              <a:t>Avoid backtracking, exponential time O(2</a:t>
            </a:r>
            <a:r>
              <a:rPr lang="en-US" sz="3200" baseline="30000" smtClean="0"/>
              <a:t>n</a:t>
            </a:r>
            <a:r>
              <a:rPr lang="en-US" smtClean="0"/>
              <a:t>)</a:t>
            </a:r>
          </a:p>
          <a:p>
            <a:r>
              <a:rPr lang="en-US" smtClean="0"/>
              <a:t>Hope local optimum lead to </a:t>
            </a:r>
            <a:r>
              <a:rPr lang="en-US" smtClean="0">
                <a:solidFill>
                  <a:srgbClr val="FF3300"/>
                </a:solidFill>
              </a:rPr>
              <a:t>global</a:t>
            </a:r>
            <a:r>
              <a:rPr lang="en-US" smtClean="0"/>
              <a:t> optimum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Greedy Algorithm – 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3200" smtClean="0">
                <a:solidFill>
                  <a:srgbClr val="FF3300"/>
                </a:solidFill>
              </a:rPr>
              <a:t>Kruskal’s Minimal Spanning Tree Algorithm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sort edges by weight (from least to most)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tree = </a:t>
            </a:r>
            <a:r>
              <a:rPr lang="en-US" smtClean="0">
                <a:sym typeface="Symbol" pitchFamily="18" charset="2"/>
              </a:rPr>
              <a:t></a:t>
            </a:r>
            <a:endParaRPr lang="en-US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for each edge (X,Y) in order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00CC"/>
                </a:solidFill>
              </a:rPr>
              <a:t>if it does not create a cycle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	</a:t>
            </a:r>
            <a:r>
              <a:rPr lang="en-US" smtClean="0">
                <a:solidFill>
                  <a:schemeClr val="tx2"/>
                </a:solidFill>
              </a:rPr>
              <a:t>add (X,Y) to tree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		stop when tree has N–1 edges</a:t>
            </a:r>
          </a:p>
        </p:txBody>
      </p:sp>
      <p:sp>
        <p:nvSpPr>
          <p:cNvPr id="13316" name="AutoShape 5"/>
          <p:cNvSpPr>
            <a:spLocks noChangeArrowheads="1"/>
          </p:cNvSpPr>
          <p:nvPr/>
        </p:nvSpPr>
        <p:spPr bwMode="auto">
          <a:xfrm>
            <a:off x="3581400" y="2667000"/>
            <a:ext cx="1676400" cy="685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5791200" y="5029200"/>
            <a:ext cx="2819400" cy="1373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Arial" charset="0"/>
              </a:rPr>
              <a:t>Picks best local solution at each step</a:t>
            </a:r>
          </a:p>
        </p:txBody>
      </p:sp>
      <p:sp>
        <p:nvSpPr>
          <p:cNvPr id="13318" name="Freeform 7"/>
          <p:cNvSpPr>
            <a:spLocks/>
          </p:cNvSpPr>
          <p:nvPr/>
        </p:nvSpPr>
        <p:spPr bwMode="auto">
          <a:xfrm>
            <a:off x="5410200" y="3048000"/>
            <a:ext cx="1828800" cy="1828800"/>
          </a:xfrm>
          <a:custGeom>
            <a:avLst/>
            <a:gdLst>
              <a:gd name="T0" fmla="*/ 2147483647 w 744"/>
              <a:gd name="T1" fmla="*/ 2147483647 h 1152"/>
              <a:gd name="T2" fmla="*/ 2147483647 w 744"/>
              <a:gd name="T3" fmla="*/ 1088707435 h 1152"/>
              <a:gd name="T4" fmla="*/ 2147483647 w 744"/>
              <a:gd name="T5" fmla="*/ 241934997 h 1152"/>
              <a:gd name="T6" fmla="*/ 0 w 744"/>
              <a:gd name="T7" fmla="*/ 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744"/>
              <a:gd name="T13" fmla="*/ 0 h 1152"/>
              <a:gd name="T14" fmla="*/ 744 w 744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4" h="1152">
                <a:moveTo>
                  <a:pt x="720" y="1152"/>
                </a:moveTo>
                <a:cubicBezTo>
                  <a:pt x="728" y="880"/>
                  <a:pt x="736" y="608"/>
                  <a:pt x="720" y="432"/>
                </a:cubicBezTo>
                <a:cubicBezTo>
                  <a:pt x="704" y="256"/>
                  <a:pt x="744" y="168"/>
                  <a:pt x="624" y="96"/>
                </a:cubicBezTo>
                <a:cubicBezTo>
                  <a:pt x="504" y="24"/>
                  <a:pt x="252" y="12"/>
                  <a:pt x="0" y="0"/>
                </a:cubicBez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Greedy Algorithm - 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Dijkstra’s Single Source Shortest Path</a:t>
            </a:r>
          </a:p>
          <a:p>
            <a:r>
              <a:rPr lang="en-US" smtClean="0"/>
              <a:t>Minimum Spanning Tree – Prim &amp; Kruskal</a:t>
            </a:r>
          </a:p>
          <a:p>
            <a:r>
              <a:rPr lang="en-US" smtClean="0"/>
              <a:t>Fractional Knapsack Problem</a:t>
            </a:r>
          </a:p>
          <a:p>
            <a:r>
              <a:rPr lang="en-US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Backtracking Algorithm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smtClean="0"/>
              <a:t>Based on depth-first recursive search</a:t>
            </a:r>
          </a:p>
          <a:p>
            <a:pPr marL="533400" indent="-533400"/>
            <a:r>
              <a:rPr lang="en-US" smtClean="0"/>
              <a:t>Approach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smtClean="0"/>
              <a:t>Tests whether solution has been found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smtClean="0"/>
              <a:t>If found solution, return it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smtClean="0"/>
              <a:t>Else for each choice that can be made</a:t>
            </a:r>
          </a:p>
          <a:p>
            <a:pPr marL="1371600" lvl="2" indent="-457200"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mtClean="0"/>
              <a:t>Make that choice</a:t>
            </a:r>
          </a:p>
          <a:p>
            <a:pPr marL="1371600" lvl="2" indent="-457200"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mtClean="0"/>
              <a:t>Recur</a:t>
            </a:r>
          </a:p>
          <a:p>
            <a:pPr marL="1371600" lvl="2" indent="-457200"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mtClean="0"/>
              <a:t>If recursion returns a solution, return it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smtClean="0"/>
              <a:t>If no choices remain, return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Backtracking Algorithm –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path through maze</a:t>
            </a:r>
          </a:p>
          <a:p>
            <a:pPr lvl="1"/>
            <a:r>
              <a:rPr lang="en-US" smtClean="0"/>
              <a:t>Start at beginning of maze</a:t>
            </a:r>
          </a:p>
          <a:p>
            <a:pPr lvl="1"/>
            <a:r>
              <a:rPr lang="en-US" smtClean="0"/>
              <a:t>If at exit, return true</a:t>
            </a:r>
          </a:p>
          <a:p>
            <a:pPr lvl="1"/>
            <a:r>
              <a:rPr lang="en-US" smtClean="0"/>
              <a:t>Else for each step from current location</a:t>
            </a:r>
          </a:p>
          <a:p>
            <a:pPr lvl="2"/>
            <a:r>
              <a:rPr lang="en-US" smtClean="0"/>
              <a:t>Recursively find path</a:t>
            </a:r>
          </a:p>
          <a:p>
            <a:pPr lvl="2"/>
            <a:r>
              <a:rPr lang="en-US" smtClean="0"/>
              <a:t>Return with first successful step</a:t>
            </a:r>
          </a:p>
          <a:p>
            <a:pPr lvl="2"/>
            <a:r>
              <a:rPr lang="en-US" smtClean="0"/>
              <a:t>Return false if all steps fail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Backtracking Algorithm – Example</a:t>
            </a:r>
          </a:p>
        </p:txBody>
      </p:sp>
      <p:sp>
        <p:nvSpPr>
          <p:cNvPr id="2453509" name="Rectangle 205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Color a map with no more than four colors</a:t>
            </a:r>
          </a:p>
          <a:p>
            <a:pPr lvl="1"/>
            <a:r>
              <a:rPr lang="en-US" smtClean="0"/>
              <a:t>If all countries have been colored return success</a:t>
            </a:r>
          </a:p>
          <a:p>
            <a:pPr lvl="1"/>
            <a:r>
              <a:rPr lang="en-US" smtClean="0"/>
              <a:t>Else for each color c of four colors and country n</a:t>
            </a:r>
          </a:p>
          <a:p>
            <a:pPr lvl="2"/>
            <a:r>
              <a:rPr lang="en-US" smtClean="0"/>
              <a:t>If country n is not adjacent to a country that has been colored c</a:t>
            </a:r>
          </a:p>
          <a:p>
            <a:pPr lvl="3"/>
            <a:r>
              <a:rPr lang="en-US" smtClean="0"/>
              <a:t>Color country n with color c</a:t>
            </a:r>
          </a:p>
          <a:p>
            <a:pPr lvl="3"/>
            <a:r>
              <a:rPr lang="en-US" smtClean="0"/>
              <a:t>Recursively color country n+1</a:t>
            </a:r>
          </a:p>
          <a:p>
            <a:pPr lvl="3"/>
            <a:r>
              <a:rPr lang="en-US" smtClean="0"/>
              <a:t>If successful, return success</a:t>
            </a:r>
          </a:p>
          <a:p>
            <a:pPr lvl="1"/>
            <a:r>
              <a:rPr lang="en-US" smtClean="0"/>
              <a:t>Return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Backtracking - Example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8 Queen Problem</a:t>
            </a:r>
          </a:p>
          <a:p>
            <a:r>
              <a:rPr lang="en-US" smtClean="0"/>
              <a:t>Graph Coloring</a:t>
            </a:r>
          </a:p>
          <a:p>
            <a:r>
              <a:rPr lang="en-US" smtClean="0"/>
              <a:t>Sum of Subset</a:t>
            </a:r>
          </a:p>
          <a:p>
            <a:r>
              <a:rPr lang="en-US" smtClean="0"/>
              <a:t>Hamiltonian Cycle</a:t>
            </a:r>
          </a:p>
          <a:p>
            <a:r>
              <a:rPr lang="en-US" smtClean="0"/>
              <a:t>Travelling Salesman Problem (TSP)</a:t>
            </a:r>
          </a:p>
          <a:p>
            <a:r>
              <a:rPr lang="en-US" smtClean="0"/>
              <a:t>Permutation &amp; Combination 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Branch and Bound Algorithm</a:t>
            </a:r>
          </a:p>
        </p:txBody>
      </p:sp>
      <p:sp>
        <p:nvSpPr>
          <p:cNvPr id="1946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Based on limiting search using current solution</a:t>
            </a:r>
          </a:p>
          <a:p>
            <a:r>
              <a:rPr lang="en-US" smtClean="0"/>
              <a:t>Approach </a:t>
            </a:r>
          </a:p>
          <a:p>
            <a:pPr lvl="1"/>
            <a:r>
              <a:rPr lang="en-US" smtClean="0"/>
              <a:t>Track best current solution found </a:t>
            </a:r>
          </a:p>
          <a:p>
            <a:pPr lvl="1"/>
            <a:r>
              <a:rPr lang="en-US" smtClean="0"/>
              <a:t>Eliminate partial solutions that can not improve upon best current solution</a:t>
            </a:r>
          </a:p>
          <a:p>
            <a:pPr lvl="1"/>
            <a:r>
              <a:rPr lang="en-US" smtClean="0"/>
              <a:t>Reduces amount of backtracking</a:t>
            </a:r>
          </a:p>
          <a:p>
            <a:r>
              <a:rPr lang="en-US" smtClean="0"/>
              <a:t>Not guaranteed to avoid exponential time O(2</a:t>
            </a:r>
            <a:r>
              <a:rPr lang="en-US" sz="3200" baseline="30000" smtClean="0"/>
              <a:t>n</a:t>
            </a:r>
            <a:r>
              <a:rPr lang="en-US" smtClean="0"/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Branch and Bound – Example</a:t>
            </a:r>
          </a:p>
        </p:txBody>
      </p:sp>
      <p:sp>
        <p:nvSpPr>
          <p:cNvPr id="24627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Branch and bound algorithm for TSP</a:t>
            </a:r>
          </a:p>
          <a:p>
            <a:pPr lvl="1"/>
            <a:r>
              <a:rPr lang="en-US" smtClean="0"/>
              <a:t>Find possible paths using recursive backtracking</a:t>
            </a:r>
          </a:p>
          <a:p>
            <a:pPr lvl="1"/>
            <a:r>
              <a:rPr lang="en-US" smtClean="0"/>
              <a:t>Track cost of best current solution found</a:t>
            </a:r>
          </a:p>
          <a:p>
            <a:pPr lvl="1"/>
            <a:r>
              <a:rPr lang="en-US" smtClean="0"/>
              <a:t>Stop searching path </a:t>
            </a:r>
            <a:r>
              <a:rPr lang="en-US" smtClean="0">
                <a:solidFill>
                  <a:srgbClr val="FF3300"/>
                </a:solidFill>
              </a:rPr>
              <a:t>if cost &gt; best current solution</a:t>
            </a:r>
          </a:p>
          <a:p>
            <a:pPr lvl="1"/>
            <a:r>
              <a:rPr lang="en-US" smtClean="0"/>
              <a:t>Return lowest cost path </a:t>
            </a:r>
          </a:p>
          <a:p>
            <a:r>
              <a:rPr lang="en-US" smtClean="0"/>
              <a:t>If good solution found early, can reduce search</a:t>
            </a:r>
          </a:p>
          <a:p>
            <a:r>
              <a:rPr lang="en-US" smtClean="0"/>
              <a:t>May still require exponential time O(2</a:t>
            </a:r>
            <a:r>
              <a:rPr lang="en-US" sz="3200" baseline="30000" smtClean="0"/>
              <a:t>n</a:t>
            </a:r>
            <a:r>
              <a:rPr lang="en-US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Algorithm Strategies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Heuristic Algorithm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Based on trying to guide search for solution</a:t>
            </a:r>
          </a:p>
          <a:p>
            <a:r>
              <a:rPr lang="en-US" smtClean="0"/>
              <a:t>Heuristic 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 “rule of thumb”</a:t>
            </a:r>
            <a:endParaRPr lang="en-US" smtClean="0"/>
          </a:p>
          <a:p>
            <a:r>
              <a:rPr lang="en-US" smtClean="0"/>
              <a:t>Approach</a:t>
            </a:r>
          </a:p>
          <a:p>
            <a:pPr lvl="1"/>
            <a:r>
              <a:rPr lang="en-US" smtClean="0"/>
              <a:t>Generate and evaluate possible solutions</a:t>
            </a:r>
          </a:p>
          <a:p>
            <a:pPr lvl="2"/>
            <a:r>
              <a:rPr lang="en-US" smtClean="0"/>
              <a:t>Using “rule of thumb”</a:t>
            </a:r>
          </a:p>
          <a:p>
            <a:pPr lvl="2"/>
            <a:r>
              <a:rPr lang="en-US" smtClean="0"/>
              <a:t>Stop if satisfactory solution is found</a:t>
            </a:r>
          </a:p>
          <a:p>
            <a:r>
              <a:rPr lang="en-US" smtClean="0"/>
              <a:t>Can reduce complexity</a:t>
            </a:r>
          </a:p>
          <a:p>
            <a:r>
              <a:rPr lang="en-US" smtClean="0"/>
              <a:t>Not guaranteed to yield best solution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Heuristic Algorithm –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Heuristic algorithm for TSP</a:t>
            </a:r>
          </a:p>
          <a:p>
            <a:pPr lvl="1"/>
            <a:r>
              <a:rPr lang="en-US" smtClean="0"/>
              <a:t>Find possible paths using recursive backtracking</a:t>
            </a:r>
          </a:p>
          <a:p>
            <a:pPr lvl="2"/>
            <a:r>
              <a:rPr lang="en-US" smtClean="0"/>
              <a:t>Search 2 lowest cost edges at each node first</a:t>
            </a:r>
          </a:p>
          <a:p>
            <a:pPr lvl="1"/>
            <a:r>
              <a:rPr lang="en-US" smtClean="0"/>
              <a:t>Calculate cost of each path</a:t>
            </a:r>
          </a:p>
          <a:p>
            <a:pPr lvl="1"/>
            <a:r>
              <a:rPr lang="en-US" smtClean="0"/>
              <a:t>Return lowest cost path from first 100 solutions</a:t>
            </a:r>
          </a:p>
          <a:p>
            <a:r>
              <a:rPr lang="en-US" smtClean="0"/>
              <a:t>Not guaranteed to find best solution</a:t>
            </a:r>
          </a:p>
          <a:p>
            <a:r>
              <a:rPr lang="en-US" smtClean="0"/>
              <a:t>Heuristics used frequently in real applications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Divide &amp; Conquer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457200"/>
          </a:xfrm>
        </p:spPr>
        <p:txBody>
          <a:bodyPr/>
          <a:lstStyle/>
          <a:p>
            <a:r>
              <a:rPr lang="tr-TR" dirty="0" smtClean="0"/>
              <a:t>Divide and Conquer Algorithms</a:t>
            </a:r>
            <a:endParaRPr 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>
              <a:buFontTx/>
              <a:buNone/>
            </a:pPr>
            <a:endParaRPr lang="tr-TR" sz="2800" dirty="0" smtClean="0"/>
          </a:p>
          <a:p>
            <a:pPr lvl="1">
              <a:buFontTx/>
              <a:buChar char="-"/>
            </a:pPr>
            <a:r>
              <a:rPr lang="en-US" sz="2800" dirty="0" smtClean="0"/>
              <a:t>Example</a:t>
            </a:r>
          </a:p>
          <a:p>
            <a:pPr lvl="2">
              <a:buFontTx/>
              <a:buChar char="-"/>
            </a:pPr>
            <a:r>
              <a:rPr lang="tr-TR" sz="2800" dirty="0" smtClean="0"/>
              <a:t> </a:t>
            </a:r>
            <a:r>
              <a:rPr lang="en-US" sz="2800" dirty="0" smtClean="0">
                <a:solidFill>
                  <a:srgbClr val="003399"/>
                </a:solidFill>
              </a:rPr>
              <a:t>Binary Search</a:t>
            </a:r>
          </a:p>
          <a:p>
            <a:pPr lvl="2">
              <a:buFontTx/>
              <a:buChar char="-"/>
            </a:pPr>
            <a:r>
              <a:rPr lang="tr-TR" sz="2800" dirty="0" smtClean="0"/>
              <a:t> </a:t>
            </a:r>
            <a:r>
              <a:rPr lang="tr-TR" sz="2800" dirty="0" smtClean="0">
                <a:solidFill>
                  <a:srgbClr val="003399"/>
                </a:solidFill>
              </a:rPr>
              <a:t>Merge Sort</a:t>
            </a:r>
            <a:endParaRPr lang="en-US" sz="2800" dirty="0" smtClean="0">
              <a:solidFill>
                <a:srgbClr val="003399"/>
              </a:solidFill>
            </a:endParaRPr>
          </a:p>
          <a:p>
            <a:pPr lvl="2">
              <a:buFontTx/>
              <a:buChar char="-"/>
            </a:pPr>
            <a:r>
              <a:rPr lang="en-US" sz="2800" dirty="0" smtClean="0">
                <a:solidFill>
                  <a:srgbClr val="003399"/>
                </a:solidFill>
              </a:rPr>
              <a:t>Quick Sort</a:t>
            </a:r>
            <a:endParaRPr lang="tr-TR" sz="2800" dirty="0" smtClean="0">
              <a:solidFill>
                <a:srgbClr val="003399"/>
              </a:solidFill>
            </a:endParaRPr>
          </a:p>
          <a:p>
            <a:pPr lvl="2">
              <a:buFontTx/>
              <a:buChar char="-"/>
            </a:pPr>
            <a:r>
              <a:rPr lang="tr-TR" sz="2800" dirty="0" smtClean="0">
                <a:solidFill>
                  <a:srgbClr val="003399"/>
                </a:solidFill>
              </a:rPr>
              <a:t> Counting</a:t>
            </a:r>
          </a:p>
          <a:p>
            <a:pPr lvl="2">
              <a:buFontTx/>
              <a:buChar char="-"/>
            </a:pPr>
            <a:r>
              <a:rPr lang="tr-TR" sz="2800" dirty="0" smtClean="0">
                <a:solidFill>
                  <a:srgbClr val="003399"/>
                </a:solidFill>
              </a:rPr>
              <a:t>Closest Pair of Points</a:t>
            </a:r>
            <a:endParaRPr lang="en-US" sz="2800" dirty="0" smtClean="0">
              <a:solidFill>
                <a:srgbClr val="003399"/>
              </a:solidFill>
            </a:endParaRPr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CF7499-9E8E-4C6F-BF73-78492CCEA005}" type="slidenum">
              <a:rPr lang="en-US"/>
              <a:pPr/>
              <a:t>23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  <a:cs typeface="Times New Roman" pitchFamily="18" charset="0"/>
              </a:rPr>
              <a:t>Divide and Conquer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endParaRPr lang="en-US" altLang="zh-TW" sz="2400" dirty="0" smtClean="0">
              <a:solidFill>
                <a:srgbClr val="FF0000"/>
              </a:solidFill>
              <a:ea typeface="新細明體" charset="-120"/>
              <a:cs typeface="Times New Roman" pitchFamily="18" charset="0"/>
            </a:endParaRPr>
          </a:p>
          <a:p>
            <a:pPr marL="0" indent="0">
              <a:buFont typeface="Monotype Sorts" pitchFamily="92" charset="2"/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Divide</a:t>
            </a:r>
            <a:r>
              <a:rPr lang="en-US" altLang="zh-TW" dirty="0" smtClean="0">
                <a:ea typeface="新細明體" charset="-120"/>
                <a:cs typeface="Times New Roman" pitchFamily="18" charset="0"/>
              </a:rPr>
              <a:t> the problem into a number of </a:t>
            </a:r>
            <a:r>
              <a:rPr lang="en-US" altLang="zh-TW" dirty="0" err="1" smtClean="0">
                <a:ea typeface="新細明體" charset="-120"/>
                <a:cs typeface="Times New Roman" pitchFamily="18" charset="0"/>
              </a:rPr>
              <a:t>subproblems</a:t>
            </a:r>
            <a:endParaRPr lang="en-US" altLang="zh-TW" dirty="0" smtClean="0">
              <a:solidFill>
                <a:srgbClr val="FF0000"/>
              </a:solidFill>
              <a:ea typeface="新細明體" charset="-120"/>
              <a:cs typeface="Times New Roman" pitchFamily="18" charset="0"/>
            </a:endParaRPr>
          </a:p>
          <a:p>
            <a:pPr lvl="1"/>
            <a:r>
              <a:rPr lang="en-US" altLang="zh-TW" sz="2800" dirty="0" smtClean="0">
                <a:ea typeface="新細明體" charset="-120"/>
                <a:cs typeface="Times New Roman" pitchFamily="18" charset="0"/>
              </a:rPr>
              <a:t>There must be base case (to stop recursion).</a:t>
            </a:r>
            <a:endParaRPr lang="en-US" altLang="zh-TW" sz="2800" dirty="0" smtClean="0">
              <a:solidFill>
                <a:srgbClr val="FF0000"/>
              </a:solidFill>
              <a:ea typeface="新細明體" charset="-120"/>
              <a:cs typeface="Times New Roman" pitchFamily="18" charset="0"/>
            </a:endParaRPr>
          </a:p>
          <a:p>
            <a:pPr marL="0" indent="0">
              <a:buFont typeface="Monotype Sorts" pitchFamily="92" charset="2"/>
              <a:buNone/>
            </a:pPr>
            <a:endParaRPr lang="en-US" altLang="zh-TW" dirty="0" smtClean="0">
              <a:solidFill>
                <a:srgbClr val="FF0000"/>
              </a:solidFill>
              <a:ea typeface="新細明體" charset="-120"/>
              <a:cs typeface="Times New Roman" pitchFamily="18" charset="0"/>
            </a:endParaRPr>
          </a:p>
          <a:p>
            <a:pPr marL="0" indent="0">
              <a:buFont typeface="Monotype Sorts" pitchFamily="92" charset="2"/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Conquer</a:t>
            </a:r>
            <a:r>
              <a:rPr lang="en-US" altLang="zh-TW" dirty="0" smtClean="0">
                <a:ea typeface="新細明體" charset="-120"/>
                <a:cs typeface="Times New Roman" pitchFamily="18" charset="0"/>
              </a:rPr>
              <a:t> (solve) each </a:t>
            </a:r>
            <a:r>
              <a:rPr lang="en-US" altLang="zh-TW" dirty="0" err="1" smtClean="0">
                <a:ea typeface="新細明體" charset="-120"/>
                <a:cs typeface="Times New Roman" pitchFamily="18" charset="0"/>
              </a:rPr>
              <a:t>subproblem</a:t>
            </a:r>
            <a:r>
              <a:rPr lang="en-US" altLang="zh-TW" dirty="0" smtClean="0">
                <a:ea typeface="新細明體" charset="-120"/>
                <a:cs typeface="Times New Roman" pitchFamily="18" charset="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recursively</a:t>
            </a:r>
          </a:p>
          <a:p>
            <a:pPr marL="0" indent="0">
              <a:buFont typeface="Monotype Sorts" pitchFamily="92" charset="2"/>
              <a:buNone/>
            </a:pPr>
            <a:endParaRPr lang="en-US" altLang="zh-TW" dirty="0" smtClean="0">
              <a:ea typeface="新細明體" charset="-120"/>
              <a:cs typeface="Times New Roman" pitchFamily="18" charset="0"/>
            </a:endParaRPr>
          </a:p>
          <a:p>
            <a:pPr marL="0" indent="0">
              <a:buFont typeface="Monotype Sorts" pitchFamily="92" charset="2"/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Combine</a:t>
            </a:r>
            <a:r>
              <a:rPr lang="en-US" altLang="zh-TW" dirty="0" smtClean="0">
                <a:ea typeface="新細明體" charset="-120"/>
                <a:cs typeface="Times New Roman" pitchFamily="18" charset="0"/>
              </a:rPr>
              <a:t> (merge) solutions to </a:t>
            </a:r>
            <a:r>
              <a:rPr lang="en-US" altLang="zh-TW" dirty="0" err="1" smtClean="0">
                <a:ea typeface="新細明體" charset="-120"/>
                <a:cs typeface="Times New Roman" pitchFamily="18" charset="0"/>
              </a:rPr>
              <a:t>subproblems</a:t>
            </a:r>
            <a:r>
              <a:rPr lang="en-US" altLang="zh-TW" dirty="0" smtClean="0">
                <a:ea typeface="新細明體" charset="-120"/>
                <a:cs typeface="Times New Roman" pitchFamily="18" charset="0"/>
              </a:rPr>
              <a:t> into a solution to the original problem</a:t>
            </a:r>
          </a:p>
          <a:p>
            <a:pPr marL="0" indent="0">
              <a:buFont typeface="Monotype Sorts" pitchFamily="92" charset="2"/>
              <a:buNone/>
            </a:pPr>
            <a:endParaRPr lang="en-US" altLang="zh-TW" dirty="0" smtClean="0">
              <a:latin typeface="Times"/>
              <a:ea typeface="新細明體" charset="-120"/>
              <a:cs typeface="Times New Roman" pitchFamily="18" charset="0"/>
            </a:endParaRPr>
          </a:p>
          <a:p>
            <a:pPr marL="0" indent="0">
              <a:buFont typeface="Monotype Sorts" pitchFamily="92" charset="2"/>
              <a:buNone/>
            </a:pPr>
            <a:endParaRPr lang="en-US" altLang="zh-TW" sz="2400" dirty="0" smtClean="0">
              <a:ea typeface="新細明體" charset="-120"/>
              <a:cs typeface="Times New Roman" pitchFamily="18" charset="0"/>
            </a:endParaRPr>
          </a:p>
        </p:txBody>
      </p:sp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B6EB2C-E2A3-4DEF-A1B4-CA992C29F660}" type="slidenum">
              <a:rPr lang="en-US"/>
              <a:pPr/>
              <a:t>24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Divide-and-Conquer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marL="0" indent="0">
              <a:buFont typeface="Monotype Sorts" pitchFamily="92" charset="2"/>
              <a:buNone/>
            </a:pPr>
            <a:r>
              <a:rPr lang="en-US" sz="2400" dirty="0" smtClean="0"/>
              <a:t>Most common usage.</a:t>
            </a:r>
          </a:p>
          <a:p>
            <a:pPr lvl="1"/>
            <a:r>
              <a:rPr lang="en-US" dirty="0" smtClean="0"/>
              <a:t>Break up problem of size n into </a:t>
            </a:r>
            <a:r>
              <a:rPr lang="en-US" b="1" dirty="0" smtClean="0">
                <a:solidFill>
                  <a:srgbClr val="FF0000"/>
                </a:solidFill>
              </a:rPr>
              <a:t>two</a:t>
            </a:r>
            <a:r>
              <a:rPr lang="en-US" dirty="0" smtClean="0"/>
              <a:t> equal parts of size ½n.</a:t>
            </a:r>
          </a:p>
          <a:p>
            <a:pPr lvl="1"/>
            <a:r>
              <a:rPr lang="en-US" dirty="0" smtClean="0"/>
              <a:t>Solve two parts recursively.</a:t>
            </a:r>
          </a:p>
          <a:p>
            <a:pPr lvl="1"/>
            <a:r>
              <a:rPr lang="en-US" dirty="0" smtClean="0"/>
              <a:t>Combine two solutions into overall solution in </a:t>
            </a:r>
            <a:r>
              <a:rPr lang="en-US" b="1" dirty="0" smtClean="0">
                <a:solidFill>
                  <a:srgbClr val="FF0000"/>
                </a:solidFill>
              </a:rPr>
              <a:t>linear time.</a:t>
            </a:r>
          </a:p>
          <a:p>
            <a:pPr marL="0" indent="0">
              <a:buFont typeface="Monotype Sorts" pitchFamily="92" charset="2"/>
              <a:buNone/>
            </a:pPr>
            <a:endParaRPr lang="en-US" sz="2400" dirty="0" smtClean="0"/>
          </a:p>
          <a:p>
            <a:pPr marL="0" indent="0">
              <a:buFont typeface="Monotype Sorts" pitchFamily="92" charset="2"/>
              <a:buNone/>
            </a:pPr>
            <a:r>
              <a:rPr lang="en-US" sz="2400" dirty="0" smtClean="0"/>
              <a:t>Consequence.</a:t>
            </a:r>
          </a:p>
          <a:p>
            <a:pPr lvl="1"/>
            <a:r>
              <a:rPr lang="en-US" dirty="0" smtClean="0"/>
              <a:t>Brute force:  n</a:t>
            </a:r>
            <a:r>
              <a:rPr lang="en-US" sz="2800" baseline="30000" dirty="0" smtClean="0"/>
              <a:t>2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Divide-and-conquer:  n log n.</a:t>
            </a:r>
          </a:p>
        </p:txBody>
      </p:sp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F602E0-BB64-499C-A0DF-7B8E5CE99CB9}" type="slidenum">
              <a:rPr lang="en-US"/>
              <a:pPr/>
              <a:t>25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Mergesort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 dirty="0" err="1" smtClean="0"/>
              <a:t>Mergesort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Divide array into two halves.</a:t>
            </a:r>
          </a:p>
          <a:p>
            <a:pPr lvl="1"/>
            <a:r>
              <a:rPr lang="en-US" sz="1800" dirty="0" smtClean="0"/>
              <a:t>Recursively sort each half.</a:t>
            </a:r>
          </a:p>
          <a:p>
            <a:pPr lvl="1"/>
            <a:r>
              <a:rPr lang="en-US" sz="1800" dirty="0" smtClean="0"/>
              <a:t>Merge two halves to make sorted whole.</a:t>
            </a:r>
          </a:p>
        </p:txBody>
      </p:sp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91B94E-EAB4-4773-A9D0-7D09BDD0542D}" type="slidenum">
              <a:rPr lang="en-US"/>
              <a:pPr/>
              <a:t>26</a:t>
            </a:fld>
            <a:endParaRPr lang="en-US" sz="1400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6904038" y="5262563"/>
            <a:ext cx="1096962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/>
              <a:t>merge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904038" y="4619625"/>
            <a:ext cx="838200" cy="384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sort</a:t>
            </a:r>
          </a:p>
        </p:txBody>
      </p:sp>
      <p:sp>
        <p:nvSpPr>
          <p:cNvPr id="13319" name="Text Box 17"/>
          <p:cNvSpPr txBox="1">
            <a:spLocks noChangeArrowheads="1"/>
          </p:cNvSpPr>
          <p:nvPr/>
        </p:nvSpPr>
        <p:spPr bwMode="auto">
          <a:xfrm>
            <a:off x="6904038" y="3997325"/>
            <a:ext cx="990600" cy="384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divide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1189038" y="3387725"/>
            <a:ext cx="5486400" cy="2251075"/>
            <a:chOff x="816" y="2400"/>
            <a:chExt cx="3744" cy="1536"/>
          </a:xfrm>
        </p:grpSpPr>
        <p:sp>
          <p:nvSpPr>
            <p:cNvPr id="13324" name="Rectangle 7"/>
            <p:cNvSpPr>
              <a:spLocks noChangeArrowheads="1"/>
            </p:cNvSpPr>
            <p:nvPr/>
          </p:nvSpPr>
          <p:spPr bwMode="auto">
            <a:xfrm>
              <a:off x="1008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3325" name="Rectangle 8"/>
            <p:cNvSpPr>
              <a:spLocks noChangeArrowheads="1"/>
            </p:cNvSpPr>
            <p:nvPr/>
          </p:nvSpPr>
          <p:spPr bwMode="auto">
            <a:xfrm>
              <a:off x="1344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3326" name="Rectangle 9"/>
            <p:cNvSpPr>
              <a:spLocks noChangeArrowheads="1"/>
            </p:cNvSpPr>
            <p:nvPr/>
          </p:nvSpPr>
          <p:spPr bwMode="auto">
            <a:xfrm>
              <a:off x="1680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13327" name="Rectangle 10"/>
            <p:cNvSpPr>
              <a:spLocks noChangeArrowheads="1"/>
            </p:cNvSpPr>
            <p:nvPr/>
          </p:nvSpPr>
          <p:spPr bwMode="auto">
            <a:xfrm>
              <a:off x="2016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13328" name="Rectangle 11"/>
            <p:cNvSpPr>
              <a:spLocks noChangeArrowheads="1"/>
            </p:cNvSpPr>
            <p:nvPr/>
          </p:nvSpPr>
          <p:spPr bwMode="auto">
            <a:xfrm>
              <a:off x="2352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13329" name="Rectangle 12"/>
            <p:cNvSpPr>
              <a:spLocks noChangeArrowheads="1"/>
            </p:cNvSpPr>
            <p:nvPr/>
          </p:nvSpPr>
          <p:spPr bwMode="auto">
            <a:xfrm>
              <a:off x="2688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3330" name="Rectangle 13"/>
            <p:cNvSpPr>
              <a:spLocks noChangeArrowheads="1"/>
            </p:cNvSpPr>
            <p:nvPr/>
          </p:nvSpPr>
          <p:spPr bwMode="auto">
            <a:xfrm>
              <a:off x="3024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13331" name="Rectangle 14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13332" name="Rectangle 15"/>
            <p:cNvSpPr>
              <a:spLocks noChangeArrowheads="1"/>
            </p:cNvSpPr>
            <p:nvPr/>
          </p:nvSpPr>
          <p:spPr bwMode="auto">
            <a:xfrm>
              <a:off x="3696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13333" name="Rectangle 16"/>
            <p:cNvSpPr>
              <a:spLocks noChangeArrowheads="1"/>
            </p:cNvSpPr>
            <p:nvPr/>
          </p:nvSpPr>
          <p:spPr bwMode="auto">
            <a:xfrm>
              <a:off x="4032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3334" name="Rectangle 18"/>
            <p:cNvSpPr>
              <a:spLocks noChangeArrowheads="1"/>
            </p:cNvSpPr>
            <p:nvPr/>
          </p:nvSpPr>
          <p:spPr bwMode="auto">
            <a:xfrm>
              <a:off x="816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3335" name="Rectangle 19"/>
            <p:cNvSpPr>
              <a:spLocks noChangeArrowheads="1"/>
            </p:cNvSpPr>
            <p:nvPr/>
          </p:nvSpPr>
          <p:spPr bwMode="auto">
            <a:xfrm>
              <a:off x="1152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3336" name="Rectangle 20"/>
            <p:cNvSpPr>
              <a:spLocks noChangeArrowheads="1"/>
            </p:cNvSpPr>
            <p:nvPr/>
          </p:nvSpPr>
          <p:spPr bwMode="auto">
            <a:xfrm>
              <a:off x="1488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13337" name="Rectangle 21"/>
            <p:cNvSpPr>
              <a:spLocks noChangeArrowheads="1"/>
            </p:cNvSpPr>
            <p:nvPr/>
          </p:nvSpPr>
          <p:spPr bwMode="auto">
            <a:xfrm>
              <a:off x="1824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13338" name="Rectangle 22"/>
            <p:cNvSpPr>
              <a:spLocks noChangeArrowheads="1"/>
            </p:cNvSpPr>
            <p:nvPr/>
          </p:nvSpPr>
          <p:spPr bwMode="auto">
            <a:xfrm>
              <a:off x="2160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13339" name="Rectangle 23"/>
            <p:cNvSpPr>
              <a:spLocks noChangeArrowheads="1"/>
            </p:cNvSpPr>
            <p:nvPr/>
          </p:nvSpPr>
          <p:spPr bwMode="auto">
            <a:xfrm>
              <a:off x="2880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3340" name="Rectangle 24"/>
            <p:cNvSpPr>
              <a:spLocks noChangeArrowheads="1"/>
            </p:cNvSpPr>
            <p:nvPr/>
          </p:nvSpPr>
          <p:spPr bwMode="auto">
            <a:xfrm>
              <a:off x="3216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13341" name="Rectangle 25"/>
            <p:cNvSpPr>
              <a:spLocks noChangeArrowheads="1"/>
            </p:cNvSpPr>
            <p:nvPr/>
          </p:nvSpPr>
          <p:spPr bwMode="auto">
            <a:xfrm>
              <a:off x="3552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13342" name="Rectangle 26"/>
            <p:cNvSpPr>
              <a:spLocks noChangeArrowheads="1"/>
            </p:cNvSpPr>
            <p:nvPr/>
          </p:nvSpPr>
          <p:spPr bwMode="auto">
            <a:xfrm>
              <a:off x="3888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13343" name="Rectangle 27"/>
            <p:cNvSpPr>
              <a:spLocks noChangeArrowheads="1"/>
            </p:cNvSpPr>
            <p:nvPr/>
          </p:nvSpPr>
          <p:spPr bwMode="auto">
            <a:xfrm>
              <a:off x="4224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3344" name="Rectangle 28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3345" name="Rectangle 29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13346" name="Rectangle 30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3347" name="Rectangle 31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13348" name="Rectangle 32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13349" name="Rectangle 33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13350" name="Rectangle 34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3351" name="Rectangle 35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13352" name="Rectangle 36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3353" name="Rectangle 37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13354" name="Rectangle 38"/>
            <p:cNvSpPr>
              <a:spLocks noChangeArrowheads="1"/>
            </p:cNvSpPr>
            <p:nvPr/>
          </p:nvSpPr>
          <p:spPr bwMode="auto">
            <a:xfrm>
              <a:off x="1008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3355" name="Rectangle 39"/>
            <p:cNvSpPr>
              <a:spLocks noChangeArrowheads="1"/>
            </p:cNvSpPr>
            <p:nvPr/>
          </p:nvSpPr>
          <p:spPr bwMode="auto">
            <a:xfrm>
              <a:off x="1344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13356" name="Rectangle 40"/>
            <p:cNvSpPr>
              <a:spLocks noChangeArrowheads="1"/>
            </p:cNvSpPr>
            <p:nvPr/>
          </p:nvSpPr>
          <p:spPr bwMode="auto">
            <a:xfrm>
              <a:off x="1680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13357" name="Rectangle 41"/>
            <p:cNvSpPr>
              <a:spLocks noChangeArrowheads="1"/>
            </p:cNvSpPr>
            <p:nvPr/>
          </p:nvSpPr>
          <p:spPr bwMode="auto">
            <a:xfrm>
              <a:off x="2016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3358" name="Rectangle 42"/>
            <p:cNvSpPr>
              <a:spLocks noChangeArrowheads="1"/>
            </p:cNvSpPr>
            <p:nvPr/>
          </p:nvSpPr>
          <p:spPr bwMode="auto">
            <a:xfrm>
              <a:off x="2352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3359" name="Rectangle 43"/>
            <p:cNvSpPr>
              <a:spLocks noChangeArrowheads="1"/>
            </p:cNvSpPr>
            <p:nvPr/>
          </p:nvSpPr>
          <p:spPr bwMode="auto">
            <a:xfrm>
              <a:off x="2688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13360" name="Rectangle 44"/>
            <p:cNvSpPr>
              <a:spLocks noChangeArrowheads="1"/>
            </p:cNvSpPr>
            <p:nvPr/>
          </p:nvSpPr>
          <p:spPr bwMode="auto">
            <a:xfrm>
              <a:off x="3024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13361" name="Rectangle 45"/>
            <p:cNvSpPr>
              <a:spLocks noChangeArrowheads="1"/>
            </p:cNvSpPr>
            <p:nvPr/>
          </p:nvSpPr>
          <p:spPr bwMode="auto">
            <a:xfrm>
              <a:off x="3360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13362" name="Rectangle 46"/>
            <p:cNvSpPr>
              <a:spLocks noChangeArrowheads="1"/>
            </p:cNvSpPr>
            <p:nvPr/>
          </p:nvSpPr>
          <p:spPr bwMode="auto">
            <a:xfrm>
              <a:off x="3696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3363" name="Rectangle 47"/>
            <p:cNvSpPr>
              <a:spLocks noChangeArrowheads="1"/>
            </p:cNvSpPr>
            <p:nvPr/>
          </p:nvSpPr>
          <p:spPr bwMode="auto">
            <a:xfrm>
              <a:off x="4032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13321" name="Text Box 51"/>
          <p:cNvSpPr txBox="1">
            <a:spLocks noChangeArrowheads="1"/>
          </p:cNvSpPr>
          <p:nvPr/>
        </p:nvSpPr>
        <p:spPr bwMode="auto">
          <a:xfrm>
            <a:off x="7753350" y="5267325"/>
            <a:ext cx="933450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/>
              <a:t>O(n)</a:t>
            </a:r>
          </a:p>
        </p:txBody>
      </p:sp>
      <p:sp>
        <p:nvSpPr>
          <p:cNvPr id="13322" name="Text Box 52"/>
          <p:cNvSpPr txBox="1">
            <a:spLocks noChangeArrowheads="1"/>
          </p:cNvSpPr>
          <p:nvPr/>
        </p:nvSpPr>
        <p:spPr bwMode="auto">
          <a:xfrm>
            <a:off x="7742237" y="4614864"/>
            <a:ext cx="1213339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/>
              <a:t>2T(n/2)</a:t>
            </a:r>
          </a:p>
        </p:txBody>
      </p:sp>
      <p:sp>
        <p:nvSpPr>
          <p:cNvPr id="13323" name="Text Box 53"/>
          <p:cNvSpPr txBox="1">
            <a:spLocks noChangeArrowheads="1"/>
          </p:cNvSpPr>
          <p:nvPr/>
        </p:nvSpPr>
        <p:spPr bwMode="auto">
          <a:xfrm>
            <a:off x="7743825" y="4002088"/>
            <a:ext cx="836613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 smtClean="0"/>
              <a:t>O(1)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 smtClean="0"/>
              <a:t>Merging.  </a:t>
            </a:r>
            <a:r>
              <a:rPr lang="en-US" sz="1800" smtClean="0">
                <a:solidFill>
                  <a:schemeClr val="tx1"/>
                </a:solidFill>
              </a:rPr>
              <a:t>Combine two pre-sorted lists into a sorted whole.</a:t>
            </a:r>
          </a:p>
          <a:p>
            <a:pPr marL="0" indent="0">
              <a:buFont typeface="Monotype Sorts" pitchFamily="92" charset="2"/>
              <a:buNone/>
            </a:pPr>
            <a:endParaRPr lang="en-US" sz="1800" smtClean="0"/>
          </a:p>
          <a:p>
            <a:pPr marL="0" indent="0">
              <a:buFont typeface="Monotype Sorts" pitchFamily="92" charset="2"/>
              <a:buNone/>
            </a:pPr>
            <a:r>
              <a:rPr lang="en-US" sz="1800" smtClean="0"/>
              <a:t>How to merge efficiently?</a:t>
            </a:r>
          </a:p>
          <a:p>
            <a:pPr lvl="1"/>
            <a:r>
              <a:rPr lang="en-US" sz="1800" smtClean="0"/>
              <a:t>Linear number of comparisons.</a:t>
            </a:r>
          </a:p>
          <a:p>
            <a:pPr lvl="1"/>
            <a:r>
              <a:rPr lang="en-US" sz="1800" smtClean="0"/>
              <a:t>Use temporary array.</a:t>
            </a:r>
          </a:p>
          <a:p>
            <a:pPr lvl="1"/>
            <a:endParaRPr lang="en-US" sz="1800" smtClean="0"/>
          </a:p>
          <a:p>
            <a:pPr lvl="1"/>
            <a:endParaRPr lang="en-US" sz="1800" smtClean="0"/>
          </a:p>
          <a:p>
            <a:pPr lvl="1"/>
            <a:endParaRPr lang="en-US" sz="1800" smtClean="0"/>
          </a:p>
          <a:p>
            <a:pPr lvl="1"/>
            <a:endParaRPr lang="en-US" sz="1800" smtClean="0"/>
          </a:p>
          <a:p>
            <a:pPr lvl="1"/>
            <a:endParaRPr lang="en-US" sz="1800" smtClean="0"/>
          </a:p>
          <a:p>
            <a:pPr lvl="1"/>
            <a:endParaRPr lang="en-US" sz="1800" smtClean="0"/>
          </a:p>
          <a:p>
            <a:pPr lvl="1"/>
            <a:endParaRPr lang="en-US" sz="1800" smtClean="0"/>
          </a:p>
          <a:p>
            <a:pPr lvl="1"/>
            <a:endParaRPr lang="en-US" sz="1800" smtClean="0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C6693A-967A-4C84-9665-A53C1738A3D8}" type="slidenum">
              <a:rPr lang="en-US"/>
              <a:pPr/>
              <a:t>27</a:t>
            </a:fld>
            <a:endParaRPr lang="en-US" sz="1400"/>
          </a:p>
        </p:txBody>
      </p:sp>
      <p:sp>
        <p:nvSpPr>
          <p:cNvPr id="14341" name="Rectangle 29" descr="Outlined diamond"/>
          <p:cNvSpPr>
            <a:spLocks noChangeArrowheads="1"/>
          </p:cNvSpPr>
          <p:nvPr/>
        </p:nvSpPr>
        <p:spPr bwMode="auto">
          <a:xfrm>
            <a:off x="1512888" y="3200400"/>
            <a:ext cx="492125" cy="35083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b="1">
                <a:latin typeface="Courier New" pitchFamily="49" charset="0"/>
              </a:rPr>
              <a:t>A</a:t>
            </a:r>
          </a:p>
        </p:txBody>
      </p:sp>
      <p:sp>
        <p:nvSpPr>
          <p:cNvPr id="14342" name="Rectangle 30" descr="Outlined diamond"/>
          <p:cNvSpPr>
            <a:spLocks noChangeArrowheads="1"/>
          </p:cNvSpPr>
          <p:nvPr/>
        </p:nvSpPr>
        <p:spPr bwMode="auto">
          <a:xfrm>
            <a:off x="2005013" y="3200400"/>
            <a:ext cx="492125" cy="35083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b="1">
                <a:latin typeface="Courier New" pitchFamily="49" charset="0"/>
              </a:rPr>
              <a:t>G</a:t>
            </a:r>
          </a:p>
        </p:txBody>
      </p:sp>
      <p:sp>
        <p:nvSpPr>
          <p:cNvPr id="14343" name="Rectangle 31" descr="Outlined diamond"/>
          <p:cNvSpPr>
            <a:spLocks noChangeArrowheads="1"/>
          </p:cNvSpPr>
          <p:nvPr/>
        </p:nvSpPr>
        <p:spPr bwMode="auto">
          <a:xfrm>
            <a:off x="2497138" y="3200400"/>
            <a:ext cx="492125" cy="35083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b="1">
                <a:latin typeface="Courier New" pitchFamily="49" charset="0"/>
              </a:rPr>
              <a:t>L</a:t>
            </a:r>
          </a:p>
        </p:txBody>
      </p:sp>
      <p:sp>
        <p:nvSpPr>
          <p:cNvPr id="14344" name="Rectangle 32"/>
          <p:cNvSpPr>
            <a:spLocks noChangeArrowheads="1"/>
          </p:cNvSpPr>
          <p:nvPr/>
        </p:nvSpPr>
        <p:spPr bwMode="auto">
          <a:xfrm>
            <a:off x="2989263" y="3200400"/>
            <a:ext cx="493712" cy="3508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b="1">
                <a:latin typeface="Courier New" pitchFamily="49" charset="0"/>
              </a:rPr>
              <a:t>O</a:t>
            </a:r>
          </a:p>
        </p:txBody>
      </p:sp>
      <p:sp>
        <p:nvSpPr>
          <p:cNvPr id="14345" name="Rectangle 33"/>
          <p:cNvSpPr>
            <a:spLocks noChangeArrowheads="1"/>
          </p:cNvSpPr>
          <p:nvPr/>
        </p:nvSpPr>
        <p:spPr bwMode="auto">
          <a:xfrm>
            <a:off x="3482975" y="3200400"/>
            <a:ext cx="492125" cy="350838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b="1">
                <a:latin typeface="Courier New" pitchFamily="49" charset="0"/>
              </a:rPr>
              <a:t>R</a:t>
            </a:r>
          </a:p>
        </p:txBody>
      </p:sp>
      <p:sp>
        <p:nvSpPr>
          <p:cNvPr id="14346" name="Rectangle 34" descr="Outlined diamond"/>
          <p:cNvSpPr>
            <a:spLocks noChangeArrowheads="1"/>
          </p:cNvSpPr>
          <p:nvPr/>
        </p:nvSpPr>
        <p:spPr bwMode="auto">
          <a:xfrm>
            <a:off x="4537075" y="3200400"/>
            <a:ext cx="492125" cy="35083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b="1">
                <a:latin typeface="Courier New" pitchFamily="49" charset="0"/>
              </a:rPr>
              <a:t>H</a:t>
            </a:r>
          </a:p>
        </p:txBody>
      </p:sp>
      <p:sp>
        <p:nvSpPr>
          <p:cNvPr id="14347" name="Rectangle 35" descr="Outlined diamond"/>
          <p:cNvSpPr>
            <a:spLocks noChangeArrowheads="1"/>
          </p:cNvSpPr>
          <p:nvPr/>
        </p:nvSpPr>
        <p:spPr bwMode="auto">
          <a:xfrm>
            <a:off x="5029200" y="3200400"/>
            <a:ext cx="493713" cy="35083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b="1">
                <a:latin typeface="Courier New" pitchFamily="49" charset="0"/>
              </a:rPr>
              <a:t>I</a:t>
            </a:r>
          </a:p>
        </p:txBody>
      </p:sp>
      <p:sp>
        <p:nvSpPr>
          <p:cNvPr id="14348" name="Rectangle 36"/>
          <p:cNvSpPr>
            <a:spLocks noChangeArrowheads="1"/>
          </p:cNvSpPr>
          <p:nvPr/>
        </p:nvSpPr>
        <p:spPr bwMode="auto">
          <a:xfrm>
            <a:off x="5522913" y="3200400"/>
            <a:ext cx="492125" cy="3508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b="1">
                <a:latin typeface="Courier New" pitchFamily="49" charset="0"/>
              </a:rPr>
              <a:t>M</a:t>
            </a:r>
          </a:p>
        </p:txBody>
      </p:sp>
      <p:sp>
        <p:nvSpPr>
          <p:cNvPr id="14349" name="Rectangle 37"/>
          <p:cNvSpPr>
            <a:spLocks noChangeArrowheads="1"/>
          </p:cNvSpPr>
          <p:nvPr/>
        </p:nvSpPr>
        <p:spPr bwMode="auto">
          <a:xfrm>
            <a:off x="6015038" y="3200400"/>
            <a:ext cx="492125" cy="350838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b="1">
                <a:latin typeface="Courier New" pitchFamily="49" charset="0"/>
              </a:rPr>
              <a:t>S</a:t>
            </a:r>
          </a:p>
        </p:txBody>
      </p:sp>
      <p:sp>
        <p:nvSpPr>
          <p:cNvPr id="14350" name="Rectangle 38"/>
          <p:cNvSpPr>
            <a:spLocks noChangeArrowheads="1"/>
          </p:cNvSpPr>
          <p:nvPr/>
        </p:nvSpPr>
        <p:spPr bwMode="auto">
          <a:xfrm>
            <a:off x="6507163" y="3200400"/>
            <a:ext cx="492125" cy="350838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b="1">
                <a:latin typeface="Courier New" pitchFamily="49" charset="0"/>
              </a:rPr>
              <a:t>T</a:t>
            </a:r>
          </a:p>
        </p:txBody>
      </p:sp>
      <p:sp>
        <p:nvSpPr>
          <p:cNvPr id="14351" name="Rectangle 39"/>
          <p:cNvSpPr>
            <a:spLocks noChangeArrowheads="1"/>
          </p:cNvSpPr>
          <p:nvPr/>
        </p:nvSpPr>
        <p:spPr bwMode="auto">
          <a:xfrm>
            <a:off x="1793875" y="3832225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b="1">
                <a:latin typeface="Courier New" pitchFamily="49" charset="0"/>
              </a:rPr>
              <a:t>A</a:t>
            </a:r>
          </a:p>
        </p:txBody>
      </p:sp>
      <p:sp>
        <p:nvSpPr>
          <p:cNvPr id="14352" name="Rectangle 40"/>
          <p:cNvSpPr>
            <a:spLocks noChangeArrowheads="1"/>
          </p:cNvSpPr>
          <p:nvPr/>
        </p:nvSpPr>
        <p:spPr bwMode="auto">
          <a:xfrm>
            <a:off x="2286000" y="3832225"/>
            <a:ext cx="493713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b="1">
                <a:latin typeface="Courier New" pitchFamily="49" charset="0"/>
              </a:rPr>
              <a:t>G</a:t>
            </a:r>
          </a:p>
        </p:txBody>
      </p:sp>
      <p:sp>
        <p:nvSpPr>
          <p:cNvPr id="14353" name="Rectangle 41"/>
          <p:cNvSpPr>
            <a:spLocks noChangeArrowheads="1"/>
          </p:cNvSpPr>
          <p:nvPr/>
        </p:nvSpPr>
        <p:spPr bwMode="auto">
          <a:xfrm>
            <a:off x="2779713" y="3832225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b="1">
                <a:latin typeface="Courier New" pitchFamily="49" charset="0"/>
              </a:rPr>
              <a:t>H</a:t>
            </a:r>
          </a:p>
        </p:txBody>
      </p:sp>
      <p:sp>
        <p:nvSpPr>
          <p:cNvPr id="14354" name="Rectangle 42"/>
          <p:cNvSpPr>
            <a:spLocks noChangeArrowheads="1"/>
          </p:cNvSpPr>
          <p:nvPr/>
        </p:nvSpPr>
        <p:spPr bwMode="auto">
          <a:xfrm>
            <a:off x="3271838" y="3832225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b="1">
                <a:latin typeface="Courier New" pitchFamily="49" charset="0"/>
              </a:rPr>
              <a:t>I</a:t>
            </a:r>
          </a:p>
        </p:txBody>
      </p:sp>
      <p:sp>
        <p:nvSpPr>
          <p:cNvPr id="14355" name="Rectangle 43"/>
          <p:cNvSpPr>
            <a:spLocks noChangeArrowheads="1"/>
          </p:cNvSpPr>
          <p:nvPr/>
        </p:nvSpPr>
        <p:spPr bwMode="auto">
          <a:xfrm>
            <a:off x="3763963" y="3832225"/>
            <a:ext cx="492125" cy="3524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kumimoji="0" lang="en-US" b="1">
              <a:latin typeface="Courier New" pitchFamily="49" charset="0"/>
            </a:endParaRPr>
          </a:p>
        </p:txBody>
      </p:sp>
      <p:sp>
        <p:nvSpPr>
          <p:cNvPr id="14356" name="Rectangle 44"/>
          <p:cNvSpPr>
            <a:spLocks noChangeArrowheads="1"/>
          </p:cNvSpPr>
          <p:nvPr/>
        </p:nvSpPr>
        <p:spPr bwMode="auto">
          <a:xfrm>
            <a:off x="4256088" y="3832225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kumimoji="0" lang="en-US" b="1">
              <a:latin typeface="Courier New" pitchFamily="49" charset="0"/>
            </a:endParaRPr>
          </a:p>
        </p:txBody>
      </p:sp>
      <p:sp>
        <p:nvSpPr>
          <p:cNvPr id="14357" name="Rectangle 45"/>
          <p:cNvSpPr>
            <a:spLocks noChangeArrowheads="1"/>
          </p:cNvSpPr>
          <p:nvPr/>
        </p:nvSpPr>
        <p:spPr bwMode="auto">
          <a:xfrm>
            <a:off x="4748213" y="3832225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kumimoji="0" lang="en-US" b="1">
              <a:latin typeface="Courier New" pitchFamily="49" charset="0"/>
            </a:endParaRPr>
          </a:p>
        </p:txBody>
      </p:sp>
      <p:sp>
        <p:nvSpPr>
          <p:cNvPr id="14358" name="Rectangle 46"/>
          <p:cNvSpPr>
            <a:spLocks noChangeArrowheads="1"/>
          </p:cNvSpPr>
          <p:nvPr/>
        </p:nvSpPr>
        <p:spPr bwMode="auto">
          <a:xfrm>
            <a:off x="5240338" y="3832225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kumimoji="0" lang="en-US" b="1">
              <a:latin typeface="Courier New" pitchFamily="49" charset="0"/>
            </a:endParaRPr>
          </a:p>
        </p:txBody>
      </p:sp>
      <p:sp>
        <p:nvSpPr>
          <p:cNvPr id="14359" name="Rectangle 47"/>
          <p:cNvSpPr>
            <a:spLocks noChangeArrowheads="1"/>
          </p:cNvSpPr>
          <p:nvPr/>
        </p:nvSpPr>
        <p:spPr bwMode="auto">
          <a:xfrm>
            <a:off x="5732463" y="3832225"/>
            <a:ext cx="493712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kumimoji="0" lang="en-US" b="1">
              <a:latin typeface="Courier New" pitchFamily="49" charset="0"/>
            </a:endParaRPr>
          </a:p>
        </p:txBody>
      </p:sp>
      <p:sp>
        <p:nvSpPr>
          <p:cNvPr id="14360" name="Rectangle 48"/>
          <p:cNvSpPr>
            <a:spLocks noChangeArrowheads="1"/>
          </p:cNvSpPr>
          <p:nvPr/>
        </p:nvSpPr>
        <p:spPr bwMode="auto">
          <a:xfrm>
            <a:off x="6226175" y="3832225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kumimoji="0" lang="en-US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Useful Recurrence Relation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 smtClean="0"/>
              <a:t>Def.  </a:t>
            </a:r>
            <a:r>
              <a:rPr lang="en-US" sz="1800" smtClean="0">
                <a:solidFill>
                  <a:schemeClr val="tx1"/>
                </a:solidFill>
              </a:rPr>
              <a:t>T(n)  = number of comparisons to mergesort an input of size n.</a:t>
            </a:r>
          </a:p>
          <a:p>
            <a:pPr marL="0" indent="0">
              <a:buFont typeface="Monotype Sorts" pitchFamily="92" charset="2"/>
              <a:buNone/>
            </a:pPr>
            <a:endParaRPr lang="en-US" sz="1800" smtClean="0"/>
          </a:p>
          <a:p>
            <a:pPr marL="0" indent="0">
              <a:buFont typeface="Monotype Sorts" pitchFamily="92" charset="2"/>
              <a:buNone/>
            </a:pPr>
            <a:r>
              <a:rPr lang="en-US" sz="1800" smtClean="0"/>
              <a:t>Mergesort recurrence.  </a:t>
            </a:r>
            <a:endParaRPr lang="en-US" sz="1800" smtClean="0">
              <a:solidFill>
                <a:schemeClr val="tx1"/>
              </a:solidFill>
            </a:endParaRPr>
          </a:p>
          <a:p>
            <a:pPr lvl="1"/>
            <a:endParaRPr lang="en-US" sz="1800" smtClean="0"/>
          </a:p>
          <a:p>
            <a:pPr lvl="1"/>
            <a:endParaRPr lang="en-US" sz="1800" smtClean="0"/>
          </a:p>
          <a:p>
            <a:pPr lvl="1"/>
            <a:endParaRPr lang="en-US" sz="1800" smtClean="0"/>
          </a:p>
          <a:p>
            <a:pPr marL="0" indent="0">
              <a:buFont typeface="Monotype Sorts" pitchFamily="92" charset="2"/>
              <a:buNone/>
            </a:pPr>
            <a:endParaRPr lang="en-US" sz="1800" smtClean="0">
              <a:solidFill>
                <a:schemeClr val="tx1"/>
              </a:solidFill>
            </a:endParaRPr>
          </a:p>
          <a:p>
            <a:pPr marL="0" indent="0">
              <a:buFont typeface="Monotype Sorts" pitchFamily="92" charset="2"/>
              <a:buNone/>
            </a:pPr>
            <a:endParaRPr lang="en-US" sz="1800" smtClean="0"/>
          </a:p>
          <a:p>
            <a:pPr marL="0" indent="0">
              <a:buFont typeface="Monotype Sorts" pitchFamily="92" charset="2"/>
              <a:buNone/>
            </a:pPr>
            <a:endParaRPr lang="en-US" sz="1800" smtClean="0"/>
          </a:p>
          <a:p>
            <a:pPr marL="0" indent="0">
              <a:buFont typeface="Monotype Sorts" pitchFamily="92" charset="2"/>
              <a:buNone/>
            </a:pPr>
            <a:r>
              <a:rPr lang="en-US" sz="1800" smtClean="0"/>
              <a:t>Solution.  </a:t>
            </a:r>
            <a:r>
              <a:rPr lang="en-US" sz="1800" smtClean="0">
                <a:solidFill>
                  <a:schemeClr val="tx1"/>
                </a:solidFill>
              </a:rPr>
              <a:t>T(n) = O(n log</a:t>
            </a:r>
            <a:r>
              <a:rPr lang="en-US" sz="2000" baseline="-25000" smtClean="0">
                <a:solidFill>
                  <a:schemeClr val="tx1"/>
                </a:solidFill>
              </a:rPr>
              <a:t>2</a:t>
            </a:r>
            <a:r>
              <a:rPr lang="en-US" sz="1800" smtClean="0">
                <a:solidFill>
                  <a:schemeClr val="tx1"/>
                </a:solidFill>
              </a:rPr>
              <a:t> n). </a:t>
            </a:r>
          </a:p>
          <a:p>
            <a:pPr marL="0" indent="0">
              <a:buFont typeface="Monotype Sorts" pitchFamily="92" charset="2"/>
              <a:buNone/>
            </a:pPr>
            <a:endParaRPr lang="en-US" sz="1800" smtClean="0">
              <a:solidFill>
                <a:schemeClr val="tx1"/>
              </a:solidFill>
            </a:endParaRPr>
          </a:p>
          <a:p>
            <a:pPr marL="0" indent="0">
              <a:buFont typeface="Monotype Sorts" pitchFamily="92" charset="2"/>
              <a:buNone/>
            </a:pPr>
            <a:endParaRPr lang="en-US" sz="1800" smtClean="0">
              <a:solidFill>
                <a:schemeClr val="tx1"/>
              </a:solidFill>
            </a:endParaRPr>
          </a:p>
          <a:p>
            <a:pPr marL="0" indent="0">
              <a:buFont typeface="Monotype Sorts" pitchFamily="92" charset="2"/>
              <a:buNone/>
            </a:pPr>
            <a:r>
              <a:rPr lang="en-US" sz="1800" smtClean="0"/>
              <a:t>Assorted proofs.  </a:t>
            </a:r>
            <a:r>
              <a:rPr lang="en-US" sz="1800" smtClean="0">
                <a:solidFill>
                  <a:schemeClr val="tx1"/>
                </a:solidFill>
              </a:rPr>
              <a:t>We describe several ways to prove this recurrence. Initially we assume n is a power of 2 and replace </a:t>
            </a:r>
            <a:r>
              <a:rPr lang="en-US" sz="1800" smtClean="0">
                <a:solidFill>
                  <a:schemeClr val="tx1"/>
                </a:solidFill>
                <a:sym typeface="Symbol" pitchFamily="18" charset="2"/>
              </a:rPr>
              <a:t> with =.</a:t>
            </a:r>
            <a:endParaRPr lang="en-US" sz="1800" smtClean="0">
              <a:solidFill>
                <a:schemeClr val="tx1"/>
              </a:solidFill>
            </a:endParaRPr>
          </a:p>
          <a:p>
            <a:pPr lvl="1"/>
            <a:endParaRPr lang="en-US" sz="1800" smtClean="0"/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1C73F9-90D6-479B-BCDA-B96A984BFAA4}" type="slidenum">
              <a:rPr lang="en-US"/>
              <a:pPr/>
              <a:t>28</a:t>
            </a:fld>
            <a:endParaRPr lang="en-US" sz="1400"/>
          </a:p>
        </p:txBody>
      </p:sp>
      <p:graphicFrame>
        <p:nvGraphicFramePr>
          <p:cNvPr id="1026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387423"/>
              </p:ext>
            </p:extLst>
          </p:nvPr>
        </p:nvGraphicFramePr>
        <p:xfrm>
          <a:off x="2124075" y="2370137"/>
          <a:ext cx="4249738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Equation" r:id="rId4" imgW="1993680" imgH="457200" progId="Equation.3">
                  <p:embed/>
                </p:oleObj>
              </mc:Choice>
              <mc:Fallback>
                <p:oleObj name="Equation" r:id="rId4" imgW="1993680" imgH="457200" progId="Equation.3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721" t="-15652" r="-2721" b="-15652"/>
                      <a:stretch>
                        <a:fillRect/>
                      </a:stretch>
                    </p:blipFill>
                    <p:spPr bwMode="auto">
                      <a:xfrm>
                        <a:off x="2124075" y="2370137"/>
                        <a:ext cx="4249738" cy="121126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by Recursion Tree</a:t>
            </a:r>
          </a:p>
        </p:txBody>
      </p:sp>
      <p:sp>
        <p:nvSpPr>
          <p:cNvPr id="20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F9CEB4-3038-4B55-91F5-F0F803AB0D47}" type="slidenum">
              <a:rPr lang="en-US"/>
              <a:pPr/>
              <a:t>29</a:t>
            </a:fld>
            <a:endParaRPr lang="en-US" sz="1400"/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3135313" y="2438400"/>
            <a:ext cx="952500" cy="3746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T(n)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4495800" y="3241675"/>
            <a:ext cx="1035050" cy="46230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dirty="0"/>
              <a:t>T(n/2)</a:t>
            </a:r>
          </a:p>
        </p:txBody>
      </p:sp>
      <p:sp>
        <p:nvSpPr>
          <p:cNvPr id="2055" name="Text Box 5"/>
          <p:cNvSpPr txBox="1">
            <a:spLocks noChangeArrowheads="1"/>
          </p:cNvSpPr>
          <p:nvPr/>
        </p:nvSpPr>
        <p:spPr bwMode="auto">
          <a:xfrm>
            <a:off x="1843087" y="3254375"/>
            <a:ext cx="1035051" cy="46230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dirty="0"/>
              <a:t>T(n/2)</a:t>
            </a:r>
          </a:p>
        </p:txBody>
      </p:sp>
      <p:cxnSp>
        <p:nvCxnSpPr>
          <p:cNvPr id="2056" name="AutoShape 6"/>
          <p:cNvCxnSpPr>
            <a:cxnSpLocks noChangeShapeType="1"/>
            <a:stCxn id="2053" idx="2"/>
            <a:endCxn id="2055" idx="0"/>
          </p:cNvCxnSpPr>
          <p:nvPr/>
        </p:nvCxnSpPr>
        <p:spPr bwMode="auto">
          <a:xfrm flipH="1">
            <a:off x="2360613" y="2813050"/>
            <a:ext cx="1250950" cy="441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</p:cxnSp>
      <p:cxnSp>
        <p:nvCxnSpPr>
          <p:cNvPr id="2057" name="AutoShape 7"/>
          <p:cNvCxnSpPr>
            <a:cxnSpLocks noChangeShapeType="1"/>
            <a:stCxn id="2053" idx="2"/>
            <a:endCxn id="2054" idx="0"/>
          </p:cNvCxnSpPr>
          <p:nvPr/>
        </p:nvCxnSpPr>
        <p:spPr bwMode="auto">
          <a:xfrm>
            <a:off x="3611563" y="2813050"/>
            <a:ext cx="1401762" cy="42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</p:cxnSp>
      <p:sp>
        <p:nvSpPr>
          <p:cNvPr id="2058" name="Text Box 8"/>
          <p:cNvSpPr txBox="1">
            <a:spLocks noChangeArrowheads="1"/>
          </p:cNvSpPr>
          <p:nvPr/>
        </p:nvSpPr>
        <p:spPr bwMode="auto">
          <a:xfrm>
            <a:off x="5108575" y="4003675"/>
            <a:ext cx="1012825" cy="46230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dirty="0"/>
              <a:t>T(n/4)</a:t>
            </a:r>
          </a:p>
        </p:txBody>
      </p:sp>
      <p:sp>
        <p:nvSpPr>
          <p:cNvPr id="2059" name="Text Box 9"/>
          <p:cNvSpPr txBox="1">
            <a:spLocks noChangeArrowheads="1"/>
          </p:cNvSpPr>
          <p:nvPr/>
        </p:nvSpPr>
        <p:spPr bwMode="auto">
          <a:xfrm>
            <a:off x="3809999" y="4016375"/>
            <a:ext cx="1058863" cy="46230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dirty="0"/>
              <a:t>T(n/4)</a:t>
            </a:r>
          </a:p>
        </p:txBody>
      </p:sp>
      <p:cxnSp>
        <p:nvCxnSpPr>
          <p:cNvPr id="2060" name="AutoShape 10"/>
          <p:cNvCxnSpPr>
            <a:cxnSpLocks noChangeShapeType="1"/>
            <a:stCxn id="2054" idx="2"/>
            <a:endCxn id="2059" idx="0"/>
          </p:cNvCxnSpPr>
          <p:nvPr/>
        </p:nvCxnSpPr>
        <p:spPr bwMode="auto">
          <a:xfrm flipH="1">
            <a:off x="4339431" y="3703982"/>
            <a:ext cx="673894" cy="3123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</p:cxnSp>
      <p:cxnSp>
        <p:nvCxnSpPr>
          <p:cNvPr id="2061" name="AutoShape 11"/>
          <p:cNvCxnSpPr>
            <a:cxnSpLocks noChangeShapeType="1"/>
            <a:stCxn id="2054" idx="2"/>
            <a:endCxn id="2058" idx="0"/>
          </p:cNvCxnSpPr>
          <p:nvPr/>
        </p:nvCxnSpPr>
        <p:spPr bwMode="auto">
          <a:xfrm>
            <a:off x="5013325" y="3703982"/>
            <a:ext cx="601663" cy="2996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</p:cxnSp>
      <p:sp>
        <p:nvSpPr>
          <p:cNvPr id="2062" name="Text Box 12"/>
          <p:cNvSpPr txBox="1">
            <a:spLocks noChangeArrowheads="1"/>
          </p:cNvSpPr>
          <p:nvPr/>
        </p:nvSpPr>
        <p:spPr bwMode="auto">
          <a:xfrm>
            <a:off x="914400" y="4003675"/>
            <a:ext cx="998538" cy="46230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dirty="0"/>
              <a:t>T(n/4)</a:t>
            </a:r>
          </a:p>
        </p:txBody>
      </p:sp>
      <p:cxnSp>
        <p:nvCxnSpPr>
          <p:cNvPr id="2063" name="AutoShape 13"/>
          <p:cNvCxnSpPr>
            <a:cxnSpLocks noChangeShapeType="1"/>
            <a:stCxn id="2055" idx="2"/>
            <a:endCxn id="2062" idx="0"/>
          </p:cNvCxnSpPr>
          <p:nvPr/>
        </p:nvCxnSpPr>
        <p:spPr bwMode="auto">
          <a:xfrm flipH="1">
            <a:off x="1413669" y="3716682"/>
            <a:ext cx="946944" cy="2869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</p:cxnSp>
      <p:sp>
        <p:nvSpPr>
          <p:cNvPr id="2064" name="Text Box 14"/>
          <p:cNvSpPr txBox="1">
            <a:spLocks noChangeArrowheads="1"/>
          </p:cNvSpPr>
          <p:nvPr/>
        </p:nvSpPr>
        <p:spPr bwMode="auto">
          <a:xfrm>
            <a:off x="2454275" y="4003675"/>
            <a:ext cx="1014413" cy="46230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dirty="0"/>
              <a:t>T(n/4)</a:t>
            </a:r>
          </a:p>
        </p:txBody>
      </p:sp>
      <p:cxnSp>
        <p:nvCxnSpPr>
          <p:cNvPr id="2065" name="AutoShape 15"/>
          <p:cNvCxnSpPr>
            <a:cxnSpLocks noChangeShapeType="1"/>
            <a:stCxn id="2055" idx="2"/>
            <a:endCxn id="2064" idx="0"/>
          </p:cNvCxnSpPr>
          <p:nvPr/>
        </p:nvCxnSpPr>
        <p:spPr bwMode="auto">
          <a:xfrm>
            <a:off x="2360613" y="3716682"/>
            <a:ext cx="600869" cy="2869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</p:cxnSp>
      <p:sp>
        <p:nvSpPr>
          <p:cNvPr id="2066" name="Text Box 16"/>
          <p:cNvSpPr txBox="1">
            <a:spLocks noChangeArrowheads="1"/>
          </p:cNvSpPr>
          <p:nvPr/>
        </p:nvSpPr>
        <p:spPr bwMode="auto">
          <a:xfrm>
            <a:off x="152400" y="5759450"/>
            <a:ext cx="782638" cy="46230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dirty="0"/>
              <a:t>T(2)</a:t>
            </a:r>
          </a:p>
        </p:txBody>
      </p:sp>
      <p:cxnSp>
        <p:nvCxnSpPr>
          <p:cNvPr id="2067" name="AutoShape 17"/>
          <p:cNvCxnSpPr>
            <a:cxnSpLocks noChangeShapeType="1"/>
            <a:stCxn id="2062" idx="2"/>
            <a:endCxn id="2066" idx="0"/>
          </p:cNvCxnSpPr>
          <p:nvPr/>
        </p:nvCxnSpPr>
        <p:spPr bwMode="auto">
          <a:xfrm flipH="1">
            <a:off x="543719" y="4465982"/>
            <a:ext cx="869950" cy="1293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</p:cxnSp>
      <p:sp>
        <p:nvSpPr>
          <p:cNvPr id="2068" name="Text Box 18"/>
          <p:cNvSpPr txBox="1">
            <a:spLocks noChangeArrowheads="1"/>
          </p:cNvSpPr>
          <p:nvPr/>
        </p:nvSpPr>
        <p:spPr bwMode="auto">
          <a:xfrm>
            <a:off x="1000124" y="5759450"/>
            <a:ext cx="752476" cy="46230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dirty="0"/>
              <a:t>T(2)</a:t>
            </a:r>
          </a:p>
        </p:txBody>
      </p:sp>
      <p:cxnSp>
        <p:nvCxnSpPr>
          <p:cNvPr id="2069" name="AutoShape 19"/>
          <p:cNvCxnSpPr>
            <a:cxnSpLocks noChangeShapeType="1"/>
            <a:stCxn id="2062" idx="2"/>
            <a:endCxn id="2068" idx="0"/>
          </p:cNvCxnSpPr>
          <p:nvPr/>
        </p:nvCxnSpPr>
        <p:spPr bwMode="auto">
          <a:xfrm flipH="1">
            <a:off x="1376362" y="4465982"/>
            <a:ext cx="37307" cy="1293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</p:cxnSp>
      <p:sp>
        <p:nvSpPr>
          <p:cNvPr id="2070" name="Text Box 20"/>
          <p:cNvSpPr txBox="1">
            <a:spLocks noChangeArrowheads="1"/>
          </p:cNvSpPr>
          <p:nvPr/>
        </p:nvSpPr>
        <p:spPr bwMode="auto">
          <a:xfrm>
            <a:off x="1818375" y="5772150"/>
            <a:ext cx="744539" cy="4762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dirty="0"/>
              <a:t>T(2)</a:t>
            </a:r>
          </a:p>
        </p:txBody>
      </p:sp>
      <p:cxnSp>
        <p:nvCxnSpPr>
          <p:cNvPr id="2071" name="AutoShape 21"/>
          <p:cNvCxnSpPr>
            <a:cxnSpLocks noChangeShapeType="1"/>
            <a:stCxn id="2064" idx="2"/>
            <a:endCxn id="2070" idx="0"/>
          </p:cNvCxnSpPr>
          <p:nvPr/>
        </p:nvCxnSpPr>
        <p:spPr bwMode="auto">
          <a:xfrm flipH="1">
            <a:off x="2190645" y="4465982"/>
            <a:ext cx="770837" cy="13061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</p:cxnSp>
      <p:sp>
        <p:nvSpPr>
          <p:cNvPr id="2072" name="Text Box 22"/>
          <p:cNvSpPr txBox="1">
            <a:spLocks noChangeArrowheads="1"/>
          </p:cNvSpPr>
          <p:nvPr/>
        </p:nvSpPr>
        <p:spPr bwMode="auto">
          <a:xfrm>
            <a:off x="2627700" y="5772150"/>
            <a:ext cx="744539" cy="46230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dirty="0"/>
              <a:t>T(2)</a:t>
            </a:r>
          </a:p>
        </p:txBody>
      </p:sp>
      <p:cxnSp>
        <p:nvCxnSpPr>
          <p:cNvPr id="2073" name="AutoShape 23"/>
          <p:cNvCxnSpPr>
            <a:cxnSpLocks noChangeShapeType="1"/>
            <a:stCxn id="2064" idx="2"/>
            <a:endCxn id="2072" idx="0"/>
          </p:cNvCxnSpPr>
          <p:nvPr/>
        </p:nvCxnSpPr>
        <p:spPr bwMode="auto">
          <a:xfrm>
            <a:off x="2961482" y="4465982"/>
            <a:ext cx="38488" cy="13061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</p:cxnSp>
      <p:sp>
        <p:nvSpPr>
          <p:cNvPr id="2074" name="Text Box 24"/>
          <p:cNvSpPr txBox="1">
            <a:spLocks noChangeArrowheads="1"/>
          </p:cNvSpPr>
          <p:nvPr/>
        </p:nvSpPr>
        <p:spPr bwMode="auto">
          <a:xfrm>
            <a:off x="3429000" y="5772150"/>
            <a:ext cx="743745" cy="46230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dirty="0"/>
              <a:t>T(2)</a:t>
            </a:r>
          </a:p>
        </p:txBody>
      </p:sp>
      <p:cxnSp>
        <p:nvCxnSpPr>
          <p:cNvPr id="2075" name="AutoShape 25"/>
          <p:cNvCxnSpPr>
            <a:cxnSpLocks noChangeShapeType="1"/>
            <a:stCxn id="2059" idx="2"/>
            <a:endCxn id="2074" idx="0"/>
          </p:cNvCxnSpPr>
          <p:nvPr/>
        </p:nvCxnSpPr>
        <p:spPr bwMode="auto">
          <a:xfrm flipH="1">
            <a:off x="3800873" y="4478682"/>
            <a:ext cx="538558" cy="1293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</p:cxnSp>
      <p:sp>
        <p:nvSpPr>
          <p:cNvPr id="2076" name="Text Box 26"/>
          <p:cNvSpPr txBox="1">
            <a:spLocks noChangeArrowheads="1"/>
          </p:cNvSpPr>
          <p:nvPr/>
        </p:nvSpPr>
        <p:spPr bwMode="auto">
          <a:xfrm>
            <a:off x="4228700" y="5772149"/>
            <a:ext cx="746125" cy="46230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dirty="0"/>
              <a:t>T(2)</a:t>
            </a:r>
          </a:p>
        </p:txBody>
      </p:sp>
      <p:cxnSp>
        <p:nvCxnSpPr>
          <p:cNvPr id="2077" name="AutoShape 27"/>
          <p:cNvCxnSpPr>
            <a:cxnSpLocks noChangeShapeType="1"/>
            <a:stCxn id="2059" idx="2"/>
            <a:endCxn id="2076" idx="0"/>
          </p:cNvCxnSpPr>
          <p:nvPr/>
        </p:nvCxnSpPr>
        <p:spPr bwMode="auto">
          <a:xfrm>
            <a:off x="4339431" y="4478682"/>
            <a:ext cx="262332" cy="12934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</p:cxnSp>
      <p:sp>
        <p:nvSpPr>
          <p:cNvPr id="2078" name="Text Box 28"/>
          <p:cNvSpPr txBox="1">
            <a:spLocks noChangeArrowheads="1"/>
          </p:cNvSpPr>
          <p:nvPr/>
        </p:nvSpPr>
        <p:spPr bwMode="auto">
          <a:xfrm>
            <a:off x="5074057" y="5772150"/>
            <a:ext cx="756444" cy="46230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dirty="0"/>
              <a:t>T(2)</a:t>
            </a:r>
          </a:p>
        </p:txBody>
      </p:sp>
      <p:cxnSp>
        <p:nvCxnSpPr>
          <p:cNvPr id="2079" name="AutoShape 29"/>
          <p:cNvCxnSpPr>
            <a:cxnSpLocks noChangeShapeType="1"/>
            <a:stCxn id="2058" idx="2"/>
            <a:endCxn id="2078" idx="0"/>
          </p:cNvCxnSpPr>
          <p:nvPr/>
        </p:nvCxnSpPr>
        <p:spPr bwMode="auto">
          <a:xfrm flipH="1">
            <a:off x="5452279" y="4465982"/>
            <a:ext cx="162709" cy="13061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</p:cxnSp>
      <p:sp>
        <p:nvSpPr>
          <p:cNvPr id="2080" name="Text Box 30"/>
          <p:cNvSpPr txBox="1">
            <a:spLocks noChangeArrowheads="1"/>
          </p:cNvSpPr>
          <p:nvPr/>
        </p:nvSpPr>
        <p:spPr bwMode="auto">
          <a:xfrm>
            <a:off x="5884275" y="5772149"/>
            <a:ext cx="758031" cy="46230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T(2)</a:t>
            </a:r>
          </a:p>
        </p:txBody>
      </p:sp>
      <p:cxnSp>
        <p:nvCxnSpPr>
          <p:cNvPr id="2081" name="AutoShape 31"/>
          <p:cNvCxnSpPr>
            <a:cxnSpLocks noChangeShapeType="1"/>
            <a:stCxn id="2058" idx="2"/>
            <a:endCxn id="2080" idx="0"/>
          </p:cNvCxnSpPr>
          <p:nvPr/>
        </p:nvCxnSpPr>
        <p:spPr bwMode="auto">
          <a:xfrm>
            <a:off x="5614988" y="4465982"/>
            <a:ext cx="648303" cy="13061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</p:cxnSp>
      <p:sp>
        <p:nvSpPr>
          <p:cNvPr id="2082" name="Text Box 32"/>
          <p:cNvSpPr txBox="1">
            <a:spLocks noChangeArrowheads="1"/>
          </p:cNvSpPr>
          <p:nvPr/>
        </p:nvSpPr>
        <p:spPr bwMode="auto">
          <a:xfrm>
            <a:off x="7148513" y="2506663"/>
            <a:ext cx="681037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2083" name="Rectangle 33"/>
          <p:cNvSpPr>
            <a:spLocks noChangeArrowheads="1"/>
          </p:cNvSpPr>
          <p:nvPr/>
        </p:nvSpPr>
        <p:spPr bwMode="auto">
          <a:xfrm>
            <a:off x="754063" y="4875213"/>
            <a:ext cx="5510212" cy="271462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T(n / 2</a:t>
            </a:r>
            <a:r>
              <a:rPr lang="en-US" baseline="30000">
                <a:solidFill>
                  <a:schemeClr val="bg1"/>
                </a:solidFill>
              </a:rPr>
              <a:t>k</a:t>
            </a:r>
            <a:r>
              <a:rPr lang="en-US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084" name="Text Box 34"/>
          <p:cNvSpPr txBox="1">
            <a:spLocks noChangeArrowheads="1"/>
          </p:cNvSpPr>
          <p:nvPr/>
        </p:nvSpPr>
        <p:spPr bwMode="auto">
          <a:xfrm>
            <a:off x="7148513" y="3198813"/>
            <a:ext cx="1157287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2(n/2)</a:t>
            </a:r>
          </a:p>
        </p:txBody>
      </p:sp>
      <p:sp>
        <p:nvSpPr>
          <p:cNvPr id="2085" name="Text Box 35"/>
          <p:cNvSpPr txBox="1">
            <a:spLocks noChangeArrowheads="1"/>
          </p:cNvSpPr>
          <p:nvPr/>
        </p:nvSpPr>
        <p:spPr bwMode="auto">
          <a:xfrm>
            <a:off x="7148513" y="4003675"/>
            <a:ext cx="1157287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4(n/4)</a:t>
            </a:r>
          </a:p>
        </p:txBody>
      </p:sp>
      <p:sp>
        <p:nvSpPr>
          <p:cNvPr id="2086" name="Text Box 36"/>
          <p:cNvSpPr txBox="1">
            <a:spLocks noChangeArrowheads="1"/>
          </p:cNvSpPr>
          <p:nvPr/>
        </p:nvSpPr>
        <p:spPr bwMode="auto">
          <a:xfrm>
            <a:off x="7148513" y="4832350"/>
            <a:ext cx="1614487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  <a:r>
              <a:rPr lang="en-US" baseline="30000"/>
              <a:t>k </a:t>
            </a:r>
            <a:r>
              <a:rPr lang="en-US"/>
              <a:t>(n / 2</a:t>
            </a:r>
            <a:r>
              <a:rPr lang="en-US" baseline="30000"/>
              <a:t>k</a:t>
            </a:r>
            <a:r>
              <a:rPr lang="en-US"/>
              <a:t>)</a:t>
            </a:r>
          </a:p>
        </p:txBody>
      </p:sp>
      <p:sp>
        <p:nvSpPr>
          <p:cNvPr id="2087" name="Text Box 37"/>
          <p:cNvSpPr txBox="1">
            <a:spLocks noChangeArrowheads="1"/>
          </p:cNvSpPr>
          <p:nvPr/>
        </p:nvSpPr>
        <p:spPr bwMode="auto">
          <a:xfrm>
            <a:off x="7081838" y="5784850"/>
            <a:ext cx="12239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n/2</a:t>
            </a:r>
            <a:r>
              <a:rPr lang="en-US" baseline="30000"/>
              <a:t> </a:t>
            </a:r>
            <a:r>
              <a:rPr lang="en-US"/>
              <a:t>(2)</a:t>
            </a:r>
          </a:p>
        </p:txBody>
      </p:sp>
      <p:sp>
        <p:nvSpPr>
          <p:cNvPr id="2088" name="Text Box 38"/>
          <p:cNvSpPr txBox="1">
            <a:spLocks noChangeArrowheads="1"/>
          </p:cNvSpPr>
          <p:nvPr/>
        </p:nvSpPr>
        <p:spPr bwMode="auto">
          <a:xfrm>
            <a:off x="7148513" y="5295900"/>
            <a:ext cx="1157287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. . .</a:t>
            </a:r>
          </a:p>
        </p:txBody>
      </p:sp>
      <p:sp>
        <p:nvSpPr>
          <p:cNvPr id="2089" name="Text Box 39"/>
          <p:cNvSpPr txBox="1">
            <a:spLocks noChangeArrowheads="1"/>
          </p:cNvSpPr>
          <p:nvPr/>
        </p:nvSpPr>
        <p:spPr bwMode="auto">
          <a:xfrm>
            <a:off x="7148513" y="4478338"/>
            <a:ext cx="1157287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. . .</a:t>
            </a:r>
          </a:p>
        </p:txBody>
      </p:sp>
      <p:sp>
        <p:nvSpPr>
          <p:cNvPr id="2090" name="Line 40"/>
          <p:cNvSpPr>
            <a:spLocks noChangeShapeType="1"/>
          </p:cNvSpPr>
          <p:nvPr/>
        </p:nvSpPr>
        <p:spPr bwMode="auto">
          <a:xfrm>
            <a:off x="6740525" y="2574925"/>
            <a:ext cx="0" cy="3536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091" name="Text Box 41"/>
          <p:cNvSpPr txBox="1">
            <a:spLocks noChangeArrowheads="1"/>
          </p:cNvSpPr>
          <p:nvPr/>
        </p:nvSpPr>
        <p:spPr bwMode="auto">
          <a:xfrm>
            <a:off x="6248400" y="4219575"/>
            <a:ext cx="914400" cy="46230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n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092" name="Line 42"/>
          <p:cNvSpPr>
            <a:spLocks noChangeShapeType="1"/>
          </p:cNvSpPr>
          <p:nvPr/>
        </p:nvSpPr>
        <p:spPr bwMode="auto">
          <a:xfrm flipH="1">
            <a:off x="7081838" y="6248400"/>
            <a:ext cx="1087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093" name="Text Box 43"/>
          <p:cNvSpPr txBox="1">
            <a:spLocks noChangeArrowheads="1"/>
          </p:cNvSpPr>
          <p:nvPr/>
        </p:nvSpPr>
        <p:spPr bwMode="auto">
          <a:xfrm>
            <a:off x="7148513" y="6329363"/>
            <a:ext cx="1157287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  <a:r>
              <a:rPr lang="en-US" baseline="30000"/>
              <a:t> </a:t>
            </a:r>
            <a:r>
              <a:rPr lang="en-US"/>
              <a:t>log</a:t>
            </a:r>
            <a:r>
              <a:rPr lang="en-US" baseline="-25000"/>
              <a:t>2</a:t>
            </a:r>
            <a:r>
              <a:rPr lang="en-US"/>
              <a:t>n</a:t>
            </a:r>
          </a:p>
        </p:txBody>
      </p:sp>
      <p:graphicFrame>
        <p:nvGraphicFramePr>
          <p:cNvPr id="2050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093728"/>
              </p:ext>
            </p:extLst>
          </p:nvPr>
        </p:nvGraphicFramePr>
        <p:xfrm>
          <a:off x="2144713" y="1190625"/>
          <a:ext cx="387508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Equation" r:id="rId4" imgW="3606800" imgH="825500" progId="Equation.3">
                  <p:embed/>
                </p:oleObj>
              </mc:Choice>
              <mc:Fallback>
                <p:oleObj name="Equation" r:id="rId4" imgW="3606800" imgH="8255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802" t="-16615" r="-3802" b="-16615"/>
                      <a:stretch>
                        <a:fillRect/>
                      </a:stretch>
                    </p:blipFill>
                    <p:spPr bwMode="auto">
                      <a:xfrm>
                        <a:off x="2144713" y="1190625"/>
                        <a:ext cx="3875087" cy="10953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Concepts</a:t>
            </a:r>
          </a:p>
        </p:txBody>
      </p:sp>
      <p:sp>
        <p:nvSpPr>
          <p:cNvPr id="2452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strategy</a:t>
            </a:r>
          </a:p>
          <a:p>
            <a:pPr lvl="1"/>
            <a:r>
              <a:rPr lang="en-US" dirty="0" smtClean="0"/>
              <a:t>Approach to solving a problem</a:t>
            </a:r>
          </a:p>
          <a:p>
            <a:pPr lvl="1"/>
            <a:r>
              <a:rPr lang="en-US" dirty="0" smtClean="0"/>
              <a:t>May combine several approaches</a:t>
            </a:r>
          </a:p>
          <a:p>
            <a:r>
              <a:rPr lang="en-US" altLang="zh-TW" dirty="0" smtClean="0">
                <a:ea typeface="新細明體" charset="-120"/>
              </a:rPr>
              <a:t>Algorithm structure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Iterative	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 execute action in loop</a:t>
            </a:r>
            <a:endParaRPr lang="en-US" altLang="zh-TW" dirty="0" smtClean="0">
              <a:ea typeface="新細明體" charset="-120"/>
            </a:endParaRPr>
          </a:p>
          <a:p>
            <a:pPr lvl="1"/>
            <a:r>
              <a:rPr lang="en-US" altLang="zh-TW" dirty="0" smtClean="0">
                <a:ea typeface="新細明體" charset="-120"/>
              </a:rPr>
              <a:t>Recursive	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 reapply action to </a:t>
            </a:r>
            <a:r>
              <a:rPr lang="en-US" altLang="zh-TW" dirty="0" err="1" smtClean="0">
                <a:ea typeface="新細明體" charset="-120"/>
                <a:sym typeface="Symbol" pitchFamily="18" charset="2"/>
              </a:rPr>
              <a:t>subproblem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(s)</a:t>
            </a:r>
            <a:endParaRPr lang="en-US" altLang="zh-TW" dirty="0" smtClean="0">
              <a:ea typeface="新細明體" charset="-120"/>
            </a:endParaRPr>
          </a:p>
          <a:p>
            <a:r>
              <a:rPr lang="en-US" dirty="0" smtClean="0"/>
              <a:t>Problem type</a:t>
            </a:r>
          </a:p>
          <a:p>
            <a:pPr lvl="1"/>
            <a:r>
              <a:rPr lang="en-US" dirty="0" smtClean="0"/>
              <a:t>Decision	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 find Yes/No answer</a:t>
            </a:r>
            <a:endParaRPr lang="en-US" dirty="0" smtClean="0"/>
          </a:p>
          <a:p>
            <a:pPr lvl="1"/>
            <a:r>
              <a:rPr lang="en-US" dirty="0" smtClean="0"/>
              <a:t>Satisfying	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 find any satisfactory solution</a:t>
            </a:r>
            <a:endParaRPr lang="en-US" dirty="0" smtClean="0"/>
          </a:p>
          <a:p>
            <a:pPr lvl="1"/>
            <a:r>
              <a:rPr lang="en-US" dirty="0" smtClean="0"/>
              <a:t>Optimization	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 find </a:t>
            </a:r>
            <a:r>
              <a:rPr lang="en-US" altLang="zh-TW" dirty="0" smtClean="0">
                <a:solidFill>
                  <a:srgbClr val="FF3300"/>
                </a:solidFill>
                <a:ea typeface="新細明體" charset="-120"/>
                <a:sym typeface="Symbol" pitchFamily="18" charset="2"/>
              </a:rPr>
              <a:t>best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 solutions (vs. cost metric)</a:t>
            </a:r>
            <a:endParaRPr lang="en-US" dirty="0" smtClean="0">
              <a:ea typeface="新細明體" charset="-12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by Telescoping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 smtClean="0"/>
              <a:t>Claim.  </a:t>
            </a:r>
            <a:r>
              <a:rPr lang="en-US" sz="1800" smtClean="0">
                <a:solidFill>
                  <a:schemeClr val="tx1"/>
                </a:solidFill>
              </a:rPr>
              <a:t>If T(n) satisfies this recurrence, then T(n) = n log</a:t>
            </a:r>
            <a:r>
              <a:rPr lang="en-US" sz="1800" baseline="-25000" smtClean="0">
                <a:solidFill>
                  <a:schemeClr val="tx1"/>
                </a:solidFill>
              </a:rPr>
              <a:t>2</a:t>
            </a:r>
            <a:r>
              <a:rPr lang="en-US" sz="1800" smtClean="0">
                <a:solidFill>
                  <a:schemeClr val="tx1"/>
                </a:solidFill>
              </a:rPr>
              <a:t> n.</a:t>
            </a:r>
          </a:p>
          <a:p>
            <a:pPr marL="0" indent="0">
              <a:buFont typeface="Monotype Sorts" pitchFamily="92" charset="2"/>
              <a:buNone/>
            </a:pPr>
            <a:endParaRPr lang="en-US" sz="1800" smtClean="0">
              <a:solidFill>
                <a:schemeClr val="tx1"/>
              </a:solidFill>
            </a:endParaRPr>
          </a:p>
          <a:p>
            <a:pPr marL="0" indent="0">
              <a:buFont typeface="Monotype Sorts" pitchFamily="92" charset="2"/>
              <a:buNone/>
            </a:pPr>
            <a:endParaRPr lang="en-US" sz="1800" smtClean="0">
              <a:solidFill>
                <a:schemeClr val="hlink"/>
              </a:solidFill>
            </a:endParaRPr>
          </a:p>
          <a:p>
            <a:pPr marL="0" indent="0">
              <a:buFont typeface="Monotype Sorts" pitchFamily="92" charset="2"/>
              <a:buNone/>
            </a:pPr>
            <a:endParaRPr lang="en-US" sz="1800" smtClean="0">
              <a:solidFill>
                <a:schemeClr val="hlink"/>
              </a:solidFill>
            </a:endParaRPr>
          </a:p>
          <a:p>
            <a:pPr marL="0" indent="0">
              <a:buFont typeface="Monotype Sorts" pitchFamily="92" charset="2"/>
              <a:buNone/>
            </a:pPr>
            <a:endParaRPr lang="en-US" sz="1800" smtClean="0">
              <a:solidFill>
                <a:schemeClr val="hlink"/>
              </a:solidFill>
            </a:endParaRPr>
          </a:p>
          <a:p>
            <a:pPr marL="0" indent="0">
              <a:buFont typeface="Monotype Sorts" pitchFamily="92" charset="2"/>
              <a:buNone/>
            </a:pPr>
            <a:endParaRPr lang="en-US" sz="1800" smtClean="0">
              <a:solidFill>
                <a:schemeClr val="hlink"/>
              </a:solidFill>
            </a:endParaRPr>
          </a:p>
          <a:p>
            <a:pPr marL="0" indent="0">
              <a:buFont typeface="Monotype Sorts" pitchFamily="92" charset="2"/>
              <a:buNone/>
            </a:pPr>
            <a:endParaRPr lang="en-US" sz="1800" smtClean="0">
              <a:solidFill>
                <a:schemeClr val="hlink"/>
              </a:solidFill>
            </a:endParaRPr>
          </a:p>
          <a:p>
            <a:pPr marL="0" indent="0">
              <a:buFont typeface="Monotype Sorts" pitchFamily="92" charset="2"/>
              <a:buNone/>
            </a:pPr>
            <a:r>
              <a:rPr lang="en-US" sz="1800" smtClean="0"/>
              <a:t>Pf.  </a:t>
            </a:r>
            <a:r>
              <a:rPr lang="en-US" sz="1800" smtClean="0">
                <a:solidFill>
                  <a:schemeClr val="tx1"/>
                </a:solidFill>
              </a:rPr>
              <a:t>For n &gt; 1: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5D4FF7-0511-4F69-A2FE-885B7B895B63}" type="slidenum">
              <a:rPr lang="en-US"/>
              <a:pPr/>
              <a:t>30</a:t>
            </a:fld>
            <a:endParaRPr lang="en-US" sz="1400"/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3359150" y="3325813"/>
          <a:ext cx="3213100" cy="29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4" name="Equation" r:id="rId4" imgW="3213100" imgH="2946400" progId="Equation.3">
                  <p:embed/>
                </p:oleObj>
              </mc:Choice>
              <mc:Fallback>
                <p:oleObj name="Equation" r:id="rId4" imgW="3213100" imgH="294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325813"/>
                        <a:ext cx="3213100" cy="293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2"/>
          <p:cNvGraphicFramePr>
            <a:graphicFrameLocks noChangeAspect="1"/>
          </p:cNvGraphicFramePr>
          <p:nvPr/>
        </p:nvGraphicFramePr>
        <p:xfrm>
          <a:off x="2300288" y="1774825"/>
          <a:ext cx="387508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5" name="Equation" r:id="rId6" imgW="3606800" imgH="825500" progId="Equation.3">
                  <p:embed/>
                </p:oleObj>
              </mc:Choice>
              <mc:Fallback>
                <p:oleObj name="Equation" r:id="rId6" imgW="3606800" imgH="825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802" t="-16615" r="-3802" b="-16615"/>
                      <a:stretch>
                        <a:fillRect/>
                      </a:stretch>
                    </p:blipFill>
                    <p:spPr bwMode="auto">
                      <a:xfrm>
                        <a:off x="2300288" y="1774825"/>
                        <a:ext cx="3875087" cy="10953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13"/>
          <p:cNvSpPr txBox="1">
            <a:spLocks noChangeArrowheads="1"/>
          </p:cNvSpPr>
          <p:nvPr/>
        </p:nvSpPr>
        <p:spPr bwMode="auto">
          <a:xfrm>
            <a:off x="6400800" y="1570038"/>
            <a:ext cx="1790700" cy="21431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Bef>
                <a:spcPct val="50000"/>
              </a:spcBef>
            </a:pPr>
            <a:r>
              <a:rPr lang="en-US" sz="1200"/>
              <a:t>assumes n is a power of 2</a:t>
            </a:r>
            <a:endParaRPr lang="en-US" sz="1200">
              <a:sym typeface="Symbol" pitchFamily="18" charset="2"/>
            </a:endParaRPr>
          </a:p>
        </p:txBody>
      </p:sp>
      <p:sp>
        <p:nvSpPr>
          <p:cNvPr id="3080" name="Line 14"/>
          <p:cNvSpPr>
            <a:spLocks noChangeShapeType="1"/>
          </p:cNvSpPr>
          <p:nvPr/>
        </p:nvSpPr>
        <p:spPr bwMode="auto">
          <a:xfrm flipV="1">
            <a:off x="6800850" y="1370013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by Induction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 smtClean="0"/>
              <a:t>Claim.  </a:t>
            </a:r>
            <a:r>
              <a:rPr lang="en-US" sz="1800" smtClean="0">
                <a:solidFill>
                  <a:schemeClr val="tx1"/>
                </a:solidFill>
              </a:rPr>
              <a:t>If T(n) satisfies this recurrence, then T(n) = n log</a:t>
            </a:r>
            <a:r>
              <a:rPr lang="en-US" sz="1800" baseline="-25000" smtClean="0">
                <a:solidFill>
                  <a:schemeClr val="tx1"/>
                </a:solidFill>
              </a:rPr>
              <a:t>2</a:t>
            </a:r>
            <a:r>
              <a:rPr lang="en-US" sz="1800" smtClean="0">
                <a:solidFill>
                  <a:schemeClr val="tx1"/>
                </a:solidFill>
              </a:rPr>
              <a:t> n.</a:t>
            </a:r>
          </a:p>
          <a:p>
            <a:pPr marL="0" indent="0">
              <a:buFont typeface="Monotype Sorts" pitchFamily="92" charset="2"/>
              <a:buNone/>
            </a:pPr>
            <a:endParaRPr lang="en-US" sz="1800" smtClean="0">
              <a:solidFill>
                <a:schemeClr val="tx1"/>
              </a:solidFill>
            </a:endParaRPr>
          </a:p>
          <a:p>
            <a:pPr marL="0" indent="0">
              <a:buFont typeface="Monotype Sorts" pitchFamily="92" charset="2"/>
              <a:buNone/>
            </a:pPr>
            <a:endParaRPr lang="en-US" sz="1800" smtClean="0">
              <a:solidFill>
                <a:schemeClr val="hlink"/>
              </a:solidFill>
            </a:endParaRPr>
          </a:p>
          <a:p>
            <a:pPr marL="0" indent="0">
              <a:buFont typeface="Monotype Sorts" pitchFamily="92" charset="2"/>
              <a:buNone/>
            </a:pPr>
            <a:endParaRPr lang="en-US" sz="1800" smtClean="0">
              <a:solidFill>
                <a:schemeClr val="hlink"/>
              </a:solidFill>
            </a:endParaRPr>
          </a:p>
          <a:p>
            <a:pPr marL="0" indent="0">
              <a:buFont typeface="Monotype Sorts" pitchFamily="92" charset="2"/>
              <a:buNone/>
            </a:pPr>
            <a:endParaRPr lang="en-US" sz="1800" smtClean="0">
              <a:solidFill>
                <a:schemeClr val="hlink"/>
              </a:solidFill>
            </a:endParaRPr>
          </a:p>
          <a:p>
            <a:pPr marL="0" indent="0">
              <a:buFont typeface="Monotype Sorts" pitchFamily="92" charset="2"/>
              <a:buNone/>
            </a:pPr>
            <a:endParaRPr lang="en-US" sz="1800" smtClean="0">
              <a:solidFill>
                <a:schemeClr val="hlink"/>
              </a:solidFill>
            </a:endParaRPr>
          </a:p>
          <a:p>
            <a:pPr marL="0" indent="0">
              <a:buFont typeface="Monotype Sorts" pitchFamily="92" charset="2"/>
              <a:buNone/>
            </a:pPr>
            <a:endParaRPr lang="en-US" sz="1800" smtClean="0">
              <a:solidFill>
                <a:schemeClr val="hlink"/>
              </a:solidFill>
            </a:endParaRPr>
          </a:p>
          <a:p>
            <a:pPr marL="0" indent="0">
              <a:buFont typeface="Monotype Sorts" pitchFamily="92" charset="2"/>
              <a:buNone/>
            </a:pPr>
            <a:r>
              <a:rPr lang="en-US" sz="1800" smtClean="0"/>
              <a:t>Pf.  </a:t>
            </a:r>
            <a:r>
              <a:rPr lang="en-US" sz="1800" smtClean="0">
                <a:solidFill>
                  <a:schemeClr val="hlink"/>
                </a:solidFill>
              </a:rPr>
              <a:t>(by induction on n)</a:t>
            </a:r>
          </a:p>
          <a:p>
            <a:pPr lvl="1"/>
            <a:r>
              <a:rPr lang="en-US" sz="1800" smtClean="0"/>
              <a:t>Base case:  n = 1.</a:t>
            </a:r>
          </a:p>
          <a:p>
            <a:pPr lvl="1"/>
            <a:r>
              <a:rPr lang="en-US" sz="1800" smtClean="0"/>
              <a:t>Inductive hypothesis:  T(n) =  n log</a:t>
            </a:r>
            <a:r>
              <a:rPr lang="en-US" sz="1800" baseline="-25000" smtClean="0"/>
              <a:t>2</a:t>
            </a:r>
            <a:r>
              <a:rPr lang="en-US" sz="1800" smtClean="0"/>
              <a:t> n.</a:t>
            </a:r>
          </a:p>
          <a:p>
            <a:pPr lvl="1"/>
            <a:r>
              <a:rPr lang="en-US" sz="1800" smtClean="0"/>
              <a:t>Goal:  show that T(2n) =  2n log</a:t>
            </a:r>
            <a:r>
              <a:rPr lang="en-US" sz="1800" baseline="-25000" smtClean="0"/>
              <a:t>2</a:t>
            </a:r>
            <a:r>
              <a:rPr lang="en-US" sz="1800" smtClean="0"/>
              <a:t> (2n).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01686C-D386-4E05-978A-8288617342EE}" type="slidenum">
              <a:rPr lang="en-US"/>
              <a:pPr/>
              <a:t>31</a:t>
            </a:fld>
            <a:endParaRPr lang="en-US" sz="140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624138" y="5106988"/>
          <a:ext cx="3065462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8" name="Equation" r:id="rId4" imgW="2794000" imgH="1155700" progId="Equation.3">
                  <p:embed/>
                </p:oleObj>
              </mc:Choice>
              <mc:Fallback>
                <p:oleObj name="Equation" r:id="rId4" imgW="2794000" imgH="1155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909" t="-11868" r="-4909" b="-11868"/>
                      <a:stretch>
                        <a:fillRect/>
                      </a:stretch>
                    </p:blipFill>
                    <p:spPr bwMode="auto">
                      <a:xfrm>
                        <a:off x="2624138" y="5106988"/>
                        <a:ext cx="3065462" cy="1423987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6400800" y="1570038"/>
            <a:ext cx="1790700" cy="21431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Bef>
                <a:spcPct val="50000"/>
              </a:spcBef>
            </a:pPr>
            <a:r>
              <a:rPr lang="en-US" sz="1200"/>
              <a:t>assumes n is a power of 2</a:t>
            </a:r>
            <a:endParaRPr lang="en-US" sz="1200">
              <a:sym typeface="Symbol" pitchFamily="18" charset="2"/>
            </a:endParaRPr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 flipV="1">
            <a:off x="6800850" y="1370013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2075" tIns="46038" rIns="92075" bIns="46038"/>
          <a:lstStyle/>
          <a:p>
            <a:endParaRPr lang="en-US"/>
          </a:p>
        </p:txBody>
      </p:sp>
      <p:graphicFrame>
        <p:nvGraphicFramePr>
          <p:cNvPr id="4099" name="Object 13"/>
          <p:cNvGraphicFramePr>
            <a:graphicFrameLocks noChangeAspect="1"/>
          </p:cNvGraphicFramePr>
          <p:nvPr/>
        </p:nvGraphicFramePr>
        <p:xfrm>
          <a:off x="2300288" y="1774825"/>
          <a:ext cx="387508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9" name="Equation" r:id="rId6" imgW="3606800" imgH="825500" progId="Equation.3">
                  <p:embed/>
                </p:oleObj>
              </mc:Choice>
              <mc:Fallback>
                <p:oleObj name="Equation" r:id="rId6" imgW="3606800" imgH="825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802" t="-16615" r="-3802" b="-16615"/>
                      <a:stretch>
                        <a:fillRect/>
                      </a:stretch>
                    </p:blipFill>
                    <p:spPr bwMode="auto">
                      <a:xfrm>
                        <a:off x="2300288" y="1774825"/>
                        <a:ext cx="3875087" cy="10953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Merging</a:t>
            </a:r>
          </a:p>
        </p:txBody>
      </p:sp>
      <p:sp>
        <p:nvSpPr>
          <p:cNvPr id="15381" name="Rectangle 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 smtClean="0"/>
              <a:t>Merge.</a:t>
            </a:r>
          </a:p>
          <a:p>
            <a:pPr lvl="1"/>
            <a:r>
              <a:rPr lang="en-US" sz="1800" smtClean="0"/>
              <a:t>Keep track of smallest element in each sorted half.</a:t>
            </a:r>
          </a:p>
          <a:p>
            <a:pPr lvl="1"/>
            <a:r>
              <a:rPr lang="en-US" sz="1800" smtClean="0"/>
              <a:t>Insert smallest of two elements into auxiliary array.</a:t>
            </a:r>
          </a:p>
          <a:p>
            <a:pPr lvl="1"/>
            <a:r>
              <a:rPr lang="en-US" sz="1800" smtClean="0"/>
              <a:t>Repeat until done.</a:t>
            </a:r>
          </a:p>
          <a:p>
            <a:pPr lvl="1"/>
            <a:endParaRPr lang="en-US" sz="1800" smtClean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CFABD2-80B6-421E-B72C-F82DA14FB5B9}" type="slidenum">
              <a:rPr lang="en-US"/>
              <a:pPr/>
              <a:t>32</a:t>
            </a:fld>
            <a:endParaRPr lang="en-US" sz="1400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/>
              <a:t>auxiliary array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35052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>
                <a:solidFill>
                  <a:srgbClr val="003399"/>
                </a:solidFill>
              </a:rPr>
              <a:t>smallest</a:t>
            </a:r>
            <a:endParaRPr kumimoji="0" lang="en-US" sz="1800">
              <a:solidFill>
                <a:schemeClr val="bg2"/>
              </a:solidFill>
            </a:endParaRPr>
          </a:p>
        </p:txBody>
      </p: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12192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33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3581400" y="35052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>
                <a:solidFill>
                  <a:srgbClr val="006600"/>
                </a:solidFill>
              </a:rPr>
              <a:t>smallest</a:t>
            </a:r>
            <a:endParaRPr kumimoji="0" lang="en-US" sz="1800">
              <a:solidFill>
                <a:schemeClr val="bg2"/>
              </a:solidFill>
            </a:endParaRPr>
          </a:p>
        </p:txBody>
      </p:sp>
      <p:sp>
        <p:nvSpPr>
          <p:cNvPr id="15367" name="AutoShape 6"/>
          <p:cNvSpPr>
            <a:spLocks noChangeArrowheads="1"/>
          </p:cNvSpPr>
          <p:nvPr/>
        </p:nvSpPr>
        <p:spPr bwMode="auto">
          <a:xfrm>
            <a:off x="43434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66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15388" name="Rectangle 8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5389" name="Rectangle 9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15390" name="Rectangle 10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5391" name="Rectangle 11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15392" name="Rectangle 12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15383" name="Rectangle 14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15384" name="Rectangle 15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5385" name="Rectangle 16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15386" name="Rectangle 17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5387" name="Rectangle 18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15370" name="Rectangle 19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kumimoji="0" lang="en-US" sz="2400" b="1">
              <a:latin typeface="Courier New" pitchFamily="49" charset="0"/>
            </a:endParaRPr>
          </a:p>
        </p:txBody>
      </p:sp>
      <p:sp>
        <p:nvSpPr>
          <p:cNvPr id="15371" name="Rectangle 20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5372" name="Rectangle 21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5373" name="Rectangle 22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5374" name="Rectangle 23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5375" name="Rectangle 24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5376" name="Rectangle 25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5377" name="Rectangle 26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5378" name="Rectangle 27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5379" name="Rectangle 28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610335" name="Rectangle 3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solidFill>
                  <a:schemeClr val="bg1"/>
                </a:solidFill>
                <a:latin typeface="Courier New" pitchFamily="49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35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2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Merging</a:t>
            </a:r>
          </a:p>
        </p:txBody>
      </p:sp>
      <p:sp>
        <p:nvSpPr>
          <p:cNvPr id="16403" name="Rectangle 3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 smtClean="0"/>
              <a:t>Merge.</a:t>
            </a:r>
          </a:p>
          <a:p>
            <a:pPr lvl="1"/>
            <a:r>
              <a:rPr lang="en-US" sz="1800" smtClean="0"/>
              <a:t>Keep track of smallest element in each sorted half.</a:t>
            </a:r>
          </a:p>
          <a:p>
            <a:pPr lvl="1"/>
            <a:r>
              <a:rPr lang="en-US" sz="1800" smtClean="0"/>
              <a:t>Insert smallest of two elements into auxiliary array.</a:t>
            </a:r>
          </a:p>
          <a:p>
            <a:pPr lvl="1"/>
            <a:r>
              <a:rPr lang="en-US" sz="1800" smtClean="0"/>
              <a:t>Repeat until done.</a:t>
            </a:r>
          </a:p>
          <a:p>
            <a:pPr lvl="1"/>
            <a:endParaRPr lang="en-US" sz="1800" smtClean="0"/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98807E-797D-45D7-9C4B-23C17D5CA5BD}" type="slidenum">
              <a:rPr lang="en-US"/>
              <a:pPr/>
              <a:t>33</a:t>
            </a:fld>
            <a:endParaRPr lang="en-US" sz="1400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/>
              <a:t>auxiliary array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3505200"/>
            <a:ext cx="1905000" cy="685800"/>
            <a:chOff x="288" y="2208"/>
            <a:chExt cx="1200" cy="432"/>
          </a:xfrm>
        </p:grpSpPr>
        <p:sp>
          <p:nvSpPr>
            <p:cNvPr id="16417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3399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16418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581400" y="3505200"/>
            <a:ext cx="1905000" cy="685800"/>
            <a:chOff x="2256" y="2208"/>
            <a:chExt cx="1200" cy="432"/>
          </a:xfrm>
        </p:grpSpPr>
        <p:sp>
          <p:nvSpPr>
            <p:cNvPr id="16415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6600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16416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16410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6411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16412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6413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16414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16405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16406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6407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16408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6409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16392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A</a:t>
            </a:r>
          </a:p>
        </p:txBody>
      </p:sp>
      <p:sp>
        <p:nvSpPr>
          <p:cNvPr id="16393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6394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6395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6396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6397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6398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6399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6400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6401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611361" name="Rectangle 33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solidFill>
                  <a:schemeClr val="bg1"/>
                </a:solidFill>
                <a:latin typeface="Courier New" pitchFamily="49" charset="0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61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6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Merging</a:t>
            </a:r>
          </a:p>
        </p:txBody>
      </p:sp>
      <p:sp>
        <p:nvSpPr>
          <p:cNvPr id="17427" name="Rectangle 3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 smtClean="0"/>
              <a:t>Merge.</a:t>
            </a:r>
          </a:p>
          <a:p>
            <a:pPr lvl="1"/>
            <a:r>
              <a:rPr lang="en-US" sz="1800" smtClean="0"/>
              <a:t>Keep track of smallest element in each sorted half.</a:t>
            </a:r>
          </a:p>
          <a:p>
            <a:pPr lvl="1"/>
            <a:r>
              <a:rPr lang="en-US" sz="1800" smtClean="0"/>
              <a:t>Insert smallest of two elements into auxiliary array.</a:t>
            </a:r>
          </a:p>
          <a:p>
            <a:pPr lvl="1"/>
            <a:r>
              <a:rPr lang="en-US" sz="1800" smtClean="0"/>
              <a:t>Repeat until done.</a:t>
            </a:r>
          </a:p>
          <a:p>
            <a:pPr lvl="1"/>
            <a:endParaRPr lang="en-US" sz="1800" smtClean="0"/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C82433-E701-49CE-A3C3-A521B73E2916}" type="slidenum">
              <a:rPr lang="en-US"/>
              <a:pPr/>
              <a:t>34</a:t>
            </a:fld>
            <a:endParaRPr lang="en-US" sz="1400"/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/>
              <a:t>auxiliary array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3505200"/>
            <a:ext cx="1905000" cy="685800"/>
            <a:chOff x="288" y="2208"/>
            <a:chExt cx="1200" cy="432"/>
          </a:xfrm>
        </p:grpSpPr>
        <p:sp>
          <p:nvSpPr>
            <p:cNvPr id="17441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3399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17442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581400" y="3505200"/>
            <a:ext cx="1905000" cy="685800"/>
            <a:chOff x="2256" y="2208"/>
            <a:chExt cx="1200" cy="432"/>
          </a:xfrm>
        </p:grpSpPr>
        <p:sp>
          <p:nvSpPr>
            <p:cNvPr id="17439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6600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17440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17434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7435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17436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7437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17438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17429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17430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7431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17432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7433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17416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A</a:t>
            </a:r>
          </a:p>
        </p:txBody>
      </p:sp>
      <p:sp>
        <p:nvSpPr>
          <p:cNvPr id="17417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G</a:t>
            </a:r>
          </a:p>
        </p:txBody>
      </p:sp>
      <p:sp>
        <p:nvSpPr>
          <p:cNvPr id="17418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7419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7420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7421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7422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7423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7424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7425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612385" name="Rectangle 3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solidFill>
                  <a:schemeClr val="bg1"/>
                </a:solidFill>
                <a:latin typeface="Courier New" pitchFamily="49" charset="0"/>
              </a:rPr>
              <a:t>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85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0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Merging</a:t>
            </a:r>
          </a:p>
        </p:txBody>
      </p:sp>
      <p:sp>
        <p:nvSpPr>
          <p:cNvPr id="18451" name="Rectangle 3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 smtClean="0"/>
              <a:t>Merge.</a:t>
            </a:r>
          </a:p>
          <a:p>
            <a:pPr lvl="1"/>
            <a:r>
              <a:rPr lang="en-US" sz="1800" smtClean="0"/>
              <a:t>Keep track of smallest element in each sorted half.</a:t>
            </a:r>
          </a:p>
          <a:p>
            <a:pPr lvl="1"/>
            <a:r>
              <a:rPr lang="en-US" sz="1800" smtClean="0"/>
              <a:t>Insert smallest of two elements into auxiliary array.</a:t>
            </a:r>
          </a:p>
          <a:p>
            <a:pPr lvl="1"/>
            <a:r>
              <a:rPr lang="en-US" sz="1800" smtClean="0"/>
              <a:t>Repeat until done.</a:t>
            </a:r>
          </a:p>
          <a:p>
            <a:pPr lvl="1"/>
            <a:endParaRPr lang="en-US" sz="1800" smtClean="0"/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4F4E67-44E2-4D18-B409-D1F7E77219BC}" type="slidenum">
              <a:rPr lang="en-US"/>
              <a:pPr/>
              <a:t>35</a:t>
            </a:fld>
            <a:endParaRPr lang="en-US" sz="1400"/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/>
              <a:t>auxiliary array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3505200"/>
            <a:ext cx="1905000" cy="685800"/>
            <a:chOff x="288" y="2208"/>
            <a:chExt cx="1200" cy="432"/>
          </a:xfrm>
        </p:grpSpPr>
        <p:sp>
          <p:nvSpPr>
            <p:cNvPr id="18465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3399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18466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114800" y="3505200"/>
            <a:ext cx="1905000" cy="685800"/>
            <a:chOff x="2256" y="2208"/>
            <a:chExt cx="1200" cy="432"/>
          </a:xfrm>
        </p:grpSpPr>
        <p:sp>
          <p:nvSpPr>
            <p:cNvPr id="18463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6600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18464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18458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8459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18460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8461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18462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18453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18454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8455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18456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8457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18440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A</a:t>
            </a:r>
          </a:p>
        </p:txBody>
      </p:sp>
      <p:sp>
        <p:nvSpPr>
          <p:cNvPr id="18441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G</a:t>
            </a:r>
          </a:p>
        </p:txBody>
      </p:sp>
      <p:sp>
        <p:nvSpPr>
          <p:cNvPr id="18442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H</a:t>
            </a:r>
          </a:p>
        </p:txBody>
      </p:sp>
      <p:sp>
        <p:nvSpPr>
          <p:cNvPr id="18443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8444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8445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8446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8447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8448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8449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613409" name="Rectangle 33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solidFill>
                  <a:schemeClr val="bg1"/>
                </a:solidFill>
                <a:latin typeface="Courier New" pitchFamily="49" charset="0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3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409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4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Merging</a:t>
            </a:r>
          </a:p>
        </p:txBody>
      </p:sp>
      <p:sp>
        <p:nvSpPr>
          <p:cNvPr id="19475" name="Rectangle 3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 smtClean="0"/>
              <a:t>Merge.</a:t>
            </a:r>
          </a:p>
          <a:p>
            <a:pPr lvl="1"/>
            <a:r>
              <a:rPr lang="en-US" sz="1800" smtClean="0"/>
              <a:t>Keep track of smallest element in each sorted half.</a:t>
            </a:r>
          </a:p>
          <a:p>
            <a:pPr lvl="1"/>
            <a:r>
              <a:rPr lang="en-US" sz="1800" smtClean="0"/>
              <a:t>Insert smallest of two elements into auxiliary array.</a:t>
            </a:r>
          </a:p>
          <a:p>
            <a:pPr lvl="1"/>
            <a:r>
              <a:rPr lang="en-US" sz="1800" smtClean="0"/>
              <a:t>Repeat until done.</a:t>
            </a:r>
          </a:p>
          <a:p>
            <a:pPr lvl="1"/>
            <a:endParaRPr lang="en-US" sz="1800" smtClean="0"/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CDFE76-9F3B-4F38-9BC7-6E64259BAB1B}" type="slidenum">
              <a:rPr lang="en-US"/>
              <a:pPr/>
              <a:t>36</a:t>
            </a:fld>
            <a:endParaRPr lang="en-US" sz="1400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/>
              <a:t>auxiliary array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3505200"/>
            <a:ext cx="1905000" cy="685800"/>
            <a:chOff x="288" y="2208"/>
            <a:chExt cx="1200" cy="432"/>
          </a:xfrm>
        </p:grpSpPr>
        <p:sp>
          <p:nvSpPr>
            <p:cNvPr id="19489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3399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19490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648200" y="3505200"/>
            <a:ext cx="1905000" cy="685800"/>
            <a:chOff x="2256" y="2208"/>
            <a:chExt cx="1200" cy="432"/>
          </a:xfrm>
        </p:grpSpPr>
        <p:sp>
          <p:nvSpPr>
            <p:cNvPr id="19487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6600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19488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19482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9483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19484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9485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19486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19477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19478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9479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19480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9481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19464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A</a:t>
            </a:r>
          </a:p>
        </p:txBody>
      </p:sp>
      <p:sp>
        <p:nvSpPr>
          <p:cNvPr id="19465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G</a:t>
            </a:r>
          </a:p>
        </p:txBody>
      </p:sp>
      <p:sp>
        <p:nvSpPr>
          <p:cNvPr id="19466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H</a:t>
            </a:r>
          </a:p>
        </p:txBody>
      </p:sp>
      <p:sp>
        <p:nvSpPr>
          <p:cNvPr id="19467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I</a:t>
            </a:r>
          </a:p>
        </p:txBody>
      </p:sp>
      <p:sp>
        <p:nvSpPr>
          <p:cNvPr id="19468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9469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9470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9471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9472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19473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614433" name="Rectangle 33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solidFill>
                  <a:schemeClr val="bg1"/>
                </a:solidFill>
                <a:latin typeface="Courier New" pitchFamily="49" charset="0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3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8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Merging</a:t>
            </a:r>
          </a:p>
        </p:txBody>
      </p:sp>
      <p:sp>
        <p:nvSpPr>
          <p:cNvPr id="20499" name="Rectangle 3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 smtClean="0"/>
              <a:t>Merge.</a:t>
            </a:r>
          </a:p>
          <a:p>
            <a:pPr lvl="1"/>
            <a:r>
              <a:rPr lang="en-US" sz="1800" smtClean="0"/>
              <a:t>Keep track of smallest element in each sorted half.</a:t>
            </a:r>
          </a:p>
          <a:p>
            <a:pPr lvl="1"/>
            <a:r>
              <a:rPr lang="en-US" sz="1800" smtClean="0"/>
              <a:t>Insert smallest of two elements into auxiliary array.</a:t>
            </a:r>
          </a:p>
          <a:p>
            <a:pPr lvl="1"/>
            <a:r>
              <a:rPr lang="en-US" sz="1800" smtClean="0"/>
              <a:t>Repeat until done.</a:t>
            </a:r>
          </a:p>
          <a:p>
            <a:pPr lvl="1"/>
            <a:endParaRPr lang="en-US" sz="1800" smtClean="0"/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F2346B-7612-4209-8887-ED41A470853F}" type="slidenum">
              <a:rPr lang="en-US"/>
              <a:pPr/>
              <a:t>37</a:t>
            </a:fld>
            <a:endParaRPr lang="en-US" sz="1400"/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/>
              <a:t>auxiliary array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3505200"/>
            <a:ext cx="1905000" cy="685800"/>
            <a:chOff x="288" y="2208"/>
            <a:chExt cx="1200" cy="432"/>
          </a:xfrm>
        </p:grpSpPr>
        <p:sp>
          <p:nvSpPr>
            <p:cNvPr id="20513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3399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20514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648200" y="3505200"/>
            <a:ext cx="1905000" cy="685800"/>
            <a:chOff x="2256" y="2208"/>
            <a:chExt cx="1200" cy="432"/>
          </a:xfrm>
        </p:grpSpPr>
        <p:sp>
          <p:nvSpPr>
            <p:cNvPr id="20511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6600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20512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20506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0507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0508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0509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0510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20501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0502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0503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0504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20505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20488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A</a:t>
            </a:r>
          </a:p>
        </p:txBody>
      </p:sp>
      <p:sp>
        <p:nvSpPr>
          <p:cNvPr id="20489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G</a:t>
            </a:r>
          </a:p>
        </p:txBody>
      </p:sp>
      <p:sp>
        <p:nvSpPr>
          <p:cNvPr id="20490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H</a:t>
            </a:r>
          </a:p>
        </p:txBody>
      </p:sp>
      <p:sp>
        <p:nvSpPr>
          <p:cNvPr id="20491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I</a:t>
            </a:r>
          </a:p>
        </p:txBody>
      </p:sp>
      <p:sp>
        <p:nvSpPr>
          <p:cNvPr id="20492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L</a:t>
            </a:r>
          </a:p>
        </p:txBody>
      </p:sp>
      <p:sp>
        <p:nvSpPr>
          <p:cNvPr id="20493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20494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20495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20496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20497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615457" name="Rectangle 33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solidFill>
                  <a:schemeClr val="bg1"/>
                </a:solidFill>
                <a:latin typeface="Courier New" pitchFamily="49" charset="0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57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2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Merging</a:t>
            </a:r>
          </a:p>
        </p:txBody>
      </p:sp>
      <p:sp>
        <p:nvSpPr>
          <p:cNvPr id="21523" name="Rectangle 3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 smtClean="0"/>
              <a:t>Merge.</a:t>
            </a:r>
          </a:p>
          <a:p>
            <a:pPr lvl="1"/>
            <a:r>
              <a:rPr lang="en-US" sz="1800" smtClean="0"/>
              <a:t>Keep track of smallest element in each sorted half.</a:t>
            </a:r>
          </a:p>
          <a:p>
            <a:pPr lvl="1"/>
            <a:r>
              <a:rPr lang="en-US" sz="1800" smtClean="0"/>
              <a:t>Insert smallest of two elements into auxiliary array.</a:t>
            </a:r>
          </a:p>
          <a:p>
            <a:pPr lvl="1"/>
            <a:r>
              <a:rPr lang="en-US" sz="1800" smtClean="0"/>
              <a:t>Repeat until done.</a:t>
            </a:r>
          </a:p>
          <a:p>
            <a:pPr lvl="1"/>
            <a:endParaRPr lang="en-US" sz="1800" smtClean="0"/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613E2B-EFF5-4F71-9CD3-1F7645889474}" type="slidenum">
              <a:rPr lang="en-US"/>
              <a:pPr/>
              <a:t>38</a:t>
            </a:fld>
            <a:endParaRPr lang="en-US" sz="140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/>
              <a:t>auxiliary array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3505200"/>
            <a:ext cx="1905000" cy="685800"/>
            <a:chOff x="288" y="2208"/>
            <a:chExt cx="1200" cy="432"/>
          </a:xfrm>
        </p:grpSpPr>
        <p:sp>
          <p:nvSpPr>
            <p:cNvPr id="21537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3399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21538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181600" y="3505200"/>
            <a:ext cx="1905000" cy="685800"/>
            <a:chOff x="2256" y="2208"/>
            <a:chExt cx="1200" cy="432"/>
          </a:xfrm>
        </p:grpSpPr>
        <p:sp>
          <p:nvSpPr>
            <p:cNvPr id="21535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6600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21536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21530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1531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1532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1533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1534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21525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1526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1527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1528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21529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21512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A</a:t>
            </a:r>
          </a:p>
        </p:txBody>
      </p:sp>
      <p:sp>
        <p:nvSpPr>
          <p:cNvPr id="21513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G</a:t>
            </a:r>
          </a:p>
        </p:txBody>
      </p:sp>
      <p:sp>
        <p:nvSpPr>
          <p:cNvPr id="21514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H</a:t>
            </a:r>
          </a:p>
        </p:txBody>
      </p:sp>
      <p:sp>
        <p:nvSpPr>
          <p:cNvPr id="21515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I</a:t>
            </a:r>
          </a:p>
        </p:txBody>
      </p:sp>
      <p:sp>
        <p:nvSpPr>
          <p:cNvPr id="21516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L</a:t>
            </a:r>
          </a:p>
        </p:txBody>
      </p:sp>
      <p:sp>
        <p:nvSpPr>
          <p:cNvPr id="21517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M</a:t>
            </a:r>
          </a:p>
        </p:txBody>
      </p:sp>
      <p:sp>
        <p:nvSpPr>
          <p:cNvPr id="21518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21519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21520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21521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616481" name="Rectangle 33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solidFill>
                  <a:schemeClr val="bg1"/>
                </a:solidFill>
                <a:latin typeface="Courier New" pitchFamily="49" charset="0"/>
              </a:rPr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6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81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6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Merging</a:t>
            </a:r>
          </a:p>
        </p:txBody>
      </p:sp>
      <p:sp>
        <p:nvSpPr>
          <p:cNvPr id="22547" name="Rectangle 3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 smtClean="0"/>
              <a:t>Merge.</a:t>
            </a:r>
          </a:p>
          <a:p>
            <a:pPr lvl="1"/>
            <a:r>
              <a:rPr lang="en-US" sz="1800" smtClean="0"/>
              <a:t>Keep track of smallest element in each sorted half.</a:t>
            </a:r>
          </a:p>
          <a:p>
            <a:pPr lvl="1"/>
            <a:r>
              <a:rPr lang="en-US" sz="1800" smtClean="0"/>
              <a:t>Insert smallest of two elements into auxiliary array.</a:t>
            </a:r>
          </a:p>
          <a:p>
            <a:pPr lvl="1"/>
            <a:r>
              <a:rPr lang="en-US" sz="1800" smtClean="0"/>
              <a:t>Repeat until done.</a:t>
            </a:r>
          </a:p>
          <a:p>
            <a:pPr lvl="1"/>
            <a:endParaRPr lang="en-US" sz="1800" smtClean="0"/>
          </a:p>
        </p:txBody>
      </p:sp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BC0F29-02A2-4458-8697-4BF60F573AF5}" type="slidenum">
              <a:rPr lang="en-US"/>
              <a:pPr/>
              <a:t>39</a:t>
            </a:fld>
            <a:endParaRPr lang="en-US" sz="140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/>
              <a:t>auxiliary array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14600" y="3505200"/>
            <a:ext cx="1905000" cy="685800"/>
            <a:chOff x="288" y="2208"/>
            <a:chExt cx="1200" cy="432"/>
          </a:xfrm>
        </p:grpSpPr>
        <p:sp>
          <p:nvSpPr>
            <p:cNvPr id="22561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3399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22562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181600" y="3505200"/>
            <a:ext cx="1905000" cy="685800"/>
            <a:chOff x="2256" y="2208"/>
            <a:chExt cx="1200" cy="432"/>
          </a:xfrm>
        </p:grpSpPr>
        <p:sp>
          <p:nvSpPr>
            <p:cNvPr id="22559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6600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22560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22554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2555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2556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2557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2558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22549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2550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2551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2552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22553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22536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A</a:t>
            </a:r>
          </a:p>
        </p:txBody>
      </p:sp>
      <p:sp>
        <p:nvSpPr>
          <p:cNvPr id="22537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G</a:t>
            </a:r>
          </a:p>
        </p:txBody>
      </p:sp>
      <p:sp>
        <p:nvSpPr>
          <p:cNvPr id="22538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H</a:t>
            </a:r>
          </a:p>
        </p:txBody>
      </p:sp>
      <p:sp>
        <p:nvSpPr>
          <p:cNvPr id="22539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I</a:t>
            </a:r>
          </a:p>
        </p:txBody>
      </p:sp>
      <p:sp>
        <p:nvSpPr>
          <p:cNvPr id="22540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L</a:t>
            </a:r>
          </a:p>
        </p:txBody>
      </p:sp>
      <p:sp>
        <p:nvSpPr>
          <p:cNvPr id="22541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M</a:t>
            </a:r>
          </a:p>
        </p:txBody>
      </p:sp>
      <p:sp>
        <p:nvSpPr>
          <p:cNvPr id="22542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O</a:t>
            </a:r>
          </a:p>
        </p:txBody>
      </p:sp>
      <p:sp>
        <p:nvSpPr>
          <p:cNvPr id="22543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22544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22545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617505" name="Rectangle 33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solidFill>
                  <a:schemeClr val="bg1"/>
                </a:solidFill>
                <a:latin typeface="Courier New" pitchFamily="49" charset="0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7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50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Algorithm Strategies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Divide and conquer algorithms</a:t>
            </a:r>
          </a:p>
          <a:p>
            <a:r>
              <a:rPr lang="en-US" smtClean="0"/>
              <a:t>Dynamic programming algorithms</a:t>
            </a:r>
          </a:p>
          <a:p>
            <a:r>
              <a:rPr lang="en-US" smtClean="0"/>
              <a:t>Greedy algorithms</a:t>
            </a:r>
          </a:p>
          <a:p>
            <a:r>
              <a:rPr lang="en-US" smtClean="0"/>
              <a:t>Backtracking algorithms</a:t>
            </a:r>
          </a:p>
          <a:p>
            <a:r>
              <a:rPr lang="en-US" smtClean="0"/>
              <a:t>Branch and bound algorithms</a:t>
            </a:r>
          </a:p>
          <a:p>
            <a:r>
              <a:rPr lang="en-US" smtClean="0"/>
              <a:t>Heuristic algorithms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1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Merging</a:t>
            </a:r>
          </a:p>
        </p:txBody>
      </p:sp>
      <p:sp>
        <p:nvSpPr>
          <p:cNvPr id="23572" name="Rectangle 3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 smtClean="0"/>
              <a:t>Merge.</a:t>
            </a:r>
          </a:p>
          <a:p>
            <a:pPr lvl="1"/>
            <a:r>
              <a:rPr lang="en-US" sz="1800" smtClean="0"/>
              <a:t>Keep track of smallest element in each sorted half.</a:t>
            </a:r>
          </a:p>
          <a:p>
            <a:pPr lvl="1"/>
            <a:r>
              <a:rPr lang="en-US" sz="1800" smtClean="0"/>
              <a:t>Insert smallest of two elements into auxiliary array.</a:t>
            </a:r>
          </a:p>
          <a:p>
            <a:pPr lvl="1"/>
            <a:r>
              <a:rPr lang="en-US" sz="1800" smtClean="0"/>
              <a:t>Repeat until done.</a:t>
            </a:r>
          </a:p>
          <a:p>
            <a:pPr lvl="1"/>
            <a:endParaRPr lang="en-US" sz="1800" smtClean="0"/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08FA59-C931-450D-B6DF-A9A48A0EBB6A}" type="slidenum">
              <a:rPr lang="en-US"/>
              <a:pPr/>
              <a:t>40</a:t>
            </a:fld>
            <a:endParaRPr lang="en-US" sz="1400"/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/>
              <a:t>auxiliary array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2971800" y="31242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>
                <a:solidFill>
                  <a:schemeClr val="accent1"/>
                </a:solidFill>
              </a:rPr>
              <a:t>first half</a:t>
            </a:r>
            <a:br>
              <a:rPr kumimoji="0" lang="en-US" sz="1800">
                <a:solidFill>
                  <a:schemeClr val="accent1"/>
                </a:solidFill>
              </a:rPr>
            </a:br>
            <a:r>
              <a:rPr kumimoji="0" lang="en-US" sz="1800">
                <a:solidFill>
                  <a:schemeClr val="accent1"/>
                </a:solidFill>
              </a:rPr>
              <a:t>exhausted</a:t>
            </a:r>
          </a:p>
        </p:txBody>
      </p:sp>
      <p:sp>
        <p:nvSpPr>
          <p:cNvPr id="23557" name="AutoShape 4"/>
          <p:cNvSpPr>
            <a:spLocks noChangeArrowheads="1"/>
          </p:cNvSpPr>
          <p:nvPr/>
        </p:nvSpPr>
        <p:spPr bwMode="auto">
          <a:xfrm>
            <a:off x="37338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81600" y="3505200"/>
            <a:ext cx="1905000" cy="685800"/>
            <a:chOff x="2256" y="2208"/>
            <a:chExt cx="1200" cy="432"/>
          </a:xfrm>
        </p:grpSpPr>
        <p:sp>
          <p:nvSpPr>
            <p:cNvPr id="23584" name="Text Box 6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6600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23585" name="AutoShape 7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23579" name="Rectangle 9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3580" name="Rectangle 10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3581" name="Rectangle 11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3582" name="Rectangle 12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3583" name="Rectangle 13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23574" name="Rectangle 15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3575" name="Rectangle 16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3576" name="Rectangle 17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3577" name="Rectangle 18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23578" name="Rectangle 19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23561" name="Rectangle 20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A</a:t>
            </a:r>
          </a:p>
        </p:txBody>
      </p:sp>
      <p:sp>
        <p:nvSpPr>
          <p:cNvPr id="23562" name="Rectangle 21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G</a:t>
            </a:r>
          </a:p>
        </p:txBody>
      </p:sp>
      <p:sp>
        <p:nvSpPr>
          <p:cNvPr id="23563" name="Rectangle 22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H</a:t>
            </a:r>
          </a:p>
        </p:txBody>
      </p:sp>
      <p:sp>
        <p:nvSpPr>
          <p:cNvPr id="23564" name="Rectangle 23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I</a:t>
            </a:r>
          </a:p>
        </p:txBody>
      </p:sp>
      <p:sp>
        <p:nvSpPr>
          <p:cNvPr id="23565" name="Rectangle 24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L</a:t>
            </a:r>
          </a:p>
        </p:txBody>
      </p:sp>
      <p:sp>
        <p:nvSpPr>
          <p:cNvPr id="23566" name="Rectangle 25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M</a:t>
            </a:r>
          </a:p>
        </p:txBody>
      </p:sp>
      <p:sp>
        <p:nvSpPr>
          <p:cNvPr id="23567" name="Rectangle 26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O</a:t>
            </a:r>
          </a:p>
        </p:txBody>
      </p:sp>
      <p:sp>
        <p:nvSpPr>
          <p:cNvPr id="23568" name="Rectangle 27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R</a:t>
            </a:r>
          </a:p>
        </p:txBody>
      </p:sp>
      <p:sp>
        <p:nvSpPr>
          <p:cNvPr id="23569" name="Rectangle 28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23570" name="Rectangle 29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618528" name="Rectangle 32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solidFill>
                  <a:schemeClr val="bg1"/>
                </a:solidFill>
                <a:latin typeface="Courier New" pitchFamily="49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8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28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5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Merging</a:t>
            </a:r>
          </a:p>
        </p:txBody>
      </p:sp>
      <p:sp>
        <p:nvSpPr>
          <p:cNvPr id="24596" name="Rectangle 3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 smtClean="0"/>
              <a:t>Merge.</a:t>
            </a:r>
          </a:p>
          <a:p>
            <a:pPr lvl="1"/>
            <a:r>
              <a:rPr lang="en-US" sz="1800" smtClean="0"/>
              <a:t>Keep track of smallest element in each sorted half.</a:t>
            </a:r>
          </a:p>
          <a:p>
            <a:pPr lvl="1"/>
            <a:r>
              <a:rPr lang="en-US" sz="1800" smtClean="0"/>
              <a:t>Insert smallest of two elements into auxiliary array.</a:t>
            </a:r>
          </a:p>
          <a:p>
            <a:pPr lvl="1"/>
            <a:r>
              <a:rPr lang="en-US" sz="1800" smtClean="0"/>
              <a:t>Repeat until done.</a:t>
            </a:r>
          </a:p>
          <a:p>
            <a:pPr lvl="1"/>
            <a:endParaRPr lang="en-US" sz="1800" smtClean="0"/>
          </a:p>
        </p:txBody>
      </p:sp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C7C53F-682E-4730-8EE4-0C9EE9CA9804}" type="slidenum">
              <a:rPr lang="en-US"/>
              <a:pPr/>
              <a:t>41</a:t>
            </a:fld>
            <a:endParaRPr lang="en-US" sz="1400"/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/>
              <a:t>auxiliary array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2971800" y="31242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>
                <a:solidFill>
                  <a:schemeClr val="accent1"/>
                </a:solidFill>
              </a:rPr>
              <a:t>first half</a:t>
            </a:r>
            <a:br>
              <a:rPr kumimoji="0" lang="en-US" sz="1800">
                <a:solidFill>
                  <a:schemeClr val="accent1"/>
                </a:solidFill>
              </a:rPr>
            </a:br>
            <a:r>
              <a:rPr kumimoji="0" lang="en-US" sz="1800">
                <a:solidFill>
                  <a:schemeClr val="accent1"/>
                </a:solidFill>
              </a:rPr>
              <a:t>exhausted</a:t>
            </a:r>
          </a:p>
        </p:txBody>
      </p:sp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37338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15000" y="3505200"/>
            <a:ext cx="1905000" cy="685800"/>
            <a:chOff x="2256" y="2208"/>
            <a:chExt cx="1200" cy="432"/>
          </a:xfrm>
        </p:grpSpPr>
        <p:sp>
          <p:nvSpPr>
            <p:cNvPr id="24608" name="Text Box 6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800">
                  <a:solidFill>
                    <a:srgbClr val="006600"/>
                  </a:solidFill>
                </a:rPr>
                <a:t>smallest</a:t>
              </a:r>
              <a:endParaRPr kumimoji="0" lang="en-US" sz="1800">
                <a:solidFill>
                  <a:schemeClr val="bg2"/>
                </a:solidFill>
              </a:endParaRPr>
            </a:p>
          </p:txBody>
        </p:sp>
        <p:sp>
          <p:nvSpPr>
            <p:cNvPr id="24609" name="AutoShape 7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24603" name="Rectangle 9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4604" name="Rectangle 10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4605" name="Rectangle 11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4606" name="Rectangle 12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4607" name="Rectangle 13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24598" name="Rectangle 15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4599" name="Rectangle 16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4600" name="Rectangle 17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4601" name="Rectangle 18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24602" name="Rectangle 19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24585" name="Rectangle 20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A</a:t>
            </a:r>
          </a:p>
        </p:txBody>
      </p:sp>
      <p:sp>
        <p:nvSpPr>
          <p:cNvPr id="24586" name="Rectangle 21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G</a:t>
            </a:r>
          </a:p>
        </p:txBody>
      </p:sp>
      <p:sp>
        <p:nvSpPr>
          <p:cNvPr id="24587" name="Rectangle 22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H</a:t>
            </a:r>
          </a:p>
        </p:txBody>
      </p:sp>
      <p:sp>
        <p:nvSpPr>
          <p:cNvPr id="24588" name="Rectangle 23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I</a:t>
            </a:r>
          </a:p>
        </p:txBody>
      </p:sp>
      <p:sp>
        <p:nvSpPr>
          <p:cNvPr id="24589" name="Rectangle 24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L</a:t>
            </a:r>
          </a:p>
        </p:txBody>
      </p:sp>
      <p:sp>
        <p:nvSpPr>
          <p:cNvPr id="24590" name="Rectangle 25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M</a:t>
            </a:r>
          </a:p>
        </p:txBody>
      </p:sp>
      <p:sp>
        <p:nvSpPr>
          <p:cNvPr id="24591" name="Rectangle 26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O</a:t>
            </a:r>
          </a:p>
        </p:txBody>
      </p:sp>
      <p:sp>
        <p:nvSpPr>
          <p:cNvPr id="24592" name="Rectangle 27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R</a:t>
            </a:r>
          </a:p>
        </p:txBody>
      </p:sp>
      <p:sp>
        <p:nvSpPr>
          <p:cNvPr id="24593" name="Rectangle 28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S</a:t>
            </a:r>
          </a:p>
        </p:txBody>
      </p:sp>
      <p:sp>
        <p:nvSpPr>
          <p:cNvPr id="24594" name="Rectangle 29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619552" name="Rectangle 32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solidFill>
                  <a:schemeClr val="bg1"/>
                </a:solidFill>
                <a:latin typeface="Courier New" pitchFamily="49" charset="0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52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0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Merging</a:t>
            </a:r>
          </a:p>
        </p:txBody>
      </p:sp>
      <p:sp>
        <p:nvSpPr>
          <p:cNvPr id="25621" name="Rectangle 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 smtClean="0"/>
              <a:t>Merge.</a:t>
            </a:r>
          </a:p>
          <a:p>
            <a:pPr lvl="1"/>
            <a:r>
              <a:rPr lang="en-US" sz="1800" smtClean="0"/>
              <a:t>Keep track of smallest element in each sorted half.</a:t>
            </a:r>
          </a:p>
          <a:p>
            <a:pPr lvl="1"/>
            <a:r>
              <a:rPr lang="en-US" sz="1800" smtClean="0"/>
              <a:t>Insert smallest of two elements into auxiliary array.</a:t>
            </a:r>
          </a:p>
          <a:p>
            <a:pPr lvl="1"/>
            <a:r>
              <a:rPr lang="en-US" sz="1800" smtClean="0"/>
              <a:t>Repeat until done.</a:t>
            </a:r>
          </a:p>
          <a:p>
            <a:pPr lvl="1"/>
            <a:endParaRPr lang="en-US" sz="1800" smtClean="0"/>
          </a:p>
        </p:txBody>
      </p:sp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B32CB6-876E-4828-BFC6-F799F69ECE05}" type="slidenum">
              <a:rPr lang="en-US"/>
              <a:pPr/>
              <a:t>42</a:t>
            </a:fld>
            <a:endParaRPr lang="en-US" sz="1400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/>
              <a:t>auxiliary array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2971800" y="31242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>
                <a:solidFill>
                  <a:schemeClr val="accent1"/>
                </a:solidFill>
              </a:rPr>
              <a:t>first half</a:t>
            </a:r>
            <a:br>
              <a:rPr kumimoji="0" lang="en-US" sz="1800">
                <a:solidFill>
                  <a:schemeClr val="accent1"/>
                </a:solidFill>
              </a:rPr>
            </a:br>
            <a:r>
              <a:rPr kumimoji="0" lang="en-US" sz="1800">
                <a:solidFill>
                  <a:schemeClr val="accent1"/>
                </a:solidFill>
              </a:rPr>
              <a:t>exhausted</a:t>
            </a:r>
          </a:p>
        </p:txBody>
      </p:sp>
      <p:sp>
        <p:nvSpPr>
          <p:cNvPr id="25605" name="AutoShape 4"/>
          <p:cNvSpPr>
            <a:spLocks noChangeArrowheads="1"/>
          </p:cNvSpPr>
          <p:nvPr/>
        </p:nvSpPr>
        <p:spPr bwMode="auto">
          <a:xfrm>
            <a:off x="37338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6172200" y="31242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800">
                <a:solidFill>
                  <a:schemeClr val="accent1"/>
                </a:solidFill>
              </a:rPr>
              <a:t>second half</a:t>
            </a:r>
            <a:br>
              <a:rPr kumimoji="0" lang="en-US" sz="1800">
                <a:solidFill>
                  <a:schemeClr val="accent1"/>
                </a:solidFill>
              </a:rPr>
            </a:br>
            <a:r>
              <a:rPr kumimoji="0" lang="en-US" sz="1800">
                <a:solidFill>
                  <a:schemeClr val="accent1"/>
                </a:solidFill>
              </a:rPr>
              <a:t>exhausted</a:t>
            </a: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69342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25627" name="Rectangle 8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5628" name="Rectangle 9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5629" name="Rectangle 10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5630" name="Rectangle 11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5631" name="Rectangle 12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25622" name="Rectangle 14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5623" name="Rectangle 15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5624" name="Rectangle 16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5625" name="Rectangle 17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25626" name="Rectangle 18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25610" name="Rectangle 19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A</a:t>
            </a:r>
          </a:p>
        </p:txBody>
      </p:sp>
      <p:sp>
        <p:nvSpPr>
          <p:cNvPr id="25611" name="Rectangle 20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G</a:t>
            </a:r>
          </a:p>
        </p:txBody>
      </p:sp>
      <p:sp>
        <p:nvSpPr>
          <p:cNvPr id="25612" name="Rectangle 21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H</a:t>
            </a:r>
          </a:p>
        </p:txBody>
      </p:sp>
      <p:sp>
        <p:nvSpPr>
          <p:cNvPr id="25613" name="Rectangle 22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I</a:t>
            </a:r>
          </a:p>
        </p:txBody>
      </p:sp>
      <p:sp>
        <p:nvSpPr>
          <p:cNvPr id="25614" name="Rectangle 23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L</a:t>
            </a:r>
          </a:p>
        </p:txBody>
      </p:sp>
      <p:sp>
        <p:nvSpPr>
          <p:cNvPr id="25615" name="Rectangle 24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M</a:t>
            </a:r>
          </a:p>
        </p:txBody>
      </p:sp>
      <p:sp>
        <p:nvSpPr>
          <p:cNvPr id="25616" name="Rectangle 25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O</a:t>
            </a:r>
          </a:p>
        </p:txBody>
      </p:sp>
      <p:sp>
        <p:nvSpPr>
          <p:cNvPr id="25617" name="Rectangle 26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R</a:t>
            </a:r>
          </a:p>
        </p:txBody>
      </p:sp>
      <p:sp>
        <p:nvSpPr>
          <p:cNvPr id="25618" name="Rectangle 27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S</a:t>
            </a:r>
          </a:p>
        </p:txBody>
      </p:sp>
      <p:sp>
        <p:nvSpPr>
          <p:cNvPr id="25619" name="Rectangle 28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400" b="1">
                <a:latin typeface="Courier New" pitchFamily="49" charset="0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Counting Inversions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Counting Inversions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 smtClean="0"/>
              <a:t>Music site tries to match your song preferences with others.</a:t>
            </a:r>
          </a:p>
          <a:p>
            <a:pPr lvl="1"/>
            <a:r>
              <a:rPr lang="en-US" sz="1800" smtClean="0"/>
              <a:t>You rank n songs.</a:t>
            </a:r>
          </a:p>
          <a:p>
            <a:pPr lvl="1"/>
            <a:r>
              <a:rPr lang="en-US" sz="1800" smtClean="0"/>
              <a:t>Music site consults database to find people with </a:t>
            </a:r>
            <a:r>
              <a:rPr lang="en-US" sz="1800" smtClean="0">
                <a:solidFill>
                  <a:schemeClr val="accent1"/>
                </a:solidFill>
              </a:rPr>
              <a:t>similar</a:t>
            </a:r>
            <a:r>
              <a:rPr lang="en-US" sz="1800" smtClean="0"/>
              <a:t> tastes.</a:t>
            </a:r>
          </a:p>
          <a:p>
            <a:pPr lvl="1"/>
            <a:endParaRPr lang="en-US" sz="1800" smtClean="0"/>
          </a:p>
          <a:p>
            <a:pPr marL="0" indent="0">
              <a:buFont typeface="Monotype Sorts" pitchFamily="92" charset="2"/>
              <a:buNone/>
            </a:pPr>
            <a:r>
              <a:rPr lang="en-US" sz="1800" smtClean="0"/>
              <a:t>Similarity metric:  </a:t>
            </a:r>
            <a:r>
              <a:rPr lang="en-US" sz="1800" smtClean="0">
                <a:solidFill>
                  <a:schemeClr val="tx1"/>
                </a:solidFill>
              </a:rPr>
              <a:t>number of inversions between two rankings.</a:t>
            </a:r>
          </a:p>
          <a:p>
            <a:pPr lvl="1"/>
            <a:r>
              <a:rPr lang="en-US" sz="1800" smtClean="0"/>
              <a:t>My rank:  1, 2, …, n.</a:t>
            </a:r>
          </a:p>
          <a:p>
            <a:pPr lvl="1"/>
            <a:r>
              <a:rPr lang="en-US" sz="1800" smtClean="0"/>
              <a:t>Your rank:  a</a:t>
            </a:r>
            <a:r>
              <a:rPr lang="en-US" sz="2000" baseline="-25000" smtClean="0"/>
              <a:t>1</a:t>
            </a:r>
            <a:r>
              <a:rPr lang="en-US" sz="1800" smtClean="0"/>
              <a:t>, a</a:t>
            </a:r>
            <a:r>
              <a:rPr lang="en-US" sz="2000" baseline="-25000" smtClean="0"/>
              <a:t>2</a:t>
            </a:r>
            <a:r>
              <a:rPr lang="en-US" sz="1800" smtClean="0"/>
              <a:t>, …, a</a:t>
            </a:r>
            <a:r>
              <a:rPr lang="en-US" sz="2000" baseline="-25000" smtClean="0"/>
              <a:t>n</a:t>
            </a:r>
            <a:r>
              <a:rPr lang="en-US" sz="1800" smtClean="0"/>
              <a:t>.</a:t>
            </a:r>
          </a:p>
          <a:p>
            <a:pPr lvl="1"/>
            <a:r>
              <a:rPr lang="en-US" sz="1800" smtClean="0"/>
              <a:t>Songs i and j </a:t>
            </a:r>
            <a:r>
              <a:rPr lang="en-US" sz="1800" smtClean="0">
                <a:solidFill>
                  <a:schemeClr val="accent1"/>
                </a:solidFill>
              </a:rPr>
              <a:t>inverted</a:t>
            </a:r>
            <a:r>
              <a:rPr lang="en-US" sz="1800" smtClean="0"/>
              <a:t> if i &lt;= j, but a</a:t>
            </a:r>
            <a:r>
              <a:rPr lang="en-US" sz="2000" baseline="-25000" smtClean="0"/>
              <a:t>i</a:t>
            </a:r>
            <a:r>
              <a:rPr lang="en-US" sz="1800" smtClean="0"/>
              <a:t> &gt; a</a:t>
            </a:r>
            <a:r>
              <a:rPr lang="en-US" sz="2000" baseline="-25000" smtClean="0"/>
              <a:t>j</a:t>
            </a:r>
            <a:r>
              <a:rPr lang="en-US" sz="1800" smtClean="0"/>
              <a:t>.</a:t>
            </a:r>
          </a:p>
          <a:p>
            <a:pPr lvl="1"/>
            <a:endParaRPr lang="en-US" sz="1800" smtClean="0"/>
          </a:p>
          <a:p>
            <a:pPr lvl="1"/>
            <a:endParaRPr lang="en-US" sz="1800" smtClean="0"/>
          </a:p>
          <a:p>
            <a:pPr lvl="1"/>
            <a:endParaRPr lang="en-US" sz="1800" smtClean="0"/>
          </a:p>
          <a:p>
            <a:pPr lvl="1"/>
            <a:endParaRPr lang="en-US" sz="1800" smtClean="0"/>
          </a:p>
          <a:p>
            <a:pPr lvl="1"/>
            <a:endParaRPr lang="en-US" sz="1800" smtClean="0"/>
          </a:p>
          <a:p>
            <a:pPr lvl="1"/>
            <a:endParaRPr lang="en-US" sz="1800" smtClean="0"/>
          </a:p>
          <a:p>
            <a:pPr lvl="1"/>
            <a:endParaRPr lang="en-US" sz="1800" smtClean="0"/>
          </a:p>
          <a:p>
            <a:pPr marL="0" indent="0">
              <a:buFont typeface="Monotype Sorts" pitchFamily="92" charset="2"/>
              <a:buNone/>
            </a:pPr>
            <a:r>
              <a:rPr lang="en-US" sz="1800" smtClean="0"/>
              <a:t>Brute force:  </a:t>
            </a:r>
            <a:r>
              <a:rPr lang="en-US" sz="1800" smtClean="0">
                <a:solidFill>
                  <a:schemeClr val="tx1"/>
                </a:solidFill>
              </a:rPr>
              <a:t>check all </a:t>
            </a:r>
            <a:r>
              <a:rPr lang="en-US" sz="1800" smtClean="0">
                <a:solidFill>
                  <a:schemeClr val="tx1"/>
                </a:solidFill>
                <a:sym typeface="Symbol" pitchFamily="18" charset="2"/>
              </a:rPr>
              <a:t></a:t>
            </a:r>
            <a:r>
              <a:rPr lang="en-US" sz="1800" smtClean="0">
                <a:solidFill>
                  <a:schemeClr val="tx1"/>
                </a:solidFill>
              </a:rPr>
              <a:t>(n</a:t>
            </a:r>
            <a:r>
              <a:rPr lang="en-US" sz="2000" baseline="30000" smtClean="0">
                <a:solidFill>
                  <a:schemeClr val="tx1"/>
                </a:solidFill>
              </a:rPr>
              <a:t>2</a:t>
            </a:r>
            <a:r>
              <a:rPr lang="en-US" sz="1800" smtClean="0">
                <a:solidFill>
                  <a:schemeClr val="tx1"/>
                </a:solidFill>
              </a:rPr>
              <a:t>) pairs i and j.</a:t>
            </a:r>
          </a:p>
        </p:txBody>
      </p:sp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BC1E26-9E4A-4472-A7D3-B091723B00C6}" type="slidenum">
              <a:rPr lang="en-US"/>
              <a:pPr/>
              <a:t>44</a:t>
            </a:fld>
            <a:endParaRPr lang="en-US" sz="1400"/>
          </a:p>
        </p:txBody>
      </p:sp>
      <p:cxnSp>
        <p:nvCxnSpPr>
          <p:cNvPr id="27652" name="AutoShape 50"/>
          <p:cNvCxnSpPr>
            <a:cxnSpLocks noChangeShapeType="1"/>
            <a:stCxn id="27656" idx="4"/>
            <a:endCxn id="27654" idx="4"/>
          </p:cNvCxnSpPr>
          <p:nvPr/>
        </p:nvCxnSpPr>
        <p:spPr bwMode="auto">
          <a:xfrm rot="16200000" flipH="1">
            <a:off x="4649788" y="4637088"/>
            <a:ext cx="1587" cy="1379537"/>
          </a:xfrm>
          <a:prstGeom prst="bentConnector3">
            <a:avLst>
              <a:gd name="adj1" fmla="val 22599991"/>
            </a:avLst>
          </a:prstGeom>
          <a:noFill/>
          <a:ln w="9525">
            <a:solidFill>
              <a:schemeClr val="tx1"/>
            </a:solidFill>
            <a:miter lim="800000"/>
            <a:headEnd type="triangle" w="sm" len="sm"/>
            <a:tailEnd type="triangle" w="sm" len="sm"/>
          </a:ln>
        </p:spPr>
      </p:cxnSp>
      <p:sp>
        <p:nvSpPr>
          <p:cNvPr id="27653" name="Oval 52"/>
          <p:cNvSpPr>
            <a:spLocks noChangeArrowheads="1"/>
          </p:cNvSpPr>
          <p:nvPr/>
        </p:nvSpPr>
        <p:spPr bwMode="auto">
          <a:xfrm>
            <a:off x="4572000" y="52498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7654" name="Oval 53"/>
          <p:cNvSpPr>
            <a:spLocks noChangeArrowheads="1"/>
          </p:cNvSpPr>
          <p:nvPr/>
        </p:nvSpPr>
        <p:spPr bwMode="auto">
          <a:xfrm>
            <a:off x="5302250" y="52498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7655" name="Oval 54"/>
          <p:cNvSpPr>
            <a:spLocks noChangeArrowheads="1"/>
          </p:cNvSpPr>
          <p:nvPr/>
        </p:nvSpPr>
        <p:spPr bwMode="auto">
          <a:xfrm>
            <a:off x="5113338" y="52498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7656" name="Oval 56"/>
          <p:cNvSpPr>
            <a:spLocks noChangeArrowheads="1"/>
          </p:cNvSpPr>
          <p:nvPr/>
        </p:nvSpPr>
        <p:spPr bwMode="auto">
          <a:xfrm>
            <a:off x="3922713" y="52498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27657" name="AutoShape 57"/>
          <p:cNvCxnSpPr>
            <a:cxnSpLocks noChangeShapeType="1"/>
            <a:stCxn id="27653" idx="4"/>
            <a:endCxn id="27655" idx="4"/>
          </p:cNvCxnSpPr>
          <p:nvPr/>
        </p:nvCxnSpPr>
        <p:spPr bwMode="auto">
          <a:xfrm rot="16200000" flipH="1">
            <a:off x="4879975" y="5056188"/>
            <a:ext cx="1587" cy="541338"/>
          </a:xfrm>
          <a:prstGeom prst="bentConnector3">
            <a:avLst>
              <a:gd name="adj1" fmla="val 12899995"/>
            </a:avLst>
          </a:prstGeom>
          <a:noFill/>
          <a:ln w="9525">
            <a:solidFill>
              <a:schemeClr val="tx1"/>
            </a:solidFill>
            <a:miter lim="800000"/>
            <a:headEnd type="triangle" w="sm" len="sm"/>
            <a:tailEnd type="triangle" w="sm" len="sm"/>
          </a:ln>
        </p:spPr>
      </p:cxnSp>
      <p:sp>
        <p:nvSpPr>
          <p:cNvPr id="27658" name="Rectangle 23"/>
          <p:cNvSpPr>
            <a:spLocks noChangeAspect="1" noChangeArrowheads="1"/>
          </p:cNvSpPr>
          <p:nvPr/>
        </p:nvSpPr>
        <p:spPr bwMode="auto">
          <a:xfrm>
            <a:off x="2286000" y="4965700"/>
            <a:ext cx="747713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You</a:t>
            </a:r>
          </a:p>
        </p:txBody>
      </p:sp>
      <p:sp>
        <p:nvSpPr>
          <p:cNvPr id="27659" name="Rectangle 29"/>
          <p:cNvSpPr>
            <a:spLocks noChangeAspect="1" noChangeArrowheads="1"/>
          </p:cNvSpPr>
          <p:nvPr/>
        </p:nvSpPr>
        <p:spPr bwMode="auto">
          <a:xfrm>
            <a:off x="2286000" y="4605338"/>
            <a:ext cx="747713" cy="3603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Me</a:t>
            </a:r>
          </a:p>
        </p:txBody>
      </p:sp>
      <p:sp>
        <p:nvSpPr>
          <p:cNvPr id="27660" name="Rectangle 24"/>
          <p:cNvSpPr>
            <a:spLocks noChangeAspect="1" noChangeArrowheads="1"/>
          </p:cNvSpPr>
          <p:nvPr/>
        </p:nvSpPr>
        <p:spPr bwMode="auto">
          <a:xfrm>
            <a:off x="3033713" y="4965700"/>
            <a:ext cx="628650" cy="36036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</a:t>
            </a:r>
          </a:p>
        </p:txBody>
      </p:sp>
      <p:sp>
        <p:nvSpPr>
          <p:cNvPr id="27661" name="Rectangle 25"/>
          <p:cNvSpPr>
            <a:spLocks noChangeAspect="1" noChangeArrowheads="1"/>
          </p:cNvSpPr>
          <p:nvPr/>
        </p:nvSpPr>
        <p:spPr bwMode="auto">
          <a:xfrm>
            <a:off x="4289425" y="4965700"/>
            <a:ext cx="627063" cy="36036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4</a:t>
            </a:r>
          </a:p>
        </p:txBody>
      </p:sp>
      <p:sp>
        <p:nvSpPr>
          <p:cNvPr id="27662" name="Rectangle 26"/>
          <p:cNvSpPr>
            <a:spLocks noChangeAspect="1" noChangeArrowheads="1"/>
          </p:cNvSpPr>
          <p:nvPr/>
        </p:nvSpPr>
        <p:spPr bwMode="auto">
          <a:xfrm>
            <a:off x="3662363" y="4965700"/>
            <a:ext cx="627062" cy="36036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7663" name="Rectangle 27"/>
          <p:cNvSpPr>
            <a:spLocks noChangeAspect="1" noChangeArrowheads="1"/>
          </p:cNvSpPr>
          <p:nvPr/>
        </p:nvSpPr>
        <p:spPr bwMode="auto">
          <a:xfrm>
            <a:off x="4916488" y="4965700"/>
            <a:ext cx="627062" cy="36036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7664" name="Rectangle 28"/>
          <p:cNvSpPr>
            <a:spLocks noChangeAspect="1" noChangeArrowheads="1"/>
          </p:cNvSpPr>
          <p:nvPr/>
        </p:nvSpPr>
        <p:spPr bwMode="auto">
          <a:xfrm>
            <a:off x="5543550" y="4965700"/>
            <a:ext cx="628650" cy="36036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5</a:t>
            </a:r>
          </a:p>
        </p:txBody>
      </p:sp>
      <p:sp>
        <p:nvSpPr>
          <p:cNvPr id="27665" name="Rectangle 30"/>
          <p:cNvSpPr>
            <a:spLocks noChangeAspect="1" noChangeArrowheads="1"/>
          </p:cNvSpPr>
          <p:nvPr/>
        </p:nvSpPr>
        <p:spPr bwMode="auto">
          <a:xfrm>
            <a:off x="3033713" y="4605338"/>
            <a:ext cx="628650" cy="3603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</a:t>
            </a:r>
          </a:p>
        </p:txBody>
      </p:sp>
      <p:sp>
        <p:nvSpPr>
          <p:cNvPr id="27666" name="Rectangle 31"/>
          <p:cNvSpPr>
            <a:spLocks noChangeAspect="1" noChangeArrowheads="1"/>
          </p:cNvSpPr>
          <p:nvPr/>
        </p:nvSpPr>
        <p:spPr bwMode="auto">
          <a:xfrm>
            <a:off x="4289425" y="4605338"/>
            <a:ext cx="627063" cy="3603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7667" name="Rectangle 32"/>
          <p:cNvSpPr>
            <a:spLocks noChangeAspect="1" noChangeArrowheads="1"/>
          </p:cNvSpPr>
          <p:nvPr/>
        </p:nvSpPr>
        <p:spPr bwMode="auto">
          <a:xfrm>
            <a:off x="3662363" y="4605338"/>
            <a:ext cx="627062" cy="3603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7668" name="Rectangle 33"/>
          <p:cNvSpPr>
            <a:spLocks noChangeAspect="1" noChangeArrowheads="1"/>
          </p:cNvSpPr>
          <p:nvPr/>
        </p:nvSpPr>
        <p:spPr bwMode="auto">
          <a:xfrm>
            <a:off x="4916488" y="4605338"/>
            <a:ext cx="627062" cy="3603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4</a:t>
            </a:r>
          </a:p>
        </p:txBody>
      </p:sp>
      <p:sp>
        <p:nvSpPr>
          <p:cNvPr id="27669" name="Rectangle 34"/>
          <p:cNvSpPr>
            <a:spLocks noChangeAspect="1" noChangeArrowheads="1"/>
          </p:cNvSpPr>
          <p:nvPr/>
        </p:nvSpPr>
        <p:spPr bwMode="auto">
          <a:xfrm>
            <a:off x="5543550" y="4605338"/>
            <a:ext cx="628650" cy="3603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5</a:t>
            </a:r>
          </a:p>
        </p:txBody>
      </p:sp>
      <p:sp>
        <p:nvSpPr>
          <p:cNvPr id="27670" name="Rectangle 36"/>
          <p:cNvSpPr>
            <a:spLocks noChangeAspect="1" noChangeArrowheads="1"/>
          </p:cNvSpPr>
          <p:nvPr/>
        </p:nvSpPr>
        <p:spPr bwMode="auto">
          <a:xfrm>
            <a:off x="3033713" y="4246563"/>
            <a:ext cx="628650" cy="3587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7671" name="Rectangle 37"/>
          <p:cNvSpPr>
            <a:spLocks noChangeAspect="1" noChangeArrowheads="1"/>
          </p:cNvSpPr>
          <p:nvPr/>
        </p:nvSpPr>
        <p:spPr bwMode="auto">
          <a:xfrm>
            <a:off x="3662363" y="4246563"/>
            <a:ext cx="627062" cy="3587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7672" name="Rectangle 38"/>
          <p:cNvSpPr>
            <a:spLocks noChangeAspect="1" noChangeArrowheads="1"/>
          </p:cNvSpPr>
          <p:nvPr/>
        </p:nvSpPr>
        <p:spPr bwMode="auto">
          <a:xfrm>
            <a:off x="4289425" y="4246563"/>
            <a:ext cx="627063" cy="3587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7673" name="Rectangle 39"/>
          <p:cNvSpPr>
            <a:spLocks noChangeAspect="1" noChangeArrowheads="1"/>
          </p:cNvSpPr>
          <p:nvPr/>
        </p:nvSpPr>
        <p:spPr bwMode="auto">
          <a:xfrm>
            <a:off x="4916488" y="4246563"/>
            <a:ext cx="627062" cy="3587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7674" name="Rectangle 40"/>
          <p:cNvSpPr>
            <a:spLocks noChangeAspect="1" noChangeArrowheads="1"/>
          </p:cNvSpPr>
          <p:nvPr/>
        </p:nvSpPr>
        <p:spPr bwMode="auto">
          <a:xfrm>
            <a:off x="5543550" y="4246563"/>
            <a:ext cx="628650" cy="3587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7675" name="Rectangle 41"/>
          <p:cNvSpPr>
            <a:spLocks noChangeAspect="1" noChangeArrowheads="1"/>
          </p:cNvSpPr>
          <p:nvPr/>
        </p:nvSpPr>
        <p:spPr bwMode="auto">
          <a:xfrm>
            <a:off x="3033713" y="3886200"/>
            <a:ext cx="313848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 i="1"/>
              <a:t>Songs</a:t>
            </a:r>
            <a:endParaRPr kumimoji="0" lang="en-US" sz="1400" i="1">
              <a:solidFill>
                <a:schemeClr val="bg1"/>
              </a:solidFill>
            </a:endParaRPr>
          </a:p>
        </p:txBody>
      </p:sp>
      <p:sp>
        <p:nvSpPr>
          <p:cNvPr id="27677" name="Text Box 47"/>
          <p:cNvSpPr txBox="1">
            <a:spLocks noChangeArrowheads="1"/>
          </p:cNvSpPr>
          <p:nvPr/>
        </p:nvSpPr>
        <p:spPr bwMode="auto">
          <a:xfrm>
            <a:off x="7008813" y="4505325"/>
            <a:ext cx="1177925" cy="6842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u="sng"/>
              <a:t>Inversions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/>
              <a:t>3-2, 4-2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Counting Inversions:  Divide-and-Conquer</a:t>
            </a:r>
          </a:p>
        </p:txBody>
      </p:sp>
      <p:sp>
        <p:nvSpPr>
          <p:cNvPr id="28676" name="Rectangle 4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 smtClean="0"/>
              <a:t>Divide-and-conquer.</a:t>
            </a:r>
          </a:p>
        </p:txBody>
      </p:sp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83385B-CEF3-4379-8A1C-1F04C773D348}" type="slidenum">
              <a:rPr lang="en-US"/>
              <a:pPr/>
              <a:t>45</a:t>
            </a:fld>
            <a:endParaRPr lang="en-US" sz="1400"/>
          </a:p>
        </p:txBody>
      </p:sp>
      <p:sp>
        <p:nvSpPr>
          <p:cNvPr id="28677" name="Rectangle 109"/>
          <p:cNvSpPr>
            <a:spLocks noChangeAspect="1" noChangeArrowheads="1"/>
          </p:cNvSpPr>
          <p:nvPr/>
        </p:nvSpPr>
        <p:spPr bwMode="auto">
          <a:xfrm>
            <a:off x="1685925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4</a:t>
            </a:r>
          </a:p>
        </p:txBody>
      </p:sp>
      <p:sp>
        <p:nvSpPr>
          <p:cNvPr id="28678" name="Rectangle 110"/>
          <p:cNvSpPr>
            <a:spLocks noChangeAspect="1" noChangeArrowheads="1"/>
          </p:cNvSpPr>
          <p:nvPr/>
        </p:nvSpPr>
        <p:spPr bwMode="auto">
          <a:xfrm>
            <a:off x="2111375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8</a:t>
            </a:r>
          </a:p>
        </p:txBody>
      </p:sp>
      <p:sp>
        <p:nvSpPr>
          <p:cNvPr id="28679" name="Rectangle 111"/>
          <p:cNvSpPr>
            <a:spLocks noChangeAspect="1" noChangeArrowheads="1"/>
          </p:cNvSpPr>
          <p:nvPr/>
        </p:nvSpPr>
        <p:spPr bwMode="auto">
          <a:xfrm>
            <a:off x="2538413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8680" name="Rectangle 112"/>
          <p:cNvSpPr>
            <a:spLocks noChangeAspect="1" noChangeArrowheads="1"/>
          </p:cNvSpPr>
          <p:nvPr/>
        </p:nvSpPr>
        <p:spPr bwMode="auto">
          <a:xfrm>
            <a:off x="2963863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8681" name="Rectangle 113"/>
          <p:cNvSpPr>
            <a:spLocks noChangeAspect="1" noChangeArrowheads="1"/>
          </p:cNvSpPr>
          <p:nvPr/>
        </p:nvSpPr>
        <p:spPr bwMode="auto">
          <a:xfrm>
            <a:off x="833438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</a:t>
            </a:r>
          </a:p>
        </p:txBody>
      </p:sp>
      <p:sp>
        <p:nvSpPr>
          <p:cNvPr id="28682" name="Rectangle 114"/>
          <p:cNvSpPr>
            <a:spLocks noChangeAspect="1" noChangeArrowheads="1"/>
          </p:cNvSpPr>
          <p:nvPr/>
        </p:nvSpPr>
        <p:spPr bwMode="auto">
          <a:xfrm>
            <a:off x="1258888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5</a:t>
            </a:r>
          </a:p>
        </p:txBody>
      </p:sp>
      <p:sp>
        <p:nvSpPr>
          <p:cNvPr id="28683" name="Rectangle 115"/>
          <p:cNvSpPr>
            <a:spLocks noChangeAspect="1" noChangeArrowheads="1"/>
          </p:cNvSpPr>
          <p:nvPr/>
        </p:nvSpPr>
        <p:spPr bwMode="auto">
          <a:xfrm>
            <a:off x="4243388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12</a:t>
            </a:r>
          </a:p>
        </p:txBody>
      </p:sp>
      <p:sp>
        <p:nvSpPr>
          <p:cNvPr id="28684" name="Rectangle 116"/>
          <p:cNvSpPr>
            <a:spLocks noChangeAspect="1" noChangeArrowheads="1"/>
          </p:cNvSpPr>
          <p:nvPr/>
        </p:nvSpPr>
        <p:spPr bwMode="auto">
          <a:xfrm>
            <a:off x="4670425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8685" name="Rectangle 117"/>
          <p:cNvSpPr>
            <a:spLocks noChangeAspect="1" noChangeArrowheads="1"/>
          </p:cNvSpPr>
          <p:nvPr/>
        </p:nvSpPr>
        <p:spPr bwMode="auto">
          <a:xfrm>
            <a:off x="5095875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8686" name="Rectangle 118"/>
          <p:cNvSpPr>
            <a:spLocks noChangeAspect="1" noChangeArrowheads="1"/>
          </p:cNvSpPr>
          <p:nvPr/>
        </p:nvSpPr>
        <p:spPr bwMode="auto">
          <a:xfrm>
            <a:off x="5522913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8687" name="Rectangle 119"/>
          <p:cNvSpPr>
            <a:spLocks noChangeAspect="1" noChangeArrowheads="1"/>
          </p:cNvSpPr>
          <p:nvPr/>
        </p:nvSpPr>
        <p:spPr bwMode="auto">
          <a:xfrm>
            <a:off x="3390900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6</a:t>
            </a:r>
          </a:p>
        </p:txBody>
      </p:sp>
      <p:sp>
        <p:nvSpPr>
          <p:cNvPr id="28688" name="Rectangle 120"/>
          <p:cNvSpPr>
            <a:spLocks noChangeAspect="1" noChangeArrowheads="1"/>
          </p:cNvSpPr>
          <p:nvPr/>
        </p:nvSpPr>
        <p:spPr bwMode="auto">
          <a:xfrm>
            <a:off x="3817938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Counting Inversions:  Divide-and-Conquer</a:t>
            </a:r>
          </a:p>
        </p:txBody>
      </p:sp>
      <p:sp>
        <p:nvSpPr>
          <p:cNvPr id="29700" name="Rectangle 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 smtClean="0"/>
              <a:t>Divide-and-conquer.</a:t>
            </a:r>
          </a:p>
          <a:p>
            <a:pPr lvl="1"/>
            <a:r>
              <a:rPr lang="en-US" sz="1800" smtClean="0">
                <a:solidFill>
                  <a:schemeClr val="accent1"/>
                </a:solidFill>
              </a:rPr>
              <a:t>Divide</a:t>
            </a:r>
            <a:r>
              <a:rPr lang="en-US" sz="1800" smtClean="0"/>
              <a:t>:  separate list into two pieces.</a:t>
            </a:r>
          </a:p>
          <a:p>
            <a:pPr lvl="1"/>
            <a:endParaRPr lang="en-US" sz="1800" smtClean="0"/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58231E-579B-437C-8826-7FE19A9986A9}" type="slidenum">
              <a:rPr lang="en-US"/>
              <a:pPr/>
              <a:t>46</a:t>
            </a:fld>
            <a:endParaRPr lang="en-US" sz="1400"/>
          </a:p>
        </p:txBody>
      </p:sp>
      <p:sp>
        <p:nvSpPr>
          <p:cNvPr id="29701" name="Rectangle 112"/>
          <p:cNvSpPr>
            <a:spLocks noChangeAspect="1" noChangeArrowheads="1"/>
          </p:cNvSpPr>
          <p:nvPr/>
        </p:nvSpPr>
        <p:spPr bwMode="auto">
          <a:xfrm>
            <a:off x="1685925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4</a:t>
            </a:r>
          </a:p>
        </p:txBody>
      </p:sp>
      <p:sp>
        <p:nvSpPr>
          <p:cNvPr id="29702" name="Rectangle 113"/>
          <p:cNvSpPr>
            <a:spLocks noChangeAspect="1" noChangeArrowheads="1"/>
          </p:cNvSpPr>
          <p:nvPr/>
        </p:nvSpPr>
        <p:spPr bwMode="auto">
          <a:xfrm>
            <a:off x="2111375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8</a:t>
            </a:r>
          </a:p>
        </p:txBody>
      </p:sp>
      <p:sp>
        <p:nvSpPr>
          <p:cNvPr id="29703" name="Rectangle 114"/>
          <p:cNvSpPr>
            <a:spLocks noChangeAspect="1" noChangeArrowheads="1"/>
          </p:cNvSpPr>
          <p:nvPr/>
        </p:nvSpPr>
        <p:spPr bwMode="auto">
          <a:xfrm>
            <a:off x="2538413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9704" name="Rectangle 115"/>
          <p:cNvSpPr>
            <a:spLocks noChangeAspect="1" noChangeArrowheads="1"/>
          </p:cNvSpPr>
          <p:nvPr/>
        </p:nvSpPr>
        <p:spPr bwMode="auto">
          <a:xfrm>
            <a:off x="2963863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9705" name="Rectangle 116"/>
          <p:cNvSpPr>
            <a:spLocks noChangeAspect="1" noChangeArrowheads="1"/>
          </p:cNvSpPr>
          <p:nvPr/>
        </p:nvSpPr>
        <p:spPr bwMode="auto">
          <a:xfrm>
            <a:off x="833438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</a:t>
            </a:r>
          </a:p>
        </p:txBody>
      </p:sp>
      <p:sp>
        <p:nvSpPr>
          <p:cNvPr id="29706" name="Rectangle 117"/>
          <p:cNvSpPr>
            <a:spLocks noChangeAspect="1" noChangeArrowheads="1"/>
          </p:cNvSpPr>
          <p:nvPr/>
        </p:nvSpPr>
        <p:spPr bwMode="auto">
          <a:xfrm>
            <a:off x="1258888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5</a:t>
            </a:r>
          </a:p>
        </p:txBody>
      </p:sp>
      <p:sp>
        <p:nvSpPr>
          <p:cNvPr id="29707" name="Rectangle 118"/>
          <p:cNvSpPr>
            <a:spLocks noChangeAspect="1" noChangeArrowheads="1"/>
          </p:cNvSpPr>
          <p:nvPr/>
        </p:nvSpPr>
        <p:spPr bwMode="auto">
          <a:xfrm>
            <a:off x="4243388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12</a:t>
            </a:r>
          </a:p>
        </p:txBody>
      </p:sp>
      <p:sp>
        <p:nvSpPr>
          <p:cNvPr id="29708" name="Rectangle 119"/>
          <p:cNvSpPr>
            <a:spLocks noChangeAspect="1" noChangeArrowheads="1"/>
          </p:cNvSpPr>
          <p:nvPr/>
        </p:nvSpPr>
        <p:spPr bwMode="auto">
          <a:xfrm>
            <a:off x="4670425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9709" name="Rectangle 120"/>
          <p:cNvSpPr>
            <a:spLocks noChangeAspect="1" noChangeArrowheads="1"/>
          </p:cNvSpPr>
          <p:nvPr/>
        </p:nvSpPr>
        <p:spPr bwMode="auto">
          <a:xfrm>
            <a:off x="5095875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9710" name="Rectangle 121"/>
          <p:cNvSpPr>
            <a:spLocks noChangeAspect="1" noChangeArrowheads="1"/>
          </p:cNvSpPr>
          <p:nvPr/>
        </p:nvSpPr>
        <p:spPr bwMode="auto">
          <a:xfrm>
            <a:off x="5522913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9711" name="Rectangle 122"/>
          <p:cNvSpPr>
            <a:spLocks noChangeAspect="1" noChangeArrowheads="1"/>
          </p:cNvSpPr>
          <p:nvPr/>
        </p:nvSpPr>
        <p:spPr bwMode="auto">
          <a:xfrm>
            <a:off x="3390900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6</a:t>
            </a:r>
          </a:p>
        </p:txBody>
      </p:sp>
      <p:sp>
        <p:nvSpPr>
          <p:cNvPr id="29712" name="Rectangle 123"/>
          <p:cNvSpPr>
            <a:spLocks noChangeAspect="1" noChangeArrowheads="1"/>
          </p:cNvSpPr>
          <p:nvPr/>
        </p:nvSpPr>
        <p:spPr bwMode="auto">
          <a:xfrm>
            <a:off x="3817938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9</a:t>
            </a:r>
          </a:p>
        </p:txBody>
      </p:sp>
      <p:sp>
        <p:nvSpPr>
          <p:cNvPr id="29713" name="Rectangle 124"/>
          <p:cNvSpPr>
            <a:spLocks noChangeAspect="1" noChangeArrowheads="1"/>
          </p:cNvSpPr>
          <p:nvPr/>
        </p:nvSpPr>
        <p:spPr bwMode="auto">
          <a:xfrm>
            <a:off x="1614488" y="4003675"/>
            <a:ext cx="427037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9714" name="Rectangle 125"/>
          <p:cNvSpPr>
            <a:spLocks noChangeAspect="1" noChangeArrowheads="1"/>
          </p:cNvSpPr>
          <p:nvPr/>
        </p:nvSpPr>
        <p:spPr bwMode="auto">
          <a:xfrm>
            <a:off x="2041525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9715" name="Rectangle 126"/>
          <p:cNvSpPr>
            <a:spLocks noChangeAspect="1" noChangeArrowheads="1"/>
          </p:cNvSpPr>
          <p:nvPr/>
        </p:nvSpPr>
        <p:spPr bwMode="auto">
          <a:xfrm>
            <a:off x="2466975" y="4003675"/>
            <a:ext cx="427038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9716" name="Rectangle 127"/>
          <p:cNvSpPr>
            <a:spLocks noChangeAspect="1" noChangeArrowheads="1"/>
          </p:cNvSpPr>
          <p:nvPr/>
        </p:nvSpPr>
        <p:spPr bwMode="auto">
          <a:xfrm>
            <a:off x="2894013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717" name="Rectangle 128"/>
          <p:cNvSpPr>
            <a:spLocks noChangeAspect="1" noChangeArrowheads="1"/>
          </p:cNvSpPr>
          <p:nvPr/>
        </p:nvSpPr>
        <p:spPr bwMode="auto">
          <a:xfrm>
            <a:off x="762000" y="4003675"/>
            <a:ext cx="427038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718" name="Rectangle 129"/>
          <p:cNvSpPr>
            <a:spLocks noChangeAspect="1" noChangeArrowheads="1"/>
          </p:cNvSpPr>
          <p:nvPr/>
        </p:nvSpPr>
        <p:spPr bwMode="auto">
          <a:xfrm>
            <a:off x="1189038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9719" name="Rectangle 130"/>
          <p:cNvSpPr>
            <a:spLocks noChangeAspect="1" noChangeArrowheads="1"/>
          </p:cNvSpPr>
          <p:nvPr/>
        </p:nvSpPr>
        <p:spPr bwMode="auto">
          <a:xfrm>
            <a:off x="4314825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9720" name="Rectangle 131"/>
          <p:cNvSpPr>
            <a:spLocks noChangeAspect="1" noChangeArrowheads="1"/>
          </p:cNvSpPr>
          <p:nvPr/>
        </p:nvSpPr>
        <p:spPr bwMode="auto">
          <a:xfrm>
            <a:off x="4740275" y="4003675"/>
            <a:ext cx="427038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9721" name="Rectangle 132"/>
          <p:cNvSpPr>
            <a:spLocks noChangeAspect="1" noChangeArrowheads="1"/>
          </p:cNvSpPr>
          <p:nvPr/>
        </p:nvSpPr>
        <p:spPr bwMode="auto">
          <a:xfrm>
            <a:off x="5167313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722" name="Rectangle 133"/>
          <p:cNvSpPr>
            <a:spLocks noChangeAspect="1" noChangeArrowheads="1"/>
          </p:cNvSpPr>
          <p:nvPr/>
        </p:nvSpPr>
        <p:spPr bwMode="auto">
          <a:xfrm>
            <a:off x="5592763" y="4003675"/>
            <a:ext cx="427037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9723" name="Rectangle 134"/>
          <p:cNvSpPr>
            <a:spLocks noChangeAspect="1" noChangeArrowheads="1"/>
          </p:cNvSpPr>
          <p:nvPr/>
        </p:nvSpPr>
        <p:spPr bwMode="auto">
          <a:xfrm>
            <a:off x="3462338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9724" name="Rectangle 135"/>
          <p:cNvSpPr>
            <a:spLocks noChangeAspect="1" noChangeArrowheads="1"/>
          </p:cNvSpPr>
          <p:nvPr/>
        </p:nvSpPr>
        <p:spPr bwMode="auto">
          <a:xfrm>
            <a:off x="3887788" y="4003675"/>
            <a:ext cx="427037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9725" name="Text Box 138"/>
          <p:cNvSpPr txBox="1">
            <a:spLocks noChangeArrowheads="1"/>
          </p:cNvSpPr>
          <p:nvPr/>
        </p:nvSpPr>
        <p:spPr bwMode="auto">
          <a:xfrm>
            <a:off x="6553200" y="3259138"/>
            <a:ext cx="1365250" cy="3397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Divide:  O(1).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Counting Inversions:  Divide-and-Conquer</a:t>
            </a:r>
          </a:p>
        </p:txBody>
      </p:sp>
      <p:sp>
        <p:nvSpPr>
          <p:cNvPr id="30724" name="Rectangle 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 smtClean="0"/>
              <a:t>Divide-and-conquer.</a:t>
            </a:r>
          </a:p>
          <a:p>
            <a:pPr lvl="1"/>
            <a:r>
              <a:rPr lang="en-US" sz="1800" smtClean="0"/>
              <a:t>Divide:  separate list into two pieces.</a:t>
            </a:r>
          </a:p>
          <a:p>
            <a:pPr lvl="1"/>
            <a:r>
              <a:rPr lang="en-US" sz="1800" smtClean="0">
                <a:solidFill>
                  <a:schemeClr val="accent1"/>
                </a:solidFill>
              </a:rPr>
              <a:t>Conquer</a:t>
            </a:r>
            <a:r>
              <a:rPr lang="en-US" sz="1800" smtClean="0"/>
              <a:t>: recursively count inversions in each half.</a:t>
            </a:r>
          </a:p>
          <a:p>
            <a:pPr lvl="1"/>
            <a:endParaRPr lang="en-US" sz="1800" smtClean="0"/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8FB021-559C-4ABA-9D09-969B8621A6B0}" type="slidenum">
              <a:rPr lang="en-US"/>
              <a:pPr/>
              <a:t>47</a:t>
            </a:fld>
            <a:endParaRPr lang="en-US" sz="1400"/>
          </a:p>
        </p:txBody>
      </p:sp>
      <p:sp>
        <p:nvSpPr>
          <p:cNvPr id="30725" name="Rectangle 88"/>
          <p:cNvSpPr>
            <a:spLocks noChangeAspect="1" noChangeArrowheads="1"/>
          </p:cNvSpPr>
          <p:nvPr/>
        </p:nvSpPr>
        <p:spPr bwMode="auto">
          <a:xfrm>
            <a:off x="1685925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4</a:t>
            </a:r>
          </a:p>
        </p:txBody>
      </p:sp>
      <p:sp>
        <p:nvSpPr>
          <p:cNvPr id="30726" name="Rectangle 89"/>
          <p:cNvSpPr>
            <a:spLocks noChangeAspect="1" noChangeArrowheads="1"/>
          </p:cNvSpPr>
          <p:nvPr/>
        </p:nvSpPr>
        <p:spPr bwMode="auto">
          <a:xfrm>
            <a:off x="2111375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8</a:t>
            </a:r>
          </a:p>
        </p:txBody>
      </p:sp>
      <p:sp>
        <p:nvSpPr>
          <p:cNvPr id="30727" name="Rectangle 90"/>
          <p:cNvSpPr>
            <a:spLocks noChangeAspect="1" noChangeArrowheads="1"/>
          </p:cNvSpPr>
          <p:nvPr/>
        </p:nvSpPr>
        <p:spPr bwMode="auto">
          <a:xfrm>
            <a:off x="2538413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30728" name="Rectangle 91"/>
          <p:cNvSpPr>
            <a:spLocks noChangeAspect="1" noChangeArrowheads="1"/>
          </p:cNvSpPr>
          <p:nvPr/>
        </p:nvSpPr>
        <p:spPr bwMode="auto">
          <a:xfrm>
            <a:off x="2963863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30729" name="Rectangle 92"/>
          <p:cNvSpPr>
            <a:spLocks noChangeAspect="1" noChangeArrowheads="1"/>
          </p:cNvSpPr>
          <p:nvPr/>
        </p:nvSpPr>
        <p:spPr bwMode="auto">
          <a:xfrm>
            <a:off x="833438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</a:t>
            </a:r>
          </a:p>
        </p:txBody>
      </p:sp>
      <p:sp>
        <p:nvSpPr>
          <p:cNvPr id="30730" name="Rectangle 93"/>
          <p:cNvSpPr>
            <a:spLocks noChangeAspect="1" noChangeArrowheads="1"/>
          </p:cNvSpPr>
          <p:nvPr/>
        </p:nvSpPr>
        <p:spPr bwMode="auto">
          <a:xfrm>
            <a:off x="1258888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5</a:t>
            </a:r>
          </a:p>
        </p:txBody>
      </p:sp>
      <p:sp>
        <p:nvSpPr>
          <p:cNvPr id="30731" name="Rectangle 94"/>
          <p:cNvSpPr>
            <a:spLocks noChangeAspect="1" noChangeArrowheads="1"/>
          </p:cNvSpPr>
          <p:nvPr/>
        </p:nvSpPr>
        <p:spPr bwMode="auto">
          <a:xfrm>
            <a:off x="4243388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12</a:t>
            </a:r>
          </a:p>
        </p:txBody>
      </p:sp>
      <p:sp>
        <p:nvSpPr>
          <p:cNvPr id="30732" name="Rectangle 95"/>
          <p:cNvSpPr>
            <a:spLocks noChangeAspect="1" noChangeArrowheads="1"/>
          </p:cNvSpPr>
          <p:nvPr/>
        </p:nvSpPr>
        <p:spPr bwMode="auto">
          <a:xfrm>
            <a:off x="4670425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30733" name="Rectangle 96"/>
          <p:cNvSpPr>
            <a:spLocks noChangeAspect="1" noChangeArrowheads="1"/>
          </p:cNvSpPr>
          <p:nvPr/>
        </p:nvSpPr>
        <p:spPr bwMode="auto">
          <a:xfrm>
            <a:off x="5095875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30734" name="Rectangle 97"/>
          <p:cNvSpPr>
            <a:spLocks noChangeAspect="1" noChangeArrowheads="1"/>
          </p:cNvSpPr>
          <p:nvPr/>
        </p:nvSpPr>
        <p:spPr bwMode="auto">
          <a:xfrm>
            <a:off x="5522913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30735" name="Rectangle 98"/>
          <p:cNvSpPr>
            <a:spLocks noChangeAspect="1" noChangeArrowheads="1"/>
          </p:cNvSpPr>
          <p:nvPr/>
        </p:nvSpPr>
        <p:spPr bwMode="auto">
          <a:xfrm>
            <a:off x="3390900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6</a:t>
            </a:r>
          </a:p>
        </p:txBody>
      </p:sp>
      <p:sp>
        <p:nvSpPr>
          <p:cNvPr id="30736" name="Rectangle 99"/>
          <p:cNvSpPr>
            <a:spLocks noChangeAspect="1" noChangeArrowheads="1"/>
          </p:cNvSpPr>
          <p:nvPr/>
        </p:nvSpPr>
        <p:spPr bwMode="auto">
          <a:xfrm>
            <a:off x="3817938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9</a:t>
            </a:r>
          </a:p>
        </p:txBody>
      </p:sp>
      <p:sp>
        <p:nvSpPr>
          <p:cNvPr id="30737" name="Rectangle 100"/>
          <p:cNvSpPr>
            <a:spLocks noChangeAspect="1" noChangeArrowheads="1"/>
          </p:cNvSpPr>
          <p:nvPr/>
        </p:nvSpPr>
        <p:spPr bwMode="auto">
          <a:xfrm>
            <a:off x="1614488" y="4003675"/>
            <a:ext cx="427037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0738" name="Rectangle 101"/>
          <p:cNvSpPr>
            <a:spLocks noChangeAspect="1" noChangeArrowheads="1"/>
          </p:cNvSpPr>
          <p:nvPr/>
        </p:nvSpPr>
        <p:spPr bwMode="auto">
          <a:xfrm>
            <a:off x="2041525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0739" name="Rectangle 102"/>
          <p:cNvSpPr>
            <a:spLocks noChangeAspect="1" noChangeArrowheads="1"/>
          </p:cNvSpPr>
          <p:nvPr/>
        </p:nvSpPr>
        <p:spPr bwMode="auto">
          <a:xfrm>
            <a:off x="2466975" y="4003675"/>
            <a:ext cx="427038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0740" name="Rectangle 103"/>
          <p:cNvSpPr>
            <a:spLocks noChangeAspect="1" noChangeArrowheads="1"/>
          </p:cNvSpPr>
          <p:nvPr/>
        </p:nvSpPr>
        <p:spPr bwMode="auto">
          <a:xfrm>
            <a:off x="2894013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741" name="Rectangle 104"/>
          <p:cNvSpPr>
            <a:spLocks noChangeAspect="1" noChangeArrowheads="1"/>
          </p:cNvSpPr>
          <p:nvPr/>
        </p:nvSpPr>
        <p:spPr bwMode="auto">
          <a:xfrm>
            <a:off x="762000" y="4003675"/>
            <a:ext cx="427038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742" name="Rectangle 105"/>
          <p:cNvSpPr>
            <a:spLocks noChangeAspect="1" noChangeArrowheads="1"/>
          </p:cNvSpPr>
          <p:nvPr/>
        </p:nvSpPr>
        <p:spPr bwMode="auto">
          <a:xfrm>
            <a:off x="1189038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0743" name="Rectangle 106"/>
          <p:cNvSpPr>
            <a:spLocks noChangeAspect="1" noChangeArrowheads="1"/>
          </p:cNvSpPr>
          <p:nvPr/>
        </p:nvSpPr>
        <p:spPr bwMode="auto">
          <a:xfrm>
            <a:off x="4314825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0744" name="Rectangle 107"/>
          <p:cNvSpPr>
            <a:spLocks noChangeAspect="1" noChangeArrowheads="1"/>
          </p:cNvSpPr>
          <p:nvPr/>
        </p:nvSpPr>
        <p:spPr bwMode="auto">
          <a:xfrm>
            <a:off x="4740275" y="4003675"/>
            <a:ext cx="427038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0745" name="Rectangle 108"/>
          <p:cNvSpPr>
            <a:spLocks noChangeAspect="1" noChangeArrowheads="1"/>
          </p:cNvSpPr>
          <p:nvPr/>
        </p:nvSpPr>
        <p:spPr bwMode="auto">
          <a:xfrm>
            <a:off x="5167313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746" name="Rectangle 109"/>
          <p:cNvSpPr>
            <a:spLocks noChangeAspect="1" noChangeArrowheads="1"/>
          </p:cNvSpPr>
          <p:nvPr/>
        </p:nvSpPr>
        <p:spPr bwMode="auto">
          <a:xfrm>
            <a:off x="5592763" y="4003675"/>
            <a:ext cx="427037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0747" name="Rectangle 110"/>
          <p:cNvSpPr>
            <a:spLocks noChangeAspect="1" noChangeArrowheads="1"/>
          </p:cNvSpPr>
          <p:nvPr/>
        </p:nvSpPr>
        <p:spPr bwMode="auto">
          <a:xfrm>
            <a:off x="3462338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0748" name="Rectangle 111"/>
          <p:cNvSpPr>
            <a:spLocks noChangeAspect="1" noChangeArrowheads="1"/>
          </p:cNvSpPr>
          <p:nvPr/>
        </p:nvSpPr>
        <p:spPr bwMode="auto">
          <a:xfrm>
            <a:off x="3887788" y="4003675"/>
            <a:ext cx="427037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749" name="Text Box 113"/>
          <p:cNvSpPr txBox="1">
            <a:spLocks noChangeArrowheads="1"/>
          </p:cNvSpPr>
          <p:nvPr/>
        </p:nvSpPr>
        <p:spPr bwMode="auto">
          <a:xfrm>
            <a:off x="909638" y="4402138"/>
            <a:ext cx="1982787" cy="3397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5 blue-blue inversions</a:t>
            </a:r>
          </a:p>
        </p:txBody>
      </p:sp>
      <p:sp>
        <p:nvSpPr>
          <p:cNvPr id="30750" name="Text Box 114"/>
          <p:cNvSpPr txBox="1">
            <a:spLocks noChangeArrowheads="1"/>
          </p:cNvSpPr>
          <p:nvPr/>
        </p:nvSpPr>
        <p:spPr bwMode="auto">
          <a:xfrm>
            <a:off x="3681413" y="4402138"/>
            <a:ext cx="2230437" cy="3397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8 green-green inversions</a:t>
            </a:r>
          </a:p>
        </p:txBody>
      </p:sp>
      <p:sp>
        <p:nvSpPr>
          <p:cNvPr id="30751" name="Text Box 116"/>
          <p:cNvSpPr txBox="1">
            <a:spLocks noChangeArrowheads="1"/>
          </p:cNvSpPr>
          <p:nvPr/>
        </p:nvSpPr>
        <p:spPr bwMode="auto">
          <a:xfrm>
            <a:off x="6553200" y="3259138"/>
            <a:ext cx="1365250" cy="3397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Divide:  O(1).</a:t>
            </a:r>
          </a:p>
        </p:txBody>
      </p:sp>
      <p:sp>
        <p:nvSpPr>
          <p:cNvPr id="30752" name="Text Box 117"/>
          <p:cNvSpPr txBox="1">
            <a:spLocks noChangeArrowheads="1"/>
          </p:cNvSpPr>
          <p:nvPr/>
        </p:nvSpPr>
        <p:spPr bwMode="auto">
          <a:xfrm>
            <a:off x="6553200" y="4037013"/>
            <a:ext cx="1981200" cy="3397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Conquer:  2T(n / 2)</a:t>
            </a:r>
          </a:p>
        </p:txBody>
      </p:sp>
      <p:sp>
        <p:nvSpPr>
          <p:cNvPr id="30753" name="Text Box 118"/>
          <p:cNvSpPr txBox="1">
            <a:spLocks noChangeArrowheads="1"/>
          </p:cNvSpPr>
          <p:nvPr/>
        </p:nvSpPr>
        <p:spPr bwMode="auto">
          <a:xfrm>
            <a:off x="762000" y="4752975"/>
            <a:ext cx="2438400" cy="38893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/>
              <a:t>5-4, 5-2, 4-2, 8-2, 10-2</a:t>
            </a:r>
          </a:p>
        </p:txBody>
      </p:sp>
      <p:sp>
        <p:nvSpPr>
          <p:cNvPr id="30754" name="Text Box 119"/>
          <p:cNvSpPr txBox="1">
            <a:spLocks noChangeArrowheads="1"/>
          </p:cNvSpPr>
          <p:nvPr/>
        </p:nvSpPr>
        <p:spPr bwMode="auto">
          <a:xfrm>
            <a:off x="3200400" y="4762500"/>
            <a:ext cx="4095750" cy="38893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/>
              <a:t>6-3, 9-3, 9-7, 12-3, 12-7, 12-11, 11-3, 11-7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Counting Inversions:  Divide-and-Conquer</a:t>
            </a:r>
          </a:p>
        </p:txBody>
      </p:sp>
      <p:sp>
        <p:nvSpPr>
          <p:cNvPr id="31748" name="Rectangle 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 smtClean="0"/>
              <a:t>Divide-and-conquer.</a:t>
            </a:r>
          </a:p>
          <a:p>
            <a:pPr lvl="1"/>
            <a:r>
              <a:rPr lang="en-US" sz="1800" smtClean="0"/>
              <a:t>Divide:  separate list into two pieces.</a:t>
            </a:r>
          </a:p>
          <a:p>
            <a:pPr lvl="1"/>
            <a:r>
              <a:rPr lang="en-US" sz="1800" smtClean="0"/>
              <a:t>Conquer: recursively count inversions in each half.</a:t>
            </a:r>
          </a:p>
          <a:p>
            <a:pPr lvl="1"/>
            <a:r>
              <a:rPr lang="en-US" sz="1800" smtClean="0">
                <a:solidFill>
                  <a:schemeClr val="accent1"/>
                </a:solidFill>
              </a:rPr>
              <a:t>Combine</a:t>
            </a:r>
            <a:r>
              <a:rPr lang="en-US" sz="1800" smtClean="0"/>
              <a:t>: count inversions where a</a:t>
            </a:r>
            <a:r>
              <a:rPr lang="en-US" sz="2000" baseline="-25000" smtClean="0"/>
              <a:t>i</a:t>
            </a:r>
            <a:r>
              <a:rPr lang="en-US" sz="1800" smtClean="0"/>
              <a:t> and a</a:t>
            </a:r>
            <a:r>
              <a:rPr lang="en-US" sz="2000" baseline="-25000" smtClean="0"/>
              <a:t>j</a:t>
            </a:r>
            <a:r>
              <a:rPr lang="en-US" sz="1800" smtClean="0"/>
              <a:t> are in different halves, and return sum of three quantities.</a:t>
            </a:r>
          </a:p>
          <a:p>
            <a:pPr lvl="1"/>
            <a:endParaRPr lang="en-US" sz="1800" smtClean="0"/>
          </a:p>
        </p:txBody>
      </p:sp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7052D1-7CF3-4409-A034-D24BE700895E}" type="slidenum">
              <a:rPr lang="en-US"/>
              <a:pPr/>
              <a:t>48</a:t>
            </a:fld>
            <a:endParaRPr lang="en-US" sz="1400"/>
          </a:p>
        </p:txBody>
      </p:sp>
      <p:sp>
        <p:nvSpPr>
          <p:cNvPr id="31749" name="Rectangle 41"/>
          <p:cNvSpPr>
            <a:spLocks noChangeAspect="1" noChangeArrowheads="1"/>
          </p:cNvSpPr>
          <p:nvPr/>
        </p:nvSpPr>
        <p:spPr bwMode="auto">
          <a:xfrm>
            <a:off x="1685925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4</a:t>
            </a:r>
          </a:p>
        </p:txBody>
      </p:sp>
      <p:sp>
        <p:nvSpPr>
          <p:cNvPr id="31750" name="Rectangle 42"/>
          <p:cNvSpPr>
            <a:spLocks noChangeAspect="1" noChangeArrowheads="1"/>
          </p:cNvSpPr>
          <p:nvPr/>
        </p:nvSpPr>
        <p:spPr bwMode="auto">
          <a:xfrm>
            <a:off x="2111375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8</a:t>
            </a:r>
          </a:p>
        </p:txBody>
      </p:sp>
      <p:sp>
        <p:nvSpPr>
          <p:cNvPr id="31751" name="Rectangle 43"/>
          <p:cNvSpPr>
            <a:spLocks noChangeAspect="1" noChangeArrowheads="1"/>
          </p:cNvSpPr>
          <p:nvPr/>
        </p:nvSpPr>
        <p:spPr bwMode="auto">
          <a:xfrm>
            <a:off x="2538413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31752" name="Rectangle 44"/>
          <p:cNvSpPr>
            <a:spLocks noChangeAspect="1" noChangeArrowheads="1"/>
          </p:cNvSpPr>
          <p:nvPr/>
        </p:nvSpPr>
        <p:spPr bwMode="auto">
          <a:xfrm>
            <a:off x="2963863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31753" name="Rectangle 45"/>
          <p:cNvSpPr>
            <a:spLocks noChangeAspect="1" noChangeArrowheads="1"/>
          </p:cNvSpPr>
          <p:nvPr/>
        </p:nvSpPr>
        <p:spPr bwMode="auto">
          <a:xfrm>
            <a:off x="833438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</a:t>
            </a:r>
          </a:p>
        </p:txBody>
      </p:sp>
      <p:sp>
        <p:nvSpPr>
          <p:cNvPr id="31754" name="Rectangle 46"/>
          <p:cNvSpPr>
            <a:spLocks noChangeAspect="1" noChangeArrowheads="1"/>
          </p:cNvSpPr>
          <p:nvPr/>
        </p:nvSpPr>
        <p:spPr bwMode="auto">
          <a:xfrm>
            <a:off x="1258888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5</a:t>
            </a:r>
          </a:p>
        </p:txBody>
      </p:sp>
      <p:sp>
        <p:nvSpPr>
          <p:cNvPr id="31755" name="Rectangle 47"/>
          <p:cNvSpPr>
            <a:spLocks noChangeAspect="1" noChangeArrowheads="1"/>
          </p:cNvSpPr>
          <p:nvPr/>
        </p:nvSpPr>
        <p:spPr bwMode="auto">
          <a:xfrm>
            <a:off x="4243388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12</a:t>
            </a:r>
          </a:p>
        </p:txBody>
      </p:sp>
      <p:sp>
        <p:nvSpPr>
          <p:cNvPr id="31756" name="Rectangle 48"/>
          <p:cNvSpPr>
            <a:spLocks noChangeAspect="1" noChangeArrowheads="1"/>
          </p:cNvSpPr>
          <p:nvPr/>
        </p:nvSpPr>
        <p:spPr bwMode="auto">
          <a:xfrm>
            <a:off x="4670425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31757" name="Rectangle 49"/>
          <p:cNvSpPr>
            <a:spLocks noChangeAspect="1" noChangeArrowheads="1"/>
          </p:cNvSpPr>
          <p:nvPr/>
        </p:nvSpPr>
        <p:spPr bwMode="auto">
          <a:xfrm>
            <a:off x="5095875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31758" name="Rectangle 50"/>
          <p:cNvSpPr>
            <a:spLocks noChangeAspect="1" noChangeArrowheads="1"/>
          </p:cNvSpPr>
          <p:nvPr/>
        </p:nvSpPr>
        <p:spPr bwMode="auto">
          <a:xfrm>
            <a:off x="5522913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31759" name="Rectangle 51"/>
          <p:cNvSpPr>
            <a:spLocks noChangeAspect="1" noChangeArrowheads="1"/>
          </p:cNvSpPr>
          <p:nvPr/>
        </p:nvSpPr>
        <p:spPr bwMode="auto">
          <a:xfrm>
            <a:off x="3390900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6</a:t>
            </a:r>
          </a:p>
        </p:txBody>
      </p:sp>
      <p:sp>
        <p:nvSpPr>
          <p:cNvPr id="31760" name="Rectangle 52"/>
          <p:cNvSpPr>
            <a:spLocks noChangeAspect="1" noChangeArrowheads="1"/>
          </p:cNvSpPr>
          <p:nvPr/>
        </p:nvSpPr>
        <p:spPr bwMode="auto">
          <a:xfrm>
            <a:off x="3817938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9</a:t>
            </a:r>
          </a:p>
        </p:txBody>
      </p:sp>
      <p:sp>
        <p:nvSpPr>
          <p:cNvPr id="31761" name="Rectangle 53"/>
          <p:cNvSpPr>
            <a:spLocks noChangeAspect="1" noChangeArrowheads="1"/>
          </p:cNvSpPr>
          <p:nvPr/>
        </p:nvSpPr>
        <p:spPr bwMode="auto">
          <a:xfrm>
            <a:off x="1614488" y="4003675"/>
            <a:ext cx="427037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762" name="Rectangle 54"/>
          <p:cNvSpPr>
            <a:spLocks noChangeAspect="1" noChangeArrowheads="1"/>
          </p:cNvSpPr>
          <p:nvPr/>
        </p:nvSpPr>
        <p:spPr bwMode="auto">
          <a:xfrm>
            <a:off x="2041525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763" name="Rectangle 55"/>
          <p:cNvSpPr>
            <a:spLocks noChangeAspect="1" noChangeArrowheads="1"/>
          </p:cNvSpPr>
          <p:nvPr/>
        </p:nvSpPr>
        <p:spPr bwMode="auto">
          <a:xfrm>
            <a:off x="2466975" y="4003675"/>
            <a:ext cx="427038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1764" name="Rectangle 56"/>
          <p:cNvSpPr>
            <a:spLocks noChangeAspect="1" noChangeArrowheads="1"/>
          </p:cNvSpPr>
          <p:nvPr/>
        </p:nvSpPr>
        <p:spPr bwMode="auto">
          <a:xfrm>
            <a:off x="2894013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765" name="Rectangle 57"/>
          <p:cNvSpPr>
            <a:spLocks noChangeAspect="1" noChangeArrowheads="1"/>
          </p:cNvSpPr>
          <p:nvPr/>
        </p:nvSpPr>
        <p:spPr bwMode="auto">
          <a:xfrm>
            <a:off x="762000" y="4003675"/>
            <a:ext cx="427038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766" name="Rectangle 58"/>
          <p:cNvSpPr>
            <a:spLocks noChangeAspect="1" noChangeArrowheads="1"/>
          </p:cNvSpPr>
          <p:nvPr/>
        </p:nvSpPr>
        <p:spPr bwMode="auto">
          <a:xfrm>
            <a:off x="1189038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1767" name="Rectangle 59"/>
          <p:cNvSpPr>
            <a:spLocks noChangeAspect="1" noChangeArrowheads="1"/>
          </p:cNvSpPr>
          <p:nvPr/>
        </p:nvSpPr>
        <p:spPr bwMode="auto">
          <a:xfrm>
            <a:off x="4314825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1768" name="Rectangle 60"/>
          <p:cNvSpPr>
            <a:spLocks noChangeAspect="1" noChangeArrowheads="1"/>
          </p:cNvSpPr>
          <p:nvPr/>
        </p:nvSpPr>
        <p:spPr bwMode="auto">
          <a:xfrm>
            <a:off x="4740275" y="4003675"/>
            <a:ext cx="427038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1769" name="Rectangle 61"/>
          <p:cNvSpPr>
            <a:spLocks noChangeAspect="1" noChangeArrowheads="1"/>
          </p:cNvSpPr>
          <p:nvPr/>
        </p:nvSpPr>
        <p:spPr bwMode="auto">
          <a:xfrm>
            <a:off x="5167313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770" name="Rectangle 62"/>
          <p:cNvSpPr>
            <a:spLocks noChangeAspect="1" noChangeArrowheads="1"/>
          </p:cNvSpPr>
          <p:nvPr/>
        </p:nvSpPr>
        <p:spPr bwMode="auto">
          <a:xfrm>
            <a:off x="5592763" y="4003675"/>
            <a:ext cx="427037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1771" name="Rectangle 63"/>
          <p:cNvSpPr>
            <a:spLocks noChangeAspect="1" noChangeArrowheads="1"/>
          </p:cNvSpPr>
          <p:nvPr/>
        </p:nvSpPr>
        <p:spPr bwMode="auto">
          <a:xfrm>
            <a:off x="3462338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1772" name="Rectangle 64"/>
          <p:cNvSpPr>
            <a:spLocks noChangeAspect="1" noChangeArrowheads="1"/>
          </p:cNvSpPr>
          <p:nvPr/>
        </p:nvSpPr>
        <p:spPr bwMode="auto">
          <a:xfrm>
            <a:off x="3887788" y="4003675"/>
            <a:ext cx="427037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1773" name="Text Box 66"/>
          <p:cNvSpPr txBox="1">
            <a:spLocks noChangeArrowheads="1"/>
          </p:cNvSpPr>
          <p:nvPr/>
        </p:nvSpPr>
        <p:spPr bwMode="auto">
          <a:xfrm>
            <a:off x="909638" y="4402138"/>
            <a:ext cx="1982787" cy="3397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5 blue-blue inversions</a:t>
            </a:r>
          </a:p>
        </p:txBody>
      </p:sp>
      <p:sp>
        <p:nvSpPr>
          <p:cNvPr id="31774" name="Text Box 67"/>
          <p:cNvSpPr txBox="1">
            <a:spLocks noChangeArrowheads="1"/>
          </p:cNvSpPr>
          <p:nvPr/>
        </p:nvSpPr>
        <p:spPr bwMode="auto">
          <a:xfrm>
            <a:off x="3681413" y="4402138"/>
            <a:ext cx="2230437" cy="3397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8 green-green inversions</a:t>
            </a:r>
          </a:p>
        </p:txBody>
      </p:sp>
      <p:sp>
        <p:nvSpPr>
          <p:cNvPr id="31775" name="Text Box 69"/>
          <p:cNvSpPr txBox="1">
            <a:spLocks noChangeArrowheads="1"/>
          </p:cNvSpPr>
          <p:nvPr/>
        </p:nvSpPr>
        <p:spPr bwMode="auto">
          <a:xfrm>
            <a:off x="6553200" y="3259138"/>
            <a:ext cx="1365250" cy="3397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Divide:  O(1).</a:t>
            </a:r>
          </a:p>
        </p:txBody>
      </p:sp>
      <p:sp>
        <p:nvSpPr>
          <p:cNvPr id="31776" name="Text Box 70"/>
          <p:cNvSpPr txBox="1">
            <a:spLocks noChangeArrowheads="1"/>
          </p:cNvSpPr>
          <p:nvPr/>
        </p:nvSpPr>
        <p:spPr bwMode="auto">
          <a:xfrm>
            <a:off x="6553200" y="4037013"/>
            <a:ext cx="1981200" cy="3397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Conquer:  2T(n / 2)</a:t>
            </a:r>
          </a:p>
        </p:txBody>
      </p:sp>
      <p:sp>
        <p:nvSpPr>
          <p:cNvPr id="31777" name="Text Box 72"/>
          <p:cNvSpPr txBox="1">
            <a:spLocks noChangeArrowheads="1"/>
          </p:cNvSpPr>
          <p:nvPr/>
        </p:nvSpPr>
        <p:spPr bwMode="auto">
          <a:xfrm>
            <a:off x="6553200" y="5149628"/>
            <a:ext cx="1676400" cy="30841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</a:rPr>
              <a:t>Combine:  ???</a:t>
            </a:r>
          </a:p>
        </p:txBody>
      </p:sp>
      <p:sp>
        <p:nvSpPr>
          <p:cNvPr id="31778" name="Text Box 73"/>
          <p:cNvSpPr txBox="1">
            <a:spLocks noChangeArrowheads="1"/>
          </p:cNvSpPr>
          <p:nvPr/>
        </p:nvSpPr>
        <p:spPr bwMode="auto">
          <a:xfrm>
            <a:off x="904875" y="4995863"/>
            <a:ext cx="5181600" cy="685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/>
              <a:t>9 blue-green inversions</a:t>
            </a:r>
          </a:p>
          <a:p>
            <a:pPr>
              <a:lnSpc>
                <a:spcPct val="120000"/>
              </a:lnSpc>
            </a:pPr>
            <a:r>
              <a:rPr lang="en-US" sz="1400"/>
              <a:t>5-3, 4-3, 8-6, 8-3, 8-7, 10-6, 10-9, 10-3, 10-7</a:t>
            </a:r>
          </a:p>
        </p:txBody>
      </p:sp>
      <p:sp>
        <p:nvSpPr>
          <p:cNvPr id="31779" name="Text Box 74"/>
          <p:cNvSpPr txBox="1">
            <a:spLocks noChangeArrowheads="1"/>
          </p:cNvSpPr>
          <p:nvPr/>
        </p:nvSpPr>
        <p:spPr bwMode="auto">
          <a:xfrm>
            <a:off x="1523999" y="5995214"/>
            <a:ext cx="3216275" cy="55399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 lIns="92075" tIns="91440" rIns="92075" bIns="9144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Total = 5 + 8 + 9 = 22.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Counting Inversions:  Divide-and-Conquer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1800" smtClean="0"/>
              <a:t>How can we combine the results in O(n) time?</a:t>
            </a:r>
          </a:p>
          <a:p>
            <a:pPr marL="0" indent="0">
              <a:buFont typeface="Monotype Sorts" pitchFamily="92" charset="2"/>
              <a:buNone/>
            </a:pPr>
            <a:endParaRPr lang="en-US" sz="1800" smtClean="0"/>
          </a:p>
          <a:p>
            <a:pPr marL="0" indent="0">
              <a:buFont typeface="Monotype Sorts" pitchFamily="92" charset="2"/>
              <a:buNone/>
            </a:pPr>
            <a:endParaRPr lang="en-US" sz="1800" smtClean="0"/>
          </a:p>
          <a:p>
            <a:pPr marL="0" indent="0">
              <a:buFont typeface="Monotype Sorts" pitchFamily="92" charset="2"/>
              <a:buNone/>
            </a:pPr>
            <a:endParaRPr lang="en-US" sz="1800" smtClean="0"/>
          </a:p>
          <a:p>
            <a:pPr marL="0" indent="0">
              <a:buFont typeface="Monotype Sorts" pitchFamily="92" charset="2"/>
              <a:buNone/>
            </a:pPr>
            <a:endParaRPr lang="en-US" sz="1800" smtClean="0"/>
          </a:p>
          <a:p>
            <a:pPr marL="0" indent="0">
              <a:buFont typeface="Monotype Sorts" pitchFamily="92" charset="2"/>
              <a:buNone/>
            </a:pPr>
            <a:endParaRPr lang="en-US" sz="1800" smtClean="0"/>
          </a:p>
          <a:p>
            <a:pPr marL="0" indent="0">
              <a:buFont typeface="Monotype Sorts" pitchFamily="92" charset="2"/>
              <a:buNone/>
            </a:pPr>
            <a:endParaRPr lang="en-US" sz="1800" smtClean="0"/>
          </a:p>
          <a:p>
            <a:pPr marL="0" indent="0" algn="ctr">
              <a:buFont typeface="Monotype Sorts" pitchFamily="92" charset="2"/>
              <a:buNone/>
            </a:pPr>
            <a:r>
              <a:rPr lang="en-US" smtClean="0"/>
              <a:t>!!!Try Yourself!!!</a:t>
            </a:r>
          </a:p>
        </p:txBody>
      </p:sp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F76C84-A074-4F8A-BDAE-77CDE96A2B1A}" type="slidenum">
              <a:rPr lang="en-US"/>
              <a:pPr/>
              <a:t>49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r>
              <a:rPr lang="en-US" smtClean="0"/>
              <a:t>Divide and Conquer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marL="533400" indent="-533400"/>
            <a:r>
              <a:rPr lang="en-US" smtClean="0"/>
              <a:t>Based on dividing problem into subproblems</a:t>
            </a:r>
          </a:p>
          <a:p>
            <a:pPr marL="533400" indent="-533400"/>
            <a:r>
              <a:rPr lang="en-US" smtClean="0"/>
              <a:t>Approach</a:t>
            </a:r>
          </a:p>
          <a:p>
            <a:pPr marL="1104900" lvl="1" indent="-457200">
              <a:buFont typeface="Wingdings" pitchFamily="2" charset="2"/>
              <a:buAutoNum type="arabicPeriod"/>
            </a:pPr>
            <a:r>
              <a:rPr lang="en-US" smtClean="0"/>
              <a:t>Divide problem into smaller subproblems </a:t>
            </a:r>
          </a:p>
          <a:p>
            <a:pPr marL="1504950" lvl="2" indent="-457200">
              <a:buFont typeface="Wingdings" pitchFamily="2" charset="2"/>
              <a:buBlip>
                <a:blip r:embed="rId3"/>
              </a:buBlip>
            </a:pPr>
            <a:r>
              <a:rPr lang="en-US" smtClean="0"/>
              <a:t>Subproblems must be of same type</a:t>
            </a:r>
          </a:p>
          <a:p>
            <a:pPr marL="1504950" lvl="2" indent="-457200">
              <a:buFont typeface="Wingdings" pitchFamily="2" charset="2"/>
              <a:buBlip>
                <a:blip r:embed="rId3"/>
              </a:buBlip>
            </a:pPr>
            <a:r>
              <a:rPr lang="en-US" smtClean="0"/>
              <a:t>Subproblems do not need to overlap</a:t>
            </a:r>
          </a:p>
          <a:p>
            <a:pPr marL="1104900" lvl="1" indent="-457200">
              <a:buFont typeface="Wingdings" pitchFamily="2" charset="2"/>
              <a:buAutoNum type="arabicPeriod"/>
            </a:pPr>
            <a:r>
              <a:rPr lang="en-US" smtClean="0"/>
              <a:t>Solve each subproblem recursively</a:t>
            </a:r>
          </a:p>
          <a:p>
            <a:pPr marL="1104900" lvl="1" indent="-457200">
              <a:buFont typeface="Wingdings" pitchFamily="2" charset="2"/>
              <a:buAutoNum type="arabicPeriod"/>
            </a:pPr>
            <a:r>
              <a:rPr lang="en-US" smtClean="0"/>
              <a:t>Combine solutions to solve original problem</a:t>
            </a:r>
          </a:p>
          <a:p>
            <a:pPr marL="533400" indent="-533400"/>
            <a:r>
              <a:rPr lang="en-US" smtClean="0"/>
              <a:t>Usually contains two or more recursive calls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!!!Try Yourself!!! – Algorithm to find </a:t>
            </a:r>
            <a:r>
              <a:rPr lang="en-US" dirty="0" smtClean="0"/>
              <a:t>Second </a:t>
            </a:r>
            <a:r>
              <a:rPr lang="en-US" dirty="0" smtClean="0"/>
              <a:t>MAX </a:t>
            </a:r>
            <a:r>
              <a:rPr lang="en-US" dirty="0" smtClean="0"/>
              <a:t>from an array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92" charset="2"/>
              <a:buNone/>
            </a:pPr>
            <a:r>
              <a:rPr lang="en-US" sz="2400" dirty="0" smtClean="0"/>
              <a:t>Derive an Divide &amp; Conquer algorithm to find the </a:t>
            </a:r>
            <a:r>
              <a:rPr lang="en-US" sz="2400" dirty="0" smtClean="0"/>
              <a:t>Second MAX </a:t>
            </a:r>
            <a:r>
              <a:rPr lang="en-US" sz="2400" dirty="0" smtClean="0"/>
              <a:t>from an array of N elements and find the complexity of your algorithm.</a:t>
            </a:r>
          </a:p>
          <a:p>
            <a:pPr marL="0" indent="0">
              <a:buFont typeface="Monotype Sorts" pitchFamily="92" charset="2"/>
              <a:buNone/>
            </a:pPr>
            <a:endParaRPr lang="en-US" sz="1800" dirty="0" smtClean="0"/>
          </a:p>
          <a:p>
            <a:pPr marL="0" indent="0">
              <a:buFont typeface="Monotype Sorts" pitchFamily="92" charset="2"/>
              <a:buNone/>
            </a:pPr>
            <a:endParaRPr lang="en-US" sz="1800" dirty="0" smtClean="0"/>
          </a:p>
        </p:txBody>
      </p:sp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1654CB-50C3-441F-B3D7-2A1EADE506A3}" type="slidenum">
              <a:rPr lang="en-US"/>
              <a:pPr/>
              <a:t>50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3BB0C3-E67C-45DB-9D32-4DA27679423A}" type="slidenum">
              <a:rPr lang="en-US"/>
              <a:pPr/>
              <a:t>51</a:t>
            </a:fld>
            <a:endParaRPr lang="en-US" sz="1400"/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2636838"/>
            <a:ext cx="8839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  <a:cs typeface="Times New Roman" pitchFamily="18" charset="0"/>
              </a:rPr>
              <a:t>!!!Try Yourself !!! - Two Dimensional Search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Monotype Sorts" pitchFamily="92" charset="2"/>
              <a:buNone/>
            </a:pPr>
            <a:r>
              <a:rPr lang="en-US" altLang="zh-TW" sz="1800" smtClean="0">
                <a:ea typeface="新細明體" charset="-120"/>
                <a:cs typeface="Times New Roman" pitchFamily="18" charset="0"/>
              </a:rPr>
              <a:t>You are given an m </a:t>
            </a:r>
            <a:r>
              <a:rPr lang="en-US" altLang="zh-TW" sz="1800" smtClean="0">
                <a:ea typeface="新細明體" charset="-120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TW" sz="1800" smtClean="0">
                <a:ea typeface="新細明體" charset="-120"/>
                <a:cs typeface="Times New Roman" pitchFamily="18" charset="0"/>
              </a:rPr>
              <a:t> n matrix of numbers A, sorted in increasing order within rows and within columns. Assume m = O(n). Design an algorithm that finds the location of an arbitrary value x, in the matrix or report that the item is not present. Is your algorithm optimal? </a:t>
            </a:r>
          </a:p>
          <a:p>
            <a:pPr marL="0" indent="0">
              <a:lnSpc>
                <a:spcPct val="90000"/>
              </a:lnSpc>
              <a:buFont typeface="Monotype Sorts" pitchFamily="92" charset="2"/>
              <a:buNone/>
            </a:pPr>
            <a:endParaRPr lang="en-US" altLang="zh-TW" sz="800" smtClean="0">
              <a:ea typeface="新細明體" charset="-120"/>
              <a:cs typeface="Times New Roman" pitchFamily="18" charset="0"/>
            </a:endParaRPr>
          </a:p>
        </p:txBody>
      </p:sp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64233B-80F2-4515-BF71-6EBC89700918}" type="slidenum">
              <a:rPr lang="en-US"/>
              <a:pPr/>
              <a:t>52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Divide and Conquer – Examples</a:t>
            </a:r>
          </a:p>
        </p:txBody>
      </p:sp>
      <p:sp>
        <p:nvSpPr>
          <p:cNvPr id="717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Binary Search</a:t>
            </a:r>
          </a:p>
          <a:p>
            <a:r>
              <a:rPr lang="en-US" smtClean="0"/>
              <a:t>Quicksort</a:t>
            </a:r>
          </a:p>
          <a:p>
            <a:pPr lvl="1"/>
            <a:r>
              <a:rPr lang="en-US" smtClean="0"/>
              <a:t>Partition array into two parts around pivot</a:t>
            </a:r>
          </a:p>
          <a:p>
            <a:pPr lvl="1"/>
            <a:r>
              <a:rPr lang="en-US" smtClean="0"/>
              <a:t>Recursively quicksort each part of array</a:t>
            </a:r>
          </a:p>
          <a:p>
            <a:pPr lvl="1"/>
            <a:r>
              <a:rPr lang="en-US" smtClean="0"/>
              <a:t>Concatenate solutions</a:t>
            </a:r>
          </a:p>
          <a:p>
            <a:r>
              <a:rPr lang="en-US" smtClean="0"/>
              <a:t>Mergesort</a:t>
            </a:r>
          </a:p>
          <a:p>
            <a:pPr lvl="1"/>
            <a:r>
              <a:rPr lang="en-US" smtClean="0"/>
              <a:t>Partition array into two parts</a:t>
            </a:r>
          </a:p>
          <a:p>
            <a:pPr lvl="1"/>
            <a:r>
              <a:rPr lang="en-US" smtClean="0"/>
              <a:t>Recursively mergesort each half</a:t>
            </a:r>
          </a:p>
          <a:p>
            <a:pPr lvl="1"/>
            <a:r>
              <a:rPr lang="en-US" smtClean="0"/>
              <a:t>Merge two sorted arrays into single sorted array</a:t>
            </a:r>
          </a:p>
          <a:p>
            <a:r>
              <a:rPr lang="en-US" smtClean="0"/>
              <a:t>Counting Inversion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Programming Algorithm</a:t>
            </a:r>
          </a:p>
        </p:txBody>
      </p:sp>
      <p:sp>
        <p:nvSpPr>
          <p:cNvPr id="239002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Based on remembering past results</a:t>
            </a:r>
          </a:p>
          <a:p>
            <a:r>
              <a:rPr lang="en-US" smtClean="0"/>
              <a:t>Approach</a:t>
            </a:r>
          </a:p>
          <a:p>
            <a:pPr lvl="1">
              <a:buFont typeface="Wingdings" pitchFamily="2" charset="2"/>
              <a:buAutoNum type="arabicPeriod"/>
            </a:pPr>
            <a:r>
              <a:rPr lang="en-US" smtClean="0"/>
              <a:t>Divide problem into smaller subproblems </a:t>
            </a:r>
          </a:p>
          <a:p>
            <a:pPr lvl="2">
              <a:buFont typeface="Wingdings" pitchFamily="2" charset="2"/>
              <a:buBlip>
                <a:blip r:embed="rId2"/>
              </a:buBlip>
            </a:pPr>
            <a:r>
              <a:rPr lang="en-US" smtClean="0"/>
              <a:t>Subproblems must be of same type</a:t>
            </a:r>
          </a:p>
          <a:p>
            <a:pPr lvl="2">
              <a:buFont typeface="Wingdings" pitchFamily="2" charset="2"/>
              <a:buBlip>
                <a:blip r:embed="rId2"/>
              </a:buBlip>
            </a:pPr>
            <a:r>
              <a:rPr lang="en-US" smtClean="0"/>
              <a:t>Subproblems must </a:t>
            </a:r>
            <a:r>
              <a:rPr lang="en-US" smtClean="0">
                <a:solidFill>
                  <a:srgbClr val="FF3300"/>
                </a:solidFill>
              </a:rPr>
              <a:t>overlap</a:t>
            </a:r>
          </a:p>
          <a:p>
            <a:pPr lvl="1">
              <a:buFont typeface="Wingdings" pitchFamily="2" charset="2"/>
              <a:buAutoNum type="arabicPeriod"/>
            </a:pPr>
            <a:r>
              <a:rPr lang="en-US" smtClean="0"/>
              <a:t>Solve each subproblem recursively</a:t>
            </a:r>
          </a:p>
          <a:p>
            <a:pPr lvl="2">
              <a:buFont typeface="Wingdings" pitchFamily="2" charset="2"/>
              <a:buBlip>
                <a:blip r:embed="rId2"/>
              </a:buBlip>
            </a:pPr>
            <a:r>
              <a:rPr lang="en-US" smtClean="0"/>
              <a:t>May simply look up solution</a:t>
            </a:r>
          </a:p>
          <a:p>
            <a:pPr lvl="1">
              <a:buFont typeface="Wingdings" pitchFamily="2" charset="2"/>
              <a:buAutoNum type="arabicPeriod"/>
            </a:pPr>
            <a:r>
              <a:rPr lang="en-US" smtClean="0"/>
              <a:t>Combine solutions into to solve original problem</a:t>
            </a:r>
          </a:p>
          <a:p>
            <a:pPr lvl="1">
              <a:buFont typeface="Wingdings" pitchFamily="2" charset="2"/>
              <a:buAutoNum type="arabicPeriod"/>
            </a:pPr>
            <a:r>
              <a:rPr lang="en-US" smtClean="0"/>
              <a:t>Store solution to problem</a:t>
            </a:r>
          </a:p>
          <a:p>
            <a:r>
              <a:rPr lang="en-US" smtClean="0"/>
              <a:t>Generally applied to optimization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Fibonacci Algorithm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Fibonacci numbers</a:t>
            </a:r>
          </a:p>
          <a:p>
            <a:pPr lvl="1"/>
            <a:r>
              <a:rPr lang="en-US" smtClean="0"/>
              <a:t>fibonacci(0) = 1 </a:t>
            </a:r>
          </a:p>
          <a:p>
            <a:pPr lvl="1"/>
            <a:r>
              <a:rPr lang="en-US" smtClean="0"/>
              <a:t>fibonacci(1) = 1 </a:t>
            </a:r>
          </a:p>
          <a:p>
            <a:pPr lvl="1"/>
            <a:r>
              <a:rPr lang="en-US" smtClean="0"/>
              <a:t>fibonacci(n) = fibonacci(n-1) + fibonacci(n-2) </a:t>
            </a:r>
          </a:p>
          <a:p>
            <a:r>
              <a:rPr lang="en-US" smtClean="0"/>
              <a:t>Recursive algorithm to calculate fibonacci(n)</a:t>
            </a:r>
          </a:p>
          <a:p>
            <a:pPr lvl="1"/>
            <a:r>
              <a:rPr lang="en-US" smtClean="0"/>
              <a:t>If n is 0 or 1, return 1</a:t>
            </a:r>
          </a:p>
          <a:p>
            <a:pPr lvl="1"/>
            <a:r>
              <a:rPr lang="en-US" smtClean="0"/>
              <a:t>Else compute fibonacci(n-1) and fibonacci(n-2)</a:t>
            </a:r>
          </a:p>
          <a:p>
            <a:pPr lvl="1"/>
            <a:r>
              <a:rPr lang="en-US" smtClean="0"/>
              <a:t>Return their sum</a:t>
            </a:r>
          </a:p>
          <a:p>
            <a:r>
              <a:rPr lang="en-US" smtClean="0"/>
              <a:t>Simple algorithm 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 </a:t>
            </a:r>
            <a:r>
              <a:rPr lang="en-US" smtClean="0"/>
              <a:t>exponential time O(2</a:t>
            </a:r>
            <a:r>
              <a:rPr lang="en-US" sz="3200" baseline="30000" smtClean="0"/>
              <a:t>n</a:t>
            </a:r>
            <a:r>
              <a:rPr lang="en-US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Programming – Example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Dynamic programming version of fibonacci(n)</a:t>
            </a:r>
          </a:p>
          <a:p>
            <a:pPr lvl="1"/>
            <a:r>
              <a:rPr lang="en-US" smtClean="0"/>
              <a:t>If n is 0 or 1, return 1</a:t>
            </a:r>
          </a:p>
          <a:p>
            <a:pPr lvl="1"/>
            <a:r>
              <a:rPr lang="en-US" smtClean="0"/>
              <a:t>Else solve fibonacci(n-1) and fibonacci(n-2)</a:t>
            </a:r>
          </a:p>
          <a:p>
            <a:pPr lvl="2"/>
            <a:r>
              <a:rPr lang="en-US" smtClean="0"/>
              <a:t>Look up value if previously computed</a:t>
            </a:r>
          </a:p>
          <a:p>
            <a:pPr lvl="2"/>
            <a:r>
              <a:rPr lang="en-US" smtClean="0"/>
              <a:t>Else recursively compute </a:t>
            </a:r>
          </a:p>
          <a:p>
            <a:pPr lvl="1"/>
            <a:r>
              <a:rPr lang="en-US" smtClean="0"/>
              <a:t>Find their sum and store</a:t>
            </a:r>
          </a:p>
          <a:p>
            <a:pPr lvl="1"/>
            <a:r>
              <a:rPr lang="en-US" smtClean="0"/>
              <a:t>Return result</a:t>
            </a:r>
          </a:p>
          <a:p>
            <a:r>
              <a:rPr lang="en-US" smtClean="0"/>
              <a:t>Dynamic programming algorithm 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 </a:t>
            </a:r>
            <a:r>
              <a:rPr lang="en-US" smtClean="0"/>
              <a:t>O(n) time</a:t>
            </a:r>
          </a:p>
          <a:p>
            <a:pPr lvl="1"/>
            <a:r>
              <a:rPr lang="en-US" smtClean="0"/>
              <a:t>Since solving fibonacci(n-2) is just looking up value</a:t>
            </a:r>
            <a:endParaRPr lang="en-US" smtClean="0">
              <a:ea typeface="新細明體" charset="-12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14409</TotalTime>
  <Words>2352</Words>
  <Application>Microsoft Office PowerPoint</Application>
  <PresentationFormat>On-screen Show (4:3)</PresentationFormat>
  <Paragraphs>857</Paragraphs>
  <Slides>52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Courier New</vt:lpstr>
      <vt:lpstr>Monotype Sorts</vt:lpstr>
      <vt:lpstr>新細明體</vt:lpstr>
      <vt:lpstr>Symbol</vt:lpstr>
      <vt:lpstr>Times</vt:lpstr>
      <vt:lpstr>Times New Roman</vt:lpstr>
      <vt:lpstr>Wingdings</vt:lpstr>
      <vt:lpstr>Default Design</vt:lpstr>
      <vt:lpstr>Equation</vt:lpstr>
      <vt:lpstr>CSE 2202 Design and Analysis of Algorithms – I  Lecture 9 Algorithm Types Divide and Conquer</vt:lpstr>
      <vt:lpstr>Algorithm Strategies</vt:lpstr>
      <vt:lpstr>General Concepts</vt:lpstr>
      <vt:lpstr>Some Algorithm Strategies</vt:lpstr>
      <vt:lpstr>Divide and Conquer</vt:lpstr>
      <vt:lpstr>Divide and Conquer – Examples</vt:lpstr>
      <vt:lpstr>Dynamic Programming Algorithm</vt:lpstr>
      <vt:lpstr>Fibonacci Algorithm</vt:lpstr>
      <vt:lpstr>Dynamic Programming – Example</vt:lpstr>
      <vt:lpstr>Dynamic Programming - Example</vt:lpstr>
      <vt:lpstr>Greedy Algorithm</vt:lpstr>
      <vt:lpstr>Greedy Algorithm – Example</vt:lpstr>
      <vt:lpstr>Greedy Algorithm - Example</vt:lpstr>
      <vt:lpstr>Backtracking Algorithm</vt:lpstr>
      <vt:lpstr>Backtracking Algorithm – Example</vt:lpstr>
      <vt:lpstr>Backtracking Algorithm – Example</vt:lpstr>
      <vt:lpstr>Backtracking - Example </vt:lpstr>
      <vt:lpstr>Branch and Bound Algorithm</vt:lpstr>
      <vt:lpstr>Branch and Bound – Example</vt:lpstr>
      <vt:lpstr>Heuristic Algorithm</vt:lpstr>
      <vt:lpstr>Heuristic Algorithm – Example</vt:lpstr>
      <vt:lpstr>Divide &amp; Conquer</vt:lpstr>
      <vt:lpstr>Divide and Conquer Algorithms</vt:lpstr>
      <vt:lpstr>Divide and Conquer</vt:lpstr>
      <vt:lpstr>Divide-and-Conquer</vt:lpstr>
      <vt:lpstr>Mergesort</vt:lpstr>
      <vt:lpstr>Merging</vt:lpstr>
      <vt:lpstr>A Useful Recurrence Relation</vt:lpstr>
      <vt:lpstr>Proof by Recursion Tree</vt:lpstr>
      <vt:lpstr>Proof by Telescoping</vt:lpstr>
      <vt:lpstr>Proof by Induction</vt:lpstr>
      <vt:lpstr>Merging</vt:lpstr>
      <vt:lpstr>Merging</vt:lpstr>
      <vt:lpstr>Merging</vt:lpstr>
      <vt:lpstr>Merging</vt:lpstr>
      <vt:lpstr>Merging</vt:lpstr>
      <vt:lpstr>Merging</vt:lpstr>
      <vt:lpstr>Merging</vt:lpstr>
      <vt:lpstr>Merging</vt:lpstr>
      <vt:lpstr>Merging</vt:lpstr>
      <vt:lpstr>Merging</vt:lpstr>
      <vt:lpstr>Merging</vt:lpstr>
      <vt:lpstr>Counting Inversions</vt:lpstr>
      <vt:lpstr>Counting Inversions</vt:lpstr>
      <vt:lpstr>Counting Inversions:  Divide-and-Conquer</vt:lpstr>
      <vt:lpstr>Counting Inversions:  Divide-and-Conquer</vt:lpstr>
      <vt:lpstr>Counting Inversions:  Divide-and-Conquer</vt:lpstr>
      <vt:lpstr>Counting Inversions:  Divide-and-Conquer</vt:lpstr>
      <vt:lpstr>Counting Inversions:  Divide-and-Conquer</vt:lpstr>
      <vt:lpstr>!!!Try Yourself!!! – Algorithm to find Second MAX from an array</vt:lpstr>
      <vt:lpstr>PowerPoint Presentation</vt:lpstr>
      <vt:lpstr>!!!Try Yourself !!! - Two Dimensional Search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Types</dc:title>
  <dc:subject>CSE304 - Design &amp; Analysis of Algorithms</dc:subject>
  <dc:creator>Syed Monowar Hossain</dc:creator>
  <cp:lastModifiedBy>Hasnain Heickal</cp:lastModifiedBy>
  <cp:revision>1083</cp:revision>
  <cp:lastPrinted>1999-08-10T20:23:35Z</cp:lastPrinted>
  <dcterms:created xsi:type="dcterms:W3CDTF">1999-08-01T20:47:26Z</dcterms:created>
  <dcterms:modified xsi:type="dcterms:W3CDTF">2018-09-11T02:43:16Z</dcterms:modified>
</cp:coreProperties>
</file>