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1"/>
  </p:sldMasterIdLst>
  <p:notesMasterIdLst>
    <p:notesMasterId r:id="rId99"/>
  </p:notesMasterIdLst>
  <p:sldIdLst>
    <p:sldId id="325" r:id="rId2"/>
    <p:sldId id="528" r:id="rId3"/>
    <p:sldId id="529" r:id="rId4"/>
    <p:sldId id="498" r:id="rId5"/>
    <p:sldId id="520" r:id="rId6"/>
    <p:sldId id="499" r:id="rId7"/>
    <p:sldId id="500" r:id="rId8"/>
    <p:sldId id="501" r:id="rId9"/>
    <p:sldId id="374" r:id="rId10"/>
    <p:sldId id="375" r:id="rId11"/>
    <p:sldId id="521" r:id="rId12"/>
    <p:sldId id="376" r:id="rId13"/>
    <p:sldId id="379" r:id="rId14"/>
    <p:sldId id="380" r:id="rId15"/>
    <p:sldId id="377" r:id="rId16"/>
    <p:sldId id="378" r:id="rId17"/>
    <p:sldId id="381" r:id="rId18"/>
    <p:sldId id="382" r:id="rId19"/>
    <p:sldId id="383" r:id="rId20"/>
    <p:sldId id="589" r:id="rId21"/>
    <p:sldId id="384" r:id="rId22"/>
    <p:sldId id="385" r:id="rId23"/>
    <p:sldId id="502" r:id="rId24"/>
    <p:sldId id="503" r:id="rId25"/>
    <p:sldId id="504" r:id="rId26"/>
    <p:sldId id="523" r:id="rId27"/>
    <p:sldId id="506" r:id="rId28"/>
    <p:sldId id="507" r:id="rId29"/>
    <p:sldId id="508" r:id="rId30"/>
    <p:sldId id="509" r:id="rId31"/>
    <p:sldId id="510" r:id="rId32"/>
    <p:sldId id="511" r:id="rId33"/>
    <p:sldId id="512" r:id="rId34"/>
    <p:sldId id="513" r:id="rId35"/>
    <p:sldId id="514" r:id="rId36"/>
    <p:sldId id="515" r:id="rId37"/>
    <p:sldId id="527" r:id="rId38"/>
    <p:sldId id="525" r:id="rId39"/>
    <p:sldId id="526" r:id="rId40"/>
    <p:sldId id="524" r:id="rId41"/>
    <p:sldId id="518" r:id="rId42"/>
    <p:sldId id="519" r:id="rId43"/>
    <p:sldId id="522" r:id="rId44"/>
    <p:sldId id="535" r:id="rId45"/>
    <p:sldId id="536" r:id="rId46"/>
    <p:sldId id="537" r:id="rId47"/>
    <p:sldId id="538" r:id="rId48"/>
    <p:sldId id="539" r:id="rId49"/>
    <p:sldId id="540" r:id="rId50"/>
    <p:sldId id="541" r:id="rId51"/>
    <p:sldId id="542" r:id="rId52"/>
    <p:sldId id="543" r:id="rId53"/>
    <p:sldId id="544" r:id="rId54"/>
    <p:sldId id="545" r:id="rId55"/>
    <p:sldId id="546" r:id="rId56"/>
    <p:sldId id="547" r:id="rId57"/>
    <p:sldId id="548" r:id="rId58"/>
    <p:sldId id="549" r:id="rId59"/>
    <p:sldId id="550" r:id="rId60"/>
    <p:sldId id="551" r:id="rId61"/>
    <p:sldId id="552" r:id="rId62"/>
    <p:sldId id="553" r:id="rId63"/>
    <p:sldId id="554" r:id="rId64"/>
    <p:sldId id="555" r:id="rId65"/>
    <p:sldId id="556" r:id="rId66"/>
    <p:sldId id="557" r:id="rId67"/>
    <p:sldId id="558" r:id="rId68"/>
    <p:sldId id="559" r:id="rId69"/>
    <p:sldId id="560" r:id="rId70"/>
    <p:sldId id="561" r:id="rId71"/>
    <p:sldId id="562" r:id="rId72"/>
    <p:sldId id="563" r:id="rId73"/>
    <p:sldId id="564" r:id="rId74"/>
    <p:sldId id="565" r:id="rId75"/>
    <p:sldId id="566" r:id="rId76"/>
    <p:sldId id="567" r:id="rId77"/>
    <p:sldId id="568" r:id="rId78"/>
    <p:sldId id="569" r:id="rId79"/>
    <p:sldId id="570" r:id="rId80"/>
    <p:sldId id="571" r:id="rId81"/>
    <p:sldId id="572" r:id="rId82"/>
    <p:sldId id="573" r:id="rId83"/>
    <p:sldId id="574" r:id="rId84"/>
    <p:sldId id="575" r:id="rId85"/>
    <p:sldId id="576" r:id="rId86"/>
    <p:sldId id="577" r:id="rId87"/>
    <p:sldId id="578" r:id="rId88"/>
    <p:sldId id="579" r:id="rId89"/>
    <p:sldId id="580" r:id="rId90"/>
    <p:sldId id="581" r:id="rId91"/>
    <p:sldId id="582" r:id="rId92"/>
    <p:sldId id="583" r:id="rId93"/>
    <p:sldId id="584" r:id="rId94"/>
    <p:sldId id="585" r:id="rId95"/>
    <p:sldId id="586" r:id="rId96"/>
    <p:sldId id="587" r:id="rId97"/>
    <p:sldId id="590" r:id="rId98"/>
  </p:sldIdLst>
  <p:sldSz cx="9144000" cy="6858000" type="screen4x3"/>
  <p:notesSz cx="6781800" cy="99187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accent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accent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accent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accent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000" kern="1200">
        <a:solidFill>
          <a:schemeClr val="accent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accent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accent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accent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accent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17D"/>
    <a:srgbClr val="FF0000"/>
    <a:srgbClr val="FFFF00"/>
    <a:srgbClr val="00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79" autoAdjust="0"/>
  </p:normalViewPr>
  <p:slideViewPr>
    <p:cSldViewPr>
      <p:cViewPr varScale="1">
        <p:scale>
          <a:sx n="62" d="100"/>
          <a:sy n="62" d="100"/>
        </p:scale>
        <p:origin x="140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66E9C0C-3845-4CB2-9225-76039CDF2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22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EEDECE-6110-47F2-95F9-2D0069CC53F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4969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472A7-4ECB-434A-AE15-9007BBE16FE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7860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7F3E5C-2873-4103-ADE8-F4CEE5A54D5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5115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650A3-1144-42CA-A1C3-05B67514038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3114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7B264A-756A-4327-A1F9-EB129FEF5F3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2845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30AAC8-DA50-4515-B6B9-0AEA268EB51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3313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E1A607-0BDF-40C5-8EBF-0DD502EA6E51}" type="slidenum">
              <a:rPr lang="en-US" smtClean="0"/>
              <a:pPr/>
              <a:t>69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126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6837D8-4BF7-4540-B540-27382624323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271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AADAB2-A722-4296-8640-830CFE53AAC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1902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854A1-28CC-44DA-951F-50B4A6D035B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4812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5B1C5A-0B19-4360-BC77-4C837968607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2298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51769-57AB-4456-98C1-64A123C8B6B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135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D324D2-37D3-46E4-A21D-A9D8E60E682B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7948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A406FE-9C3A-424C-A8D2-ED29254CD7A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6955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9E4605-F978-4EE6-A8EA-66B6F6C05A0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943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09567-8D2A-4FEB-9E8A-0E296E6C37A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B0F25-1376-4166-926D-DBD271680C0F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DB201C-DD09-4CF2-BA88-2B2B8A39ABE8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2DA86-9305-49EA-90C2-2C7D472141FC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9E689-62BF-4B79-8868-56A7F11FB834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4849-DD2A-4E4D-B717-345FD484A83F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9581A-81BB-46B9-B5B2-90BD935B98E4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E6831-A85A-40C4-92AF-B6F45EACC303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E5816A-EC8F-4484-8791-EBC1BCC6E65E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D6F38-9AAC-4A0F-9138-64CF8A8B9AED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272FEE0-6298-4381-97E7-74CF0CCB6074}" type="slidenum">
              <a:rPr lang="zh-TW" altLang="en-US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1"/>
            <a:ext cx="7772400" cy="32956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CSE 2201</a:t>
            </a:r>
            <a:br>
              <a:rPr lang="en-US" sz="4000" dirty="0" smtClean="0"/>
            </a:br>
            <a:r>
              <a:rPr lang="en-US" sz="4000" dirty="0" smtClean="0"/>
              <a:t>Design and </a:t>
            </a:r>
            <a:r>
              <a:rPr lang="en-US" sz="4000" dirty="0" smtClean="0"/>
              <a:t>Analysis of Algorithms – I </a:t>
            </a:r>
            <a:br>
              <a:rPr lang="en-US" sz="4000" dirty="0" smtClean="0"/>
            </a:br>
            <a:r>
              <a:rPr lang="en-US" sz="4000" b="1" dirty="0" smtClean="0"/>
              <a:t>Lecture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BFS &amp; DFS </a:t>
            </a:r>
            <a:r>
              <a:rPr lang="en-US" b="1" dirty="0" smtClean="0"/>
              <a:t>(Review)</a:t>
            </a:r>
            <a:endParaRPr lang="en-US" b="1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Hasnain Heickal</a:t>
            </a:r>
          </a:p>
          <a:p>
            <a:r>
              <a:rPr lang="en-US" dirty="0" smtClean="0"/>
              <a:t>Assistant Professor</a:t>
            </a:r>
          </a:p>
          <a:p>
            <a:r>
              <a:rPr lang="en-US" dirty="0" smtClean="0"/>
              <a:t>Department of CSE, University of Dhaka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7848600" cy="9906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Adjacency Matrix</a:t>
            </a:r>
          </a:p>
        </p:txBody>
      </p:sp>
      <p:sp>
        <p:nvSpPr>
          <p:cNvPr id="474117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3962400"/>
            <a:ext cx="7848600" cy="2895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2D array A[0..n-1, 0..n-1], where </a:t>
            </a:r>
            <a:r>
              <a:rPr lang="en-US" altLang="zh-CN" sz="2000" b="1" i="1" dirty="0" smtClean="0">
                <a:ea typeface="宋体" pitchFamily="2" charset="-122"/>
              </a:rPr>
              <a:t>n</a:t>
            </a:r>
            <a:r>
              <a:rPr lang="en-US" altLang="zh-CN" sz="2000" dirty="0" smtClean="0">
                <a:ea typeface="宋体" pitchFamily="2" charset="-122"/>
              </a:rPr>
              <a:t> is the number of vertices in the graph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Each row and column is indexed by the vertex id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err="1" smtClean="0">
                <a:ea typeface="宋体" pitchFamily="2" charset="-122"/>
              </a:rPr>
              <a:t>e,g</a:t>
            </a:r>
            <a:r>
              <a:rPr lang="en-US" altLang="zh-CN" sz="1800" dirty="0" smtClean="0">
                <a:ea typeface="宋体" pitchFamily="2" charset="-122"/>
              </a:rPr>
              <a:t> a=0, b=1, c=2, d=3, e=4</a:t>
            </a:r>
          </a:p>
          <a:p>
            <a:pPr>
              <a:lnSpc>
                <a:spcPct val="80000"/>
              </a:lnSpc>
            </a:pPr>
            <a:r>
              <a:rPr lang="en-US" altLang="zh-CN" sz="2000" i="1" dirty="0" smtClean="0">
                <a:ea typeface="宋体" pitchFamily="2" charset="-122"/>
              </a:rPr>
              <a:t>A[</a:t>
            </a:r>
            <a:r>
              <a:rPr lang="en-US" altLang="zh-CN" sz="2000" i="1" dirty="0" err="1" smtClean="0">
                <a:ea typeface="宋体" pitchFamily="2" charset="-122"/>
              </a:rPr>
              <a:t>i</a:t>
            </a:r>
            <a:r>
              <a:rPr lang="en-US" altLang="zh-CN" sz="2000" i="1" dirty="0" smtClean="0">
                <a:ea typeface="宋体" pitchFamily="2" charset="-122"/>
              </a:rPr>
              <a:t>][j]=1</a:t>
            </a:r>
            <a:r>
              <a:rPr lang="en-US" altLang="zh-CN" sz="2000" dirty="0" smtClean="0">
                <a:ea typeface="宋体" pitchFamily="2" charset="-122"/>
              </a:rPr>
              <a:t> if there is an edge connecting vertices </a:t>
            </a:r>
            <a:r>
              <a:rPr lang="en-US" altLang="zh-CN" sz="2000" i="1" dirty="0" err="1" smtClean="0">
                <a:ea typeface="宋体" pitchFamily="2" charset="-122"/>
              </a:rPr>
              <a:t>i</a:t>
            </a:r>
            <a:r>
              <a:rPr lang="en-US" altLang="zh-CN" sz="2000" dirty="0" smtClean="0">
                <a:ea typeface="宋体" pitchFamily="2" charset="-122"/>
              </a:rPr>
              <a:t> and </a:t>
            </a:r>
            <a:r>
              <a:rPr lang="en-US" altLang="zh-CN" sz="2000" i="1" dirty="0" smtClean="0">
                <a:ea typeface="宋体" pitchFamily="2" charset="-122"/>
              </a:rPr>
              <a:t>j</a:t>
            </a:r>
            <a:r>
              <a:rPr lang="en-US" altLang="zh-CN" sz="2000" dirty="0" smtClean="0">
                <a:ea typeface="宋体" pitchFamily="2" charset="-122"/>
              </a:rPr>
              <a:t>; otherwise, </a:t>
            </a:r>
            <a:r>
              <a:rPr lang="en-US" altLang="zh-CN" sz="2000" i="1" dirty="0" smtClean="0">
                <a:ea typeface="宋体" pitchFamily="2" charset="-122"/>
              </a:rPr>
              <a:t>A[</a:t>
            </a:r>
            <a:r>
              <a:rPr lang="en-US" altLang="zh-CN" sz="2000" i="1" dirty="0" err="1" smtClean="0">
                <a:ea typeface="宋体" pitchFamily="2" charset="-122"/>
              </a:rPr>
              <a:t>i</a:t>
            </a:r>
            <a:r>
              <a:rPr lang="en-US" altLang="zh-CN" sz="2000" i="1" dirty="0" smtClean="0">
                <a:ea typeface="宋体" pitchFamily="2" charset="-122"/>
              </a:rPr>
              <a:t>][j]=0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The storage requirement is </a:t>
            </a:r>
            <a:r>
              <a:rPr lang="el-GR" sz="2000" dirty="0" smtClean="0"/>
              <a:t>Θ</a:t>
            </a:r>
            <a:r>
              <a:rPr lang="en-US" altLang="zh-CN" sz="2000" dirty="0" smtClean="0">
                <a:ea typeface="宋体" pitchFamily="2" charset="-122"/>
              </a:rPr>
              <a:t>(n</a:t>
            </a:r>
            <a:r>
              <a:rPr lang="en-US" altLang="zh-CN" sz="2000" baseline="30000" dirty="0" smtClean="0">
                <a:ea typeface="宋体" pitchFamily="2" charset="-122"/>
              </a:rPr>
              <a:t>2</a:t>
            </a:r>
            <a:r>
              <a:rPr lang="en-US" altLang="zh-CN" sz="2000" dirty="0" smtClean="0">
                <a:ea typeface="宋体" pitchFamily="2" charset="-122"/>
              </a:rPr>
              <a:t>). It is not efficient if the graph has few edges. An adjacency matrix is an appropriate representation if the graph is dense: |E|=</a:t>
            </a:r>
            <a:r>
              <a:rPr lang="el-GR" altLang="zh-CN" sz="2000" dirty="0" smtClean="0">
                <a:cs typeface="Arial" charset="0"/>
              </a:rPr>
              <a:t>Θ</a:t>
            </a:r>
            <a:r>
              <a:rPr lang="en-US" altLang="zh-CN" sz="2000" dirty="0" smtClean="0">
                <a:ea typeface="宋体" pitchFamily="2" charset="-122"/>
                <a:cs typeface="Arial" charset="0"/>
              </a:rPr>
              <a:t>(|V|</a:t>
            </a:r>
            <a:r>
              <a:rPr lang="en-US" altLang="zh-CN" sz="2000" baseline="30000" dirty="0" smtClean="0">
                <a:ea typeface="宋体" pitchFamily="2" charset="-122"/>
                <a:cs typeface="Arial" charset="0"/>
              </a:rPr>
              <a:t>2</a:t>
            </a:r>
            <a:r>
              <a:rPr lang="en-US" altLang="zh-CN" sz="2000" dirty="0" smtClean="0">
                <a:ea typeface="宋体" pitchFamily="2" charset="-122"/>
                <a:cs typeface="Arial" charset="0"/>
              </a:rPr>
              <a:t>)</a:t>
            </a:r>
            <a:endParaRPr lang="en-US" altLang="zh-CN" sz="2000" dirty="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We can detect in O(1) time whether two vertices are connected.</a:t>
            </a:r>
            <a:endParaRPr lang="en-US" sz="2000" dirty="0" smtClean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447800" y="990600"/>
          <a:ext cx="6069013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Bitmap Image" r:id="rId4" imgW="7287642" imgH="3362794" progId="PBrush">
                  <p:embed/>
                </p:oleObj>
              </mc:Choice>
              <mc:Fallback>
                <p:oleObj name="Bitmap Image" r:id="rId4" imgW="7287642" imgH="3362794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990600"/>
                        <a:ext cx="6069013" cy="280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Simple Questions on Adjacency Matrix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Is there a direct link between A and B?</a:t>
            </a:r>
          </a:p>
          <a:p>
            <a:pPr>
              <a:lnSpc>
                <a:spcPct val="90000"/>
              </a:lnSpc>
            </a:pPr>
            <a:r>
              <a:rPr lang="en-US" smtClean="0"/>
              <a:t>What is the indegree and outdegree for a vertex A?</a:t>
            </a:r>
          </a:p>
          <a:p>
            <a:pPr>
              <a:lnSpc>
                <a:spcPct val="90000"/>
              </a:lnSpc>
            </a:pPr>
            <a:r>
              <a:rPr lang="en-US" smtClean="0"/>
              <a:t>How many nodes are directly connected to vertex A?</a:t>
            </a:r>
          </a:p>
          <a:p>
            <a:pPr>
              <a:lnSpc>
                <a:spcPct val="90000"/>
              </a:lnSpc>
            </a:pPr>
            <a:r>
              <a:rPr lang="en-US" smtClean="0"/>
              <a:t>Is it an undirected graph or directed graph?</a:t>
            </a:r>
          </a:p>
          <a:p>
            <a:pPr>
              <a:lnSpc>
                <a:spcPct val="90000"/>
              </a:lnSpc>
            </a:pPr>
            <a:r>
              <a:rPr lang="en-US" smtClean="0"/>
              <a:t>Suppose ADJ is an NxN matrix. What will be the result if we create another matrix ADJ2 where ADJ2=ADJxADJ?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9906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Adjacency List</a:t>
            </a:r>
          </a:p>
        </p:txBody>
      </p:sp>
      <p:sp>
        <p:nvSpPr>
          <p:cNvPr id="475141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4267200"/>
            <a:ext cx="7848600" cy="2362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pitchFamily="2" charset="-122"/>
              </a:rPr>
              <a:t>If the graph is not dense, in other words, sparse, a better solution is an adjacency list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pitchFamily="2" charset="-122"/>
              </a:rPr>
              <a:t>The adjacency list is an array A[0..n-1] of lists, where n is the number of vertices in the graph.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pitchFamily="2" charset="-122"/>
              </a:rPr>
              <a:t>Each array entry is indexed by the vertex id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pitchFamily="2" charset="-122"/>
              </a:rPr>
              <a:t>Each list </a:t>
            </a:r>
            <a:r>
              <a:rPr lang="en-US" altLang="zh-CN" sz="2400" i="1" dirty="0" smtClean="0">
                <a:ea typeface="宋体" pitchFamily="2" charset="-122"/>
              </a:rPr>
              <a:t>A[</a:t>
            </a:r>
            <a:r>
              <a:rPr lang="en-US" altLang="zh-CN" sz="2400" i="1" dirty="0" err="1" smtClean="0">
                <a:ea typeface="宋体" pitchFamily="2" charset="-122"/>
              </a:rPr>
              <a:t>i</a:t>
            </a:r>
            <a:r>
              <a:rPr lang="en-US" altLang="zh-CN" sz="2400" i="1" dirty="0" smtClean="0">
                <a:ea typeface="宋体" pitchFamily="2" charset="-122"/>
              </a:rPr>
              <a:t>]</a:t>
            </a:r>
            <a:r>
              <a:rPr lang="en-US" altLang="zh-CN" sz="2400" dirty="0" smtClean="0">
                <a:ea typeface="宋体" pitchFamily="2" charset="-122"/>
              </a:rPr>
              <a:t> stores the ids of the vertices adjacent to vertex </a:t>
            </a:r>
            <a:r>
              <a:rPr lang="en-US" altLang="zh-CN" sz="2400" i="1" dirty="0" err="1" smtClean="0">
                <a:ea typeface="宋体" pitchFamily="2" charset="-122"/>
              </a:rPr>
              <a:t>i</a:t>
            </a:r>
            <a:endParaRPr lang="en-US" sz="2400" i="1" dirty="0" smtClean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447800" y="1295400"/>
          <a:ext cx="6075363" cy="285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Bitmap Image" r:id="rId4" imgW="7752381" imgH="3648584" progId="PBrush">
                  <p:embed/>
                </p:oleObj>
              </mc:Choice>
              <mc:Fallback>
                <p:oleObj name="Bitmap Image" r:id="rId4" imgW="7752381" imgH="3648584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95400"/>
                        <a:ext cx="6075363" cy="285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Adjacency Matrix Example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685800" y="1981200"/>
            <a:ext cx="3733800" cy="2895600"/>
            <a:chOff x="192" y="816"/>
            <a:chExt cx="2976" cy="2208"/>
          </a:xfrm>
        </p:grpSpPr>
        <p:sp>
          <p:nvSpPr>
            <p:cNvPr id="17558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17559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17560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17561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17562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7563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17564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17565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9</a:t>
              </a:r>
            </a:p>
          </p:txBody>
        </p:sp>
        <p:sp>
          <p:nvSpPr>
            <p:cNvPr id="17566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17567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0</a:t>
              </a:r>
            </a:p>
          </p:txBody>
        </p:sp>
        <p:cxnSp>
          <p:nvCxnSpPr>
            <p:cNvPr id="17568" name="AutoShape 14"/>
            <p:cNvCxnSpPr>
              <a:cxnSpLocks noChangeShapeType="1"/>
              <a:stCxn id="17567" idx="6"/>
              <a:endCxn id="17566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69" name="AutoShape 15"/>
            <p:cNvCxnSpPr>
              <a:cxnSpLocks noChangeShapeType="1"/>
              <a:stCxn id="17566" idx="5"/>
              <a:endCxn id="17565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70" name="AutoShape 16"/>
            <p:cNvCxnSpPr>
              <a:cxnSpLocks noChangeShapeType="1"/>
              <a:stCxn id="17565" idx="2"/>
              <a:endCxn id="17562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71" name="AutoShape 17"/>
            <p:cNvCxnSpPr>
              <a:cxnSpLocks noChangeShapeType="1"/>
              <a:stCxn id="17566" idx="3"/>
              <a:endCxn id="17558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72" name="AutoShape 18"/>
            <p:cNvCxnSpPr>
              <a:cxnSpLocks noChangeShapeType="1"/>
              <a:stCxn id="17558" idx="6"/>
              <a:endCxn id="17562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73" name="AutoShape 19"/>
            <p:cNvCxnSpPr>
              <a:cxnSpLocks noChangeShapeType="1"/>
              <a:stCxn id="17558" idx="3"/>
              <a:endCxn id="17559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74" name="AutoShape 20"/>
            <p:cNvCxnSpPr>
              <a:cxnSpLocks noChangeShapeType="1"/>
              <a:stCxn id="17559" idx="6"/>
              <a:endCxn id="17560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75" name="AutoShape 21"/>
            <p:cNvCxnSpPr>
              <a:cxnSpLocks noChangeShapeType="1"/>
              <a:stCxn id="17560" idx="7"/>
              <a:endCxn id="17562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76" name="AutoShape 22"/>
            <p:cNvCxnSpPr>
              <a:cxnSpLocks noChangeShapeType="1"/>
              <a:stCxn id="17560" idx="5"/>
              <a:endCxn id="17561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77" name="AutoShape 23"/>
            <p:cNvCxnSpPr>
              <a:cxnSpLocks noChangeShapeType="1"/>
              <a:stCxn id="17561" idx="6"/>
              <a:endCxn id="17564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78" name="AutoShape 24"/>
            <p:cNvCxnSpPr>
              <a:cxnSpLocks noChangeShapeType="1"/>
              <a:stCxn id="17562" idx="6"/>
              <a:endCxn id="17563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579" name="AutoShape 25"/>
            <p:cNvCxnSpPr>
              <a:cxnSpLocks noChangeShapeType="1"/>
              <a:stCxn id="17563" idx="6"/>
              <a:endCxn id="17564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aphicFrame>
        <p:nvGraphicFramePr>
          <p:cNvPr id="478234" name="Group 26"/>
          <p:cNvGraphicFramePr>
            <a:graphicFrameLocks noGrp="1"/>
          </p:cNvGraphicFramePr>
          <p:nvPr/>
        </p:nvGraphicFramePr>
        <p:xfrm>
          <a:off x="4953000" y="1905000"/>
          <a:ext cx="3702050" cy="4035425"/>
        </p:xfrm>
        <a:graphic>
          <a:graphicData uri="http://schemas.openxmlformats.org/drawingml/2006/table">
            <a:tbl>
              <a:tblPr/>
              <a:tblGrid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Adjacency List Example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685800" y="1981200"/>
            <a:ext cx="3733800" cy="2895600"/>
            <a:chOff x="192" y="816"/>
            <a:chExt cx="2976" cy="2208"/>
          </a:xfrm>
        </p:grpSpPr>
        <p:sp>
          <p:nvSpPr>
            <p:cNvPr id="18558" name="Oval 4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18559" name="Oval 5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18560" name="Oval 6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18561" name="Oval 7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18562" name="Oval 8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8563" name="Oval 9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18564" name="Oval 10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18565" name="Oval 11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9</a:t>
              </a:r>
            </a:p>
          </p:txBody>
        </p:sp>
        <p:sp>
          <p:nvSpPr>
            <p:cNvPr id="18566" name="Oval 12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18567" name="Oval 13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0</a:t>
              </a:r>
            </a:p>
          </p:txBody>
        </p:sp>
        <p:cxnSp>
          <p:nvCxnSpPr>
            <p:cNvPr id="18568" name="AutoShape 14"/>
            <p:cNvCxnSpPr>
              <a:cxnSpLocks noChangeShapeType="1"/>
              <a:stCxn id="18567" idx="6"/>
              <a:endCxn id="18566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569" name="AutoShape 15"/>
            <p:cNvCxnSpPr>
              <a:cxnSpLocks noChangeShapeType="1"/>
              <a:stCxn id="18566" idx="5"/>
              <a:endCxn id="18565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570" name="AutoShape 16"/>
            <p:cNvCxnSpPr>
              <a:cxnSpLocks noChangeShapeType="1"/>
              <a:stCxn id="18565" idx="2"/>
              <a:endCxn id="18562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571" name="AutoShape 17"/>
            <p:cNvCxnSpPr>
              <a:cxnSpLocks noChangeShapeType="1"/>
              <a:stCxn id="18566" idx="3"/>
              <a:endCxn id="18558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572" name="AutoShape 18"/>
            <p:cNvCxnSpPr>
              <a:cxnSpLocks noChangeShapeType="1"/>
              <a:stCxn id="18558" idx="6"/>
              <a:endCxn id="18562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573" name="AutoShape 19"/>
            <p:cNvCxnSpPr>
              <a:cxnSpLocks noChangeShapeType="1"/>
              <a:stCxn id="18558" idx="3"/>
              <a:endCxn id="18559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574" name="AutoShape 20"/>
            <p:cNvCxnSpPr>
              <a:cxnSpLocks noChangeShapeType="1"/>
              <a:stCxn id="18559" idx="6"/>
              <a:endCxn id="18560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575" name="AutoShape 21"/>
            <p:cNvCxnSpPr>
              <a:cxnSpLocks noChangeShapeType="1"/>
              <a:stCxn id="18560" idx="7"/>
              <a:endCxn id="18562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576" name="AutoShape 22"/>
            <p:cNvCxnSpPr>
              <a:cxnSpLocks noChangeShapeType="1"/>
              <a:stCxn id="18560" idx="5"/>
              <a:endCxn id="18561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577" name="AutoShape 23"/>
            <p:cNvCxnSpPr>
              <a:cxnSpLocks noChangeShapeType="1"/>
              <a:stCxn id="18561" idx="6"/>
              <a:endCxn id="18564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578" name="AutoShape 24"/>
            <p:cNvCxnSpPr>
              <a:cxnSpLocks noChangeShapeType="1"/>
              <a:stCxn id="18562" idx="6"/>
              <a:endCxn id="18563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579" name="AutoShape 25"/>
            <p:cNvCxnSpPr>
              <a:cxnSpLocks noChangeShapeType="1"/>
              <a:stCxn id="18563" idx="6"/>
              <a:endCxn id="18564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aphicFrame>
        <p:nvGraphicFramePr>
          <p:cNvPr id="479258" name="Group 26"/>
          <p:cNvGraphicFramePr>
            <a:graphicFrameLocks noGrp="1"/>
          </p:cNvGraphicFramePr>
          <p:nvPr/>
        </p:nvGraphicFramePr>
        <p:xfrm>
          <a:off x="5181600" y="1905000"/>
          <a:ext cx="336550" cy="3657600"/>
        </p:xfrm>
        <a:graphic>
          <a:graphicData uri="http://schemas.openxmlformats.org/drawingml/2006/table">
            <a:tbl>
              <a:tblPr/>
              <a:tblGrid>
                <a:gridCol w="336550"/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60" name="Line 50"/>
          <p:cNvSpPr>
            <a:spLocks noChangeShapeType="1"/>
          </p:cNvSpPr>
          <p:nvPr/>
        </p:nvSpPr>
        <p:spPr bwMode="auto">
          <a:xfrm>
            <a:off x="5562600" y="205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1" name="Line 51"/>
          <p:cNvSpPr>
            <a:spLocks noChangeShapeType="1"/>
          </p:cNvSpPr>
          <p:nvPr/>
        </p:nvSpPr>
        <p:spPr bwMode="auto">
          <a:xfrm>
            <a:off x="5562600" y="243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2" name="Line 52"/>
          <p:cNvSpPr>
            <a:spLocks noChangeShapeType="1"/>
          </p:cNvSpPr>
          <p:nvPr/>
        </p:nvSpPr>
        <p:spPr bwMode="auto">
          <a:xfrm>
            <a:off x="5562600" y="2819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3" name="Line 53"/>
          <p:cNvSpPr>
            <a:spLocks noChangeShapeType="1"/>
          </p:cNvSpPr>
          <p:nvPr/>
        </p:nvSpPr>
        <p:spPr bwMode="auto">
          <a:xfrm>
            <a:off x="5562600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4" name="Line 54"/>
          <p:cNvSpPr>
            <a:spLocks noChangeShapeType="1"/>
          </p:cNvSpPr>
          <p:nvPr/>
        </p:nvSpPr>
        <p:spPr bwMode="auto">
          <a:xfrm>
            <a:off x="5562600" y="3505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5" name="Line 55"/>
          <p:cNvSpPr>
            <a:spLocks noChangeShapeType="1"/>
          </p:cNvSpPr>
          <p:nvPr/>
        </p:nvSpPr>
        <p:spPr bwMode="auto">
          <a:xfrm>
            <a:off x="5562600" y="3886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6" name="Line 56"/>
          <p:cNvSpPr>
            <a:spLocks noChangeShapeType="1"/>
          </p:cNvSpPr>
          <p:nvPr/>
        </p:nvSpPr>
        <p:spPr bwMode="auto">
          <a:xfrm>
            <a:off x="5562600" y="4267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7" name="Line 57"/>
          <p:cNvSpPr>
            <a:spLocks noChangeShapeType="1"/>
          </p:cNvSpPr>
          <p:nvPr/>
        </p:nvSpPr>
        <p:spPr bwMode="auto">
          <a:xfrm>
            <a:off x="5562600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8" name="Line 58"/>
          <p:cNvSpPr>
            <a:spLocks noChangeShapeType="1"/>
          </p:cNvSpPr>
          <p:nvPr/>
        </p:nvSpPr>
        <p:spPr bwMode="auto">
          <a:xfrm>
            <a:off x="5562600" y="5029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9" name="Line 59"/>
          <p:cNvSpPr>
            <a:spLocks noChangeShapeType="1"/>
          </p:cNvSpPr>
          <p:nvPr/>
        </p:nvSpPr>
        <p:spPr bwMode="auto">
          <a:xfrm>
            <a:off x="55626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79292" name="Group 60"/>
          <p:cNvGraphicFramePr>
            <a:graphicFrameLocks noGrp="1"/>
          </p:cNvGraphicFramePr>
          <p:nvPr/>
        </p:nvGraphicFramePr>
        <p:xfrm>
          <a:off x="5867400" y="2255838"/>
          <a:ext cx="1157288" cy="335280"/>
        </p:xfrm>
        <a:graphic>
          <a:graphicData uri="http://schemas.openxmlformats.org/drawingml/2006/table">
            <a:tbl>
              <a:tblPr/>
              <a:tblGrid>
                <a:gridCol w="290513"/>
                <a:gridCol w="288925"/>
                <a:gridCol w="288925"/>
                <a:gridCol w="288925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9304" name="Group 72"/>
          <p:cNvGraphicFramePr>
            <a:graphicFrameLocks noGrp="1"/>
          </p:cNvGraphicFramePr>
          <p:nvPr/>
        </p:nvGraphicFramePr>
        <p:xfrm>
          <a:off x="5867400" y="1874838"/>
          <a:ext cx="290513" cy="335280"/>
        </p:xfrm>
        <a:graphic>
          <a:graphicData uri="http://schemas.openxmlformats.org/drawingml/2006/table">
            <a:tbl>
              <a:tblPr/>
              <a:tblGrid>
                <a:gridCol w="290513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9310" name="Group 78"/>
          <p:cNvGraphicFramePr>
            <a:graphicFrameLocks noGrp="1"/>
          </p:cNvGraphicFramePr>
          <p:nvPr/>
        </p:nvGraphicFramePr>
        <p:xfrm>
          <a:off x="5867400" y="2667000"/>
          <a:ext cx="868363" cy="335280"/>
        </p:xfrm>
        <a:graphic>
          <a:graphicData uri="http://schemas.openxmlformats.org/drawingml/2006/table">
            <a:tbl>
              <a:tblPr/>
              <a:tblGrid>
                <a:gridCol w="290513"/>
                <a:gridCol w="288925"/>
                <a:gridCol w="288925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9320" name="Group 88"/>
          <p:cNvGraphicFramePr>
            <a:graphicFrameLocks noGrp="1"/>
          </p:cNvGraphicFramePr>
          <p:nvPr/>
        </p:nvGraphicFramePr>
        <p:xfrm>
          <a:off x="5867400" y="3048000"/>
          <a:ext cx="868363" cy="335280"/>
        </p:xfrm>
        <a:graphic>
          <a:graphicData uri="http://schemas.openxmlformats.org/drawingml/2006/table">
            <a:tbl>
              <a:tblPr/>
              <a:tblGrid>
                <a:gridCol w="290513"/>
                <a:gridCol w="288925"/>
                <a:gridCol w="288925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9330" name="Group 98"/>
          <p:cNvGraphicFramePr>
            <a:graphicFrameLocks noGrp="1"/>
          </p:cNvGraphicFramePr>
          <p:nvPr/>
        </p:nvGraphicFramePr>
        <p:xfrm>
          <a:off x="5867400" y="3398838"/>
          <a:ext cx="579438" cy="335280"/>
        </p:xfrm>
        <a:graphic>
          <a:graphicData uri="http://schemas.openxmlformats.org/drawingml/2006/table">
            <a:tbl>
              <a:tblPr/>
              <a:tblGrid>
                <a:gridCol w="290513"/>
                <a:gridCol w="288925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9338" name="Group 106"/>
          <p:cNvGraphicFramePr>
            <a:graphicFrameLocks noGrp="1"/>
          </p:cNvGraphicFramePr>
          <p:nvPr/>
        </p:nvGraphicFramePr>
        <p:xfrm>
          <a:off x="5867400" y="3733800"/>
          <a:ext cx="579438" cy="335280"/>
        </p:xfrm>
        <a:graphic>
          <a:graphicData uri="http://schemas.openxmlformats.org/drawingml/2006/table">
            <a:tbl>
              <a:tblPr/>
              <a:tblGrid>
                <a:gridCol w="290513"/>
                <a:gridCol w="2889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9346" name="Group 114"/>
          <p:cNvGraphicFramePr>
            <a:graphicFrameLocks noGrp="1"/>
          </p:cNvGraphicFramePr>
          <p:nvPr/>
        </p:nvGraphicFramePr>
        <p:xfrm>
          <a:off x="5867400" y="4084638"/>
          <a:ext cx="579438" cy="335280"/>
        </p:xfrm>
        <a:graphic>
          <a:graphicData uri="http://schemas.openxmlformats.org/drawingml/2006/table">
            <a:tbl>
              <a:tblPr/>
              <a:tblGrid>
                <a:gridCol w="290513"/>
                <a:gridCol w="288925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9354" name="Group 122"/>
          <p:cNvGraphicFramePr>
            <a:graphicFrameLocks noGrp="1"/>
          </p:cNvGraphicFramePr>
          <p:nvPr/>
        </p:nvGraphicFramePr>
        <p:xfrm>
          <a:off x="5867400" y="4465638"/>
          <a:ext cx="579438" cy="335280"/>
        </p:xfrm>
        <a:graphic>
          <a:graphicData uri="http://schemas.openxmlformats.org/drawingml/2006/table">
            <a:tbl>
              <a:tblPr/>
              <a:tblGrid>
                <a:gridCol w="290513"/>
                <a:gridCol w="288925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9362" name="Group 130"/>
          <p:cNvGraphicFramePr>
            <a:graphicFrameLocks noGrp="1"/>
          </p:cNvGraphicFramePr>
          <p:nvPr/>
        </p:nvGraphicFramePr>
        <p:xfrm>
          <a:off x="5867400" y="4846638"/>
          <a:ext cx="868363" cy="335280"/>
        </p:xfrm>
        <a:graphic>
          <a:graphicData uri="http://schemas.openxmlformats.org/drawingml/2006/table">
            <a:tbl>
              <a:tblPr/>
              <a:tblGrid>
                <a:gridCol w="290513"/>
                <a:gridCol w="288925"/>
                <a:gridCol w="288925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9372" name="Group 140"/>
          <p:cNvGraphicFramePr>
            <a:graphicFrameLocks noGrp="1"/>
          </p:cNvGraphicFramePr>
          <p:nvPr/>
        </p:nvGraphicFramePr>
        <p:xfrm>
          <a:off x="5867400" y="5227638"/>
          <a:ext cx="579438" cy="335280"/>
        </p:xfrm>
        <a:graphic>
          <a:graphicData uri="http://schemas.openxmlformats.org/drawingml/2006/table">
            <a:tbl>
              <a:tblPr/>
              <a:tblGrid>
                <a:gridCol w="290513"/>
                <a:gridCol w="288925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9906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Storage of Adjacency List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8486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The array takes up </a:t>
            </a:r>
            <a:r>
              <a:rPr lang="el-GR" sz="2000" dirty="0" smtClean="0">
                <a:cs typeface="Arial" charset="0"/>
              </a:rPr>
              <a:t>Θ</a:t>
            </a:r>
            <a:r>
              <a:rPr lang="en-US" altLang="zh-CN" sz="2000" dirty="0" smtClean="0">
                <a:ea typeface="宋体" pitchFamily="2" charset="-122"/>
                <a:cs typeface="Arial" charset="0"/>
              </a:rPr>
              <a:t>(n) space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  <a:cs typeface="Arial" charset="0"/>
              </a:rPr>
              <a:t>Define degree of </a:t>
            </a:r>
            <a:r>
              <a:rPr lang="en-US" altLang="zh-CN" sz="2000" i="1" dirty="0" smtClean="0">
                <a:ea typeface="宋体" pitchFamily="2" charset="-122"/>
                <a:cs typeface="Arial" charset="0"/>
              </a:rPr>
              <a:t>v</a:t>
            </a:r>
            <a:r>
              <a:rPr lang="en-US" altLang="zh-CN" sz="2000" dirty="0" smtClean="0">
                <a:ea typeface="宋体" pitchFamily="2" charset="-122"/>
                <a:cs typeface="Arial" charset="0"/>
              </a:rPr>
              <a:t>, deg(</a:t>
            </a:r>
            <a:r>
              <a:rPr lang="en-US" altLang="zh-CN" sz="2000" i="1" dirty="0" smtClean="0">
                <a:ea typeface="宋体" pitchFamily="2" charset="-122"/>
                <a:cs typeface="Arial" charset="0"/>
              </a:rPr>
              <a:t>v</a:t>
            </a:r>
            <a:r>
              <a:rPr lang="en-US" altLang="zh-CN" sz="2000" dirty="0" smtClean="0">
                <a:ea typeface="宋体" pitchFamily="2" charset="-122"/>
                <a:cs typeface="Arial" charset="0"/>
              </a:rPr>
              <a:t>), to be the number of edges incident to </a:t>
            </a:r>
            <a:r>
              <a:rPr lang="en-US" altLang="zh-CN" sz="2000" i="1" dirty="0" smtClean="0">
                <a:ea typeface="宋体" pitchFamily="2" charset="-122"/>
                <a:cs typeface="Arial" charset="0"/>
              </a:rPr>
              <a:t>v</a:t>
            </a:r>
            <a:r>
              <a:rPr lang="en-US" altLang="zh-CN" sz="2000" dirty="0" smtClean="0">
                <a:ea typeface="宋体" pitchFamily="2" charset="-122"/>
                <a:cs typeface="Arial" charset="0"/>
              </a:rPr>
              <a:t>.  Then, the total space to store the graph is proportional to:</a:t>
            </a:r>
          </a:p>
          <a:p>
            <a:pPr>
              <a:lnSpc>
                <a:spcPct val="80000"/>
              </a:lnSpc>
            </a:pPr>
            <a:endParaRPr lang="en-US" altLang="zh-CN" sz="2000" dirty="0" smtClean="0">
              <a:ea typeface="宋体" pitchFamily="2" charset="-122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altLang="zh-CN" sz="2000" dirty="0" smtClean="0">
              <a:ea typeface="宋体" pitchFamily="2" charset="-122"/>
              <a:cs typeface="Arial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 smtClean="0">
                <a:ea typeface="宋体" pitchFamily="2" charset="-122"/>
                <a:cs typeface="Arial" charset="0"/>
              </a:rPr>
              <a:t/>
            </a:r>
            <a:br>
              <a:rPr lang="en-US" altLang="zh-CN" sz="2000" dirty="0" smtClean="0">
                <a:ea typeface="宋体" pitchFamily="2" charset="-122"/>
                <a:cs typeface="Arial" charset="0"/>
              </a:rPr>
            </a:br>
            <a:endParaRPr lang="en-US" altLang="zh-CN" sz="2000" dirty="0" smtClean="0">
              <a:ea typeface="宋体" pitchFamily="2" charset="-122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  <a:cs typeface="Arial" charset="0"/>
              </a:rPr>
              <a:t>An edge </a:t>
            </a:r>
            <a:r>
              <a:rPr lang="en-US" altLang="zh-CN" sz="2000" i="1" dirty="0" smtClean="0">
                <a:ea typeface="宋体" pitchFamily="2" charset="-122"/>
                <a:cs typeface="Arial" charset="0"/>
              </a:rPr>
              <a:t>e={</a:t>
            </a:r>
            <a:r>
              <a:rPr lang="en-US" altLang="zh-CN" sz="2000" i="1" dirty="0" err="1" smtClean="0">
                <a:ea typeface="宋体" pitchFamily="2" charset="-122"/>
                <a:cs typeface="Arial" charset="0"/>
              </a:rPr>
              <a:t>u,v</a:t>
            </a:r>
            <a:r>
              <a:rPr lang="en-US" altLang="zh-CN" sz="2000" i="1" dirty="0" smtClean="0">
                <a:ea typeface="宋体" pitchFamily="2" charset="-122"/>
                <a:cs typeface="Arial" charset="0"/>
              </a:rPr>
              <a:t>}</a:t>
            </a:r>
            <a:r>
              <a:rPr lang="en-US" altLang="zh-CN" sz="2000" dirty="0" smtClean="0">
                <a:ea typeface="宋体" pitchFamily="2" charset="-122"/>
                <a:cs typeface="Arial" charset="0"/>
              </a:rPr>
              <a:t> of the graph contributes a count of 1 to deg(</a:t>
            </a:r>
            <a:r>
              <a:rPr lang="en-US" altLang="zh-CN" sz="2000" i="1" dirty="0" smtClean="0">
                <a:ea typeface="宋体" pitchFamily="2" charset="-122"/>
                <a:cs typeface="Arial" charset="0"/>
              </a:rPr>
              <a:t>u</a:t>
            </a:r>
            <a:r>
              <a:rPr lang="en-US" altLang="zh-CN" sz="2000" dirty="0" smtClean="0">
                <a:ea typeface="宋体" pitchFamily="2" charset="-122"/>
                <a:cs typeface="Arial" charset="0"/>
              </a:rPr>
              <a:t>) and contributes a count 1 to deg(</a:t>
            </a:r>
            <a:r>
              <a:rPr lang="en-US" altLang="zh-CN" sz="2000" i="1" dirty="0" smtClean="0">
                <a:ea typeface="宋体" pitchFamily="2" charset="-122"/>
                <a:cs typeface="Arial" charset="0"/>
              </a:rPr>
              <a:t>v</a:t>
            </a:r>
            <a:r>
              <a:rPr lang="en-US" altLang="zh-CN" sz="2000" dirty="0" smtClean="0">
                <a:ea typeface="宋体" pitchFamily="2" charset="-122"/>
                <a:cs typeface="Arial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  <a:cs typeface="Arial" charset="0"/>
              </a:rPr>
              <a:t>Therefore, </a:t>
            </a:r>
            <a:r>
              <a:rPr lang="el-GR" sz="2000" dirty="0" smtClean="0">
                <a:cs typeface="Arial" charset="0"/>
              </a:rPr>
              <a:t>Σ</a:t>
            </a:r>
            <a:r>
              <a:rPr lang="en-US" altLang="zh-CN" sz="2000" baseline="-25000" dirty="0" smtClean="0">
                <a:ea typeface="宋体" pitchFamily="2" charset="-122"/>
              </a:rPr>
              <a:t>vertex </a:t>
            </a:r>
            <a:r>
              <a:rPr lang="en-US" altLang="zh-CN" sz="2000" i="1" baseline="-25000" dirty="0" err="1" smtClean="0">
                <a:ea typeface="宋体" pitchFamily="2" charset="-122"/>
              </a:rPr>
              <a:t>v</a:t>
            </a:r>
            <a:r>
              <a:rPr lang="en-US" altLang="zh-CN" sz="2000" dirty="0" err="1" smtClean="0">
                <a:ea typeface="宋体" pitchFamily="2" charset="-122"/>
              </a:rPr>
              <a:t>deg</a:t>
            </a:r>
            <a:r>
              <a:rPr lang="en-US" altLang="zh-CN" sz="2000" i="1" dirty="0" smtClean="0">
                <a:ea typeface="宋体" pitchFamily="2" charset="-122"/>
              </a:rPr>
              <a:t>(</a:t>
            </a:r>
            <a:r>
              <a:rPr lang="en-US" altLang="zh-CN" sz="2000" dirty="0" smtClean="0">
                <a:ea typeface="宋体" pitchFamily="2" charset="-122"/>
              </a:rPr>
              <a:t>v</a:t>
            </a:r>
            <a:r>
              <a:rPr lang="en-US" altLang="zh-CN" sz="2000" i="1" dirty="0" smtClean="0">
                <a:ea typeface="宋体" pitchFamily="2" charset="-122"/>
              </a:rPr>
              <a:t>) = </a:t>
            </a:r>
            <a:r>
              <a:rPr lang="en-US" altLang="zh-CN" sz="2000" dirty="0" smtClean="0">
                <a:ea typeface="宋体" pitchFamily="2" charset="-122"/>
              </a:rPr>
              <a:t>2m, where </a:t>
            </a:r>
            <a:r>
              <a:rPr lang="en-US" altLang="zh-CN" sz="2000" i="1" dirty="0" smtClean="0">
                <a:ea typeface="宋体" pitchFamily="2" charset="-122"/>
              </a:rPr>
              <a:t>m</a:t>
            </a:r>
            <a:r>
              <a:rPr lang="en-US" altLang="zh-CN" sz="2000" dirty="0" smtClean="0">
                <a:ea typeface="宋体" pitchFamily="2" charset="-122"/>
              </a:rPr>
              <a:t> is the total number of edges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In all, the adjacency list takes up </a:t>
            </a:r>
            <a:r>
              <a:rPr lang="el-GR" sz="2000" dirty="0" smtClean="0">
                <a:cs typeface="Arial" charset="0"/>
              </a:rPr>
              <a:t>Θ</a:t>
            </a:r>
            <a:r>
              <a:rPr lang="en-US" altLang="zh-CN" sz="2000" dirty="0" smtClean="0">
                <a:ea typeface="宋体" pitchFamily="2" charset="-122"/>
              </a:rPr>
              <a:t>(</a:t>
            </a:r>
            <a:r>
              <a:rPr lang="en-US" altLang="zh-CN" sz="2000" i="1" dirty="0" err="1" smtClean="0">
                <a:ea typeface="宋体" pitchFamily="2" charset="-122"/>
              </a:rPr>
              <a:t>n+m</a:t>
            </a:r>
            <a:r>
              <a:rPr lang="en-US" altLang="zh-CN" sz="2000" dirty="0" smtClean="0">
                <a:ea typeface="宋体" pitchFamily="2" charset="-122"/>
              </a:rPr>
              <a:t>) space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If m = O(n</a:t>
            </a:r>
            <a:r>
              <a:rPr lang="en-US" altLang="zh-CN" sz="1800" baseline="30000" dirty="0" smtClean="0">
                <a:ea typeface="宋体" pitchFamily="2" charset="-122"/>
              </a:rPr>
              <a:t>2</a:t>
            </a:r>
            <a:r>
              <a:rPr lang="en-US" altLang="zh-CN" sz="1800" dirty="0" smtClean="0">
                <a:ea typeface="宋体" pitchFamily="2" charset="-122"/>
              </a:rPr>
              <a:t>) (i.e. dense graphs), both adjacent matrix and adjacent lists use </a:t>
            </a:r>
            <a:r>
              <a:rPr lang="el-GR" sz="1800" dirty="0" smtClean="0">
                <a:cs typeface="Arial" charset="0"/>
              </a:rPr>
              <a:t>Θ</a:t>
            </a:r>
            <a:r>
              <a:rPr lang="en-US" altLang="zh-CN" sz="1800" dirty="0" smtClean="0">
                <a:ea typeface="宋体" pitchFamily="2" charset="-122"/>
              </a:rPr>
              <a:t>(n</a:t>
            </a:r>
            <a:r>
              <a:rPr lang="en-US" altLang="zh-CN" sz="1800" baseline="30000" dirty="0" smtClean="0">
                <a:ea typeface="宋体" pitchFamily="2" charset="-122"/>
              </a:rPr>
              <a:t>2</a:t>
            </a:r>
            <a:r>
              <a:rPr lang="en-US" altLang="zh-CN" sz="1800" dirty="0" smtClean="0">
                <a:ea typeface="宋体" pitchFamily="2" charset="-122"/>
              </a:rPr>
              <a:t>) space.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If m = O(n), adjacent list outperform adjacent matrix</a:t>
            </a:r>
          </a:p>
          <a:p>
            <a:pPr>
              <a:lnSpc>
                <a:spcPct val="80000"/>
              </a:lnSpc>
            </a:pPr>
            <a:endParaRPr lang="en-US" altLang="zh-CN" sz="2000" dirty="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However, one cannot tell in O(1) time whether two vertices are connected</a:t>
            </a:r>
            <a:endParaRPr lang="el-GR" sz="2000" dirty="0" smtClean="0">
              <a:ea typeface="宋体" pitchFamily="2" charset="-12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657600" y="2209800"/>
          <a:ext cx="152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Equation" r:id="rId6" imgW="685800" imgH="342720" progId="Equation.3">
                  <p:embed/>
                </p:oleObj>
              </mc:Choice>
              <mc:Fallback>
                <p:oleObj name="Equation" r:id="rId6" imgW="685800" imgH="3427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209800"/>
                        <a:ext cx="1524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Adjacency List vs. Matrix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106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b="1" dirty="0" smtClean="0">
                <a:ea typeface="宋体" pitchFamily="2" charset="-122"/>
              </a:rPr>
              <a:t>Adjacency List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ea typeface="宋体" pitchFamily="2" charset="-122"/>
              </a:rPr>
              <a:t>More compact than adjacency matrices if graph has few edges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ea typeface="宋体" pitchFamily="2" charset="-122"/>
              </a:rPr>
              <a:t>Requires more time to find if an edge exists</a:t>
            </a:r>
          </a:p>
          <a:p>
            <a:pPr>
              <a:lnSpc>
                <a:spcPct val="80000"/>
              </a:lnSpc>
            </a:pP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 b="1" dirty="0" smtClean="0">
                <a:ea typeface="宋体" pitchFamily="2" charset="-122"/>
              </a:rPr>
              <a:t>Adjacency Matrix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ea typeface="宋体" pitchFamily="2" charset="-122"/>
              </a:rPr>
              <a:t>Always require n</a:t>
            </a:r>
            <a:r>
              <a:rPr lang="en-US" altLang="zh-CN" sz="2400" baseline="30000" dirty="0" smtClean="0">
                <a:ea typeface="宋体" pitchFamily="2" charset="-122"/>
              </a:rPr>
              <a:t>2</a:t>
            </a:r>
            <a:r>
              <a:rPr lang="en-US" altLang="zh-CN" sz="2400" dirty="0" smtClean="0">
                <a:ea typeface="宋体" pitchFamily="2" charset="-122"/>
              </a:rPr>
              <a:t> space</a:t>
            </a:r>
          </a:p>
          <a:p>
            <a:pPr lvl="2">
              <a:lnSpc>
                <a:spcPct val="80000"/>
              </a:lnSpc>
            </a:pPr>
            <a:r>
              <a:rPr lang="en-US" altLang="zh-CN" dirty="0" smtClean="0">
                <a:ea typeface="宋体" pitchFamily="2" charset="-122"/>
              </a:rPr>
              <a:t>This can waste a lot of space if the number of edges are sparse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ea typeface="宋体" pitchFamily="2" charset="-122"/>
              </a:rPr>
              <a:t>Can quickly find if an edge exists</a:t>
            </a:r>
          </a:p>
          <a:p>
            <a:pPr lvl="1">
              <a:lnSpc>
                <a:spcPct val="80000"/>
              </a:lnSpc>
            </a:pP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800" dirty="0" smtClean="0">
              <a:ea typeface="宋体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9906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Path between Vertices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7848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A </a:t>
            </a:r>
            <a:r>
              <a:rPr lang="en-US" altLang="zh-CN" smtClean="0">
                <a:solidFill>
                  <a:srgbClr val="00FF00"/>
                </a:solidFill>
                <a:ea typeface="宋体" pitchFamily="2" charset="-122"/>
              </a:rPr>
              <a:t>path</a:t>
            </a:r>
            <a:r>
              <a:rPr lang="en-US" altLang="zh-CN" smtClean="0">
                <a:ea typeface="宋体" pitchFamily="2" charset="-122"/>
              </a:rPr>
              <a:t> is a sequence of vertices (v</a:t>
            </a:r>
            <a:r>
              <a:rPr lang="en-US" altLang="zh-CN" baseline="-25000" smtClean="0">
                <a:ea typeface="宋体" pitchFamily="2" charset="-122"/>
              </a:rPr>
              <a:t>0</a:t>
            </a:r>
            <a:r>
              <a:rPr lang="en-US" altLang="zh-CN" smtClean="0">
                <a:ea typeface="宋体" pitchFamily="2" charset="-122"/>
              </a:rPr>
              <a:t>, v</a:t>
            </a:r>
            <a:r>
              <a:rPr lang="en-US" altLang="zh-CN" baseline="-25000" smtClean="0">
                <a:ea typeface="宋体" pitchFamily="2" charset="-122"/>
              </a:rPr>
              <a:t>1</a:t>
            </a:r>
            <a:r>
              <a:rPr lang="en-US" altLang="zh-CN" smtClean="0">
                <a:ea typeface="宋体" pitchFamily="2" charset="-122"/>
              </a:rPr>
              <a:t>, v</a:t>
            </a:r>
            <a:r>
              <a:rPr lang="en-US" altLang="zh-CN" baseline="-25000" smtClean="0">
                <a:ea typeface="宋体" pitchFamily="2" charset="-122"/>
              </a:rPr>
              <a:t>2</a:t>
            </a:r>
            <a:r>
              <a:rPr lang="en-US" altLang="zh-CN" smtClean="0">
                <a:ea typeface="宋体" pitchFamily="2" charset="-122"/>
              </a:rPr>
              <a:t>,… v</a:t>
            </a:r>
            <a:r>
              <a:rPr lang="en-US" altLang="zh-CN" baseline="-25000" smtClean="0">
                <a:ea typeface="宋体" pitchFamily="2" charset="-122"/>
              </a:rPr>
              <a:t>k</a:t>
            </a:r>
            <a:r>
              <a:rPr lang="en-US" altLang="zh-CN" smtClean="0">
                <a:ea typeface="宋体" pitchFamily="2" charset="-122"/>
              </a:rPr>
              <a:t>) such that:</a:t>
            </a:r>
          </a:p>
          <a:p>
            <a:pPr lvl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For </a:t>
            </a:r>
            <a:r>
              <a:rPr lang="en-US" altLang="zh-CN" i="1" smtClean="0">
                <a:ea typeface="宋体" pitchFamily="2" charset="-122"/>
              </a:rPr>
              <a:t>0 </a:t>
            </a:r>
            <a:r>
              <a:rPr lang="en-US" altLang="zh-CN" i="1" smtClean="0">
                <a:ea typeface="宋体" pitchFamily="2" charset="-122"/>
                <a:cs typeface="Arial" charset="0"/>
              </a:rPr>
              <a:t>≤ i &lt; k,  {v</a:t>
            </a:r>
            <a:r>
              <a:rPr lang="en-US" altLang="zh-CN" i="1" baseline="-25000" smtClean="0">
                <a:ea typeface="宋体" pitchFamily="2" charset="-122"/>
                <a:cs typeface="Arial" charset="0"/>
              </a:rPr>
              <a:t>i</a:t>
            </a:r>
            <a:r>
              <a:rPr lang="en-US" altLang="zh-CN" i="1" smtClean="0">
                <a:ea typeface="宋体" pitchFamily="2" charset="-122"/>
                <a:cs typeface="Arial" charset="0"/>
              </a:rPr>
              <a:t>, v</a:t>
            </a:r>
            <a:r>
              <a:rPr lang="en-US" altLang="zh-CN" i="1" baseline="-25000" smtClean="0">
                <a:ea typeface="宋体" pitchFamily="2" charset="-122"/>
                <a:cs typeface="Arial" charset="0"/>
              </a:rPr>
              <a:t>i+1</a:t>
            </a:r>
            <a:r>
              <a:rPr lang="en-US" altLang="zh-CN" i="1" smtClean="0">
                <a:ea typeface="宋体" pitchFamily="2" charset="-122"/>
                <a:cs typeface="Arial" charset="0"/>
              </a:rPr>
              <a:t>}</a:t>
            </a:r>
            <a:r>
              <a:rPr lang="en-US" altLang="zh-CN" smtClean="0">
                <a:ea typeface="宋体" pitchFamily="2" charset="-122"/>
                <a:cs typeface="Arial" charset="0"/>
              </a:rPr>
              <a:t> is an edge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altLang="zh-CN" i="1" smtClean="0">
              <a:ea typeface="宋体" pitchFamily="2" charset="-12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i="1" smtClean="0">
                <a:ea typeface="宋体" pitchFamily="2" charset="-122"/>
              </a:rPr>
              <a:t>Note: a path is allowed to go through the same vertex or the same edge any number of times!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2000" i="1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The </a:t>
            </a:r>
            <a:r>
              <a:rPr lang="en-US" altLang="zh-CN" smtClean="0">
                <a:solidFill>
                  <a:srgbClr val="00FF00"/>
                </a:solidFill>
                <a:ea typeface="宋体" pitchFamily="2" charset="-122"/>
              </a:rPr>
              <a:t>length</a:t>
            </a:r>
            <a:r>
              <a:rPr lang="en-US" altLang="zh-CN" smtClean="0">
                <a:ea typeface="宋体" pitchFamily="2" charset="-122"/>
              </a:rPr>
              <a:t> of a path is the number of edges on the path</a:t>
            </a:r>
            <a:endParaRPr lang="en-US" altLang="zh-CN" i="1" smtClean="0">
              <a:ea typeface="宋体" pitchFamily="2" charset="-122"/>
            </a:endParaRP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zh-CN" altLang="en-US" sz="1800" i="1" smtClean="0">
              <a:ea typeface="宋体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Types of paths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smtClean="0">
                <a:ea typeface="宋体" pitchFamily="2" charset="-122"/>
              </a:rPr>
              <a:t>A path is </a:t>
            </a:r>
            <a:r>
              <a:rPr lang="en-US" altLang="zh-CN" sz="3600" smtClean="0">
                <a:solidFill>
                  <a:srgbClr val="00FF00"/>
                </a:solidFill>
                <a:ea typeface="宋体" pitchFamily="2" charset="-122"/>
              </a:rPr>
              <a:t>simple</a:t>
            </a:r>
            <a:r>
              <a:rPr lang="en-US" altLang="zh-CN" sz="3600" smtClean="0">
                <a:ea typeface="宋体" pitchFamily="2" charset="-122"/>
              </a:rPr>
              <a:t> if and only if it does not contain a vertex more than once.</a:t>
            </a:r>
          </a:p>
          <a:p>
            <a:r>
              <a:rPr lang="en-US" altLang="zh-CN" sz="3600" smtClean="0">
                <a:ea typeface="宋体" pitchFamily="2" charset="-122"/>
              </a:rPr>
              <a:t>A path is a </a:t>
            </a:r>
            <a:r>
              <a:rPr lang="en-US" altLang="zh-CN" sz="3600" smtClean="0">
                <a:solidFill>
                  <a:srgbClr val="00FF00"/>
                </a:solidFill>
                <a:ea typeface="宋体" pitchFamily="2" charset="-122"/>
              </a:rPr>
              <a:t>cycle</a:t>
            </a:r>
            <a:r>
              <a:rPr lang="en-US" altLang="zh-CN" sz="3600" smtClean="0">
                <a:ea typeface="宋体" pitchFamily="2" charset="-122"/>
              </a:rPr>
              <a:t> if and only if </a:t>
            </a:r>
            <a:r>
              <a:rPr lang="en-US" altLang="zh-CN" smtClean="0">
                <a:ea typeface="宋体" pitchFamily="2" charset="-122"/>
              </a:rPr>
              <a:t>v</a:t>
            </a:r>
            <a:r>
              <a:rPr lang="en-US" altLang="zh-CN" baseline="-25000" smtClean="0">
                <a:ea typeface="宋体" pitchFamily="2" charset="-122"/>
              </a:rPr>
              <a:t>0</a:t>
            </a:r>
            <a:r>
              <a:rPr lang="en-US" altLang="zh-CN" smtClean="0">
                <a:ea typeface="宋体" pitchFamily="2" charset="-122"/>
              </a:rPr>
              <a:t>= v</a:t>
            </a:r>
            <a:r>
              <a:rPr lang="en-US" altLang="zh-CN" baseline="-25000" smtClean="0">
                <a:ea typeface="宋体" pitchFamily="2" charset="-122"/>
              </a:rPr>
              <a:t>k</a:t>
            </a:r>
          </a:p>
          <a:p>
            <a:pPr lvl="2"/>
            <a:r>
              <a:rPr lang="en-US" altLang="zh-CN" smtClean="0">
                <a:ea typeface="宋体" pitchFamily="2" charset="-122"/>
              </a:rPr>
              <a:t>The beginning and end are the same vertex!</a:t>
            </a:r>
          </a:p>
          <a:p>
            <a:r>
              <a:rPr lang="en-US" altLang="zh-CN" smtClean="0">
                <a:ea typeface="宋体" pitchFamily="2" charset="-122"/>
              </a:rPr>
              <a:t>A path contains a cycle as its sub-path if some vertex appears twice or more</a:t>
            </a:r>
          </a:p>
          <a:p>
            <a:pPr lvl="2"/>
            <a:endParaRPr lang="en-US" altLang="zh-CN" smtClean="0">
              <a:ea typeface="宋体" pitchFamily="2" charset="-122"/>
            </a:endParaRPr>
          </a:p>
        </p:txBody>
      </p:sp>
      <p:pic>
        <p:nvPicPr>
          <p:cNvPr id="21508" name="Picture 7" descr="MCj0250894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1563" y="228600"/>
            <a:ext cx="143033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>
                <a:ea typeface="宋体" pitchFamily="2" charset="-122"/>
              </a:rPr>
              <a:t>Path Examples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457200" y="1981200"/>
          <a:ext cx="3514725" cy="305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Bitmap Image" r:id="rId4" imgW="4505954" imgH="3914286" progId="PBrush">
                  <p:embed/>
                </p:oleObj>
              </mc:Choice>
              <mc:Fallback>
                <p:oleObj name="Bitmap Image" r:id="rId4" imgW="4505954" imgH="3914286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81200"/>
                        <a:ext cx="3514725" cy="305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486400" y="3135313"/>
            <a:ext cx="2495550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1" hangingPunct="1">
              <a:buFontTx/>
              <a:buAutoNum type="arabicPeriod"/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{a,c,f,e}</a:t>
            </a:r>
          </a:p>
          <a:p>
            <a:pPr marL="342900" indent="-342900" algn="l" eaLnBrk="1" hangingPunct="1">
              <a:buFontTx/>
              <a:buAutoNum type="arabicPeriod"/>
            </a:pPr>
            <a:endParaRPr lang="en-US" altLang="zh-CN" sz="18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 marL="342900" indent="-342900" algn="l" eaLnBrk="1" hangingPunct="1">
              <a:buFontTx/>
              <a:buAutoNum type="arabicPeriod"/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{a,b,d,c,f,e}</a:t>
            </a:r>
          </a:p>
          <a:p>
            <a:pPr marL="342900" indent="-342900" algn="l" eaLnBrk="1" hangingPunct="1">
              <a:buFontTx/>
              <a:buAutoNum type="arabicPeriod"/>
            </a:pPr>
            <a:endParaRPr lang="en-US" altLang="zh-CN" sz="18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 marL="342900" indent="-342900" algn="l" eaLnBrk="1" hangingPunct="1">
              <a:buFontTx/>
              <a:buAutoNum type="arabicPeriod"/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{a, c, d, b, d, c, f, e}</a:t>
            </a:r>
            <a:b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</a:br>
            <a:endParaRPr lang="en-US" altLang="zh-CN" sz="18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 marL="342900" indent="-342900" algn="l" eaLnBrk="1" hangingPunct="1">
              <a:buFontTx/>
              <a:buAutoNum type="arabicPeriod"/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{a,c,d,b,a}</a:t>
            </a:r>
          </a:p>
          <a:p>
            <a:pPr marL="342900" indent="-342900" algn="l" eaLnBrk="1" hangingPunct="1">
              <a:buFontTx/>
              <a:buAutoNum type="arabicPeriod"/>
            </a:pPr>
            <a:endParaRPr lang="en-US" altLang="zh-CN" sz="18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 marL="342900" indent="-342900" algn="l" eaLnBrk="1" hangingPunct="1">
              <a:buFontTx/>
              <a:buAutoNum type="arabicPeriod"/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{a,c,f,e,b,d,c,a}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864100" y="877888"/>
            <a:ext cx="2832100" cy="148431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Are these paths?</a:t>
            </a:r>
          </a:p>
          <a:p>
            <a:pPr algn="l" eaLnBrk="1" hangingPunct="1"/>
            <a:endParaRPr lang="en-US" altLang="zh-CN" sz="18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 algn="l"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Any cycles?</a:t>
            </a:r>
          </a:p>
          <a:p>
            <a:pPr algn="l" eaLnBrk="1" hangingPunct="1"/>
            <a:endParaRPr lang="en-US" altLang="zh-CN" sz="180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 algn="l"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What is the path’s length?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</a:p>
          <a:p>
            <a:r>
              <a:rPr lang="en-US" dirty="0" smtClean="0"/>
              <a:t>Memory</a:t>
            </a:r>
          </a:p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on Graph</a:t>
            </a:r>
            <a:endParaRPr lang="en-US" dirty="0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CLRS </a:t>
            </a:r>
            <a:r>
              <a:rPr lang="en-US" dirty="0" smtClean="0"/>
              <a:t>– Chapter 22 – elementary Graph Algorithms</a:t>
            </a:r>
          </a:p>
          <a:p>
            <a:r>
              <a:rPr lang="en-US" dirty="0" smtClean="0"/>
              <a:t>Exercise you have to solve</a:t>
            </a:r>
            <a:r>
              <a:rPr lang="en-US" dirty="0" smtClean="0"/>
              <a:t>: (Page 593)</a:t>
            </a:r>
            <a:endParaRPr lang="en-US" dirty="0" smtClean="0"/>
          </a:p>
          <a:p>
            <a:pPr lvl="1"/>
            <a:r>
              <a:rPr lang="en-US" dirty="0" smtClean="0"/>
              <a:t>22.1-5 (Square)</a:t>
            </a:r>
          </a:p>
          <a:p>
            <a:pPr lvl="1"/>
            <a:r>
              <a:rPr lang="en-US" dirty="0" smtClean="0"/>
              <a:t>22.1-6 (Universal Sink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649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Graph Traversal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 Application example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Given a graph representation and a vertex </a:t>
            </a:r>
            <a:r>
              <a:rPr lang="en-US" altLang="zh-CN" b="1" dirty="0" smtClean="0">
                <a:ea typeface="宋体" pitchFamily="2" charset="-122"/>
              </a:rPr>
              <a:t>s</a:t>
            </a:r>
            <a:r>
              <a:rPr lang="en-US" altLang="zh-CN" dirty="0" smtClean="0">
                <a:ea typeface="宋体" pitchFamily="2" charset="-122"/>
              </a:rPr>
              <a:t> in the graph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Find paths from </a:t>
            </a:r>
            <a:r>
              <a:rPr lang="en-US" altLang="zh-CN" b="1" dirty="0" smtClean="0">
                <a:ea typeface="宋体" pitchFamily="2" charset="-122"/>
              </a:rPr>
              <a:t>s</a:t>
            </a:r>
            <a:r>
              <a:rPr lang="en-US" altLang="zh-CN" dirty="0" smtClean="0">
                <a:ea typeface="宋体" pitchFamily="2" charset="-122"/>
              </a:rPr>
              <a:t> to other vertices</a:t>
            </a:r>
          </a:p>
          <a:p>
            <a:r>
              <a:rPr lang="en-US" altLang="zh-CN" dirty="0" smtClean="0">
                <a:ea typeface="宋体" pitchFamily="2" charset="-122"/>
              </a:rPr>
              <a:t>Two common graph traversal algorithms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 Breadth-First Search (BFS)</a:t>
            </a:r>
          </a:p>
          <a:p>
            <a:pPr lvl="3"/>
            <a:r>
              <a:rPr lang="en-US" altLang="zh-CN" dirty="0" smtClean="0">
                <a:ea typeface="宋体" pitchFamily="2" charset="-122"/>
              </a:rPr>
              <a:t>Find the shortest paths in an unweighted graph</a:t>
            </a:r>
          </a:p>
          <a:p>
            <a:pPr lvl="2"/>
            <a:r>
              <a:rPr lang="en-US" altLang="zh-CN" dirty="0" smtClean="0">
                <a:ea typeface="宋体" pitchFamily="2" charset="-122"/>
              </a:rPr>
              <a:t> Depth-First Search (DFS)</a:t>
            </a:r>
          </a:p>
          <a:p>
            <a:pPr lvl="3"/>
            <a:r>
              <a:rPr lang="en-US" altLang="zh-CN" dirty="0" smtClean="0">
                <a:ea typeface="宋体" pitchFamily="2" charset="-122"/>
              </a:rPr>
              <a:t>Topological sort</a:t>
            </a:r>
          </a:p>
          <a:p>
            <a:pPr lvl="3"/>
            <a:r>
              <a:rPr lang="en-US" altLang="zh-CN" dirty="0" smtClean="0">
                <a:ea typeface="宋体" pitchFamily="2" charset="-122"/>
              </a:rPr>
              <a:t>Find strongly connected components</a:t>
            </a:r>
          </a:p>
          <a:p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BFS and Shortest Path Problem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Given any source vertex </a:t>
            </a:r>
            <a:r>
              <a:rPr lang="en-US" altLang="zh-CN" sz="2400" b="1" i="1" dirty="0" smtClean="0">
                <a:ea typeface="宋体" pitchFamily="2" charset="-122"/>
              </a:rPr>
              <a:t>s</a:t>
            </a:r>
            <a:r>
              <a:rPr lang="en-US" altLang="zh-CN" sz="2400" dirty="0" smtClean="0">
                <a:ea typeface="宋体" pitchFamily="2" charset="-122"/>
              </a:rPr>
              <a:t>, BFS visits the other vertices at increasing distances away from s.  In doing so, BFS discovers paths from s to other vertices</a:t>
            </a:r>
          </a:p>
          <a:p>
            <a:r>
              <a:rPr lang="en-US" altLang="zh-CN" sz="2400" dirty="0" smtClean="0">
                <a:ea typeface="宋体" pitchFamily="2" charset="-122"/>
              </a:rPr>
              <a:t>What do we mean by “distance”?  The number of edges on a path from s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990600" y="3657600"/>
            <a:ext cx="3733800" cy="2895600"/>
            <a:chOff x="192" y="816"/>
            <a:chExt cx="2976" cy="2208"/>
          </a:xfrm>
        </p:grpSpPr>
        <p:sp>
          <p:nvSpPr>
            <p:cNvPr id="23583" name="Oval 5"/>
            <p:cNvSpPr>
              <a:spLocks noChangeArrowheads="1"/>
            </p:cNvSpPr>
            <p:nvPr/>
          </p:nvSpPr>
          <p:spPr bwMode="auto">
            <a:xfrm>
              <a:off x="624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584" name="Oval 6"/>
            <p:cNvSpPr>
              <a:spLocks noChangeArrowheads="1"/>
            </p:cNvSpPr>
            <p:nvPr/>
          </p:nvSpPr>
          <p:spPr bwMode="auto"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3585" name="Oval 7"/>
            <p:cNvSpPr>
              <a:spLocks noChangeArrowheads="1"/>
            </p:cNvSpPr>
            <p:nvPr/>
          </p:nvSpPr>
          <p:spPr bwMode="auto"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23586" name="Oval 8"/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3587" name="Oval 9"/>
            <p:cNvSpPr>
              <a:spLocks noChangeArrowheads="1"/>
            </p:cNvSpPr>
            <p:nvPr/>
          </p:nvSpPr>
          <p:spPr bwMode="auto"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3588" name="Oval 10"/>
            <p:cNvSpPr>
              <a:spLocks noChangeArrowheads="1"/>
            </p:cNvSpPr>
            <p:nvPr/>
          </p:nvSpPr>
          <p:spPr bwMode="auto"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23589" name="Oval 11"/>
            <p:cNvSpPr>
              <a:spLocks noChangeArrowheads="1"/>
            </p:cNvSpPr>
            <p:nvPr/>
          </p:nvSpPr>
          <p:spPr bwMode="auto"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23590" name="Oval 12"/>
            <p:cNvSpPr>
              <a:spLocks noChangeArrowheads="1"/>
            </p:cNvSpPr>
            <p:nvPr/>
          </p:nvSpPr>
          <p:spPr bwMode="auto"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9</a:t>
              </a:r>
            </a:p>
          </p:txBody>
        </p:sp>
        <p:sp>
          <p:nvSpPr>
            <p:cNvPr id="23591" name="Oval 13"/>
            <p:cNvSpPr>
              <a:spLocks noChangeArrowheads="1"/>
            </p:cNvSpPr>
            <p:nvPr/>
          </p:nvSpPr>
          <p:spPr bwMode="auto"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23592" name="Oval 14"/>
            <p:cNvSpPr>
              <a:spLocks noChangeArrowheads="1"/>
            </p:cNvSpPr>
            <p:nvPr/>
          </p:nvSpPr>
          <p:spPr bwMode="auto"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0</a:t>
              </a:r>
            </a:p>
          </p:txBody>
        </p:sp>
        <p:cxnSp>
          <p:nvCxnSpPr>
            <p:cNvPr id="23593" name="AutoShape 15"/>
            <p:cNvCxnSpPr>
              <a:cxnSpLocks noChangeShapeType="1"/>
              <a:stCxn id="23592" idx="6"/>
              <a:endCxn id="23591" idx="1"/>
            </p:cNvCxnSpPr>
            <p:nvPr/>
          </p:nvCxnSpPr>
          <p:spPr bwMode="auto">
            <a:xfrm>
              <a:off x="1008" y="960"/>
              <a:ext cx="76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94" name="AutoShape 16"/>
            <p:cNvCxnSpPr>
              <a:cxnSpLocks noChangeShapeType="1"/>
              <a:stCxn id="23591" idx="5"/>
              <a:endCxn id="23590" idx="1"/>
            </p:cNvCxnSpPr>
            <p:nvPr/>
          </p:nvCxnSpPr>
          <p:spPr bwMode="auto">
            <a:xfrm>
              <a:off x="1974" y="1398"/>
              <a:ext cx="27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95" name="AutoShape 17"/>
            <p:cNvCxnSpPr>
              <a:cxnSpLocks noChangeShapeType="1"/>
              <a:stCxn id="23590" idx="2"/>
              <a:endCxn id="23587" idx="7"/>
            </p:cNvCxnSpPr>
            <p:nvPr/>
          </p:nvCxnSpPr>
          <p:spPr bwMode="auto"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96" name="AutoShape 18"/>
            <p:cNvCxnSpPr>
              <a:cxnSpLocks noChangeShapeType="1"/>
              <a:stCxn id="23591" idx="3"/>
              <a:endCxn id="23583" idx="6"/>
            </p:cNvCxnSpPr>
            <p:nvPr/>
          </p:nvCxnSpPr>
          <p:spPr bwMode="auto"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97" name="AutoShape 19"/>
            <p:cNvCxnSpPr>
              <a:cxnSpLocks noChangeShapeType="1"/>
              <a:stCxn id="23583" idx="6"/>
              <a:endCxn id="23587" idx="1"/>
            </p:cNvCxnSpPr>
            <p:nvPr/>
          </p:nvCxnSpPr>
          <p:spPr bwMode="auto">
            <a:xfrm>
              <a:off x="912" y="1776"/>
              <a:ext cx="522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98" name="AutoShape 20"/>
            <p:cNvCxnSpPr>
              <a:cxnSpLocks noChangeShapeType="1"/>
              <a:stCxn id="23583" idx="3"/>
              <a:endCxn id="23584" idx="0"/>
            </p:cNvCxnSpPr>
            <p:nvPr/>
          </p:nvCxnSpPr>
          <p:spPr bwMode="auto"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99" name="AutoShape 21"/>
            <p:cNvCxnSpPr>
              <a:cxnSpLocks noChangeShapeType="1"/>
              <a:stCxn id="23584" idx="6"/>
              <a:endCxn id="23585" idx="3"/>
            </p:cNvCxnSpPr>
            <p:nvPr/>
          </p:nvCxnSpPr>
          <p:spPr bwMode="auto">
            <a:xfrm flipV="1">
              <a:off x="480" y="2550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600" name="AutoShape 22"/>
            <p:cNvCxnSpPr>
              <a:cxnSpLocks noChangeShapeType="1"/>
              <a:stCxn id="23585" idx="7"/>
              <a:endCxn id="23587" idx="3"/>
            </p:cNvCxnSpPr>
            <p:nvPr/>
          </p:nvCxnSpPr>
          <p:spPr bwMode="auto">
            <a:xfrm flipV="1">
              <a:off x="1062" y="2166"/>
              <a:ext cx="372" cy="1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601" name="AutoShape 23"/>
            <p:cNvCxnSpPr>
              <a:cxnSpLocks noChangeShapeType="1"/>
              <a:stCxn id="23585" idx="5"/>
              <a:endCxn id="23586" idx="1"/>
            </p:cNvCxnSpPr>
            <p:nvPr/>
          </p:nvCxnSpPr>
          <p:spPr bwMode="auto">
            <a:xfrm>
              <a:off x="1062" y="2550"/>
              <a:ext cx="276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602" name="AutoShape 24"/>
            <p:cNvCxnSpPr>
              <a:cxnSpLocks noChangeShapeType="1"/>
              <a:stCxn id="23586" idx="6"/>
              <a:endCxn id="23589" idx="2"/>
            </p:cNvCxnSpPr>
            <p:nvPr/>
          </p:nvCxnSpPr>
          <p:spPr bwMode="auto">
            <a:xfrm flipV="1">
              <a:off x="1584" y="2640"/>
              <a:ext cx="129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603" name="AutoShape 25"/>
            <p:cNvCxnSpPr>
              <a:cxnSpLocks noChangeShapeType="1"/>
              <a:stCxn id="23587" idx="6"/>
              <a:endCxn id="23588" idx="1"/>
            </p:cNvCxnSpPr>
            <p:nvPr/>
          </p:nvCxnSpPr>
          <p:spPr bwMode="auto">
            <a:xfrm>
              <a:off x="1680" y="2064"/>
              <a:ext cx="282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604" name="AutoShape 26"/>
            <p:cNvCxnSpPr>
              <a:cxnSpLocks noChangeShapeType="1"/>
              <a:stCxn id="23588" idx="6"/>
              <a:endCxn id="23589" idx="1"/>
            </p:cNvCxnSpPr>
            <p:nvPr/>
          </p:nvCxnSpPr>
          <p:spPr bwMode="auto">
            <a:xfrm>
              <a:off x="2208" y="2400"/>
              <a:ext cx="714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3557" name="Text Box 27"/>
          <p:cNvSpPr txBox="1">
            <a:spLocks noChangeArrowheads="1"/>
          </p:cNvSpPr>
          <p:nvPr/>
        </p:nvSpPr>
        <p:spPr bwMode="auto">
          <a:xfrm>
            <a:off x="5702300" y="3944938"/>
            <a:ext cx="2222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Consider s=vertex 1</a:t>
            </a:r>
          </a:p>
        </p:txBody>
      </p:sp>
      <p:sp>
        <p:nvSpPr>
          <p:cNvPr id="484380" name="Text Box 28"/>
          <p:cNvSpPr txBox="1">
            <a:spLocks noChangeArrowheads="1"/>
          </p:cNvSpPr>
          <p:nvPr/>
        </p:nvSpPr>
        <p:spPr bwMode="auto">
          <a:xfrm>
            <a:off x="5715000" y="4540250"/>
            <a:ext cx="233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Nodes at distance 1?</a:t>
            </a:r>
          </a:p>
          <a:p>
            <a:pPr algn="l"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2, 3, 7, 9</a:t>
            </a: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103313" y="4648200"/>
            <a:ext cx="3163887" cy="1676400"/>
            <a:chOff x="3575" y="3360"/>
            <a:chExt cx="1993" cy="1056"/>
          </a:xfrm>
        </p:grpSpPr>
        <p:sp>
          <p:nvSpPr>
            <p:cNvPr id="23575" name="Oval 30"/>
            <p:cNvSpPr>
              <a:spLocks noChangeArrowheads="1"/>
            </p:cNvSpPr>
            <p:nvPr/>
          </p:nvSpPr>
          <p:spPr bwMode="auto">
            <a:xfrm>
              <a:off x="3719" y="3360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576" name="Oval 31"/>
            <p:cNvSpPr>
              <a:spLocks noChangeArrowheads="1"/>
            </p:cNvSpPr>
            <p:nvPr/>
          </p:nvSpPr>
          <p:spPr bwMode="auto">
            <a:xfrm>
              <a:off x="3815" y="3888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577" name="Oval 32"/>
            <p:cNvSpPr>
              <a:spLocks noChangeArrowheads="1"/>
            </p:cNvSpPr>
            <p:nvPr/>
          </p:nvSpPr>
          <p:spPr bwMode="auto">
            <a:xfrm>
              <a:off x="4727" y="3888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578" name="Oval 34"/>
            <p:cNvSpPr>
              <a:spLocks noChangeArrowheads="1"/>
            </p:cNvSpPr>
            <p:nvPr/>
          </p:nvSpPr>
          <p:spPr bwMode="auto">
            <a:xfrm>
              <a:off x="4967" y="3360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579" name="Text Box 35"/>
            <p:cNvSpPr txBox="1">
              <a:spLocks noChangeArrowheads="1"/>
            </p:cNvSpPr>
            <p:nvPr/>
          </p:nvSpPr>
          <p:spPr bwMode="auto">
            <a:xfrm>
              <a:off x="5399" y="350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3580" name="Text Box 36"/>
            <p:cNvSpPr txBox="1">
              <a:spLocks noChangeArrowheads="1"/>
            </p:cNvSpPr>
            <p:nvPr/>
          </p:nvSpPr>
          <p:spPr bwMode="auto">
            <a:xfrm>
              <a:off x="5063" y="3859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3581" name="Text Box 38"/>
            <p:cNvSpPr txBox="1">
              <a:spLocks noChangeArrowheads="1"/>
            </p:cNvSpPr>
            <p:nvPr/>
          </p:nvSpPr>
          <p:spPr bwMode="auto">
            <a:xfrm>
              <a:off x="3575" y="3456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3582" name="Text Box 39"/>
            <p:cNvSpPr txBox="1">
              <a:spLocks noChangeArrowheads="1"/>
            </p:cNvSpPr>
            <p:nvPr/>
          </p:nvSpPr>
          <p:spPr bwMode="auto">
            <a:xfrm>
              <a:off x="3959" y="4243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838200" y="4038600"/>
            <a:ext cx="4383088" cy="2667000"/>
            <a:chOff x="2999" y="2496"/>
            <a:chExt cx="2761" cy="1680"/>
          </a:xfrm>
        </p:grpSpPr>
        <p:sp>
          <p:nvSpPr>
            <p:cNvPr id="23567" name="Oval 41"/>
            <p:cNvSpPr>
              <a:spLocks noChangeArrowheads="1"/>
            </p:cNvSpPr>
            <p:nvPr/>
          </p:nvSpPr>
          <p:spPr bwMode="auto">
            <a:xfrm>
              <a:off x="4103" y="2496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568" name="Oval 42"/>
            <p:cNvSpPr>
              <a:spLocks noChangeArrowheads="1"/>
            </p:cNvSpPr>
            <p:nvPr/>
          </p:nvSpPr>
          <p:spPr bwMode="auto">
            <a:xfrm>
              <a:off x="2999" y="3744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569" name="Oval 43"/>
            <p:cNvSpPr>
              <a:spLocks noChangeArrowheads="1"/>
            </p:cNvSpPr>
            <p:nvPr/>
          </p:nvSpPr>
          <p:spPr bwMode="auto">
            <a:xfrm>
              <a:off x="3911" y="3792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570" name="Oval 44"/>
            <p:cNvSpPr>
              <a:spLocks noChangeArrowheads="1"/>
            </p:cNvSpPr>
            <p:nvPr/>
          </p:nvSpPr>
          <p:spPr bwMode="auto">
            <a:xfrm>
              <a:off x="5159" y="3552"/>
              <a:ext cx="4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571" name="Text Box 45"/>
            <p:cNvSpPr txBox="1">
              <a:spLocks noChangeArrowheads="1"/>
            </p:cNvSpPr>
            <p:nvPr/>
          </p:nvSpPr>
          <p:spPr bwMode="auto">
            <a:xfrm>
              <a:off x="5591" y="3696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572" name="Text Box 46"/>
            <p:cNvSpPr txBox="1">
              <a:spLocks noChangeArrowheads="1"/>
            </p:cNvSpPr>
            <p:nvPr/>
          </p:nvSpPr>
          <p:spPr bwMode="auto">
            <a:xfrm>
              <a:off x="4295" y="398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573" name="Text Box 47"/>
            <p:cNvSpPr txBox="1">
              <a:spLocks noChangeArrowheads="1"/>
            </p:cNvSpPr>
            <p:nvPr/>
          </p:nvSpPr>
          <p:spPr bwMode="auto">
            <a:xfrm>
              <a:off x="3383" y="398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574" name="Text Box 48"/>
            <p:cNvSpPr txBox="1">
              <a:spLocks noChangeArrowheads="1"/>
            </p:cNvSpPr>
            <p:nvPr/>
          </p:nvSpPr>
          <p:spPr bwMode="auto">
            <a:xfrm>
              <a:off x="4439" y="2784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2438400" y="4760913"/>
            <a:ext cx="587375" cy="801687"/>
            <a:chOff x="1536" y="2903"/>
            <a:chExt cx="370" cy="505"/>
          </a:xfrm>
        </p:grpSpPr>
        <p:sp>
          <p:nvSpPr>
            <p:cNvPr id="23565" name="Oval 50"/>
            <p:cNvSpPr>
              <a:spLocks noChangeArrowheads="1"/>
            </p:cNvSpPr>
            <p:nvPr/>
          </p:nvSpPr>
          <p:spPr bwMode="auto">
            <a:xfrm>
              <a:off x="1536" y="3072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566" name="Text Box 51"/>
            <p:cNvSpPr txBox="1">
              <a:spLocks noChangeArrowheads="1"/>
            </p:cNvSpPr>
            <p:nvPr/>
          </p:nvSpPr>
          <p:spPr bwMode="auto">
            <a:xfrm>
              <a:off x="1718" y="290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s</a:t>
              </a:r>
            </a:p>
          </p:txBody>
        </p:sp>
      </p:grpSp>
      <p:sp>
        <p:nvSpPr>
          <p:cNvPr id="23562" name="Text Box 52"/>
          <p:cNvSpPr txBox="1">
            <a:spLocks noChangeArrowheads="1"/>
          </p:cNvSpPr>
          <p:nvPr/>
        </p:nvSpPr>
        <p:spPr bwMode="auto">
          <a:xfrm>
            <a:off x="5715000" y="3473450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Example</a:t>
            </a:r>
          </a:p>
        </p:txBody>
      </p:sp>
      <p:sp>
        <p:nvSpPr>
          <p:cNvPr id="484405" name="Rectangle 53"/>
          <p:cNvSpPr>
            <a:spLocks noChangeArrowheads="1"/>
          </p:cNvSpPr>
          <p:nvPr/>
        </p:nvSpPr>
        <p:spPr bwMode="auto">
          <a:xfrm>
            <a:off x="5715000" y="5257800"/>
            <a:ext cx="233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Nodes at distance 2?</a:t>
            </a:r>
          </a:p>
          <a:p>
            <a:pPr algn="l"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8, 6, 5, 4</a:t>
            </a:r>
          </a:p>
        </p:txBody>
      </p:sp>
      <p:sp>
        <p:nvSpPr>
          <p:cNvPr id="484408" name="Rectangle 56"/>
          <p:cNvSpPr>
            <a:spLocks noChangeArrowheads="1"/>
          </p:cNvSpPr>
          <p:nvPr/>
        </p:nvSpPr>
        <p:spPr bwMode="auto">
          <a:xfrm>
            <a:off x="5715000" y="6064250"/>
            <a:ext cx="233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Nodes at distance 3?</a:t>
            </a:r>
          </a:p>
          <a:p>
            <a:pPr algn="l" eaLnBrk="1" hangingPunct="1"/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80" grpId="0"/>
      <p:bldP spid="484405" grpId="0"/>
      <p:bldP spid="48440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Symbol" pitchFamily="18" charset="2"/>
              </a:rPr>
              <a:t>Graph Searching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Given: a graph G = (V, E), directed or undirected</a:t>
            </a:r>
          </a:p>
          <a:p>
            <a:r>
              <a:rPr lang="en-US" smtClean="0"/>
              <a:t>Goal: methodically explore every vertex and every edge</a:t>
            </a:r>
          </a:p>
          <a:p>
            <a:r>
              <a:rPr lang="en-US" smtClean="0"/>
              <a:t>Ultimately: build a tree on the graph</a:t>
            </a:r>
          </a:p>
          <a:p>
            <a:pPr lvl="1"/>
            <a:r>
              <a:rPr lang="en-US" smtClean="0"/>
              <a:t>Pick a vertex as the root</a:t>
            </a:r>
          </a:p>
          <a:p>
            <a:pPr lvl="1"/>
            <a:r>
              <a:rPr lang="en-US" smtClean="0"/>
              <a:t>Choose certain edges to produce a tree</a:t>
            </a:r>
          </a:p>
          <a:p>
            <a:pPr lvl="1"/>
            <a:r>
              <a:rPr lang="en-US" smtClean="0"/>
              <a:t>Note: might also build a </a:t>
            </a:r>
            <a:r>
              <a:rPr lang="en-US" i="1" smtClean="0">
                <a:solidFill>
                  <a:schemeClr val="tx2"/>
                </a:solidFill>
              </a:rPr>
              <a:t>forest</a:t>
            </a:r>
            <a:r>
              <a:rPr lang="en-US" smtClean="0"/>
              <a:t> if graph is not connected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“Explore” a graph, turning it into a</a:t>
            </a:r>
            <a:r>
              <a:rPr lang="en-US" smtClean="0">
                <a:solidFill>
                  <a:srgbClr val="00CC00"/>
                </a:solidFill>
              </a:rPr>
              <a:t> tree</a:t>
            </a:r>
          </a:p>
          <a:p>
            <a:pPr lvl="1"/>
            <a:r>
              <a:rPr lang="en-US" smtClean="0"/>
              <a:t>One vertex at a time</a:t>
            </a:r>
          </a:p>
          <a:p>
            <a:pPr lvl="1"/>
            <a:r>
              <a:rPr lang="en-US" smtClean="0"/>
              <a:t>Expand frontier of explored vertices across the </a:t>
            </a:r>
            <a:r>
              <a:rPr lang="en-US" i="1" smtClean="0"/>
              <a:t>breadth</a:t>
            </a:r>
            <a:r>
              <a:rPr lang="en-US" smtClean="0"/>
              <a:t> of the frontier</a:t>
            </a:r>
          </a:p>
          <a:p>
            <a:r>
              <a:rPr lang="en-US" smtClean="0"/>
              <a:t>Builds a tree over the graph</a:t>
            </a:r>
          </a:p>
          <a:p>
            <a:pPr lvl="1"/>
            <a:r>
              <a:rPr lang="en-US" smtClean="0"/>
              <a:t>Pick a </a:t>
            </a:r>
            <a:r>
              <a:rPr lang="en-US" i="1" smtClean="0"/>
              <a:t>source vertex</a:t>
            </a:r>
            <a:r>
              <a:rPr lang="en-US" smtClean="0"/>
              <a:t> to be the root</a:t>
            </a:r>
          </a:p>
          <a:p>
            <a:pPr lvl="1"/>
            <a:r>
              <a:rPr lang="en-US" smtClean="0"/>
              <a:t>Find (“discover”) its children, then their children,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Every vertex of a graph contains a color at every moment:</a:t>
            </a:r>
          </a:p>
          <a:p>
            <a:pPr lvl="1"/>
            <a:r>
              <a:rPr lang="en-US" sz="2400" smtClean="0">
                <a:solidFill>
                  <a:srgbClr val="00CC00"/>
                </a:solidFill>
              </a:rPr>
              <a:t>White vertices</a:t>
            </a:r>
            <a:r>
              <a:rPr lang="en-US" sz="2400" smtClean="0"/>
              <a:t> have not been discovered</a:t>
            </a:r>
          </a:p>
          <a:p>
            <a:pPr lvl="2"/>
            <a:r>
              <a:rPr lang="en-US" sz="1800" smtClean="0"/>
              <a:t>All vertices start with white initially</a:t>
            </a:r>
          </a:p>
          <a:p>
            <a:pPr lvl="1"/>
            <a:r>
              <a:rPr lang="en-US" sz="2400" smtClean="0">
                <a:solidFill>
                  <a:srgbClr val="00CC00"/>
                </a:solidFill>
              </a:rPr>
              <a:t>Grey vertices</a:t>
            </a:r>
            <a:r>
              <a:rPr lang="en-US" sz="2400" smtClean="0"/>
              <a:t> are discovered but not fully explored</a:t>
            </a:r>
          </a:p>
          <a:p>
            <a:pPr lvl="2"/>
            <a:r>
              <a:rPr lang="en-US" sz="1800" smtClean="0"/>
              <a:t>They may be adjacent to white vertices</a:t>
            </a:r>
          </a:p>
          <a:p>
            <a:pPr lvl="1"/>
            <a:r>
              <a:rPr lang="en-US" sz="2400" smtClean="0">
                <a:solidFill>
                  <a:srgbClr val="00CC00"/>
                </a:solidFill>
              </a:rPr>
              <a:t>Black vertices</a:t>
            </a:r>
            <a:r>
              <a:rPr lang="en-US" sz="2400" smtClean="0"/>
              <a:t> are discovered and fully explored</a:t>
            </a:r>
          </a:p>
          <a:p>
            <a:pPr lvl="2"/>
            <a:r>
              <a:rPr lang="en-US" sz="1800" smtClean="0"/>
              <a:t>They are adjacent only to black and gray vertices</a:t>
            </a:r>
          </a:p>
          <a:p>
            <a:r>
              <a:rPr lang="en-US" sz="2800" smtClean="0"/>
              <a:t>Explore vertices by scanning adjacency list of grey vertices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The Code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524000"/>
            <a:ext cx="4038600" cy="5105400"/>
          </a:xfrm>
        </p:spPr>
        <p:txBody>
          <a:bodyPr>
            <a:normAutofit lnSpcReduction="10000"/>
          </a:bodyPr>
          <a:lstStyle/>
          <a:p>
            <a:pPr algn="ctr">
              <a:buFont typeface="Times New Roman" pitchFamily="18" charset="0"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800" b="1" smtClean="0">
                <a:latin typeface="Courier New" pitchFamily="49" charset="0"/>
              </a:rPr>
              <a:t>color[V], prev[V],d[V]</a:t>
            </a:r>
          </a:p>
          <a:p>
            <a:pPr>
              <a:buFont typeface="Times New Roman" pitchFamily="18" charset="0"/>
              <a:buNone/>
            </a:pPr>
            <a:endParaRPr lang="en-US" sz="1800" b="1" smtClean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BFS(G) // starts from here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for each vertex 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V-{s}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color[u]=WHITE;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d[u]=inf;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color[s]=GRAY;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d[s]=0; prev[s]=NIL;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Q=empty;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ENQUEUE(Q,s);</a:t>
            </a:r>
          </a:p>
        </p:txBody>
      </p:sp>
      <p:sp>
        <p:nvSpPr>
          <p:cNvPr id="4101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While(Q not empty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)</a:t>
            </a:r>
            <a:endParaRPr lang="en-US" sz="1800" b="1" smtClean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u = DEQUEUE(Q);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for each v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adj[u]{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if (color[v] == WHITE){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color[v] = GREY;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d[v] = d[u] + 1;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prev[v] = u;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Enqueue(Q, v);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}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}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609600" y="1524000"/>
            <a:ext cx="3886200" cy="3810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9E689-62BF-4B79-8868-56A7F11FB834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Example</a:t>
            </a:r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8691" name="AutoShape 19"/>
          <p:cNvCxnSpPr>
            <a:cxnSpLocks noChangeShapeType="1"/>
            <a:stCxn id="28676" idx="0"/>
            <a:endCxn id="28675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2" name="AutoShape 20"/>
          <p:cNvCxnSpPr>
            <a:cxnSpLocks noChangeShapeType="1"/>
            <a:stCxn id="28675" idx="6"/>
            <a:endCxn id="2867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3" name="AutoShape 21"/>
          <p:cNvCxnSpPr>
            <a:cxnSpLocks noChangeShapeType="1"/>
            <a:stCxn id="28677" idx="4"/>
            <a:endCxn id="2867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4" name="AutoShape 22"/>
          <p:cNvCxnSpPr>
            <a:cxnSpLocks noChangeShapeType="1"/>
            <a:stCxn id="28678" idx="7"/>
            <a:endCxn id="28679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5" name="AutoShape 23"/>
          <p:cNvCxnSpPr>
            <a:cxnSpLocks noChangeShapeType="1"/>
            <a:stCxn id="28678" idx="6"/>
            <a:endCxn id="28680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6" name="AutoShape 24"/>
          <p:cNvCxnSpPr>
            <a:cxnSpLocks noChangeShapeType="1"/>
            <a:stCxn id="28680" idx="0"/>
            <a:endCxn id="2867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7" name="AutoShape 25"/>
          <p:cNvCxnSpPr>
            <a:cxnSpLocks noChangeShapeType="1"/>
            <a:stCxn id="28679" idx="6"/>
            <a:endCxn id="2868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8" name="AutoShape 26"/>
          <p:cNvCxnSpPr>
            <a:cxnSpLocks noChangeShapeType="1"/>
            <a:stCxn id="28680" idx="6"/>
            <a:endCxn id="2868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699" name="AutoShape 27"/>
          <p:cNvCxnSpPr>
            <a:cxnSpLocks noChangeShapeType="1"/>
            <a:stCxn id="28682" idx="0"/>
            <a:endCxn id="2868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464050" y="5375275"/>
          <a:ext cx="4680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Vertex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color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prev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Example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0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9715" name="AutoShape 19"/>
          <p:cNvCxnSpPr>
            <a:cxnSpLocks noChangeShapeType="1"/>
            <a:stCxn id="29700" idx="0"/>
            <a:endCxn id="29699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16" name="AutoShape 20"/>
          <p:cNvCxnSpPr>
            <a:cxnSpLocks noChangeShapeType="1"/>
            <a:stCxn id="29699" idx="6"/>
            <a:endCxn id="2970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17" name="AutoShape 21"/>
          <p:cNvCxnSpPr>
            <a:cxnSpLocks noChangeShapeType="1"/>
            <a:stCxn id="29701" idx="4"/>
            <a:endCxn id="2970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18" name="AutoShape 22"/>
          <p:cNvCxnSpPr>
            <a:cxnSpLocks noChangeShapeType="1"/>
            <a:stCxn id="29702" idx="7"/>
            <a:endCxn id="29703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19" name="AutoShape 23"/>
          <p:cNvCxnSpPr>
            <a:cxnSpLocks noChangeShapeType="1"/>
            <a:stCxn id="29702" idx="6"/>
            <a:endCxn id="29704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20" name="AutoShape 24"/>
          <p:cNvCxnSpPr>
            <a:cxnSpLocks noChangeShapeType="1"/>
            <a:stCxn id="29704" idx="0"/>
            <a:endCxn id="29703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21" name="AutoShape 25"/>
          <p:cNvCxnSpPr>
            <a:cxnSpLocks noChangeShapeType="1"/>
            <a:stCxn id="29703" idx="6"/>
            <a:endCxn id="29705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22" name="AutoShape 26"/>
          <p:cNvCxnSpPr>
            <a:cxnSpLocks noChangeShapeType="1"/>
            <a:stCxn id="29704" idx="6"/>
            <a:endCxn id="2970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723" name="AutoShape 27"/>
          <p:cNvCxnSpPr>
            <a:cxnSpLocks noChangeShapeType="1"/>
            <a:stCxn id="29706" idx="0"/>
            <a:endCxn id="2970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2514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1828800" y="46482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b="1" i="1">
                <a:solidFill>
                  <a:schemeClr val="tx1"/>
                </a:solidFill>
              </a:rPr>
              <a:t>Q: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4464050" y="5375275"/>
          <a:ext cx="4680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vertex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Color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G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ym typeface="Symbol" pitchFamily="18" charset="2"/>
                        </a:rPr>
                        <a:t>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prev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nil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Example</a:t>
            </a:r>
          </a:p>
        </p:txBody>
      </p:sp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>
                <a:sym typeface="Symbol" pitchFamily="18" charset="2"/>
              </a:rPr>
              <a:t>1</a:t>
            </a:r>
            <a:endParaRPr lang="en-US"/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0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1</a:t>
            </a:r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30729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0739" name="AutoShape 19"/>
          <p:cNvCxnSpPr>
            <a:cxnSpLocks noChangeShapeType="1"/>
            <a:stCxn id="30724" idx="0"/>
            <a:endCxn id="30723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0" name="AutoShape 20"/>
          <p:cNvCxnSpPr>
            <a:cxnSpLocks noChangeShapeType="1"/>
            <a:stCxn id="30723" idx="6"/>
            <a:endCxn id="30725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0741" name="AutoShape 21"/>
          <p:cNvCxnSpPr>
            <a:cxnSpLocks noChangeShapeType="1"/>
            <a:stCxn id="30725" idx="4"/>
            <a:endCxn id="30726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0742" name="AutoShape 22"/>
          <p:cNvCxnSpPr>
            <a:cxnSpLocks noChangeShapeType="1"/>
            <a:stCxn id="30726" idx="7"/>
            <a:endCxn id="30727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3" name="AutoShape 23"/>
          <p:cNvCxnSpPr>
            <a:cxnSpLocks noChangeShapeType="1"/>
            <a:stCxn id="30726" idx="6"/>
            <a:endCxn id="30728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4" name="AutoShape 24"/>
          <p:cNvCxnSpPr>
            <a:cxnSpLocks noChangeShapeType="1"/>
            <a:stCxn id="30728" idx="0"/>
            <a:endCxn id="30727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5" name="AutoShape 25"/>
          <p:cNvCxnSpPr>
            <a:cxnSpLocks noChangeShapeType="1"/>
            <a:stCxn id="30727" idx="6"/>
            <a:endCxn id="30729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6" name="AutoShape 26"/>
          <p:cNvCxnSpPr>
            <a:cxnSpLocks noChangeShapeType="1"/>
            <a:stCxn id="30728" idx="6"/>
            <a:endCxn id="30730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7" name="AutoShape 27"/>
          <p:cNvCxnSpPr>
            <a:cxnSpLocks noChangeShapeType="1"/>
            <a:stCxn id="30730" idx="0"/>
            <a:endCxn id="30729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3200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0749" name="Rectangle 30"/>
          <p:cNvSpPr>
            <a:spLocks noChangeArrowheads="1"/>
          </p:cNvSpPr>
          <p:nvPr/>
        </p:nvSpPr>
        <p:spPr bwMode="auto">
          <a:xfrm>
            <a:off x="3886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0750" name="Rectangle 28"/>
          <p:cNvSpPr>
            <a:spLocks noChangeArrowheads="1"/>
          </p:cNvSpPr>
          <p:nvPr/>
        </p:nvSpPr>
        <p:spPr bwMode="auto">
          <a:xfrm>
            <a:off x="2514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0751" name="Rectangle 29"/>
          <p:cNvSpPr>
            <a:spLocks noChangeArrowheads="1"/>
          </p:cNvSpPr>
          <p:nvPr/>
        </p:nvSpPr>
        <p:spPr bwMode="auto">
          <a:xfrm>
            <a:off x="1828800" y="46482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b="1" i="1">
                <a:solidFill>
                  <a:schemeClr val="tx1"/>
                </a:solidFill>
              </a:rPr>
              <a:t>Q: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4464050" y="5375275"/>
          <a:ext cx="4680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vertex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Color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G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</a:rPr>
                        <a:t>B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G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ym typeface="Symbol" pitchFamily="18" charset="2"/>
                        </a:rPr>
                        <a:t>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  <a:sym typeface="Symbol" pitchFamily="18" charset="2"/>
                        </a:rPr>
                        <a:t>0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ym typeface="Symbol" pitchFamily="18" charset="2"/>
                        </a:rPr>
                        <a:t>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prev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</a:rPr>
                        <a:t>nil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Amount of time needed for the algorithm to finish</a:t>
            </a:r>
          </a:p>
          <a:p>
            <a:r>
              <a:rPr lang="en-US" dirty="0" smtClean="0"/>
              <a:t>Best case</a:t>
            </a:r>
          </a:p>
          <a:p>
            <a:r>
              <a:rPr lang="en-US" dirty="0" smtClean="0"/>
              <a:t>Average case</a:t>
            </a:r>
          </a:p>
          <a:p>
            <a:r>
              <a:rPr lang="en-US" dirty="0" smtClean="0"/>
              <a:t>Worst case</a:t>
            </a:r>
          </a:p>
          <a:p>
            <a:r>
              <a:rPr lang="en-US" dirty="0" smtClean="0"/>
              <a:t>Not actual time: related to size of input.</a:t>
            </a:r>
          </a:p>
          <a:p>
            <a:r>
              <a:rPr lang="en-US" dirty="0" smtClean="0"/>
              <a:t>Big O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Example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>
                <a:sym typeface="Symbol" pitchFamily="18" charset="2"/>
              </a:rPr>
              <a:t>1</a:t>
            </a:r>
            <a:endParaRPr lang="en-US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0</a:t>
            </a: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1</a:t>
            </a:r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1763" name="AutoShape 19"/>
          <p:cNvCxnSpPr>
            <a:cxnSpLocks noChangeShapeType="1"/>
            <a:stCxn id="31748" idx="0"/>
            <a:endCxn id="3174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64" name="AutoShape 20"/>
          <p:cNvCxnSpPr>
            <a:cxnSpLocks noChangeShapeType="1"/>
            <a:stCxn id="31747" idx="6"/>
            <a:endCxn id="3174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1765" name="AutoShape 21"/>
          <p:cNvCxnSpPr>
            <a:cxnSpLocks noChangeShapeType="1"/>
            <a:stCxn id="31749" idx="4"/>
            <a:endCxn id="3175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1766" name="AutoShape 22"/>
          <p:cNvCxnSpPr>
            <a:cxnSpLocks noChangeShapeType="1"/>
            <a:stCxn id="31750" idx="7"/>
            <a:endCxn id="3175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1767" name="AutoShape 23"/>
          <p:cNvCxnSpPr>
            <a:cxnSpLocks noChangeShapeType="1"/>
            <a:stCxn id="31750" idx="6"/>
            <a:endCxn id="3175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1768" name="AutoShape 24"/>
          <p:cNvCxnSpPr>
            <a:cxnSpLocks noChangeShapeType="1"/>
            <a:stCxn id="31752" idx="0"/>
            <a:endCxn id="3175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69" name="AutoShape 25"/>
          <p:cNvCxnSpPr>
            <a:cxnSpLocks noChangeShapeType="1"/>
            <a:stCxn id="31751" idx="6"/>
            <a:endCxn id="3175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70" name="AutoShape 26"/>
          <p:cNvCxnSpPr>
            <a:cxnSpLocks noChangeShapeType="1"/>
            <a:stCxn id="31752" idx="6"/>
            <a:endCxn id="3175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71" name="AutoShape 27"/>
          <p:cNvCxnSpPr>
            <a:cxnSpLocks noChangeShapeType="1"/>
            <a:stCxn id="31754" idx="0"/>
            <a:endCxn id="3175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1772" name="Rectangle 30"/>
          <p:cNvSpPr>
            <a:spLocks noChangeArrowheads="1"/>
          </p:cNvSpPr>
          <p:nvPr/>
        </p:nvSpPr>
        <p:spPr bwMode="auto">
          <a:xfrm>
            <a:off x="45720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1773" name="Rectangle 31"/>
          <p:cNvSpPr>
            <a:spLocks noChangeArrowheads="1"/>
          </p:cNvSpPr>
          <p:nvPr/>
        </p:nvSpPr>
        <p:spPr bwMode="auto">
          <a:xfrm>
            <a:off x="52578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1774" name="Rectangle 28"/>
          <p:cNvSpPr>
            <a:spLocks noChangeArrowheads="1"/>
          </p:cNvSpPr>
          <p:nvPr/>
        </p:nvSpPr>
        <p:spPr bwMode="auto">
          <a:xfrm>
            <a:off x="3200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31775" name="Rectangle 30"/>
          <p:cNvSpPr>
            <a:spLocks noChangeArrowheads="1"/>
          </p:cNvSpPr>
          <p:nvPr/>
        </p:nvSpPr>
        <p:spPr bwMode="auto">
          <a:xfrm>
            <a:off x="3886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1776" name="Rectangle 28"/>
          <p:cNvSpPr>
            <a:spLocks noChangeArrowheads="1"/>
          </p:cNvSpPr>
          <p:nvPr/>
        </p:nvSpPr>
        <p:spPr bwMode="auto">
          <a:xfrm>
            <a:off x="2514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31777" name="Rectangle 29"/>
          <p:cNvSpPr>
            <a:spLocks noChangeArrowheads="1"/>
          </p:cNvSpPr>
          <p:nvPr/>
        </p:nvSpPr>
        <p:spPr bwMode="auto">
          <a:xfrm>
            <a:off x="1828800" y="46482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b="1" i="1">
                <a:solidFill>
                  <a:schemeClr val="tx1"/>
                </a:solidFill>
              </a:rPr>
              <a:t>Q: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464050" y="5375275"/>
          <a:ext cx="4680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vertex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Color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G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</a:rPr>
                        <a:t>B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G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ym typeface="Symbol" pitchFamily="18" charset="2"/>
                        </a:rPr>
                        <a:t>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ym typeface="Symbol" pitchFamily="18" charset="2"/>
                        </a:rPr>
                        <a:t>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prev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</a:rPr>
                        <a:t>s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Example</a:t>
            </a:r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>
                <a:sym typeface="Symbol" pitchFamily="18" charset="2"/>
              </a:rPr>
              <a:t>1</a:t>
            </a:r>
            <a:endParaRPr lang="en-US"/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0</a:t>
            </a: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1</a:t>
            </a: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2787" name="AutoShape 19"/>
          <p:cNvCxnSpPr>
            <a:cxnSpLocks noChangeShapeType="1"/>
            <a:stCxn id="32772" idx="0"/>
            <a:endCxn id="32771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2788" name="AutoShape 20"/>
          <p:cNvCxnSpPr>
            <a:cxnSpLocks noChangeShapeType="1"/>
            <a:stCxn id="32771" idx="6"/>
            <a:endCxn id="32773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2789" name="AutoShape 21"/>
          <p:cNvCxnSpPr>
            <a:cxnSpLocks noChangeShapeType="1"/>
            <a:stCxn id="32773" idx="4"/>
            <a:endCxn id="32774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2790" name="AutoShape 22"/>
          <p:cNvCxnSpPr>
            <a:cxnSpLocks noChangeShapeType="1"/>
            <a:stCxn id="32774" idx="7"/>
            <a:endCxn id="32775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2791" name="AutoShape 23"/>
          <p:cNvCxnSpPr>
            <a:cxnSpLocks noChangeShapeType="1"/>
            <a:stCxn id="32774" idx="6"/>
            <a:endCxn id="32776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2792" name="AutoShape 24"/>
          <p:cNvCxnSpPr>
            <a:cxnSpLocks noChangeShapeType="1"/>
            <a:stCxn id="32776" idx="0"/>
            <a:endCxn id="32775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93" name="AutoShape 25"/>
          <p:cNvCxnSpPr>
            <a:cxnSpLocks noChangeShapeType="1"/>
            <a:stCxn id="32775" idx="6"/>
            <a:endCxn id="32777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94" name="AutoShape 26"/>
          <p:cNvCxnSpPr>
            <a:cxnSpLocks noChangeShapeType="1"/>
            <a:stCxn id="32776" idx="6"/>
            <a:endCxn id="32778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95" name="AutoShape 27"/>
          <p:cNvCxnSpPr>
            <a:cxnSpLocks noChangeShapeType="1"/>
            <a:stCxn id="32778" idx="0"/>
            <a:endCxn id="32777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2796" name="Rectangle 31"/>
          <p:cNvSpPr>
            <a:spLocks noChangeArrowheads="1"/>
          </p:cNvSpPr>
          <p:nvPr/>
        </p:nvSpPr>
        <p:spPr bwMode="auto">
          <a:xfrm>
            <a:off x="5943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2797" name="Rectangle 30"/>
          <p:cNvSpPr>
            <a:spLocks noChangeArrowheads="1"/>
          </p:cNvSpPr>
          <p:nvPr/>
        </p:nvSpPr>
        <p:spPr bwMode="auto">
          <a:xfrm>
            <a:off x="45720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2798" name="Rectangle 31"/>
          <p:cNvSpPr>
            <a:spLocks noChangeArrowheads="1"/>
          </p:cNvSpPr>
          <p:nvPr/>
        </p:nvSpPr>
        <p:spPr bwMode="auto">
          <a:xfrm>
            <a:off x="52578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799" name="Rectangle 28"/>
          <p:cNvSpPr>
            <a:spLocks noChangeArrowheads="1"/>
          </p:cNvSpPr>
          <p:nvPr/>
        </p:nvSpPr>
        <p:spPr bwMode="auto">
          <a:xfrm>
            <a:off x="3200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w</a:t>
            </a:r>
          </a:p>
        </p:txBody>
      </p:sp>
      <p:sp>
        <p:nvSpPr>
          <p:cNvPr id="32800" name="Rectangle 30"/>
          <p:cNvSpPr>
            <a:spLocks noChangeArrowheads="1"/>
          </p:cNvSpPr>
          <p:nvPr/>
        </p:nvSpPr>
        <p:spPr bwMode="auto">
          <a:xfrm>
            <a:off x="3886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32801" name="Rectangle 28"/>
          <p:cNvSpPr>
            <a:spLocks noChangeArrowheads="1"/>
          </p:cNvSpPr>
          <p:nvPr/>
        </p:nvSpPr>
        <p:spPr bwMode="auto">
          <a:xfrm>
            <a:off x="2514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32802" name="Rectangle 29"/>
          <p:cNvSpPr>
            <a:spLocks noChangeArrowheads="1"/>
          </p:cNvSpPr>
          <p:nvPr/>
        </p:nvSpPr>
        <p:spPr bwMode="auto">
          <a:xfrm>
            <a:off x="1828800" y="46482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b="1" i="1">
                <a:solidFill>
                  <a:schemeClr val="tx1"/>
                </a:solidFill>
              </a:rPr>
              <a:t>Q: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4464050" y="5375275"/>
          <a:ext cx="4680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vertex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Color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</a:rPr>
                        <a:t>B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G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W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G</a:t>
                      </a:r>
                      <a:endParaRPr lang="en-US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G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0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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ym typeface="Symbol" pitchFamily="18" charset="2"/>
                        </a:rPr>
                        <a:t>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prev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</a:rPr>
                        <a:t>s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nil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w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nil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r</a:t>
                      </a:r>
                      <a:endParaRPr lang="en-US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s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w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Example</a:t>
            </a:r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>
                <a:sym typeface="Symbol" pitchFamily="18" charset="2"/>
              </a:rPr>
              <a:t>1</a:t>
            </a:r>
            <a:endParaRPr lang="en-US"/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0</a:t>
            </a: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1</a:t>
            </a:r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3811" name="AutoShape 19"/>
          <p:cNvCxnSpPr>
            <a:cxnSpLocks noChangeShapeType="1"/>
            <a:stCxn id="33796" idx="0"/>
            <a:endCxn id="33795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3812" name="AutoShape 20"/>
          <p:cNvCxnSpPr>
            <a:cxnSpLocks noChangeShapeType="1"/>
            <a:stCxn id="33795" idx="6"/>
            <a:endCxn id="3379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3813" name="AutoShape 21"/>
          <p:cNvCxnSpPr>
            <a:cxnSpLocks noChangeShapeType="1"/>
            <a:stCxn id="33797" idx="4"/>
            <a:endCxn id="3379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3814" name="AutoShape 22"/>
          <p:cNvCxnSpPr>
            <a:cxnSpLocks noChangeShapeType="1"/>
            <a:stCxn id="33798" idx="7"/>
            <a:endCxn id="33799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3815" name="AutoShape 23"/>
          <p:cNvCxnSpPr>
            <a:cxnSpLocks noChangeShapeType="1"/>
            <a:stCxn id="33798" idx="6"/>
            <a:endCxn id="33800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3816" name="AutoShape 24"/>
          <p:cNvCxnSpPr>
            <a:cxnSpLocks noChangeShapeType="1"/>
            <a:stCxn id="33800" idx="0"/>
            <a:endCxn id="3379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17" name="AutoShape 25"/>
          <p:cNvCxnSpPr>
            <a:cxnSpLocks noChangeShapeType="1"/>
            <a:stCxn id="33799" idx="6"/>
            <a:endCxn id="3380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3818" name="AutoShape 26"/>
          <p:cNvCxnSpPr>
            <a:cxnSpLocks noChangeShapeType="1"/>
            <a:stCxn id="33800" idx="6"/>
            <a:endCxn id="3380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19" name="AutoShape 27"/>
          <p:cNvCxnSpPr>
            <a:cxnSpLocks noChangeShapeType="1"/>
            <a:stCxn id="33802" idx="0"/>
            <a:endCxn id="3380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3820" name="Rectangle 31"/>
          <p:cNvSpPr>
            <a:spLocks noChangeArrowheads="1"/>
          </p:cNvSpPr>
          <p:nvPr/>
        </p:nvSpPr>
        <p:spPr bwMode="auto">
          <a:xfrm>
            <a:off x="6629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3821" name="Rectangle 31"/>
          <p:cNvSpPr>
            <a:spLocks noChangeArrowheads="1"/>
          </p:cNvSpPr>
          <p:nvPr/>
        </p:nvSpPr>
        <p:spPr bwMode="auto">
          <a:xfrm>
            <a:off x="5943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45720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52578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3824" name="Rectangle 28"/>
          <p:cNvSpPr>
            <a:spLocks noChangeArrowheads="1"/>
          </p:cNvSpPr>
          <p:nvPr/>
        </p:nvSpPr>
        <p:spPr bwMode="auto">
          <a:xfrm>
            <a:off x="3200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w</a:t>
            </a:r>
          </a:p>
        </p:txBody>
      </p:sp>
      <p:sp>
        <p:nvSpPr>
          <p:cNvPr id="33825" name="Rectangle 30"/>
          <p:cNvSpPr>
            <a:spLocks noChangeArrowheads="1"/>
          </p:cNvSpPr>
          <p:nvPr/>
        </p:nvSpPr>
        <p:spPr bwMode="auto">
          <a:xfrm>
            <a:off x="3886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33826" name="Rectangle 28"/>
          <p:cNvSpPr>
            <a:spLocks noChangeArrowheads="1"/>
          </p:cNvSpPr>
          <p:nvPr/>
        </p:nvSpPr>
        <p:spPr bwMode="auto">
          <a:xfrm>
            <a:off x="2514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33827" name="Rectangle 29"/>
          <p:cNvSpPr>
            <a:spLocks noChangeArrowheads="1"/>
          </p:cNvSpPr>
          <p:nvPr/>
        </p:nvSpPr>
        <p:spPr bwMode="auto">
          <a:xfrm>
            <a:off x="1828800" y="46482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b="1" i="1">
                <a:solidFill>
                  <a:schemeClr val="tx1"/>
                </a:solidFill>
              </a:rPr>
              <a:t>Q: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464050" y="5375275"/>
          <a:ext cx="4680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vertex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Color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</a:rPr>
                        <a:t>B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G</a:t>
                      </a:r>
                      <a:endParaRPr lang="en-US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G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G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W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0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3</a:t>
                      </a:r>
                      <a:endParaRPr lang="en-US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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prev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s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nil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</a:rPr>
                        <a:t>w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r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s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w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nil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Example</a:t>
            </a:r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>
                <a:sym typeface="Symbol" pitchFamily="18" charset="2"/>
              </a:rPr>
              <a:t>1</a:t>
            </a:r>
            <a:endParaRPr lang="en-US"/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0</a:t>
            </a: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1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4835" name="AutoShape 19"/>
          <p:cNvCxnSpPr>
            <a:cxnSpLocks noChangeShapeType="1"/>
            <a:stCxn id="34820" idx="0"/>
            <a:endCxn id="34819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4836" name="AutoShape 20"/>
          <p:cNvCxnSpPr>
            <a:cxnSpLocks noChangeShapeType="1"/>
            <a:stCxn id="34819" idx="6"/>
            <a:endCxn id="3482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4837" name="AutoShape 21"/>
          <p:cNvCxnSpPr>
            <a:cxnSpLocks noChangeShapeType="1"/>
            <a:stCxn id="34821" idx="4"/>
            <a:endCxn id="3482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4838" name="AutoShape 22"/>
          <p:cNvCxnSpPr>
            <a:cxnSpLocks noChangeShapeType="1"/>
            <a:stCxn id="34822" idx="7"/>
            <a:endCxn id="34823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4839" name="AutoShape 23"/>
          <p:cNvCxnSpPr>
            <a:cxnSpLocks noChangeShapeType="1"/>
            <a:stCxn id="34822" idx="6"/>
            <a:endCxn id="34824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4840" name="AutoShape 24"/>
          <p:cNvCxnSpPr>
            <a:cxnSpLocks noChangeShapeType="1"/>
            <a:stCxn id="34824" idx="0"/>
            <a:endCxn id="34823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1" name="AutoShape 25"/>
          <p:cNvCxnSpPr>
            <a:cxnSpLocks noChangeShapeType="1"/>
            <a:stCxn id="34823" idx="6"/>
            <a:endCxn id="34825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4842" name="AutoShape 26"/>
          <p:cNvCxnSpPr>
            <a:cxnSpLocks noChangeShapeType="1"/>
            <a:stCxn id="34824" idx="6"/>
            <a:endCxn id="3482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4843" name="AutoShape 27"/>
          <p:cNvCxnSpPr>
            <a:cxnSpLocks noChangeShapeType="1"/>
            <a:stCxn id="34826" idx="0"/>
            <a:endCxn id="3482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4844" name="Rectangle 31"/>
          <p:cNvSpPr>
            <a:spLocks noChangeArrowheads="1"/>
          </p:cNvSpPr>
          <p:nvPr/>
        </p:nvSpPr>
        <p:spPr bwMode="auto">
          <a:xfrm>
            <a:off x="7315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845" name="Rectangle 31"/>
          <p:cNvSpPr>
            <a:spLocks noChangeArrowheads="1"/>
          </p:cNvSpPr>
          <p:nvPr/>
        </p:nvSpPr>
        <p:spPr bwMode="auto">
          <a:xfrm>
            <a:off x="6629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4846" name="Rectangle 32"/>
          <p:cNvSpPr>
            <a:spLocks noChangeArrowheads="1"/>
          </p:cNvSpPr>
          <p:nvPr/>
        </p:nvSpPr>
        <p:spPr bwMode="auto">
          <a:xfrm>
            <a:off x="5943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4847" name="Rectangle 30"/>
          <p:cNvSpPr>
            <a:spLocks noChangeArrowheads="1"/>
          </p:cNvSpPr>
          <p:nvPr/>
        </p:nvSpPr>
        <p:spPr bwMode="auto">
          <a:xfrm>
            <a:off x="45720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34848" name="Rectangle 31"/>
          <p:cNvSpPr>
            <a:spLocks noChangeArrowheads="1"/>
          </p:cNvSpPr>
          <p:nvPr/>
        </p:nvSpPr>
        <p:spPr bwMode="auto">
          <a:xfrm>
            <a:off x="52578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849" name="Rectangle 28"/>
          <p:cNvSpPr>
            <a:spLocks noChangeArrowheads="1"/>
          </p:cNvSpPr>
          <p:nvPr/>
        </p:nvSpPr>
        <p:spPr bwMode="auto">
          <a:xfrm>
            <a:off x="3200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w</a:t>
            </a:r>
          </a:p>
        </p:txBody>
      </p:sp>
      <p:sp>
        <p:nvSpPr>
          <p:cNvPr id="34850" name="Rectangle 30"/>
          <p:cNvSpPr>
            <a:spLocks noChangeArrowheads="1"/>
          </p:cNvSpPr>
          <p:nvPr/>
        </p:nvSpPr>
        <p:spPr bwMode="auto">
          <a:xfrm>
            <a:off x="3886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34851" name="Rectangle 28"/>
          <p:cNvSpPr>
            <a:spLocks noChangeArrowheads="1"/>
          </p:cNvSpPr>
          <p:nvPr/>
        </p:nvSpPr>
        <p:spPr bwMode="auto">
          <a:xfrm>
            <a:off x="2514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34852" name="Rectangle 29"/>
          <p:cNvSpPr>
            <a:spLocks noChangeArrowheads="1"/>
          </p:cNvSpPr>
          <p:nvPr/>
        </p:nvSpPr>
        <p:spPr bwMode="auto">
          <a:xfrm>
            <a:off x="1828800" y="46482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b="1" i="1">
                <a:solidFill>
                  <a:schemeClr val="tx1"/>
                </a:solidFill>
              </a:rPr>
              <a:t>Q: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4464050" y="5375275"/>
          <a:ext cx="4680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vertex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Color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G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G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</a:rPr>
                        <a:t>B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G</a:t>
                      </a:r>
                      <a:endParaRPr lang="en-US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0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3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3</a:t>
                      </a:r>
                      <a:endParaRPr lang="en-US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prev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s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nil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w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t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r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s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</a:rPr>
                        <a:t>w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Example</a:t>
            </a:r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>
                <a:sym typeface="Symbol" pitchFamily="18" charset="2"/>
              </a:rPr>
              <a:t>1</a:t>
            </a:r>
            <a:endParaRPr lang="en-US"/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0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1</a:t>
            </a: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5859" name="AutoShape 19"/>
          <p:cNvCxnSpPr>
            <a:cxnSpLocks noChangeShapeType="1"/>
            <a:stCxn id="35844" idx="0"/>
            <a:endCxn id="35843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5860" name="AutoShape 20"/>
          <p:cNvCxnSpPr>
            <a:cxnSpLocks noChangeShapeType="1"/>
            <a:stCxn id="35843" idx="6"/>
            <a:endCxn id="35845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5861" name="AutoShape 21"/>
          <p:cNvCxnSpPr>
            <a:cxnSpLocks noChangeShapeType="1"/>
            <a:stCxn id="35845" idx="4"/>
            <a:endCxn id="35846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5862" name="AutoShape 22"/>
          <p:cNvCxnSpPr>
            <a:cxnSpLocks noChangeShapeType="1"/>
            <a:stCxn id="35846" idx="7"/>
            <a:endCxn id="35847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5863" name="AutoShape 23"/>
          <p:cNvCxnSpPr>
            <a:cxnSpLocks noChangeShapeType="1"/>
            <a:stCxn id="35846" idx="6"/>
            <a:endCxn id="35848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5864" name="AutoShape 24"/>
          <p:cNvCxnSpPr>
            <a:cxnSpLocks noChangeShapeType="1"/>
            <a:stCxn id="35848" idx="0"/>
            <a:endCxn id="35847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65" name="AutoShape 25"/>
          <p:cNvCxnSpPr>
            <a:cxnSpLocks noChangeShapeType="1"/>
            <a:stCxn id="35847" idx="6"/>
            <a:endCxn id="35849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5866" name="AutoShape 26"/>
          <p:cNvCxnSpPr>
            <a:cxnSpLocks noChangeShapeType="1"/>
            <a:stCxn id="35848" idx="6"/>
            <a:endCxn id="35850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5867" name="AutoShape 27"/>
          <p:cNvCxnSpPr>
            <a:cxnSpLocks noChangeShapeType="1"/>
            <a:stCxn id="35850" idx="0"/>
            <a:endCxn id="35849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35868" name="Rectangle 31"/>
          <p:cNvSpPr>
            <a:spLocks noChangeArrowheads="1"/>
          </p:cNvSpPr>
          <p:nvPr/>
        </p:nvSpPr>
        <p:spPr bwMode="auto">
          <a:xfrm>
            <a:off x="7315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5869" name="Rectangle 31"/>
          <p:cNvSpPr>
            <a:spLocks noChangeArrowheads="1"/>
          </p:cNvSpPr>
          <p:nvPr/>
        </p:nvSpPr>
        <p:spPr bwMode="auto">
          <a:xfrm>
            <a:off x="6629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5870" name="Rectangle 32"/>
          <p:cNvSpPr>
            <a:spLocks noChangeArrowheads="1"/>
          </p:cNvSpPr>
          <p:nvPr/>
        </p:nvSpPr>
        <p:spPr bwMode="auto">
          <a:xfrm>
            <a:off x="5943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35871" name="Rectangle 30"/>
          <p:cNvSpPr>
            <a:spLocks noChangeArrowheads="1"/>
          </p:cNvSpPr>
          <p:nvPr/>
        </p:nvSpPr>
        <p:spPr bwMode="auto">
          <a:xfrm>
            <a:off x="45720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35872" name="Rectangle 31"/>
          <p:cNvSpPr>
            <a:spLocks noChangeArrowheads="1"/>
          </p:cNvSpPr>
          <p:nvPr/>
        </p:nvSpPr>
        <p:spPr bwMode="auto">
          <a:xfrm>
            <a:off x="52578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35873" name="Rectangle 28"/>
          <p:cNvSpPr>
            <a:spLocks noChangeArrowheads="1"/>
          </p:cNvSpPr>
          <p:nvPr/>
        </p:nvSpPr>
        <p:spPr bwMode="auto">
          <a:xfrm>
            <a:off x="3200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w</a:t>
            </a:r>
          </a:p>
        </p:txBody>
      </p:sp>
      <p:sp>
        <p:nvSpPr>
          <p:cNvPr id="35874" name="Rectangle 30"/>
          <p:cNvSpPr>
            <a:spLocks noChangeArrowheads="1"/>
          </p:cNvSpPr>
          <p:nvPr/>
        </p:nvSpPr>
        <p:spPr bwMode="auto">
          <a:xfrm>
            <a:off x="3886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35875" name="Rectangle 28"/>
          <p:cNvSpPr>
            <a:spLocks noChangeArrowheads="1"/>
          </p:cNvSpPr>
          <p:nvPr/>
        </p:nvSpPr>
        <p:spPr bwMode="auto">
          <a:xfrm>
            <a:off x="2514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35876" name="Rectangle 29"/>
          <p:cNvSpPr>
            <a:spLocks noChangeArrowheads="1"/>
          </p:cNvSpPr>
          <p:nvPr/>
        </p:nvSpPr>
        <p:spPr bwMode="auto">
          <a:xfrm>
            <a:off x="1828800" y="46482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b="1" i="1">
                <a:solidFill>
                  <a:schemeClr val="tx1"/>
                </a:solidFill>
              </a:rPr>
              <a:t>Q: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4464050" y="5375275"/>
          <a:ext cx="4680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vertex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Color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G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</a:rPr>
                        <a:t>B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G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0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3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3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prev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s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nil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w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t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</a:rPr>
                        <a:t>r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s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w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Example</a:t>
            </a:r>
          </a:p>
        </p:txBody>
      </p:sp>
      <p:sp>
        <p:nvSpPr>
          <p:cNvPr id="3686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>
                <a:sym typeface="Symbol" pitchFamily="18" charset="2"/>
              </a:rPr>
              <a:t>1</a:t>
            </a:r>
            <a:endParaRPr lang="en-US"/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0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1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rgbClr val="80808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6883" name="AutoShape 19"/>
          <p:cNvCxnSpPr>
            <a:cxnSpLocks noChangeShapeType="1"/>
            <a:stCxn id="36868" idx="0"/>
            <a:endCxn id="3686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6884" name="AutoShape 20"/>
          <p:cNvCxnSpPr>
            <a:cxnSpLocks noChangeShapeType="1"/>
            <a:stCxn id="36867" idx="6"/>
            <a:endCxn id="3686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6885" name="AutoShape 21"/>
          <p:cNvCxnSpPr>
            <a:cxnSpLocks noChangeShapeType="1"/>
            <a:stCxn id="36869" idx="4"/>
            <a:endCxn id="3687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6886" name="AutoShape 22"/>
          <p:cNvCxnSpPr>
            <a:cxnSpLocks noChangeShapeType="1"/>
            <a:stCxn id="36870" idx="7"/>
            <a:endCxn id="3687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6887" name="AutoShape 23"/>
          <p:cNvCxnSpPr>
            <a:cxnSpLocks noChangeShapeType="1"/>
            <a:stCxn id="36870" idx="6"/>
            <a:endCxn id="3687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6888" name="AutoShape 24"/>
          <p:cNvCxnSpPr>
            <a:cxnSpLocks noChangeShapeType="1"/>
            <a:stCxn id="36872" idx="0"/>
            <a:endCxn id="3687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9" name="AutoShape 25"/>
          <p:cNvCxnSpPr>
            <a:cxnSpLocks noChangeShapeType="1"/>
            <a:stCxn id="36871" idx="6"/>
            <a:endCxn id="3687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6890" name="AutoShape 26"/>
          <p:cNvCxnSpPr>
            <a:cxnSpLocks noChangeShapeType="1"/>
            <a:stCxn id="36872" idx="6"/>
            <a:endCxn id="3687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6891" name="AutoShape 27"/>
          <p:cNvCxnSpPr>
            <a:cxnSpLocks noChangeShapeType="1"/>
            <a:stCxn id="36874" idx="0"/>
            <a:endCxn id="3687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92" name="AutoShape 23"/>
          <p:cNvCxnSpPr>
            <a:cxnSpLocks noChangeShapeType="1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6893" name="AutoShape 26"/>
          <p:cNvCxnSpPr>
            <a:cxnSpLocks noChangeShapeType="1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sp>
        <p:nvSpPr>
          <p:cNvPr id="36894" name="Rectangle 31"/>
          <p:cNvSpPr>
            <a:spLocks noChangeArrowheads="1"/>
          </p:cNvSpPr>
          <p:nvPr/>
        </p:nvSpPr>
        <p:spPr bwMode="auto">
          <a:xfrm>
            <a:off x="7315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6895" name="Rectangle 32"/>
          <p:cNvSpPr>
            <a:spLocks noChangeArrowheads="1"/>
          </p:cNvSpPr>
          <p:nvPr/>
        </p:nvSpPr>
        <p:spPr bwMode="auto">
          <a:xfrm>
            <a:off x="6629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36896" name="Rectangle 33"/>
          <p:cNvSpPr>
            <a:spLocks noChangeArrowheads="1"/>
          </p:cNvSpPr>
          <p:nvPr/>
        </p:nvSpPr>
        <p:spPr bwMode="auto">
          <a:xfrm>
            <a:off x="5943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v</a:t>
            </a:r>
          </a:p>
        </p:txBody>
      </p:sp>
      <p:sp>
        <p:nvSpPr>
          <p:cNvPr id="36897" name="Rectangle 30"/>
          <p:cNvSpPr>
            <a:spLocks noChangeArrowheads="1"/>
          </p:cNvSpPr>
          <p:nvPr/>
        </p:nvSpPr>
        <p:spPr bwMode="auto">
          <a:xfrm>
            <a:off x="45720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36898" name="Rectangle 31"/>
          <p:cNvSpPr>
            <a:spLocks noChangeArrowheads="1"/>
          </p:cNvSpPr>
          <p:nvPr/>
        </p:nvSpPr>
        <p:spPr bwMode="auto">
          <a:xfrm>
            <a:off x="52578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36899" name="Rectangle 28"/>
          <p:cNvSpPr>
            <a:spLocks noChangeArrowheads="1"/>
          </p:cNvSpPr>
          <p:nvPr/>
        </p:nvSpPr>
        <p:spPr bwMode="auto">
          <a:xfrm>
            <a:off x="3200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w</a:t>
            </a:r>
          </a:p>
        </p:txBody>
      </p:sp>
      <p:sp>
        <p:nvSpPr>
          <p:cNvPr id="36900" name="Rectangle 30"/>
          <p:cNvSpPr>
            <a:spLocks noChangeArrowheads="1"/>
          </p:cNvSpPr>
          <p:nvPr/>
        </p:nvSpPr>
        <p:spPr bwMode="auto">
          <a:xfrm>
            <a:off x="3886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36901" name="Rectangle 28"/>
          <p:cNvSpPr>
            <a:spLocks noChangeArrowheads="1"/>
          </p:cNvSpPr>
          <p:nvPr/>
        </p:nvSpPr>
        <p:spPr bwMode="auto">
          <a:xfrm>
            <a:off x="2514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36902" name="Rectangle 29"/>
          <p:cNvSpPr>
            <a:spLocks noChangeArrowheads="1"/>
          </p:cNvSpPr>
          <p:nvPr/>
        </p:nvSpPr>
        <p:spPr bwMode="auto">
          <a:xfrm>
            <a:off x="1828800" y="46482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b="1" i="1">
                <a:solidFill>
                  <a:schemeClr val="tx1"/>
                </a:solidFill>
              </a:rPr>
              <a:t>Q: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4464050" y="5375275"/>
          <a:ext cx="4680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vertex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Color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</a:rPr>
                        <a:t>B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G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0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  <a:sym typeface="Symbol" pitchFamily="18" charset="2"/>
                        </a:rPr>
                        <a:t>3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3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prev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s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nil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w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</a:rPr>
                        <a:t>t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r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s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w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Example</a:t>
            </a:r>
          </a:p>
        </p:txBody>
      </p:sp>
      <p:sp>
        <p:nvSpPr>
          <p:cNvPr id="37891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>
                <a:sym typeface="Symbol" pitchFamily="18" charset="2"/>
              </a:rPr>
              <a:t>1</a:t>
            </a:r>
            <a:endParaRPr lang="en-US"/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0</a:t>
            </a: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1</a:t>
            </a: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2</a:t>
            </a:r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7907" name="AutoShape 19"/>
          <p:cNvCxnSpPr>
            <a:cxnSpLocks noChangeShapeType="1"/>
            <a:stCxn id="37892" idx="0"/>
            <a:endCxn id="37891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7908" name="AutoShape 20"/>
          <p:cNvCxnSpPr>
            <a:cxnSpLocks noChangeShapeType="1"/>
            <a:stCxn id="37891" idx="6"/>
            <a:endCxn id="37893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7909" name="AutoShape 21"/>
          <p:cNvCxnSpPr>
            <a:cxnSpLocks noChangeShapeType="1"/>
            <a:stCxn id="37893" idx="4"/>
            <a:endCxn id="37894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7910" name="AutoShape 22"/>
          <p:cNvCxnSpPr>
            <a:cxnSpLocks noChangeShapeType="1"/>
            <a:stCxn id="37894" idx="7"/>
            <a:endCxn id="37895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7911" name="AutoShape 23"/>
          <p:cNvCxnSpPr>
            <a:cxnSpLocks noChangeShapeType="1"/>
            <a:stCxn id="37894" idx="6"/>
            <a:endCxn id="37896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7912" name="AutoShape 24"/>
          <p:cNvCxnSpPr>
            <a:cxnSpLocks noChangeShapeType="1"/>
            <a:stCxn id="37896" idx="0"/>
            <a:endCxn id="37895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3" name="AutoShape 25"/>
          <p:cNvCxnSpPr>
            <a:cxnSpLocks noChangeShapeType="1"/>
            <a:stCxn id="37895" idx="6"/>
            <a:endCxn id="37897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7914" name="AutoShape 26"/>
          <p:cNvCxnSpPr>
            <a:cxnSpLocks noChangeShapeType="1"/>
            <a:stCxn id="37896" idx="6"/>
            <a:endCxn id="37898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7915" name="AutoShape 27"/>
          <p:cNvCxnSpPr>
            <a:cxnSpLocks noChangeShapeType="1"/>
            <a:stCxn id="37898" idx="0"/>
            <a:endCxn id="37897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16" name="AutoShape 23"/>
          <p:cNvCxnSpPr>
            <a:cxnSpLocks noChangeShapeType="1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37917" name="AutoShape 26"/>
          <p:cNvCxnSpPr>
            <a:cxnSpLocks noChangeShapeType="1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</p:spPr>
      </p:cxnSp>
      <p:sp>
        <p:nvSpPr>
          <p:cNvPr id="37918" name="Rectangle 31"/>
          <p:cNvSpPr>
            <a:spLocks noChangeArrowheads="1"/>
          </p:cNvSpPr>
          <p:nvPr/>
        </p:nvSpPr>
        <p:spPr bwMode="auto">
          <a:xfrm>
            <a:off x="7315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37919" name="Rectangle 32"/>
          <p:cNvSpPr>
            <a:spLocks noChangeArrowheads="1"/>
          </p:cNvSpPr>
          <p:nvPr/>
        </p:nvSpPr>
        <p:spPr bwMode="auto">
          <a:xfrm>
            <a:off x="6629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u</a:t>
            </a:r>
          </a:p>
        </p:txBody>
      </p:sp>
      <p:sp>
        <p:nvSpPr>
          <p:cNvPr id="37920" name="Rectangle 33"/>
          <p:cNvSpPr>
            <a:spLocks noChangeArrowheads="1"/>
          </p:cNvSpPr>
          <p:nvPr/>
        </p:nvSpPr>
        <p:spPr bwMode="auto">
          <a:xfrm>
            <a:off x="5943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v</a:t>
            </a:r>
          </a:p>
        </p:txBody>
      </p:sp>
      <p:sp>
        <p:nvSpPr>
          <p:cNvPr id="37921" name="Rectangle 30"/>
          <p:cNvSpPr>
            <a:spLocks noChangeArrowheads="1"/>
          </p:cNvSpPr>
          <p:nvPr/>
        </p:nvSpPr>
        <p:spPr bwMode="auto">
          <a:xfrm>
            <a:off x="45720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t</a:t>
            </a:r>
          </a:p>
        </p:txBody>
      </p:sp>
      <p:sp>
        <p:nvSpPr>
          <p:cNvPr id="37922" name="Rectangle 31"/>
          <p:cNvSpPr>
            <a:spLocks noChangeArrowheads="1"/>
          </p:cNvSpPr>
          <p:nvPr/>
        </p:nvSpPr>
        <p:spPr bwMode="auto">
          <a:xfrm>
            <a:off x="52578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37923" name="Rectangle 28"/>
          <p:cNvSpPr>
            <a:spLocks noChangeArrowheads="1"/>
          </p:cNvSpPr>
          <p:nvPr/>
        </p:nvSpPr>
        <p:spPr bwMode="auto">
          <a:xfrm>
            <a:off x="32004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w</a:t>
            </a:r>
          </a:p>
        </p:txBody>
      </p:sp>
      <p:sp>
        <p:nvSpPr>
          <p:cNvPr id="37924" name="Rectangle 30"/>
          <p:cNvSpPr>
            <a:spLocks noChangeArrowheads="1"/>
          </p:cNvSpPr>
          <p:nvPr/>
        </p:nvSpPr>
        <p:spPr bwMode="auto">
          <a:xfrm>
            <a:off x="38862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37925" name="Rectangle 28"/>
          <p:cNvSpPr>
            <a:spLocks noChangeArrowheads="1"/>
          </p:cNvSpPr>
          <p:nvPr/>
        </p:nvSpPr>
        <p:spPr bwMode="auto">
          <a:xfrm>
            <a:off x="2514600" y="46482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800" b="1" i="1">
                <a:solidFill>
                  <a:schemeClr val="bg2"/>
                </a:solidFill>
              </a:rPr>
              <a:t>s</a:t>
            </a:r>
          </a:p>
        </p:txBody>
      </p:sp>
      <p:sp>
        <p:nvSpPr>
          <p:cNvPr id="37926" name="Rectangle 29"/>
          <p:cNvSpPr>
            <a:spLocks noChangeArrowheads="1"/>
          </p:cNvSpPr>
          <p:nvPr/>
        </p:nvSpPr>
        <p:spPr bwMode="auto">
          <a:xfrm>
            <a:off x="1828800" y="46482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b="1" i="1">
                <a:solidFill>
                  <a:schemeClr val="tx1"/>
                </a:solidFill>
              </a:rPr>
              <a:t>Q: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4464050" y="5375275"/>
          <a:ext cx="468037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533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  <a:gridCol w="4749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vertex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y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Color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G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</a:rPr>
                        <a:t>B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0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3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1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  <a:sym typeface="Symbol" pitchFamily="18" charset="2"/>
                        </a:rPr>
                        <a:t>2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  <a:sym typeface="Symbol" pitchFamily="18" charset="2"/>
                        </a:rPr>
                        <a:t>3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prev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s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nil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w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t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r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s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bg2"/>
                          </a:solidFill>
                        </a:rPr>
                        <a:t>w</a:t>
                      </a:r>
                      <a:endParaRPr lang="en-US" sz="1600" b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7017D"/>
                          </a:solidFill>
                        </a:rPr>
                        <a:t>x</a:t>
                      </a:r>
                      <a:endParaRPr lang="en-US" sz="1600" b="1" dirty="0">
                        <a:solidFill>
                          <a:srgbClr val="07017D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BFS: The Code (again)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524000"/>
            <a:ext cx="4038600" cy="5105400"/>
          </a:xfrm>
        </p:spPr>
        <p:txBody>
          <a:bodyPr>
            <a:normAutofit lnSpcReduction="10000"/>
          </a:bodyPr>
          <a:lstStyle/>
          <a:p>
            <a:pPr algn="ctr">
              <a:buFont typeface="Times New Roman" pitchFamily="18" charset="0"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800" b="1" smtClean="0">
                <a:latin typeface="Courier New" pitchFamily="49" charset="0"/>
              </a:rPr>
              <a:t>color[V], prev[V],d[V]</a:t>
            </a:r>
          </a:p>
          <a:p>
            <a:pPr>
              <a:buFont typeface="Times New Roman" pitchFamily="18" charset="0"/>
              <a:buNone/>
            </a:pPr>
            <a:endParaRPr lang="en-US" sz="1800" b="1" smtClean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BFS(G) // starts from here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for each vertex 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V-{s}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color[u]=WHITE;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d[u]=inf;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color[s]=GRAY;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d[s]=0; prev[s]=NIL;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Q=empty;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ENQUEUE(Q,s);</a:t>
            </a:r>
          </a:p>
        </p:txBody>
      </p:sp>
      <p:sp>
        <p:nvSpPr>
          <p:cNvPr id="4101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While(Q not empty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)</a:t>
            </a:r>
            <a:endParaRPr lang="en-US" sz="1800" b="1" smtClean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u = DEQUEUE(Q);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for each v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adj[u]{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if (color[v] == WHITE){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color[v] = GREY;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d[v] = d[u] + 1;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prev[v] = u;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Enqueue(Q, v);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}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}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609600" y="1524000"/>
            <a:ext cx="3886200" cy="3810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9E689-62BF-4B79-8868-56A7F11FB834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Print Path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524000"/>
            <a:ext cx="7848600" cy="5105400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800" b="1" smtClean="0">
                <a:latin typeface="Courier New" pitchFamily="49" charset="0"/>
              </a:rPr>
              <a:t>color[V], prev[V],d[V]</a:t>
            </a:r>
          </a:p>
          <a:p>
            <a:pPr>
              <a:buFont typeface="Times New Roman" pitchFamily="18" charset="0"/>
              <a:buNone/>
            </a:pPr>
            <a:endParaRPr lang="en-US" sz="1800" b="1" smtClean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Print-Path(G, s, v)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	if(v==s)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		print(s)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else if(prev[v]==NIL)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		print(No path);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	else{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		Print-Path(G,s,prev[v]);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		print(v);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	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</p:txBody>
      </p:sp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609600" y="1524000"/>
            <a:ext cx="3886200" cy="3810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9E689-62BF-4B79-8868-56A7F11FB834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Amortized Analysis</a:t>
            </a:r>
          </a:p>
        </p:txBody>
      </p:sp>
      <p:sp>
        <p:nvSpPr>
          <p:cNvPr id="4096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Queue </a:t>
            </a:r>
            <a:r>
              <a:rPr lang="en-US" dirty="0" smtClean="0"/>
              <a:t>with 3 operations:</a:t>
            </a:r>
          </a:p>
          <a:p>
            <a:pPr lvl="1"/>
            <a:r>
              <a:rPr lang="en-US" dirty="0" smtClean="0"/>
              <a:t>Push, Pop, Multi-pop</a:t>
            </a:r>
          </a:p>
          <a:p>
            <a:r>
              <a:rPr lang="en-US" dirty="0" smtClean="0"/>
              <a:t>What will be the complexity if “n” operations are performed?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39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9906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Graph - Definition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1981200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>
                <a:ea typeface="宋体" pitchFamily="2" charset="-122"/>
              </a:rPr>
              <a:t>A graph G=(V, E) consists a set of vertices, V, and a set of edges, E.</a:t>
            </a:r>
          </a:p>
          <a:p>
            <a:r>
              <a:rPr lang="en-US" altLang="zh-CN" sz="2400" dirty="0" smtClean="0">
                <a:ea typeface="宋体" pitchFamily="2" charset="-122"/>
              </a:rPr>
              <a:t>Each edge is a pair of </a:t>
            </a:r>
            <a:r>
              <a:rPr lang="en-US" altLang="zh-CN" sz="2400" i="1" dirty="0" smtClean="0">
                <a:ea typeface="宋体" pitchFamily="2" charset="-122"/>
              </a:rPr>
              <a:t>(v, w)</a:t>
            </a:r>
            <a:r>
              <a:rPr lang="en-US" altLang="zh-CN" sz="2400" dirty="0" smtClean="0">
                <a:ea typeface="宋体" pitchFamily="2" charset="-122"/>
              </a:rPr>
              <a:t>, where v, w belongs to V</a:t>
            </a:r>
          </a:p>
          <a:p>
            <a:r>
              <a:rPr lang="en-US" altLang="zh-CN" sz="2400" dirty="0" smtClean="0">
                <a:ea typeface="宋体" pitchFamily="2" charset="-122"/>
              </a:rPr>
              <a:t>If the pair is unordered, the graph is undirected; otherwise it is directed</a:t>
            </a:r>
          </a:p>
        </p:txBody>
      </p:sp>
      <p:grpSp>
        <p:nvGrpSpPr>
          <p:cNvPr id="2053" name="Group 13"/>
          <p:cNvGrpSpPr>
            <a:grpSpLocks/>
          </p:cNvGrpSpPr>
          <p:nvPr/>
        </p:nvGrpSpPr>
        <p:grpSpPr bwMode="auto">
          <a:xfrm>
            <a:off x="2362200" y="3200400"/>
            <a:ext cx="4419600" cy="3200400"/>
            <a:chOff x="1296" y="1945"/>
            <a:chExt cx="3120" cy="2327"/>
          </a:xfrm>
        </p:grpSpPr>
        <p:graphicFrame>
          <p:nvGraphicFramePr>
            <p:cNvPr id="2050" name="Object 4"/>
            <p:cNvGraphicFramePr>
              <a:graphicFrameLocks noChangeAspect="1"/>
            </p:cNvGraphicFramePr>
            <p:nvPr/>
          </p:nvGraphicFramePr>
          <p:xfrm>
            <a:off x="1296" y="1945"/>
            <a:ext cx="3120" cy="2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8" name="Bitmap Image" r:id="rId4" imgW="7714286" imgH="5753903" progId="PBrush">
                    <p:embed/>
                  </p:oleObj>
                </mc:Choice>
                <mc:Fallback>
                  <p:oleObj name="Bitmap Image" r:id="rId4" imgW="7714286" imgH="5753903" progId="PBrush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945"/>
                          <a:ext cx="3120" cy="2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5" name="Group 5"/>
            <p:cNvGrpSpPr>
              <a:grpSpLocks/>
            </p:cNvGrpSpPr>
            <p:nvPr/>
          </p:nvGrpSpPr>
          <p:grpSpPr bwMode="auto">
            <a:xfrm>
              <a:off x="2390" y="2064"/>
              <a:ext cx="1727" cy="1374"/>
              <a:chOff x="2016" y="1728"/>
              <a:chExt cx="1727" cy="1374"/>
            </a:xfrm>
          </p:grpSpPr>
          <p:sp>
            <p:nvSpPr>
              <p:cNvPr id="2056" name="Text Box 6"/>
              <p:cNvSpPr txBox="1">
                <a:spLocks noChangeArrowheads="1"/>
              </p:cNvSpPr>
              <p:nvPr/>
            </p:nvSpPr>
            <p:spPr bwMode="auto">
              <a:xfrm>
                <a:off x="3398" y="2551"/>
                <a:ext cx="345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4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{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c,f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}</a:t>
                </a:r>
              </a:p>
            </p:txBody>
          </p:sp>
          <p:sp>
            <p:nvSpPr>
              <p:cNvPr id="2057" name="Text Box 7"/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380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4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{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a,c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}</a:t>
                </a:r>
              </a:p>
            </p:txBody>
          </p:sp>
          <p:sp>
            <p:nvSpPr>
              <p:cNvPr id="2058" name="Text Box 8"/>
              <p:cNvSpPr txBox="1">
                <a:spLocks noChangeArrowheads="1"/>
              </p:cNvSpPr>
              <p:nvPr/>
            </p:nvSpPr>
            <p:spPr bwMode="auto">
              <a:xfrm>
                <a:off x="2304" y="1728"/>
                <a:ext cx="387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4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{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a,b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}</a:t>
                </a:r>
              </a:p>
            </p:txBody>
          </p:sp>
          <p:sp>
            <p:nvSpPr>
              <p:cNvPr id="2059" name="Text Box 9"/>
              <p:cNvSpPr txBox="1">
                <a:spLocks noChangeArrowheads="1"/>
              </p:cNvSpPr>
              <p:nvPr/>
            </p:nvSpPr>
            <p:spPr bwMode="auto">
              <a:xfrm>
                <a:off x="2400" y="2160"/>
                <a:ext cx="387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4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{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b,d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}</a:t>
                </a:r>
              </a:p>
            </p:txBody>
          </p:sp>
          <p:sp>
            <p:nvSpPr>
              <p:cNvPr id="2060" name="Text Box 10"/>
              <p:cNvSpPr txBox="1">
                <a:spLocks noChangeArrowheads="1"/>
              </p:cNvSpPr>
              <p:nvPr/>
            </p:nvSpPr>
            <p:spPr bwMode="auto">
              <a:xfrm>
                <a:off x="2928" y="2208"/>
                <a:ext cx="380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4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{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c,d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}</a:t>
                </a:r>
              </a:p>
            </p:txBody>
          </p:sp>
          <p:sp>
            <p:nvSpPr>
              <p:cNvPr id="2061" name="Text Box 11"/>
              <p:cNvSpPr txBox="1">
                <a:spLocks noChangeArrowheads="1"/>
              </p:cNvSpPr>
              <p:nvPr/>
            </p:nvSpPr>
            <p:spPr bwMode="auto">
              <a:xfrm>
                <a:off x="2640" y="2880"/>
                <a:ext cx="352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4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{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e,f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}</a:t>
                </a:r>
              </a:p>
            </p:txBody>
          </p:sp>
          <p:sp>
            <p:nvSpPr>
              <p:cNvPr id="2062" name="Text Box 12"/>
              <p:cNvSpPr txBox="1">
                <a:spLocks noChangeArrowheads="1"/>
              </p:cNvSpPr>
              <p:nvPr/>
            </p:nvSpPr>
            <p:spPr bwMode="auto">
              <a:xfrm>
                <a:off x="2016" y="2496"/>
                <a:ext cx="387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4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{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b,e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Arial" charset="0"/>
                    <a:ea typeface="宋体" pitchFamily="2" charset="-122"/>
                  </a:rPr>
                  <a:t>}</a:t>
                </a:r>
              </a:p>
            </p:txBody>
          </p:sp>
        </p:grpSp>
      </p:grpSp>
      <p:sp>
        <p:nvSpPr>
          <p:cNvPr id="2054" name="Text Box 14"/>
          <p:cNvSpPr txBox="1">
            <a:spLocks noChangeArrowheads="1"/>
          </p:cNvSpPr>
          <p:nvPr/>
        </p:nvSpPr>
        <p:spPr bwMode="auto">
          <a:xfrm>
            <a:off x="3352800" y="6461125"/>
            <a:ext cx="2668588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1"/>
                </a:solidFill>
                <a:latin typeface="Arial" charset="0"/>
              </a:rPr>
              <a:t>An undirected graph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BFS: Complexity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524000"/>
            <a:ext cx="4038600" cy="5105400"/>
          </a:xfrm>
        </p:spPr>
        <p:txBody>
          <a:bodyPr>
            <a:normAutofit lnSpcReduction="10000"/>
          </a:bodyPr>
          <a:lstStyle/>
          <a:p>
            <a:pPr algn="ctr">
              <a:buFont typeface="Times New Roman" pitchFamily="18" charset="0"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800" b="1" smtClean="0">
                <a:latin typeface="Courier New" pitchFamily="49" charset="0"/>
              </a:rPr>
              <a:t>color[V], prev[V],d[V]</a:t>
            </a:r>
          </a:p>
          <a:p>
            <a:pPr>
              <a:buFont typeface="Times New Roman" pitchFamily="18" charset="0"/>
              <a:buNone/>
            </a:pPr>
            <a:endParaRPr lang="en-US" sz="1800" b="1" smtClean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BFS(G) // starts from here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for each vertex 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V-{s}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color[u]=WHITE;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d[u]=inf;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color[s]=GRAY;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d[s]=0; prev[s]=NIL;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Q=empty;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ENQUEUE(Q,s);</a:t>
            </a:r>
          </a:p>
        </p:txBody>
      </p:sp>
      <p:sp>
        <p:nvSpPr>
          <p:cNvPr id="41989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While(Q not empty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)</a:t>
            </a:r>
            <a:endParaRPr lang="en-US" sz="1800" b="1" smtClean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{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u = DEQUEUE(Q);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   for each v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adj[u]{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if(color[v] == WHITE){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color[v] = GREY;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d[v] = d[u] + 1;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prev[v] = u;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Enqueue(Q, v);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}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}</a:t>
            </a:r>
          </a:p>
          <a:p>
            <a:pPr>
              <a:buFont typeface="Monotype Sorts" pitchFamily="2" charset="2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41990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609600" y="1524000"/>
            <a:ext cx="3886200" cy="3810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3658394" y="3809206"/>
            <a:ext cx="1524000" cy="1588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arrow" w="med" len="med"/>
            <a:tailEnd type="arrow" w="med" len="med"/>
          </a:ln>
        </p:spPr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679825" y="3657600"/>
            <a:ext cx="739775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2"/>
                </a:solidFill>
              </a:rPr>
              <a:t>O(V)</a:t>
            </a:r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5400000">
            <a:off x="7812088" y="3617912"/>
            <a:ext cx="1905000" cy="3175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arrow" w="med" len="med"/>
            <a:tailEnd type="arrow" w="med" len="med"/>
          </a:ln>
        </p:spPr>
      </p:cxn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8001000" y="3124200"/>
            <a:ext cx="739775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2"/>
                </a:solidFill>
              </a:rPr>
              <a:t>O(V)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19800" y="1752600"/>
            <a:ext cx="3197225" cy="646113"/>
            <a:chOff x="2920" y="1772"/>
            <a:chExt cx="3160" cy="544"/>
          </a:xfrm>
        </p:grpSpPr>
        <p:sp>
          <p:nvSpPr>
            <p:cNvPr id="41999" name="Text Box 9"/>
            <p:cNvSpPr txBox="1">
              <a:spLocks noChangeArrowheads="1"/>
            </p:cNvSpPr>
            <p:nvPr/>
          </p:nvSpPr>
          <p:spPr bwMode="auto">
            <a:xfrm>
              <a:off x="3024" y="1772"/>
              <a:ext cx="3056" cy="54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b="1" i="1">
                  <a:solidFill>
                    <a:schemeClr val="tx2"/>
                  </a:solidFill>
                </a:rPr>
                <a:t>u = every vertex, but only once</a:t>
              </a:r>
              <a:br>
                <a:rPr lang="en-US" sz="1800" b="1" i="1">
                  <a:solidFill>
                    <a:schemeClr val="tx2"/>
                  </a:solidFill>
                </a:rPr>
              </a:br>
              <a:r>
                <a:rPr lang="en-US" sz="1800" b="1" i="1">
                  <a:solidFill>
                    <a:schemeClr val="tx2"/>
                  </a:solidFill>
                </a:rPr>
                <a:t>                                  (</a:t>
              </a:r>
              <a:r>
                <a:rPr lang="en-US" sz="1800" b="1" i="1"/>
                <a:t>Why?</a:t>
              </a:r>
              <a:r>
                <a:rPr lang="en-US" sz="1800" b="1" i="1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42000" name="Line 10"/>
            <p:cNvSpPr>
              <a:spLocks noChangeShapeType="1"/>
            </p:cNvSpPr>
            <p:nvPr/>
          </p:nvSpPr>
          <p:spPr bwMode="auto">
            <a:xfrm flipH="1">
              <a:off x="2920" y="1920"/>
              <a:ext cx="103" cy="30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118100" y="5943600"/>
            <a:ext cx="41021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 i="1"/>
              <a:t>What will be the running time?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5118100" y="6324600"/>
            <a:ext cx="38703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chemeClr val="tx1"/>
                </a:solidFill>
              </a:rPr>
              <a:t>Total running time: O(V+E)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9E689-62BF-4B79-8868-56A7F11FB834}" type="slidenum">
              <a:rPr lang="zh-TW" altLang="en-US" smtClean="0"/>
              <a:pPr>
                <a:defRPr/>
              </a:pPr>
              <a:t>40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6" grpId="0" autoUpdateAnimBg="0"/>
      <p:bldP spid="1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Breadth-First Search: Properties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BFS calculates the </a:t>
            </a:r>
            <a:r>
              <a:rPr lang="en-US" sz="2800" i="1" smtClean="0">
                <a:solidFill>
                  <a:schemeClr val="tx2"/>
                </a:solidFill>
              </a:rPr>
              <a:t>shortest-path distance</a:t>
            </a:r>
            <a:r>
              <a:rPr lang="en-US" sz="2800" smtClean="0"/>
              <a:t> to the source node</a:t>
            </a:r>
          </a:p>
          <a:p>
            <a:pPr lvl="1"/>
            <a:r>
              <a:rPr lang="en-US" sz="2400" smtClean="0"/>
              <a:t>Shortest-path distance </a:t>
            </a:r>
            <a:r>
              <a:rPr lang="en-US" sz="2400" smtClean="0">
                <a:sym typeface="Symbol" pitchFamily="18" charset="2"/>
              </a:rPr>
              <a:t>(s,v) </a:t>
            </a:r>
            <a:r>
              <a:rPr lang="en-US" sz="2400" smtClean="0"/>
              <a:t>= minimum number of edges from s to v, or </a:t>
            </a:r>
            <a:r>
              <a:rPr lang="en-US" sz="2400" smtClean="0">
                <a:sym typeface="Symbol" pitchFamily="18" charset="2"/>
              </a:rPr>
              <a:t> if v not reachable from s</a:t>
            </a:r>
            <a:endParaRPr lang="en-US" sz="2400" smtClean="0"/>
          </a:p>
          <a:p>
            <a:pPr lvl="1"/>
            <a:r>
              <a:rPr lang="en-US" sz="2400" smtClean="0"/>
              <a:t>Proof given in the book (p. 472-5)</a:t>
            </a:r>
          </a:p>
          <a:p>
            <a:r>
              <a:rPr lang="en-US" sz="2800" smtClean="0">
                <a:sym typeface="Symbol" pitchFamily="18" charset="2"/>
              </a:rPr>
              <a:t>BFS builds </a:t>
            </a:r>
            <a:r>
              <a:rPr lang="en-US" sz="2800" i="1" smtClean="0">
                <a:solidFill>
                  <a:schemeClr val="tx2"/>
                </a:solidFill>
                <a:sym typeface="Symbol" pitchFamily="18" charset="2"/>
              </a:rPr>
              <a:t>breadth-first tree</a:t>
            </a:r>
            <a:r>
              <a:rPr lang="en-US" sz="2800" smtClean="0">
                <a:sym typeface="Symbol" pitchFamily="18" charset="2"/>
              </a:rPr>
              <a:t>, in which paths to root represent shortest paths in G</a:t>
            </a:r>
          </a:p>
          <a:p>
            <a:pPr lvl="1"/>
            <a:r>
              <a:rPr lang="en-US" sz="2400" smtClean="0">
                <a:sym typeface="Symbol" pitchFamily="18" charset="2"/>
              </a:rPr>
              <a:t>Thus can use BFS to calculate shortest path from one vertex to another in O(V+E)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41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of BFS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shortest path in an undirected/directed unweighted graph.</a:t>
            </a:r>
          </a:p>
          <a:p>
            <a:r>
              <a:rPr lang="en-US" dirty="0" smtClean="0"/>
              <a:t>Find the </a:t>
            </a:r>
            <a:r>
              <a:rPr lang="en-US" dirty="0" smtClean="0"/>
              <a:t>bipartite-ness </a:t>
            </a:r>
            <a:r>
              <a:rPr lang="en-US" dirty="0" smtClean="0"/>
              <a:t>of a graph.</a:t>
            </a:r>
          </a:p>
          <a:p>
            <a:r>
              <a:rPr lang="en-US" dirty="0" smtClean="0"/>
              <a:t>Find cycle in a graph.</a:t>
            </a:r>
          </a:p>
          <a:p>
            <a:r>
              <a:rPr lang="en-US" dirty="0" smtClean="0"/>
              <a:t>Find the connectedness of a graph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many more.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42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on BFS</a:t>
            </a:r>
            <a:endParaRPr lang="en-US" dirty="0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CLRS </a:t>
            </a:r>
            <a:r>
              <a:rPr lang="en-US" dirty="0" smtClean="0"/>
              <a:t>– Chapter 22 – elementary Graph Algorithms</a:t>
            </a:r>
          </a:p>
          <a:p>
            <a:r>
              <a:rPr lang="en-US" dirty="0" smtClean="0"/>
              <a:t>Exercise you have to solve</a:t>
            </a:r>
            <a:r>
              <a:rPr lang="en-US" dirty="0" smtClean="0"/>
              <a:t>: (Page 602)</a:t>
            </a:r>
            <a:endParaRPr lang="en-US" dirty="0" smtClean="0"/>
          </a:p>
          <a:p>
            <a:pPr lvl="1"/>
            <a:r>
              <a:rPr lang="en-US" dirty="0" smtClean="0"/>
              <a:t>22.2-7 </a:t>
            </a:r>
            <a:r>
              <a:rPr lang="en-US" dirty="0" smtClean="0"/>
              <a:t>(Wrestler)</a:t>
            </a:r>
          </a:p>
          <a:p>
            <a:pPr lvl="1"/>
            <a:r>
              <a:rPr lang="en-US" dirty="0" smtClean="0"/>
              <a:t>22.2-8 (Diameter)</a:t>
            </a:r>
          </a:p>
          <a:p>
            <a:pPr lvl="1"/>
            <a:r>
              <a:rPr lang="en-US" dirty="0" smtClean="0"/>
              <a:t>22.2-9 (Traverse)</a:t>
            </a:r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43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Search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600200"/>
            <a:ext cx="8716962" cy="50450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1" smtClean="0"/>
              <a:t>Input:</a:t>
            </a:r>
          </a:p>
          <a:p>
            <a:pPr lvl="1">
              <a:lnSpc>
                <a:spcPct val="120000"/>
              </a:lnSpc>
            </a:pPr>
            <a:r>
              <a:rPr lang="en-US" sz="2000" smtClean="0"/>
              <a:t>G</a:t>
            </a:r>
            <a:r>
              <a:rPr lang="en-US" sz="2000" smtClean="0">
                <a:latin typeface="Comic Sans MS" pitchFamily="66" charset="0"/>
              </a:rPr>
              <a:t> = (V, E)</a:t>
            </a:r>
            <a:r>
              <a:rPr lang="en-US" sz="2000" smtClean="0"/>
              <a:t> (No source vertex given!)</a:t>
            </a:r>
          </a:p>
          <a:p>
            <a:pPr>
              <a:lnSpc>
                <a:spcPct val="120000"/>
              </a:lnSpc>
            </a:pPr>
            <a:r>
              <a:rPr lang="en-US" sz="2400" b="1" smtClean="0"/>
              <a:t>Goal</a:t>
            </a:r>
            <a:r>
              <a:rPr lang="en-US" sz="240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2000" smtClean="0"/>
              <a:t>Explore the edges of G to “discover” every vertex in </a:t>
            </a:r>
            <a:r>
              <a:rPr lang="en-US" sz="2000" smtClean="0">
                <a:latin typeface="Comic Sans MS" pitchFamily="66" charset="0"/>
              </a:rPr>
              <a:t>V </a:t>
            </a:r>
            <a:r>
              <a:rPr lang="en-US" sz="2000" smtClean="0"/>
              <a:t>starting at the </a:t>
            </a:r>
            <a:r>
              <a:rPr lang="en-US" sz="2000" smtClean="0">
                <a:solidFill>
                  <a:schemeClr val="accent1"/>
                </a:solidFill>
              </a:rPr>
              <a:t>most current visited </a:t>
            </a:r>
            <a:r>
              <a:rPr lang="en-US" sz="2000" smtClean="0"/>
              <a:t>node</a:t>
            </a:r>
          </a:p>
          <a:p>
            <a:pPr lvl="1">
              <a:lnSpc>
                <a:spcPct val="120000"/>
              </a:lnSpc>
            </a:pPr>
            <a:r>
              <a:rPr lang="en-US" sz="2000" smtClean="0"/>
              <a:t>Search may be repeated from </a:t>
            </a:r>
            <a:r>
              <a:rPr lang="en-US" sz="2000" smtClean="0">
                <a:solidFill>
                  <a:schemeClr val="accent1"/>
                </a:solidFill>
              </a:rPr>
              <a:t>multiple sources</a:t>
            </a:r>
          </a:p>
          <a:p>
            <a:pPr>
              <a:lnSpc>
                <a:spcPct val="120000"/>
              </a:lnSpc>
            </a:pPr>
            <a:r>
              <a:rPr lang="en-US" sz="2400" b="1" smtClean="0"/>
              <a:t>Output: </a:t>
            </a:r>
          </a:p>
          <a:p>
            <a:pPr lvl="1">
              <a:lnSpc>
                <a:spcPct val="120000"/>
              </a:lnSpc>
            </a:pPr>
            <a:r>
              <a:rPr lang="en-US" sz="2000" smtClean="0"/>
              <a:t>2 </a:t>
            </a:r>
            <a:r>
              <a:rPr lang="en-US" sz="2000" b="1" smtClean="0"/>
              <a:t>timestamps </a:t>
            </a:r>
            <a:r>
              <a:rPr lang="en-US" sz="2000" smtClean="0"/>
              <a:t>on each vertex:</a:t>
            </a:r>
          </a:p>
          <a:p>
            <a:pPr lvl="2">
              <a:lnSpc>
                <a:spcPct val="120000"/>
              </a:lnSpc>
            </a:pPr>
            <a:r>
              <a:rPr lang="en-US" sz="1800" smtClean="0">
                <a:latin typeface="Comic Sans MS" pitchFamily="66" charset="0"/>
              </a:rPr>
              <a:t>d[v]</a:t>
            </a:r>
            <a:r>
              <a:rPr lang="en-US" sz="1800" smtClean="0"/>
              <a:t> = discovery time</a:t>
            </a:r>
          </a:p>
          <a:p>
            <a:pPr lvl="2">
              <a:lnSpc>
                <a:spcPct val="120000"/>
              </a:lnSpc>
            </a:pPr>
            <a:r>
              <a:rPr lang="en-US" sz="1800" smtClean="0">
                <a:latin typeface="Comic Sans MS" pitchFamily="66" charset="0"/>
              </a:rPr>
              <a:t>f[v]</a:t>
            </a:r>
            <a:r>
              <a:rPr lang="en-US" sz="1800" smtClean="0"/>
              <a:t> = finishing time (done with examining </a:t>
            </a:r>
            <a:r>
              <a:rPr lang="en-US" sz="1800" smtClean="0">
                <a:latin typeface="Comic Sans MS" pitchFamily="66" charset="0"/>
              </a:rPr>
              <a:t>v</a:t>
            </a:r>
            <a:r>
              <a:rPr lang="en-US" sz="1800" smtClean="0"/>
              <a:t>’s adjacency list)</a:t>
            </a:r>
          </a:p>
          <a:p>
            <a:pPr lvl="1">
              <a:lnSpc>
                <a:spcPct val="120000"/>
              </a:lnSpc>
            </a:pPr>
            <a:r>
              <a:rPr lang="en-US" sz="2000" smtClean="0"/>
              <a:t>Depth-first forest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73813" y="1676400"/>
            <a:ext cx="2159000" cy="1376363"/>
            <a:chOff x="828" y="2753"/>
            <a:chExt cx="1360" cy="867"/>
          </a:xfrm>
        </p:grpSpPr>
        <p:sp>
          <p:nvSpPr>
            <p:cNvPr id="7173" name="Oval 5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7174" name="Oval 6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7175" name="Oval 7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7176" name="Oval 8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Oval 13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44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Search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6835775" cy="22844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smtClean="0"/>
              <a:t>Search “</a:t>
            </a:r>
            <a:r>
              <a:rPr lang="en-US" sz="2400" smtClean="0">
                <a:solidFill>
                  <a:schemeClr val="accent1"/>
                </a:solidFill>
              </a:rPr>
              <a:t>deeper</a:t>
            </a:r>
            <a:r>
              <a:rPr lang="en-US" sz="2400" smtClean="0"/>
              <a:t>” in the graph whenever possible</a:t>
            </a:r>
          </a:p>
          <a:p>
            <a:pPr>
              <a:lnSpc>
                <a:spcPct val="110000"/>
              </a:lnSpc>
            </a:pPr>
            <a:r>
              <a:rPr lang="en-US" sz="2400" smtClean="0"/>
              <a:t>Edges are </a:t>
            </a:r>
            <a:r>
              <a:rPr lang="en-US" sz="2400" smtClean="0">
                <a:solidFill>
                  <a:schemeClr val="accent1"/>
                </a:solidFill>
              </a:rPr>
              <a:t>explored out </a:t>
            </a:r>
            <a:r>
              <a:rPr lang="en-US" sz="2400" smtClean="0"/>
              <a:t>of the most recently discovered vertex </a:t>
            </a:r>
            <a:r>
              <a:rPr lang="en-US" sz="2400" smtClean="0">
                <a:latin typeface="Comic Sans MS" pitchFamily="66" charset="0"/>
              </a:rPr>
              <a:t>v</a:t>
            </a:r>
            <a:r>
              <a:rPr lang="en-US" sz="2400" smtClean="0"/>
              <a:t> that </a:t>
            </a:r>
            <a:r>
              <a:rPr lang="en-US" sz="2400" smtClean="0">
                <a:solidFill>
                  <a:schemeClr val="accent1"/>
                </a:solidFill>
              </a:rPr>
              <a:t>still has unexplored edges</a:t>
            </a:r>
          </a:p>
        </p:txBody>
      </p:sp>
      <p:sp>
        <p:nvSpPr>
          <p:cNvPr id="705540" name="Rectangle 4"/>
          <p:cNvSpPr>
            <a:spLocks noChangeArrowheads="1"/>
          </p:cNvSpPr>
          <p:nvPr/>
        </p:nvSpPr>
        <p:spPr bwMode="auto">
          <a:xfrm>
            <a:off x="309563" y="3328988"/>
            <a:ext cx="8535987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</a:rPr>
              <a:t>After all edges of v have been explored, the search “</a:t>
            </a:r>
            <a:r>
              <a:rPr lang="en-US" sz="2400">
                <a:solidFill>
                  <a:srgbClr val="FF0000"/>
                </a:solidFill>
              </a:rPr>
              <a:t>backtracks</a:t>
            </a:r>
            <a:r>
              <a:rPr lang="en-US" sz="2400">
                <a:solidFill>
                  <a:schemeClr val="accent2"/>
                </a:solidFill>
              </a:rPr>
              <a:t>” from the parent of 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v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</a:rPr>
              <a:t>The process continues until all vertices </a:t>
            </a:r>
            <a:r>
              <a:rPr lang="en-US" sz="2400">
                <a:solidFill>
                  <a:srgbClr val="FF0000"/>
                </a:solidFill>
              </a:rPr>
              <a:t>reachable</a:t>
            </a:r>
            <a:r>
              <a:rPr lang="en-US" sz="2400">
                <a:solidFill>
                  <a:schemeClr val="accent2"/>
                </a:solidFill>
              </a:rPr>
              <a:t> from the original source have been discovered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</a:rPr>
              <a:t>If undiscovered vertices remain, choose one of them as a </a:t>
            </a:r>
            <a:r>
              <a:rPr lang="en-US" sz="2400">
                <a:solidFill>
                  <a:srgbClr val="FF0000"/>
                </a:solidFill>
              </a:rPr>
              <a:t>new source</a:t>
            </a:r>
            <a:r>
              <a:rPr lang="en-US" sz="2400">
                <a:solidFill>
                  <a:schemeClr val="accent2"/>
                </a:solidFill>
              </a:rPr>
              <a:t> and repeat the search from that vertex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</a:rPr>
              <a:t>DFS creates a “depth-first forest”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907213" y="1604963"/>
            <a:ext cx="2159000" cy="1376362"/>
            <a:chOff x="828" y="2753"/>
            <a:chExt cx="1360" cy="867"/>
          </a:xfrm>
        </p:grpSpPr>
        <p:sp>
          <p:nvSpPr>
            <p:cNvPr id="8209" name="Oval 6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8210" name="Oval 7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8211" name="Oval 8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8212" name="Oval 9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8213" name="Line 10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11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Line 12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Line 13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Oval 14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8218" name="Line 15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Line 16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0" name="Line 17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5554" name="Oval 18"/>
          <p:cNvSpPr>
            <a:spLocks noChangeArrowheads="1"/>
          </p:cNvSpPr>
          <p:nvPr/>
        </p:nvSpPr>
        <p:spPr bwMode="auto">
          <a:xfrm>
            <a:off x="6915150" y="1600200"/>
            <a:ext cx="442913" cy="414338"/>
          </a:xfrm>
          <a:prstGeom prst="ellipse">
            <a:avLst/>
          </a:prstGeom>
          <a:noFill/>
          <a:ln w="25400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7364413" y="1603375"/>
            <a:ext cx="1003300" cy="414338"/>
            <a:chOff x="4216" y="916"/>
            <a:chExt cx="632" cy="261"/>
          </a:xfrm>
        </p:grpSpPr>
        <p:sp>
          <p:nvSpPr>
            <p:cNvPr id="8207" name="Oval 20"/>
            <p:cNvSpPr>
              <a:spLocks noChangeArrowheads="1"/>
            </p:cNvSpPr>
            <p:nvPr/>
          </p:nvSpPr>
          <p:spPr bwMode="auto">
            <a:xfrm>
              <a:off x="4569" y="916"/>
              <a:ext cx="279" cy="261"/>
            </a:xfrm>
            <a:prstGeom prst="ellipse">
              <a:avLst/>
            </a:prstGeom>
            <a:noFill/>
            <a:ln w="254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Line 21"/>
            <p:cNvSpPr>
              <a:spLocks noChangeShapeType="1"/>
            </p:cNvSpPr>
            <p:nvPr/>
          </p:nvSpPr>
          <p:spPr bwMode="auto">
            <a:xfrm>
              <a:off x="4216" y="1032"/>
              <a:ext cx="360" cy="0"/>
            </a:xfrm>
            <a:prstGeom prst="line">
              <a:avLst/>
            </a:prstGeom>
            <a:noFill/>
            <a:ln w="50800">
              <a:solidFill>
                <a:srgbClr val="3366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910388" y="1963738"/>
            <a:ext cx="1090612" cy="1017587"/>
            <a:chOff x="3930" y="1143"/>
            <a:chExt cx="687" cy="641"/>
          </a:xfrm>
        </p:grpSpPr>
        <p:sp>
          <p:nvSpPr>
            <p:cNvPr id="8205" name="Oval 23"/>
            <p:cNvSpPr>
              <a:spLocks noChangeArrowheads="1"/>
            </p:cNvSpPr>
            <p:nvPr/>
          </p:nvSpPr>
          <p:spPr bwMode="auto">
            <a:xfrm>
              <a:off x="3930" y="1523"/>
              <a:ext cx="279" cy="261"/>
            </a:xfrm>
            <a:prstGeom prst="ellipse">
              <a:avLst/>
            </a:prstGeom>
            <a:noFill/>
            <a:ln w="254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Line 24"/>
            <p:cNvSpPr>
              <a:spLocks noChangeShapeType="1"/>
            </p:cNvSpPr>
            <p:nvPr/>
          </p:nvSpPr>
          <p:spPr bwMode="auto">
            <a:xfrm flipH="1">
              <a:off x="4176" y="1143"/>
              <a:ext cx="441" cy="414"/>
            </a:xfrm>
            <a:prstGeom prst="line">
              <a:avLst/>
            </a:prstGeom>
            <a:noFill/>
            <a:ln w="50800">
              <a:solidFill>
                <a:srgbClr val="3366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5561" name="Oval 25"/>
          <p:cNvSpPr>
            <a:spLocks noChangeArrowheads="1"/>
          </p:cNvSpPr>
          <p:nvPr/>
        </p:nvSpPr>
        <p:spPr bwMode="auto">
          <a:xfrm>
            <a:off x="8624888" y="2073275"/>
            <a:ext cx="442912" cy="414338"/>
          </a:xfrm>
          <a:prstGeom prst="ellipse">
            <a:avLst/>
          </a:prstGeom>
          <a:noFill/>
          <a:ln w="25400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924800" y="2435225"/>
            <a:ext cx="776288" cy="554038"/>
            <a:chOff x="4569" y="1440"/>
            <a:chExt cx="489" cy="349"/>
          </a:xfrm>
        </p:grpSpPr>
        <p:sp>
          <p:nvSpPr>
            <p:cNvPr id="8203" name="Oval 27"/>
            <p:cNvSpPr>
              <a:spLocks noChangeArrowheads="1"/>
            </p:cNvSpPr>
            <p:nvPr/>
          </p:nvSpPr>
          <p:spPr bwMode="auto">
            <a:xfrm>
              <a:off x="4569" y="1528"/>
              <a:ext cx="279" cy="261"/>
            </a:xfrm>
            <a:prstGeom prst="ellipse">
              <a:avLst/>
            </a:prstGeom>
            <a:noFill/>
            <a:ln w="254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28"/>
            <p:cNvSpPr>
              <a:spLocks noChangeShapeType="1"/>
            </p:cNvSpPr>
            <p:nvPr/>
          </p:nvSpPr>
          <p:spPr bwMode="auto">
            <a:xfrm flipV="1">
              <a:off x="4838" y="1440"/>
              <a:ext cx="220" cy="158"/>
            </a:xfrm>
            <a:prstGeom prst="line">
              <a:avLst/>
            </a:prstGeom>
            <a:noFill/>
            <a:ln w="50800">
              <a:solidFill>
                <a:srgbClr val="3366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45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54" grpId="0" animBg="1"/>
      <p:bldP spid="70556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Additional Data Structures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31908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Global variable: </a:t>
            </a:r>
            <a:r>
              <a:rPr lang="en-US" sz="2800" dirty="0" smtClean="0">
                <a:solidFill>
                  <a:srgbClr val="FF0000"/>
                </a:solidFill>
              </a:rPr>
              <a:t>time-stamp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Incremented when nodes are discovered </a:t>
            </a:r>
            <a:r>
              <a:rPr lang="en-US" sz="2400" dirty="0" smtClean="0">
                <a:solidFill>
                  <a:srgbClr val="FF0000"/>
                </a:solidFill>
              </a:rPr>
              <a:t>or</a:t>
            </a:r>
            <a:r>
              <a:rPr lang="en-US" sz="2400" dirty="0" smtClean="0"/>
              <a:t> finished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>
                <a:latin typeface="Comic Sans MS" pitchFamily="66" charset="0"/>
              </a:rPr>
              <a:t>color[u] </a:t>
            </a:r>
            <a:r>
              <a:rPr lang="en-US" sz="2800" dirty="0" smtClean="0"/>
              <a:t>– similar to BFS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White before </a:t>
            </a:r>
            <a:r>
              <a:rPr lang="en-US" sz="2400" dirty="0" smtClean="0">
                <a:solidFill>
                  <a:schemeClr val="accent2"/>
                </a:solidFill>
              </a:rPr>
              <a:t>discovery</a:t>
            </a:r>
            <a:r>
              <a:rPr lang="en-US" sz="2400" dirty="0" smtClean="0"/>
              <a:t>, gray while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processing</a:t>
            </a:r>
            <a:r>
              <a:rPr lang="en-US" sz="2400" dirty="0" smtClean="0"/>
              <a:t> and black when </a:t>
            </a:r>
            <a:r>
              <a:rPr lang="en-US" sz="2400" dirty="0" smtClean="0">
                <a:solidFill>
                  <a:schemeClr val="accent1"/>
                </a:solidFill>
              </a:rPr>
              <a:t>finished</a:t>
            </a:r>
            <a:r>
              <a:rPr lang="en-US" sz="2400" dirty="0" smtClean="0"/>
              <a:t> processing</a:t>
            </a:r>
          </a:p>
          <a:p>
            <a:pPr>
              <a:lnSpc>
                <a:spcPct val="130000"/>
              </a:lnSpc>
              <a:defRPr/>
            </a:pPr>
            <a:r>
              <a:rPr lang="en-US" sz="2800" dirty="0" err="1" smtClean="0">
                <a:latin typeface="Comic Sans MS" pitchFamily="66" charset="0"/>
                <a:sym typeface="Symbol" pitchFamily="18" charset="2"/>
              </a:rPr>
              <a:t>prev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[u]</a:t>
            </a:r>
            <a:r>
              <a:rPr lang="en-US" sz="2800" dirty="0" smtClean="0">
                <a:sym typeface="Symbol" pitchFamily="18" charset="2"/>
              </a:rPr>
              <a:t> – predecessor of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u</a:t>
            </a: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r>
              <a:rPr lang="en-US" sz="2800" dirty="0" smtClean="0">
                <a:latin typeface="Comic Sans MS" pitchFamily="66" charset="0"/>
              </a:rPr>
              <a:t>d[u], f[u]</a:t>
            </a:r>
            <a:r>
              <a:rPr lang="en-US" sz="2800" dirty="0" smtClean="0"/>
              <a:t> – discovery and finish times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52463" y="4841875"/>
            <a:ext cx="7716837" cy="1385888"/>
            <a:chOff x="411" y="2852"/>
            <a:chExt cx="4861" cy="873"/>
          </a:xfrm>
        </p:grpSpPr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1917" y="3245"/>
              <a:ext cx="1409" cy="252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GRAY</a:t>
              </a:r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>
              <a:off x="513" y="3501"/>
              <a:ext cx="45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diamond" w="med" len="med"/>
              <a:tailEnd type="diamond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941" y="3251"/>
              <a:ext cx="5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WHITE</a:t>
              </a:r>
            </a:p>
          </p:txBody>
        </p: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3832" y="3248"/>
              <a:ext cx="5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BLACK</a:t>
              </a:r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411" y="349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4980" y="3494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2V</a:t>
              </a:r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1749" y="3494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d[u]</a:t>
              </a:r>
            </a:p>
          </p:txBody>
        </p:sp>
        <p:sp>
          <p:nvSpPr>
            <p:cNvPr id="9228" name="Text Box 12"/>
            <p:cNvSpPr txBox="1">
              <a:spLocks noChangeArrowheads="1"/>
            </p:cNvSpPr>
            <p:nvPr/>
          </p:nvSpPr>
          <p:spPr bwMode="auto">
            <a:xfrm>
              <a:off x="3190" y="3494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f[u]</a:t>
              </a:r>
            </a:p>
          </p:txBody>
        </p:sp>
        <p:sp>
          <p:nvSpPr>
            <p:cNvPr id="9229" name="Rectangle 13"/>
            <p:cNvSpPr>
              <a:spLocks noChangeArrowheads="1"/>
            </p:cNvSpPr>
            <p:nvPr/>
          </p:nvSpPr>
          <p:spPr bwMode="auto">
            <a:xfrm>
              <a:off x="1914" y="2852"/>
              <a:ext cx="15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 ≤ d[u] &lt; f [u] ≤ 2 |V|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46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Search: The Code</a:t>
            </a:r>
          </a:p>
        </p:txBody>
      </p:sp>
      <p:sp>
        <p:nvSpPr>
          <p:cNvPr id="1202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4038600" cy="5105400"/>
          </a:xfrm>
        </p:spPr>
        <p:txBody>
          <a:bodyPr/>
          <a:lstStyle/>
          <a:p>
            <a:pPr algn="ctr">
              <a:buFont typeface="Times New Roman" pitchFamily="18" charset="0"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800" b="1" smtClean="0">
                <a:latin typeface="Courier New" pitchFamily="49" charset="0"/>
              </a:rPr>
              <a:t>color[V], time, prev[V],d[V], f[V]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DFS(G) // where prog starts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for each vertex 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800" b="1" smtClean="0">
                <a:latin typeface="Courier New" pitchFamily="49" charset="0"/>
              </a:rPr>
              <a:t>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  <a:endParaRPr lang="en-US" sz="1800" b="1" smtClean="0">
              <a:latin typeface="Courier New" pitchFamily="49" charset="0"/>
            </a:endParaRPr>
          </a:p>
        </p:txBody>
      </p:sp>
      <p:sp>
        <p:nvSpPr>
          <p:cNvPr id="120218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DFS_Visit(u)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color[u] = GREY;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d[u]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for each v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Adj[u]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if(color[v] == WHITE){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  prev[v]=u;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DFS_Visit(v);}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	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f[u]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0246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762000" y="2514600"/>
            <a:ext cx="3733800" cy="2667000"/>
          </a:xfrm>
          <a:prstGeom prst="rect">
            <a:avLst/>
          </a:prstGeom>
          <a:solidFill>
            <a:srgbClr val="0070C0">
              <a:alpha val="29019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/>
          <a:lstStyle/>
          <a:p>
            <a:pPr algn="r"/>
            <a:r>
              <a:rPr lang="en-US" sz="1800" b="1" u="sng">
                <a:solidFill>
                  <a:srgbClr val="FF0000"/>
                </a:solidFill>
              </a:rPr>
              <a:t>Initialize</a:t>
            </a:r>
            <a:endParaRPr lang="en-US" sz="1200" b="1" u="sng">
              <a:solidFill>
                <a:srgbClr val="FF0000"/>
              </a:solidFill>
            </a:endParaRPr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9E689-62BF-4B79-8868-56A7F11FB834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Search: The Code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4038600" cy="5105400"/>
          </a:xfrm>
        </p:spPr>
        <p:txBody>
          <a:bodyPr/>
          <a:lstStyle/>
          <a:p>
            <a:pPr algn="ctr">
              <a:buFont typeface="Times New Roman" pitchFamily="18" charset="0"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800" b="1" smtClean="0">
                <a:latin typeface="Courier New" pitchFamily="49" charset="0"/>
              </a:rPr>
              <a:t>color[V], time, prev[V],d[V], f[V]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DFS(G) // where prog starts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for each vertex 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800" b="1" smtClean="0">
                <a:latin typeface="Courier New" pitchFamily="49" charset="0"/>
              </a:rPr>
              <a:t>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  <a:endParaRPr lang="en-US" sz="1800" b="1" smtClean="0">
              <a:latin typeface="Courier New" pitchFamily="49" charset="0"/>
            </a:endParaRP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1800" b="1" dirty="0" err="1" smtClean="0">
                <a:latin typeface="Courier New" pitchFamily="49" charset="0"/>
              </a:rPr>
              <a:t>DFS_Visit</a:t>
            </a:r>
            <a:r>
              <a:rPr lang="en-US" sz="1800" b="1" dirty="0" smtClean="0">
                <a:latin typeface="Courier New" pitchFamily="49" charset="0"/>
              </a:rPr>
              <a:t>(u)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</a:rPr>
              <a:t>   color[u] = GREY;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</a:rPr>
              <a:t>   d[u]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</a:rPr>
              <a:t>   for each v </a:t>
            </a: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 </a:t>
            </a:r>
            <a:r>
              <a:rPr lang="en-US" sz="1800" b="1" dirty="0" err="1" smtClean="0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[u]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      if(color[v] == WHITE){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		  </a:t>
            </a:r>
            <a:r>
              <a:rPr lang="en-US" sz="1800" b="1" dirty="0" err="1" smtClean="0">
                <a:latin typeface="Courier New" pitchFamily="49" charset="0"/>
                <a:sym typeface="Symbol" pitchFamily="18" charset="2"/>
              </a:rPr>
              <a:t>prev</a:t>
            </a: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[v]=u;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sz="1800" b="1" dirty="0" err="1" smtClean="0">
                <a:latin typeface="Courier New" pitchFamily="49" charset="0"/>
                <a:sym typeface="Symbol" pitchFamily="18" charset="2"/>
              </a:rPr>
              <a:t>DFS_Visit</a:t>
            </a: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(v);}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   f[u]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2600209" y="6096000"/>
            <a:ext cx="63151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What does </a:t>
            </a:r>
            <a:r>
              <a:rPr lang="en-US" b="1" dirty="0" smtClean="0">
                <a:latin typeface="Courier New" pitchFamily="49" charset="0"/>
              </a:rPr>
              <a:t>d</a:t>
            </a:r>
            <a:r>
              <a:rPr lang="en-US" b="1" i="0" dirty="0" smtClean="0">
                <a:solidFill>
                  <a:schemeClr val="accent1"/>
                </a:solidFill>
                <a:latin typeface="Courier New" pitchFamily="49" charset="0"/>
              </a:rPr>
              <a:t>[u]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represent?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9E689-62BF-4B79-8868-56A7F11FB834}" type="slidenum">
              <a:rPr lang="zh-TW" altLang="en-US" smtClean="0"/>
              <a:pPr>
                <a:defRPr/>
              </a:pPr>
              <a:t>48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Search: The Code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4038600" cy="5105400"/>
          </a:xfrm>
        </p:spPr>
        <p:txBody>
          <a:bodyPr/>
          <a:lstStyle/>
          <a:p>
            <a:pPr algn="ctr">
              <a:buFont typeface="Times New Roman" pitchFamily="18" charset="0"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800" b="1" smtClean="0">
                <a:latin typeface="Courier New" pitchFamily="49" charset="0"/>
              </a:rPr>
              <a:t>color[V], time, prev[V],d[V], f[V]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DFS(G) // where prog starts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for each vertex 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800" b="1" smtClean="0">
                <a:latin typeface="Courier New" pitchFamily="49" charset="0"/>
              </a:rPr>
              <a:t>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  <a:endParaRPr lang="en-US" sz="1800" b="1" smtClean="0">
              <a:latin typeface="Courier New" pitchFamily="49" charset="0"/>
            </a:endParaRPr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DFS_Visit(u)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color[u] = GREY;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d[u]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for each v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Adj[u]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if(color[v] == WHITE){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  prev[v]=u;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DFS_Visit(v);}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f[u]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2676409" y="6096000"/>
            <a:ext cx="63151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What does 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f</a:t>
            </a:r>
            <a:r>
              <a:rPr lang="en-US" b="1" i="0" dirty="0" smtClean="0">
                <a:solidFill>
                  <a:schemeClr val="accent1"/>
                </a:solidFill>
                <a:latin typeface="Courier New" pitchFamily="49" charset="0"/>
              </a:rPr>
              <a:t>[u]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represent?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9E689-62BF-4B79-8868-56A7F11FB834}" type="slidenum">
              <a:rPr lang="zh-TW" altLang="en-US" smtClean="0"/>
              <a:pPr>
                <a:defRPr/>
              </a:pPr>
              <a:t>49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Complete Graph</a:t>
            </a:r>
          </a:p>
          <a:p>
            <a:pPr lvl="1"/>
            <a:r>
              <a:rPr lang="en-US" sz="2400" dirty="0" smtClean="0"/>
              <a:t>How many edges are there in an N-vertex complete graph?</a:t>
            </a:r>
          </a:p>
          <a:p>
            <a:r>
              <a:rPr lang="en-US" sz="2800" dirty="0" smtClean="0"/>
              <a:t>Bipartite Graph</a:t>
            </a:r>
          </a:p>
          <a:p>
            <a:pPr lvl="1"/>
            <a:r>
              <a:rPr lang="en-US" sz="2400" dirty="0" smtClean="0"/>
              <a:t>What is its property? How can we detect it?</a:t>
            </a:r>
          </a:p>
          <a:p>
            <a:r>
              <a:rPr lang="en-US" sz="2800" dirty="0" smtClean="0"/>
              <a:t>Path</a:t>
            </a:r>
            <a:endParaRPr lang="en-US" sz="2800" dirty="0" smtClean="0"/>
          </a:p>
          <a:p>
            <a:r>
              <a:rPr lang="en-US" sz="2800" dirty="0" smtClean="0"/>
              <a:t>Degree of a vertices</a:t>
            </a:r>
          </a:p>
          <a:p>
            <a:pPr lvl="1"/>
            <a:r>
              <a:rPr lang="en-US" sz="2400" dirty="0" err="1" smtClean="0"/>
              <a:t>Indegree</a:t>
            </a:r>
            <a:endParaRPr lang="en-US" sz="2400" dirty="0" smtClean="0"/>
          </a:p>
          <a:p>
            <a:pPr lvl="1"/>
            <a:r>
              <a:rPr lang="en-US" sz="2400" dirty="0" err="1" smtClean="0"/>
              <a:t>Outdegree</a:t>
            </a:r>
            <a:endParaRPr lang="en-US" sz="2400" dirty="0" smtClean="0"/>
          </a:p>
          <a:p>
            <a:pPr lvl="1"/>
            <a:r>
              <a:rPr lang="en-US" sz="2400" dirty="0" err="1" smtClean="0"/>
              <a:t>Indegree+outdegree</a:t>
            </a:r>
            <a:r>
              <a:rPr lang="en-US" sz="2400" dirty="0" smtClean="0"/>
              <a:t> = Even (why??)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Search: The Code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4038600" cy="5105400"/>
          </a:xfrm>
        </p:spPr>
        <p:txBody>
          <a:bodyPr/>
          <a:lstStyle/>
          <a:p>
            <a:pPr algn="ctr">
              <a:buFont typeface="Times New Roman" pitchFamily="18" charset="0"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800" b="1" smtClean="0">
                <a:latin typeface="Courier New" pitchFamily="49" charset="0"/>
              </a:rPr>
              <a:t>color[V], time, prev[V],d[V], f[V]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DFS(G) // where prog starts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for each vertex 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800" b="1" smtClean="0">
                <a:latin typeface="Courier New" pitchFamily="49" charset="0"/>
              </a:rPr>
              <a:t>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  <a:endParaRPr lang="en-US" sz="1800" b="1" smtClean="0">
              <a:latin typeface="Courier New" pitchFamily="49" charset="0"/>
            </a:endParaRP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DFS_Visit(u)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color[u] = GREY;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d[u]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for each v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Adj[u]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if(color[v] == WHITE){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  prev[v]=u;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DFS_Visit(v);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f[u]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Text Box 6"/>
          <p:cNvSpPr txBox="1">
            <a:spLocks noChangeArrowheads="1"/>
          </p:cNvSpPr>
          <p:nvPr/>
        </p:nvSpPr>
        <p:spPr bwMode="auto">
          <a:xfrm>
            <a:off x="1662113" y="6151563"/>
            <a:ext cx="57626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Will all vertices eventually be colored black?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9E689-62BF-4B79-8868-56A7F11FB834}" type="slidenum">
              <a:rPr lang="zh-TW" altLang="en-US" smtClean="0"/>
              <a:pPr>
                <a:defRPr/>
              </a:pPr>
              <a:t>50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14340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4342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4343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4344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4345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4346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4347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cxnSp>
        <p:nvCxnSpPr>
          <p:cNvPr id="14348" name="AutoShape 11"/>
          <p:cNvCxnSpPr>
            <a:cxnSpLocks noChangeShapeType="1"/>
            <a:stCxn id="14340" idx="3"/>
            <a:endCxn id="14346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49" name="AutoShape 12"/>
          <p:cNvCxnSpPr>
            <a:cxnSpLocks noChangeShapeType="1"/>
            <a:stCxn id="14346" idx="5"/>
            <a:endCxn id="14345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0" name="AutoShape 13"/>
          <p:cNvCxnSpPr>
            <a:cxnSpLocks noChangeShapeType="1"/>
            <a:stCxn id="14346" idx="6"/>
            <a:endCxn id="14344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1" name="AutoShape 14"/>
          <p:cNvCxnSpPr>
            <a:cxnSpLocks noChangeShapeType="1"/>
            <a:stCxn id="14344" idx="2"/>
            <a:endCxn id="14345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2" name="AutoShape 15"/>
          <p:cNvCxnSpPr>
            <a:cxnSpLocks noChangeShapeType="1"/>
            <a:stCxn id="14345" idx="0"/>
            <a:endCxn id="14340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3" name="AutoShape 16"/>
          <p:cNvCxnSpPr>
            <a:cxnSpLocks noChangeShapeType="1"/>
            <a:stCxn id="14340" idx="5"/>
            <a:endCxn id="14344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4" name="AutoShape 17"/>
          <p:cNvCxnSpPr>
            <a:cxnSpLocks noChangeShapeType="1"/>
            <a:stCxn id="14341" idx="4"/>
            <a:endCxn id="14344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5" name="AutoShape 18"/>
          <p:cNvCxnSpPr>
            <a:cxnSpLocks noChangeShapeType="1"/>
            <a:stCxn id="14340" idx="6"/>
            <a:endCxn id="14341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6" name="AutoShape 19"/>
          <p:cNvCxnSpPr>
            <a:cxnSpLocks noChangeShapeType="1"/>
            <a:stCxn id="14342" idx="2"/>
            <a:endCxn id="14341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7" name="AutoShape 20"/>
          <p:cNvCxnSpPr>
            <a:cxnSpLocks noChangeShapeType="1"/>
            <a:stCxn id="14341" idx="5"/>
            <a:endCxn id="14347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8" name="AutoShape 21"/>
          <p:cNvCxnSpPr>
            <a:cxnSpLocks noChangeShapeType="1"/>
            <a:stCxn id="14342" idx="3"/>
            <a:endCxn id="14347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9" name="AutoShape 22"/>
          <p:cNvCxnSpPr>
            <a:cxnSpLocks noChangeShapeType="1"/>
            <a:stCxn id="14342" idx="4"/>
            <a:endCxn id="14343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0" name="AutoShape 23"/>
          <p:cNvCxnSpPr>
            <a:cxnSpLocks noChangeShapeType="1"/>
            <a:stCxn id="14343" idx="2"/>
            <a:endCxn id="14344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1" name="AutoShape 24"/>
          <p:cNvCxnSpPr>
            <a:cxnSpLocks noChangeShapeType="1"/>
            <a:stCxn id="14347" idx="3"/>
            <a:endCxn id="14344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62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Text Box 26"/>
          <p:cNvSpPr txBox="1">
            <a:spLocks noChangeArrowheads="1"/>
          </p:cNvSpPr>
          <p:nvPr/>
        </p:nvSpPr>
        <p:spPr bwMode="auto">
          <a:xfrm>
            <a:off x="76200" y="914400"/>
            <a:ext cx="1600439" cy="13234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14365" name="Rectangle 27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14366" name="Rectangle 28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14367" name="Rectangle 29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14368" name="Rectangle 30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14369" name="Rectangle 31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14370" name="Rectangle 32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14371" name="Rectangle 33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14372" name="Rectangle 34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51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15364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5365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5367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5368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15369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 </a:t>
            </a:r>
          </a:p>
        </p:txBody>
      </p:sp>
      <p:sp>
        <p:nvSpPr>
          <p:cNvPr id="15370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5371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5372" name="AutoShape 11"/>
          <p:cNvCxnSpPr>
            <a:cxnSpLocks noChangeShapeType="1"/>
            <a:stCxn id="15364" idx="3"/>
            <a:endCxn id="15370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73" name="AutoShape 12"/>
          <p:cNvCxnSpPr>
            <a:cxnSpLocks noChangeShapeType="1"/>
            <a:stCxn id="15370" idx="5"/>
            <a:endCxn id="15369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74" name="AutoShape 13"/>
          <p:cNvCxnSpPr>
            <a:cxnSpLocks noChangeShapeType="1"/>
            <a:stCxn id="15370" idx="6"/>
            <a:endCxn id="15368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75" name="AutoShape 14"/>
          <p:cNvCxnSpPr>
            <a:cxnSpLocks noChangeShapeType="1"/>
            <a:stCxn id="15368" idx="2"/>
            <a:endCxn id="15369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76" name="AutoShape 15"/>
          <p:cNvCxnSpPr>
            <a:cxnSpLocks noChangeShapeType="1"/>
            <a:stCxn id="15369" idx="0"/>
            <a:endCxn id="15364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77" name="AutoShape 16"/>
          <p:cNvCxnSpPr>
            <a:cxnSpLocks noChangeShapeType="1"/>
            <a:stCxn id="15364" idx="5"/>
            <a:endCxn id="15368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78" name="AutoShape 17"/>
          <p:cNvCxnSpPr>
            <a:cxnSpLocks noChangeShapeType="1"/>
            <a:stCxn id="15365" idx="4"/>
            <a:endCxn id="15368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79" name="AutoShape 18"/>
          <p:cNvCxnSpPr>
            <a:cxnSpLocks noChangeShapeType="1"/>
            <a:stCxn id="15364" idx="6"/>
            <a:endCxn id="15365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80" name="AutoShape 19"/>
          <p:cNvCxnSpPr>
            <a:cxnSpLocks noChangeShapeType="1"/>
            <a:stCxn id="15366" idx="2"/>
            <a:endCxn id="15365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81" name="AutoShape 20"/>
          <p:cNvCxnSpPr>
            <a:cxnSpLocks noChangeShapeType="1"/>
            <a:stCxn id="15365" idx="5"/>
            <a:endCxn id="15371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82" name="AutoShape 21"/>
          <p:cNvCxnSpPr>
            <a:cxnSpLocks noChangeShapeType="1"/>
            <a:stCxn id="15366" idx="3"/>
            <a:endCxn id="15371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83" name="AutoShape 22"/>
          <p:cNvCxnSpPr>
            <a:cxnSpLocks noChangeShapeType="1"/>
            <a:stCxn id="15366" idx="4"/>
            <a:endCxn id="15367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84" name="AutoShape 23"/>
          <p:cNvCxnSpPr>
            <a:cxnSpLocks noChangeShapeType="1"/>
            <a:stCxn id="15367" idx="2"/>
            <a:endCxn id="15368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85" name="AutoShape 24"/>
          <p:cNvCxnSpPr>
            <a:cxnSpLocks noChangeShapeType="1"/>
            <a:stCxn id="15371" idx="3"/>
            <a:endCxn id="15368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386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5388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15390" name="Rectangle 29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15391" name="Rectangle 30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15392" name="Rectangle 31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15393" name="Rectangle 32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15394" name="Rectangle 33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15395" name="Rectangle 34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15396" name="Rectangle 35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15397" name="Rectangle 36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52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16388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6389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6391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6392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16393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 </a:t>
            </a:r>
          </a:p>
        </p:txBody>
      </p:sp>
      <p:sp>
        <p:nvSpPr>
          <p:cNvPr id="16394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16395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6396" name="AutoShape 11"/>
          <p:cNvCxnSpPr>
            <a:cxnSpLocks noChangeShapeType="1"/>
            <a:stCxn id="16388" idx="3"/>
            <a:endCxn id="16394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6397" name="AutoShape 12"/>
          <p:cNvCxnSpPr>
            <a:cxnSpLocks noChangeShapeType="1"/>
            <a:stCxn id="16394" idx="5"/>
            <a:endCxn id="16393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8" name="AutoShape 13"/>
          <p:cNvCxnSpPr>
            <a:cxnSpLocks noChangeShapeType="1"/>
            <a:stCxn id="16394" idx="6"/>
            <a:endCxn id="16392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9" name="AutoShape 14"/>
          <p:cNvCxnSpPr>
            <a:cxnSpLocks noChangeShapeType="1"/>
            <a:stCxn id="16392" idx="2"/>
            <a:endCxn id="16393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0" name="AutoShape 15"/>
          <p:cNvCxnSpPr>
            <a:cxnSpLocks noChangeShapeType="1"/>
            <a:stCxn id="16393" idx="0"/>
            <a:endCxn id="16388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1" name="AutoShape 16"/>
          <p:cNvCxnSpPr>
            <a:cxnSpLocks noChangeShapeType="1"/>
            <a:stCxn id="16388" idx="5"/>
            <a:endCxn id="16392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2" name="AutoShape 17"/>
          <p:cNvCxnSpPr>
            <a:cxnSpLocks noChangeShapeType="1"/>
            <a:stCxn id="16389" idx="4"/>
            <a:endCxn id="16392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3" name="AutoShape 18"/>
          <p:cNvCxnSpPr>
            <a:cxnSpLocks noChangeShapeType="1"/>
            <a:stCxn id="16388" idx="6"/>
            <a:endCxn id="16389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4" name="AutoShape 19"/>
          <p:cNvCxnSpPr>
            <a:cxnSpLocks noChangeShapeType="1"/>
            <a:stCxn id="16390" idx="2"/>
            <a:endCxn id="16389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5" name="AutoShape 20"/>
          <p:cNvCxnSpPr>
            <a:cxnSpLocks noChangeShapeType="1"/>
            <a:stCxn id="16389" idx="5"/>
            <a:endCxn id="16395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6" name="AutoShape 21"/>
          <p:cNvCxnSpPr>
            <a:cxnSpLocks noChangeShapeType="1"/>
            <a:stCxn id="16390" idx="3"/>
            <a:endCxn id="16395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7" name="AutoShape 22"/>
          <p:cNvCxnSpPr>
            <a:cxnSpLocks noChangeShapeType="1"/>
            <a:stCxn id="16390" idx="4"/>
            <a:endCxn id="16391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8" name="AutoShape 23"/>
          <p:cNvCxnSpPr>
            <a:cxnSpLocks noChangeShapeType="1"/>
            <a:stCxn id="16391" idx="2"/>
            <a:endCxn id="16392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9" name="AutoShape 24"/>
          <p:cNvCxnSpPr>
            <a:cxnSpLocks noChangeShapeType="1"/>
            <a:stCxn id="16395" idx="3"/>
            <a:endCxn id="16392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410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6412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16414" name="Rectangle 29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16415" name="Rectangle 30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16416" name="Rectangle 31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16417" name="Rectangle 32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16418" name="Rectangle 33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16419" name="Rectangle 34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16420" name="Rectangle 35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16421" name="Rectangle 36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53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 </a:t>
            </a:r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7420" name="AutoShape 11"/>
          <p:cNvCxnSpPr>
            <a:cxnSpLocks noChangeShapeType="1"/>
            <a:stCxn id="17412" idx="3"/>
            <a:endCxn id="17418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7421" name="AutoShape 12"/>
          <p:cNvCxnSpPr>
            <a:cxnSpLocks noChangeShapeType="1"/>
            <a:stCxn id="17418" idx="5"/>
            <a:endCxn id="17417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7422" name="AutoShape 13"/>
          <p:cNvCxnSpPr>
            <a:cxnSpLocks noChangeShapeType="1"/>
            <a:stCxn id="17418" idx="6"/>
            <a:endCxn id="17416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3" name="AutoShape 14"/>
          <p:cNvCxnSpPr>
            <a:cxnSpLocks noChangeShapeType="1"/>
            <a:stCxn id="17416" idx="2"/>
            <a:endCxn id="17417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4" name="AutoShape 15"/>
          <p:cNvCxnSpPr>
            <a:cxnSpLocks noChangeShapeType="1"/>
            <a:stCxn id="17417" idx="0"/>
            <a:endCxn id="17412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5" name="AutoShape 16"/>
          <p:cNvCxnSpPr>
            <a:cxnSpLocks noChangeShapeType="1"/>
            <a:stCxn id="17412" idx="5"/>
            <a:endCxn id="17416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6" name="AutoShape 17"/>
          <p:cNvCxnSpPr>
            <a:cxnSpLocks noChangeShapeType="1"/>
            <a:stCxn id="17413" idx="4"/>
            <a:endCxn id="17416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7" name="AutoShape 18"/>
          <p:cNvCxnSpPr>
            <a:cxnSpLocks noChangeShapeType="1"/>
            <a:stCxn id="17412" idx="6"/>
            <a:endCxn id="17413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8" name="AutoShape 19"/>
          <p:cNvCxnSpPr>
            <a:cxnSpLocks noChangeShapeType="1"/>
            <a:stCxn id="17414" idx="2"/>
            <a:endCxn id="17413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9" name="AutoShape 20"/>
          <p:cNvCxnSpPr>
            <a:cxnSpLocks noChangeShapeType="1"/>
            <a:stCxn id="17413" idx="5"/>
            <a:endCxn id="17419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0" name="AutoShape 21"/>
          <p:cNvCxnSpPr>
            <a:cxnSpLocks noChangeShapeType="1"/>
            <a:stCxn id="17414" idx="3"/>
            <a:endCxn id="17419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1" name="AutoShape 22"/>
          <p:cNvCxnSpPr>
            <a:cxnSpLocks noChangeShapeType="1"/>
            <a:stCxn id="17414" idx="4"/>
            <a:endCxn id="17415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2" name="AutoShape 23"/>
          <p:cNvCxnSpPr>
            <a:cxnSpLocks noChangeShapeType="1"/>
            <a:stCxn id="17415" idx="2"/>
            <a:endCxn id="17416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3" name="AutoShape 24"/>
          <p:cNvCxnSpPr>
            <a:cxnSpLocks noChangeShapeType="1"/>
            <a:stCxn id="17419" idx="3"/>
            <a:endCxn id="17416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34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7436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17438" name="Rectangle 29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17439" name="Rectangle 30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17440" name="Rectangle 31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17441" name="Rectangle 32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17442" name="Rectangle 33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17443" name="Rectangle 34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17444" name="Rectangle 35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17445" name="Rectangle 36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54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8439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8440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8444" name="AutoShape 11"/>
          <p:cNvCxnSpPr>
            <a:cxnSpLocks noChangeShapeType="1"/>
            <a:stCxn id="18436" idx="3"/>
            <a:endCxn id="18442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8445" name="AutoShape 12"/>
          <p:cNvCxnSpPr>
            <a:cxnSpLocks noChangeShapeType="1"/>
            <a:stCxn id="18442" idx="5"/>
            <a:endCxn id="18441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8446" name="AutoShape 13"/>
          <p:cNvCxnSpPr>
            <a:cxnSpLocks noChangeShapeType="1"/>
            <a:stCxn id="18442" idx="6"/>
            <a:endCxn id="18440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7" name="AutoShape 14"/>
          <p:cNvCxnSpPr>
            <a:cxnSpLocks noChangeShapeType="1"/>
            <a:stCxn id="18440" idx="2"/>
            <a:endCxn id="18441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8" name="AutoShape 15"/>
          <p:cNvCxnSpPr>
            <a:cxnSpLocks noChangeShapeType="1"/>
            <a:stCxn id="18441" idx="0"/>
            <a:endCxn id="18436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49" name="AutoShape 16"/>
          <p:cNvCxnSpPr>
            <a:cxnSpLocks noChangeShapeType="1"/>
            <a:stCxn id="18436" idx="5"/>
            <a:endCxn id="18440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0" name="AutoShape 17"/>
          <p:cNvCxnSpPr>
            <a:cxnSpLocks noChangeShapeType="1"/>
            <a:stCxn id="18437" idx="4"/>
            <a:endCxn id="18440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1" name="AutoShape 18"/>
          <p:cNvCxnSpPr>
            <a:cxnSpLocks noChangeShapeType="1"/>
            <a:stCxn id="18436" idx="6"/>
            <a:endCxn id="18437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2" name="AutoShape 19"/>
          <p:cNvCxnSpPr>
            <a:cxnSpLocks noChangeShapeType="1"/>
            <a:stCxn id="18438" idx="2"/>
            <a:endCxn id="18437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3" name="AutoShape 20"/>
          <p:cNvCxnSpPr>
            <a:cxnSpLocks noChangeShapeType="1"/>
            <a:stCxn id="18437" idx="5"/>
            <a:endCxn id="18443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4" name="AutoShape 21"/>
          <p:cNvCxnSpPr>
            <a:cxnSpLocks noChangeShapeType="1"/>
            <a:stCxn id="18438" idx="3"/>
            <a:endCxn id="18443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5" name="AutoShape 22"/>
          <p:cNvCxnSpPr>
            <a:cxnSpLocks noChangeShapeType="1"/>
            <a:stCxn id="18438" idx="4"/>
            <a:endCxn id="18439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6" name="AutoShape 23"/>
          <p:cNvCxnSpPr>
            <a:cxnSpLocks noChangeShapeType="1"/>
            <a:stCxn id="18439" idx="2"/>
            <a:endCxn id="18440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57" name="AutoShape 24"/>
          <p:cNvCxnSpPr>
            <a:cxnSpLocks noChangeShapeType="1"/>
            <a:stCxn id="18443" idx="3"/>
            <a:endCxn id="18440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58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8460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18462" name="Rectangle 29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18463" name="Rectangle 30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18464" name="Rectangle 31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18465" name="Rectangle 32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18466" name="Rectangle 33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18467" name="Rectangle 34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18468" name="Rectangle 35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18469" name="Rectangle 36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55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19460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 </a:t>
            </a:r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9466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19467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9468" name="AutoShape 11"/>
          <p:cNvCxnSpPr>
            <a:cxnSpLocks noChangeShapeType="1"/>
            <a:stCxn id="19460" idx="3"/>
            <a:endCxn id="19466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9469" name="AutoShape 12"/>
          <p:cNvCxnSpPr>
            <a:cxnSpLocks noChangeShapeType="1"/>
            <a:stCxn id="19466" idx="5"/>
            <a:endCxn id="19465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9470" name="AutoShape 13"/>
          <p:cNvCxnSpPr>
            <a:cxnSpLocks noChangeShapeType="1"/>
            <a:stCxn id="19466" idx="6"/>
            <a:endCxn id="19464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9471" name="AutoShape 14"/>
          <p:cNvCxnSpPr>
            <a:cxnSpLocks noChangeShapeType="1"/>
            <a:stCxn id="19464" idx="2"/>
            <a:endCxn id="19465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2" name="AutoShape 15"/>
          <p:cNvCxnSpPr>
            <a:cxnSpLocks noChangeShapeType="1"/>
            <a:stCxn id="19465" idx="0"/>
            <a:endCxn id="19460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3" name="AutoShape 16"/>
          <p:cNvCxnSpPr>
            <a:cxnSpLocks noChangeShapeType="1"/>
            <a:stCxn id="19460" idx="5"/>
            <a:endCxn id="19464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4" name="AutoShape 17"/>
          <p:cNvCxnSpPr>
            <a:cxnSpLocks noChangeShapeType="1"/>
            <a:stCxn id="19461" idx="4"/>
            <a:endCxn id="19464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5" name="AutoShape 18"/>
          <p:cNvCxnSpPr>
            <a:cxnSpLocks noChangeShapeType="1"/>
            <a:stCxn id="19460" idx="6"/>
            <a:endCxn id="19461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6" name="AutoShape 19"/>
          <p:cNvCxnSpPr>
            <a:cxnSpLocks noChangeShapeType="1"/>
            <a:stCxn id="19462" idx="2"/>
            <a:endCxn id="19461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7" name="AutoShape 20"/>
          <p:cNvCxnSpPr>
            <a:cxnSpLocks noChangeShapeType="1"/>
            <a:stCxn id="19461" idx="5"/>
            <a:endCxn id="19467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8" name="AutoShape 21"/>
          <p:cNvCxnSpPr>
            <a:cxnSpLocks noChangeShapeType="1"/>
            <a:stCxn id="19462" idx="3"/>
            <a:endCxn id="19467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79" name="AutoShape 22"/>
          <p:cNvCxnSpPr>
            <a:cxnSpLocks noChangeShapeType="1"/>
            <a:stCxn id="19462" idx="4"/>
            <a:endCxn id="19463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80" name="AutoShape 23"/>
          <p:cNvCxnSpPr>
            <a:cxnSpLocks noChangeShapeType="1"/>
            <a:stCxn id="19463" idx="2"/>
            <a:endCxn id="19464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481" name="AutoShape 24"/>
          <p:cNvCxnSpPr>
            <a:cxnSpLocks noChangeShapeType="1"/>
            <a:stCxn id="19467" idx="3"/>
            <a:endCxn id="19464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82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9484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19486" name="Rectangle 29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19487" name="Rectangle 30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19488" name="Rectangle 31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19489" name="Rectangle 32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19490" name="Rectangle 33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19491" name="Rectangle 34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19492" name="Rectangle 35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19493" name="Rectangle 36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56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20484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20485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0486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0487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20489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20490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20491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20492" name="AutoShape 11"/>
          <p:cNvCxnSpPr>
            <a:cxnSpLocks noChangeShapeType="1"/>
            <a:stCxn id="20484" idx="3"/>
            <a:endCxn id="20490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0493" name="AutoShape 12"/>
          <p:cNvCxnSpPr>
            <a:cxnSpLocks noChangeShapeType="1"/>
            <a:stCxn id="20490" idx="5"/>
            <a:endCxn id="20489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0494" name="AutoShape 13"/>
          <p:cNvCxnSpPr>
            <a:cxnSpLocks noChangeShapeType="1"/>
            <a:stCxn id="20490" idx="6"/>
            <a:endCxn id="20488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0495" name="AutoShape 14"/>
          <p:cNvCxnSpPr>
            <a:cxnSpLocks noChangeShapeType="1"/>
            <a:stCxn id="20488" idx="2"/>
            <a:endCxn id="20489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496" name="AutoShape 15"/>
          <p:cNvCxnSpPr>
            <a:cxnSpLocks noChangeShapeType="1"/>
            <a:stCxn id="20489" idx="0"/>
            <a:endCxn id="20484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497" name="AutoShape 16"/>
          <p:cNvCxnSpPr>
            <a:cxnSpLocks noChangeShapeType="1"/>
            <a:stCxn id="20484" idx="5"/>
            <a:endCxn id="20488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498" name="AutoShape 17"/>
          <p:cNvCxnSpPr>
            <a:cxnSpLocks noChangeShapeType="1"/>
            <a:stCxn id="20485" idx="4"/>
            <a:endCxn id="20488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499" name="AutoShape 18"/>
          <p:cNvCxnSpPr>
            <a:cxnSpLocks noChangeShapeType="1"/>
            <a:stCxn id="20484" idx="6"/>
            <a:endCxn id="20485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00" name="AutoShape 19"/>
          <p:cNvCxnSpPr>
            <a:cxnSpLocks noChangeShapeType="1"/>
            <a:stCxn id="20486" idx="2"/>
            <a:endCxn id="20485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01" name="AutoShape 20"/>
          <p:cNvCxnSpPr>
            <a:cxnSpLocks noChangeShapeType="1"/>
            <a:stCxn id="20485" idx="5"/>
            <a:endCxn id="20491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02" name="AutoShape 21"/>
          <p:cNvCxnSpPr>
            <a:cxnSpLocks noChangeShapeType="1"/>
            <a:stCxn id="20486" idx="3"/>
            <a:endCxn id="20491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03" name="AutoShape 22"/>
          <p:cNvCxnSpPr>
            <a:cxnSpLocks noChangeShapeType="1"/>
            <a:stCxn id="20486" idx="4"/>
            <a:endCxn id="20487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04" name="AutoShape 23"/>
          <p:cNvCxnSpPr>
            <a:cxnSpLocks noChangeShapeType="1"/>
            <a:stCxn id="20487" idx="2"/>
            <a:endCxn id="20488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505" name="AutoShape 24"/>
          <p:cNvCxnSpPr>
            <a:cxnSpLocks noChangeShapeType="1"/>
            <a:stCxn id="20491" idx="3"/>
            <a:endCxn id="20488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506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0508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20510" name="Rectangle 29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20511" name="Rectangle 30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20512" name="Rectangle 31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20513" name="Rectangle 32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20514" name="Rectangle 33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20515" name="Rectangle 34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20516" name="Rectangle 35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20517" name="Rectangle 36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57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21508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1511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21513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21514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21515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21516" name="AutoShape 11"/>
          <p:cNvCxnSpPr>
            <a:cxnSpLocks noChangeShapeType="1"/>
            <a:stCxn id="21508" idx="3"/>
            <a:endCxn id="21514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1517" name="AutoShape 12"/>
          <p:cNvCxnSpPr>
            <a:cxnSpLocks noChangeShapeType="1"/>
            <a:stCxn id="21514" idx="5"/>
            <a:endCxn id="21513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1518" name="AutoShape 13"/>
          <p:cNvCxnSpPr>
            <a:cxnSpLocks noChangeShapeType="1"/>
            <a:stCxn id="21514" idx="6"/>
            <a:endCxn id="21512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1519" name="AutoShape 14"/>
          <p:cNvCxnSpPr>
            <a:cxnSpLocks noChangeShapeType="1"/>
            <a:stCxn id="21512" idx="2"/>
            <a:endCxn id="21513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0" name="AutoShape 15"/>
          <p:cNvCxnSpPr>
            <a:cxnSpLocks noChangeShapeType="1"/>
            <a:stCxn id="21513" idx="0"/>
            <a:endCxn id="21508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1" name="AutoShape 16"/>
          <p:cNvCxnSpPr>
            <a:cxnSpLocks noChangeShapeType="1"/>
            <a:stCxn id="21508" idx="5"/>
            <a:endCxn id="21512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2" name="AutoShape 17"/>
          <p:cNvCxnSpPr>
            <a:cxnSpLocks noChangeShapeType="1"/>
            <a:stCxn id="21509" idx="4"/>
            <a:endCxn id="21512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3" name="AutoShape 18"/>
          <p:cNvCxnSpPr>
            <a:cxnSpLocks noChangeShapeType="1"/>
            <a:stCxn id="21508" idx="6"/>
            <a:endCxn id="21509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4" name="AutoShape 19"/>
          <p:cNvCxnSpPr>
            <a:cxnSpLocks noChangeShapeType="1"/>
            <a:stCxn id="21510" idx="2"/>
            <a:endCxn id="21509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5" name="AutoShape 20"/>
          <p:cNvCxnSpPr>
            <a:cxnSpLocks noChangeShapeType="1"/>
            <a:stCxn id="21509" idx="5"/>
            <a:endCxn id="21515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6" name="AutoShape 21"/>
          <p:cNvCxnSpPr>
            <a:cxnSpLocks noChangeShapeType="1"/>
            <a:stCxn id="21510" idx="3"/>
            <a:endCxn id="21515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7" name="AutoShape 22"/>
          <p:cNvCxnSpPr>
            <a:cxnSpLocks noChangeShapeType="1"/>
            <a:stCxn id="21510" idx="4"/>
            <a:endCxn id="21511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8" name="AutoShape 23"/>
          <p:cNvCxnSpPr>
            <a:cxnSpLocks noChangeShapeType="1"/>
            <a:stCxn id="21511" idx="2"/>
            <a:endCxn id="21512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529" name="AutoShape 24"/>
          <p:cNvCxnSpPr>
            <a:cxnSpLocks noChangeShapeType="1"/>
            <a:stCxn id="21515" idx="3"/>
            <a:endCxn id="21512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530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1532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21534" name="Rectangle 29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21535" name="Rectangle 30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21536" name="Rectangle 31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21537" name="Rectangle 32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21538" name="Rectangle 33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21539" name="Rectangle 34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21540" name="Rectangle 35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21541" name="Rectangle 36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58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22532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2536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22537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22538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22539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22540" name="AutoShape 11"/>
          <p:cNvCxnSpPr>
            <a:cxnSpLocks noChangeShapeType="1"/>
            <a:stCxn id="22532" idx="3"/>
            <a:endCxn id="22538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2541" name="AutoShape 12"/>
          <p:cNvCxnSpPr>
            <a:cxnSpLocks noChangeShapeType="1"/>
            <a:stCxn id="22538" idx="5"/>
            <a:endCxn id="22537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2542" name="AutoShape 13"/>
          <p:cNvCxnSpPr>
            <a:cxnSpLocks noChangeShapeType="1"/>
            <a:stCxn id="22538" idx="6"/>
            <a:endCxn id="22536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2543" name="AutoShape 14"/>
          <p:cNvCxnSpPr>
            <a:cxnSpLocks noChangeShapeType="1"/>
            <a:stCxn id="22536" idx="2"/>
            <a:endCxn id="22537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4" name="AutoShape 15"/>
          <p:cNvCxnSpPr>
            <a:cxnSpLocks noChangeShapeType="1"/>
            <a:stCxn id="22537" idx="0"/>
            <a:endCxn id="22532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5" name="AutoShape 16"/>
          <p:cNvCxnSpPr>
            <a:cxnSpLocks noChangeShapeType="1"/>
            <a:stCxn id="22532" idx="5"/>
            <a:endCxn id="22536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6" name="AutoShape 17"/>
          <p:cNvCxnSpPr>
            <a:cxnSpLocks noChangeShapeType="1"/>
            <a:stCxn id="22533" idx="4"/>
            <a:endCxn id="22536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7" name="AutoShape 18"/>
          <p:cNvCxnSpPr>
            <a:cxnSpLocks noChangeShapeType="1"/>
            <a:stCxn id="22532" idx="6"/>
            <a:endCxn id="22533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2548" name="AutoShape 19"/>
          <p:cNvCxnSpPr>
            <a:cxnSpLocks noChangeShapeType="1"/>
            <a:stCxn id="22534" idx="2"/>
            <a:endCxn id="22533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9" name="AutoShape 20"/>
          <p:cNvCxnSpPr>
            <a:cxnSpLocks noChangeShapeType="1"/>
            <a:stCxn id="22533" idx="5"/>
            <a:endCxn id="22539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0" name="AutoShape 21"/>
          <p:cNvCxnSpPr>
            <a:cxnSpLocks noChangeShapeType="1"/>
            <a:stCxn id="22534" idx="3"/>
            <a:endCxn id="22539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1" name="AutoShape 22"/>
          <p:cNvCxnSpPr>
            <a:cxnSpLocks noChangeShapeType="1"/>
            <a:stCxn id="22534" idx="4"/>
            <a:endCxn id="22535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2" name="AutoShape 23"/>
          <p:cNvCxnSpPr>
            <a:cxnSpLocks noChangeShapeType="1"/>
            <a:stCxn id="22535" idx="2"/>
            <a:endCxn id="22536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53" name="AutoShape 24"/>
          <p:cNvCxnSpPr>
            <a:cxnSpLocks noChangeShapeType="1"/>
            <a:stCxn id="22539" idx="3"/>
            <a:endCxn id="22536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54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2556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22558" name="Rectangle 29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22559" name="Rectangle 30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22560" name="Rectangle 31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22561" name="Rectangle 32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22562" name="Rectangle 33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22563" name="Rectangle 34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22564" name="Rectangle 35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22565" name="Rectangle 36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59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Variations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Variations:</a:t>
            </a:r>
          </a:p>
          <a:p>
            <a:pPr lvl="1"/>
            <a:r>
              <a:rPr lang="en-US" smtClean="0"/>
              <a:t>A </a:t>
            </a:r>
            <a:r>
              <a:rPr lang="en-US" i="1" smtClean="0">
                <a:solidFill>
                  <a:schemeClr val="tx2"/>
                </a:solidFill>
              </a:rPr>
              <a:t>connected graph</a:t>
            </a:r>
            <a:r>
              <a:rPr lang="en-US" i="1" smtClean="0"/>
              <a:t> </a:t>
            </a:r>
            <a:r>
              <a:rPr lang="en-US" smtClean="0"/>
              <a:t>has a path from every vertex to every other</a:t>
            </a:r>
          </a:p>
          <a:p>
            <a:pPr lvl="1"/>
            <a:r>
              <a:rPr lang="en-US" smtClean="0"/>
              <a:t>In an </a:t>
            </a:r>
            <a:r>
              <a:rPr lang="en-US" i="1" smtClean="0">
                <a:solidFill>
                  <a:schemeClr val="tx2"/>
                </a:solidFill>
              </a:rPr>
              <a:t>undirected graph:</a:t>
            </a:r>
          </a:p>
          <a:p>
            <a:pPr lvl="2"/>
            <a:r>
              <a:rPr lang="en-US" smtClean="0"/>
              <a:t>Edge (u,v) = edge (v,u)</a:t>
            </a:r>
          </a:p>
          <a:p>
            <a:pPr lvl="2"/>
            <a:r>
              <a:rPr lang="en-US" smtClean="0"/>
              <a:t>No self-loops</a:t>
            </a:r>
          </a:p>
          <a:p>
            <a:pPr lvl="1"/>
            <a:r>
              <a:rPr lang="en-US" smtClean="0"/>
              <a:t>In a </a:t>
            </a:r>
            <a:r>
              <a:rPr lang="en-US" i="1" smtClean="0">
                <a:solidFill>
                  <a:schemeClr val="tx2"/>
                </a:solidFill>
              </a:rPr>
              <a:t>directed</a:t>
            </a:r>
            <a:r>
              <a:rPr lang="en-US" smtClean="0"/>
              <a:t> graph:</a:t>
            </a:r>
          </a:p>
          <a:p>
            <a:pPr lvl="2"/>
            <a:r>
              <a:rPr lang="en-US" smtClean="0"/>
              <a:t>Edge (u,v) goes from vertex u to vertex v, notated u</a:t>
            </a:r>
            <a:r>
              <a:rPr lang="en-US" smtClean="0">
                <a:sym typeface="Symbol" pitchFamily="18" charset="2"/>
              </a:rPr>
              <a:t>v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23556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3559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23561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23562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23563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  </a:t>
            </a:r>
          </a:p>
        </p:txBody>
      </p:sp>
      <p:cxnSp>
        <p:nvCxnSpPr>
          <p:cNvPr id="23564" name="AutoShape 11"/>
          <p:cNvCxnSpPr>
            <a:cxnSpLocks noChangeShapeType="1"/>
            <a:stCxn id="23556" idx="3"/>
            <a:endCxn id="23562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3565" name="AutoShape 12"/>
          <p:cNvCxnSpPr>
            <a:cxnSpLocks noChangeShapeType="1"/>
            <a:stCxn id="23562" idx="5"/>
            <a:endCxn id="23561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3566" name="AutoShape 13"/>
          <p:cNvCxnSpPr>
            <a:cxnSpLocks noChangeShapeType="1"/>
            <a:stCxn id="23562" idx="6"/>
            <a:endCxn id="23560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3567" name="AutoShape 14"/>
          <p:cNvCxnSpPr>
            <a:cxnSpLocks noChangeShapeType="1"/>
            <a:stCxn id="23560" idx="2"/>
            <a:endCxn id="23561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8" name="AutoShape 15"/>
          <p:cNvCxnSpPr>
            <a:cxnSpLocks noChangeShapeType="1"/>
            <a:stCxn id="23561" idx="0"/>
            <a:endCxn id="23556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9" name="AutoShape 16"/>
          <p:cNvCxnSpPr>
            <a:cxnSpLocks noChangeShapeType="1"/>
            <a:stCxn id="23556" idx="5"/>
            <a:endCxn id="23560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0" name="AutoShape 17"/>
          <p:cNvCxnSpPr>
            <a:cxnSpLocks noChangeShapeType="1"/>
            <a:stCxn id="23557" idx="4"/>
            <a:endCxn id="23560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1" name="AutoShape 18"/>
          <p:cNvCxnSpPr>
            <a:cxnSpLocks noChangeShapeType="1"/>
            <a:stCxn id="23556" idx="6"/>
            <a:endCxn id="23557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3572" name="AutoShape 19"/>
          <p:cNvCxnSpPr>
            <a:cxnSpLocks noChangeShapeType="1"/>
            <a:stCxn id="23558" idx="2"/>
            <a:endCxn id="23557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3" name="AutoShape 20"/>
          <p:cNvCxnSpPr>
            <a:cxnSpLocks noChangeShapeType="1"/>
            <a:stCxn id="23557" idx="5"/>
            <a:endCxn id="23563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3574" name="AutoShape 21"/>
          <p:cNvCxnSpPr>
            <a:cxnSpLocks noChangeShapeType="1"/>
            <a:stCxn id="23558" idx="3"/>
            <a:endCxn id="23563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5" name="AutoShape 22"/>
          <p:cNvCxnSpPr>
            <a:cxnSpLocks noChangeShapeType="1"/>
            <a:stCxn id="23558" idx="4"/>
            <a:endCxn id="23559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6" name="AutoShape 23"/>
          <p:cNvCxnSpPr>
            <a:cxnSpLocks noChangeShapeType="1"/>
            <a:stCxn id="23559" idx="2"/>
            <a:endCxn id="23560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7" name="AutoShape 24"/>
          <p:cNvCxnSpPr>
            <a:cxnSpLocks noChangeShapeType="1"/>
            <a:stCxn id="23563" idx="3"/>
            <a:endCxn id="23560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78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3580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1220636" name="Text Box 28"/>
          <p:cNvSpPr txBox="1">
            <a:spLocks noChangeArrowheads="1"/>
          </p:cNvSpPr>
          <p:nvPr/>
        </p:nvSpPr>
        <p:spPr bwMode="auto">
          <a:xfrm>
            <a:off x="1970088" y="5603875"/>
            <a:ext cx="5557837" cy="822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What is the structure of the grey vertices?  </a:t>
            </a:r>
            <a:b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What do they represent?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23583" name="Rectangle 30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23584" name="Rectangle 31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23585" name="Rectangle 32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23586" name="Rectangle 33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23587" name="Rectangle 34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23588" name="Rectangle 35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23589" name="Rectangle 36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23590" name="Rectangle 37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60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0636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24588" name="AutoShape 11"/>
          <p:cNvCxnSpPr>
            <a:cxnSpLocks noChangeShapeType="1"/>
            <a:stCxn id="24580" idx="3"/>
            <a:endCxn id="24586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4589" name="AutoShape 12"/>
          <p:cNvCxnSpPr>
            <a:cxnSpLocks noChangeShapeType="1"/>
            <a:stCxn id="24586" idx="5"/>
            <a:endCxn id="24585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4590" name="AutoShape 13"/>
          <p:cNvCxnSpPr>
            <a:cxnSpLocks noChangeShapeType="1"/>
            <a:stCxn id="24586" idx="6"/>
            <a:endCxn id="24584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4591" name="AutoShape 14"/>
          <p:cNvCxnSpPr>
            <a:cxnSpLocks noChangeShapeType="1"/>
            <a:stCxn id="24584" idx="2"/>
            <a:endCxn id="24585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2" name="AutoShape 15"/>
          <p:cNvCxnSpPr>
            <a:cxnSpLocks noChangeShapeType="1"/>
            <a:stCxn id="24585" idx="0"/>
            <a:endCxn id="24580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3" name="AutoShape 16"/>
          <p:cNvCxnSpPr>
            <a:cxnSpLocks noChangeShapeType="1"/>
            <a:stCxn id="24580" idx="5"/>
            <a:endCxn id="24584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4" name="AutoShape 17"/>
          <p:cNvCxnSpPr>
            <a:cxnSpLocks noChangeShapeType="1"/>
            <a:stCxn id="24581" idx="4"/>
            <a:endCxn id="24584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5" name="AutoShape 18"/>
          <p:cNvCxnSpPr>
            <a:cxnSpLocks noChangeShapeType="1"/>
            <a:stCxn id="24580" idx="6"/>
            <a:endCxn id="24581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4596" name="AutoShape 19"/>
          <p:cNvCxnSpPr>
            <a:cxnSpLocks noChangeShapeType="1"/>
            <a:stCxn id="24582" idx="2"/>
            <a:endCxn id="24581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7" name="AutoShape 20"/>
          <p:cNvCxnSpPr>
            <a:cxnSpLocks noChangeShapeType="1"/>
            <a:stCxn id="24581" idx="5"/>
            <a:endCxn id="24587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4598" name="AutoShape 21"/>
          <p:cNvCxnSpPr>
            <a:cxnSpLocks noChangeShapeType="1"/>
            <a:stCxn id="24582" idx="3"/>
            <a:endCxn id="24587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599" name="AutoShape 22"/>
          <p:cNvCxnSpPr>
            <a:cxnSpLocks noChangeShapeType="1"/>
            <a:stCxn id="24582" idx="4"/>
            <a:endCxn id="24583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600" name="AutoShape 23"/>
          <p:cNvCxnSpPr>
            <a:cxnSpLocks noChangeShapeType="1"/>
            <a:stCxn id="24583" idx="2"/>
            <a:endCxn id="24584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601" name="AutoShape 24"/>
          <p:cNvCxnSpPr>
            <a:cxnSpLocks noChangeShapeType="1"/>
            <a:stCxn id="24587" idx="3"/>
            <a:endCxn id="24584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602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4604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24606" name="Rectangle 29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24607" name="Rectangle 30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24608" name="Rectangle 31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24609" name="Rectangle 32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24610" name="Rectangle 33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24611" name="Rectangle 34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24612" name="Rectangle 35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24613" name="Rectangle 36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61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5608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25609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25610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25611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25612" name="AutoShape 11"/>
          <p:cNvCxnSpPr>
            <a:cxnSpLocks noChangeShapeType="1"/>
            <a:stCxn id="25604" idx="3"/>
            <a:endCxn id="25610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5613" name="AutoShape 12"/>
          <p:cNvCxnSpPr>
            <a:cxnSpLocks noChangeShapeType="1"/>
            <a:stCxn id="25610" idx="5"/>
            <a:endCxn id="25609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5614" name="AutoShape 13"/>
          <p:cNvCxnSpPr>
            <a:cxnSpLocks noChangeShapeType="1"/>
            <a:stCxn id="25610" idx="6"/>
            <a:endCxn id="25608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5615" name="AutoShape 14"/>
          <p:cNvCxnSpPr>
            <a:cxnSpLocks noChangeShapeType="1"/>
            <a:stCxn id="25608" idx="2"/>
            <a:endCxn id="25609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16" name="AutoShape 15"/>
          <p:cNvCxnSpPr>
            <a:cxnSpLocks noChangeShapeType="1"/>
            <a:stCxn id="25609" idx="0"/>
            <a:endCxn id="25604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17" name="AutoShape 16"/>
          <p:cNvCxnSpPr>
            <a:cxnSpLocks noChangeShapeType="1"/>
            <a:stCxn id="25604" idx="5"/>
            <a:endCxn id="25608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18" name="AutoShape 17"/>
          <p:cNvCxnSpPr>
            <a:cxnSpLocks noChangeShapeType="1"/>
            <a:stCxn id="25605" idx="4"/>
            <a:endCxn id="25608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19" name="AutoShape 18"/>
          <p:cNvCxnSpPr>
            <a:cxnSpLocks noChangeShapeType="1"/>
            <a:stCxn id="25604" idx="6"/>
            <a:endCxn id="25605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5620" name="AutoShape 19"/>
          <p:cNvCxnSpPr>
            <a:cxnSpLocks noChangeShapeType="1"/>
            <a:stCxn id="25606" idx="2"/>
            <a:endCxn id="25605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21" name="AutoShape 20"/>
          <p:cNvCxnSpPr>
            <a:cxnSpLocks noChangeShapeType="1"/>
            <a:stCxn id="25605" idx="5"/>
            <a:endCxn id="25611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5622" name="AutoShape 21"/>
          <p:cNvCxnSpPr>
            <a:cxnSpLocks noChangeShapeType="1"/>
            <a:stCxn id="25606" idx="3"/>
            <a:endCxn id="25611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23" name="AutoShape 22"/>
          <p:cNvCxnSpPr>
            <a:cxnSpLocks noChangeShapeType="1"/>
            <a:stCxn id="25606" idx="4"/>
            <a:endCxn id="25607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24" name="AutoShape 23"/>
          <p:cNvCxnSpPr>
            <a:cxnSpLocks noChangeShapeType="1"/>
            <a:stCxn id="25607" idx="2"/>
            <a:endCxn id="25608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25" name="AutoShape 24"/>
          <p:cNvCxnSpPr>
            <a:cxnSpLocks noChangeShapeType="1"/>
            <a:stCxn id="25611" idx="3"/>
            <a:endCxn id="25608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26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5628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25630" name="Rectangle 29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25631" name="Rectangle 30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25632" name="Rectangle 31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25633" name="Rectangle 32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25634" name="Rectangle 33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25635" name="Rectangle 34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25636" name="Rectangle 35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25637" name="Rectangle 36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62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26628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26629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6631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6632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26633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26634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26635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26636" name="AutoShape 11"/>
          <p:cNvCxnSpPr>
            <a:cxnSpLocks noChangeShapeType="1"/>
            <a:stCxn id="26628" idx="3"/>
            <a:endCxn id="26634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6637" name="AutoShape 12"/>
          <p:cNvCxnSpPr>
            <a:cxnSpLocks noChangeShapeType="1"/>
            <a:stCxn id="26634" idx="5"/>
            <a:endCxn id="26633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6638" name="AutoShape 13"/>
          <p:cNvCxnSpPr>
            <a:cxnSpLocks noChangeShapeType="1"/>
            <a:stCxn id="26634" idx="6"/>
            <a:endCxn id="26632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6639" name="AutoShape 14"/>
          <p:cNvCxnSpPr>
            <a:cxnSpLocks noChangeShapeType="1"/>
            <a:stCxn id="26632" idx="2"/>
            <a:endCxn id="26633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0" name="AutoShape 15"/>
          <p:cNvCxnSpPr>
            <a:cxnSpLocks noChangeShapeType="1"/>
            <a:stCxn id="26633" idx="0"/>
            <a:endCxn id="26628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1" name="AutoShape 16"/>
          <p:cNvCxnSpPr>
            <a:cxnSpLocks noChangeShapeType="1"/>
            <a:stCxn id="26628" idx="5"/>
            <a:endCxn id="26632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2" name="AutoShape 17"/>
          <p:cNvCxnSpPr>
            <a:cxnSpLocks noChangeShapeType="1"/>
            <a:stCxn id="26629" idx="4"/>
            <a:endCxn id="26632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3" name="AutoShape 18"/>
          <p:cNvCxnSpPr>
            <a:cxnSpLocks noChangeShapeType="1"/>
            <a:stCxn id="26628" idx="6"/>
            <a:endCxn id="26629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6644" name="AutoShape 19"/>
          <p:cNvCxnSpPr>
            <a:cxnSpLocks noChangeShapeType="1"/>
            <a:stCxn id="26630" idx="2"/>
            <a:endCxn id="26629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5" name="AutoShape 20"/>
          <p:cNvCxnSpPr>
            <a:cxnSpLocks noChangeShapeType="1"/>
            <a:stCxn id="26629" idx="5"/>
            <a:endCxn id="26635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6646" name="AutoShape 21"/>
          <p:cNvCxnSpPr>
            <a:cxnSpLocks noChangeShapeType="1"/>
            <a:stCxn id="26630" idx="3"/>
            <a:endCxn id="26635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7" name="AutoShape 22"/>
          <p:cNvCxnSpPr>
            <a:cxnSpLocks noChangeShapeType="1"/>
            <a:stCxn id="26630" idx="4"/>
            <a:endCxn id="26631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8" name="AutoShape 23"/>
          <p:cNvCxnSpPr>
            <a:cxnSpLocks noChangeShapeType="1"/>
            <a:stCxn id="26631" idx="2"/>
            <a:endCxn id="26632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649" name="AutoShape 24"/>
          <p:cNvCxnSpPr>
            <a:cxnSpLocks noChangeShapeType="1"/>
            <a:stCxn id="26635" idx="3"/>
            <a:endCxn id="26632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6650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6652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26654" name="Rectangle 29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26655" name="Rectangle 30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26656" name="Rectangle 31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26657" name="Rectangle 32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26658" name="Rectangle 33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26659" name="Rectangle 34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26660" name="Rectangle 35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26661" name="Rectangle 36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63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27652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27653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27654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  </a:t>
            </a:r>
          </a:p>
        </p:txBody>
      </p:sp>
      <p:sp>
        <p:nvSpPr>
          <p:cNvPr id="27655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27656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27657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27658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27659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27660" name="AutoShape 11"/>
          <p:cNvCxnSpPr>
            <a:cxnSpLocks noChangeShapeType="1"/>
            <a:stCxn id="27652" idx="3"/>
            <a:endCxn id="27658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7661" name="AutoShape 12"/>
          <p:cNvCxnSpPr>
            <a:cxnSpLocks noChangeShapeType="1"/>
            <a:stCxn id="27658" idx="5"/>
            <a:endCxn id="27657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7662" name="AutoShape 13"/>
          <p:cNvCxnSpPr>
            <a:cxnSpLocks noChangeShapeType="1"/>
            <a:stCxn id="27658" idx="6"/>
            <a:endCxn id="27656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7663" name="AutoShape 14"/>
          <p:cNvCxnSpPr>
            <a:cxnSpLocks noChangeShapeType="1"/>
            <a:stCxn id="27656" idx="2"/>
            <a:endCxn id="27657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4" name="AutoShape 15"/>
          <p:cNvCxnSpPr>
            <a:cxnSpLocks noChangeShapeType="1"/>
            <a:stCxn id="27657" idx="0"/>
            <a:endCxn id="27652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5" name="AutoShape 16"/>
          <p:cNvCxnSpPr>
            <a:cxnSpLocks noChangeShapeType="1"/>
            <a:stCxn id="27652" idx="5"/>
            <a:endCxn id="27656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6" name="AutoShape 17"/>
          <p:cNvCxnSpPr>
            <a:cxnSpLocks noChangeShapeType="1"/>
            <a:stCxn id="27653" idx="4"/>
            <a:endCxn id="27656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7" name="AutoShape 18"/>
          <p:cNvCxnSpPr>
            <a:cxnSpLocks noChangeShapeType="1"/>
            <a:stCxn id="27652" idx="6"/>
            <a:endCxn id="27653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7668" name="AutoShape 19"/>
          <p:cNvCxnSpPr>
            <a:cxnSpLocks noChangeShapeType="1"/>
            <a:stCxn id="27654" idx="2"/>
            <a:endCxn id="27653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69" name="AutoShape 20"/>
          <p:cNvCxnSpPr>
            <a:cxnSpLocks noChangeShapeType="1"/>
            <a:stCxn id="27653" idx="5"/>
            <a:endCxn id="27659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7670" name="AutoShape 21"/>
          <p:cNvCxnSpPr>
            <a:cxnSpLocks noChangeShapeType="1"/>
            <a:stCxn id="27654" idx="3"/>
            <a:endCxn id="27659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71" name="AutoShape 22"/>
          <p:cNvCxnSpPr>
            <a:cxnSpLocks noChangeShapeType="1"/>
            <a:stCxn id="27654" idx="4"/>
            <a:endCxn id="27655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72" name="AutoShape 23"/>
          <p:cNvCxnSpPr>
            <a:cxnSpLocks noChangeShapeType="1"/>
            <a:stCxn id="27655" idx="2"/>
            <a:endCxn id="27656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73" name="AutoShape 24"/>
          <p:cNvCxnSpPr>
            <a:cxnSpLocks noChangeShapeType="1"/>
            <a:stCxn id="27659" idx="3"/>
            <a:endCxn id="27656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674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7676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27678" name="Rectangle 29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27679" name="Rectangle 30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27680" name="Rectangle 31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27681" name="Rectangle 32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27682" name="Rectangle 33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27683" name="Rectangle 34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27684" name="Rectangle 35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27685" name="Rectangle 36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64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28676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28678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  </a:t>
            </a:r>
          </a:p>
        </p:txBody>
      </p:sp>
      <p:sp>
        <p:nvSpPr>
          <p:cNvPr id="28679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  </a:t>
            </a:r>
          </a:p>
        </p:txBody>
      </p:sp>
      <p:sp>
        <p:nvSpPr>
          <p:cNvPr id="28680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28681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28682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28683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28684" name="AutoShape 11"/>
          <p:cNvCxnSpPr>
            <a:cxnSpLocks noChangeShapeType="1"/>
            <a:stCxn id="28676" idx="3"/>
            <a:endCxn id="28682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8685" name="AutoShape 12"/>
          <p:cNvCxnSpPr>
            <a:cxnSpLocks noChangeShapeType="1"/>
            <a:stCxn id="28682" idx="5"/>
            <a:endCxn id="28681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8686" name="AutoShape 13"/>
          <p:cNvCxnSpPr>
            <a:cxnSpLocks noChangeShapeType="1"/>
            <a:stCxn id="28682" idx="6"/>
            <a:endCxn id="28680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8687" name="AutoShape 14"/>
          <p:cNvCxnSpPr>
            <a:cxnSpLocks noChangeShapeType="1"/>
            <a:stCxn id="28680" idx="2"/>
            <a:endCxn id="28681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88" name="AutoShape 15"/>
          <p:cNvCxnSpPr>
            <a:cxnSpLocks noChangeShapeType="1"/>
            <a:stCxn id="28681" idx="0"/>
            <a:endCxn id="28676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89" name="AutoShape 16"/>
          <p:cNvCxnSpPr>
            <a:cxnSpLocks noChangeShapeType="1"/>
            <a:stCxn id="28676" idx="5"/>
            <a:endCxn id="28680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90" name="AutoShape 17"/>
          <p:cNvCxnSpPr>
            <a:cxnSpLocks noChangeShapeType="1"/>
            <a:stCxn id="28677" idx="4"/>
            <a:endCxn id="28680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91" name="AutoShape 18"/>
          <p:cNvCxnSpPr>
            <a:cxnSpLocks noChangeShapeType="1"/>
            <a:stCxn id="28676" idx="6"/>
            <a:endCxn id="28677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8692" name="AutoShape 19"/>
          <p:cNvCxnSpPr>
            <a:cxnSpLocks noChangeShapeType="1"/>
            <a:stCxn id="28678" idx="2"/>
            <a:endCxn id="28677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93" name="AutoShape 20"/>
          <p:cNvCxnSpPr>
            <a:cxnSpLocks noChangeShapeType="1"/>
            <a:stCxn id="28677" idx="5"/>
            <a:endCxn id="28683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8694" name="AutoShape 21"/>
          <p:cNvCxnSpPr>
            <a:cxnSpLocks noChangeShapeType="1"/>
            <a:stCxn id="28678" idx="3"/>
            <a:endCxn id="28683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95" name="AutoShape 22"/>
          <p:cNvCxnSpPr>
            <a:cxnSpLocks noChangeShapeType="1"/>
            <a:stCxn id="28678" idx="4"/>
            <a:endCxn id="28679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8696" name="AutoShape 23"/>
          <p:cNvCxnSpPr>
            <a:cxnSpLocks noChangeShapeType="1"/>
            <a:stCxn id="28679" idx="2"/>
            <a:endCxn id="28680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97" name="AutoShape 24"/>
          <p:cNvCxnSpPr>
            <a:cxnSpLocks noChangeShapeType="1"/>
            <a:stCxn id="28683" idx="3"/>
            <a:endCxn id="28680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698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8700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28702" name="Rectangle 29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28703" name="Rectangle 30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28704" name="Rectangle 31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28705" name="Rectangle 32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28706" name="Rectangle 33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28707" name="Rectangle 34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28708" name="Rectangle 35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28709" name="Rectangle 36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65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  </a:t>
            </a:r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29704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29705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29706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29707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29708" name="AutoShape 11"/>
          <p:cNvCxnSpPr>
            <a:cxnSpLocks noChangeShapeType="1"/>
            <a:stCxn id="29700" idx="3"/>
            <a:endCxn id="29706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9709" name="AutoShape 12"/>
          <p:cNvCxnSpPr>
            <a:cxnSpLocks noChangeShapeType="1"/>
            <a:stCxn id="29706" idx="5"/>
            <a:endCxn id="29705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9710" name="AutoShape 13"/>
          <p:cNvCxnSpPr>
            <a:cxnSpLocks noChangeShapeType="1"/>
            <a:stCxn id="29706" idx="6"/>
            <a:endCxn id="29704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9711" name="AutoShape 14"/>
          <p:cNvCxnSpPr>
            <a:cxnSpLocks noChangeShapeType="1"/>
            <a:stCxn id="29704" idx="2"/>
            <a:endCxn id="29705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2" name="AutoShape 15"/>
          <p:cNvCxnSpPr>
            <a:cxnSpLocks noChangeShapeType="1"/>
            <a:stCxn id="29705" idx="0"/>
            <a:endCxn id="29700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3" name="AutoShape 16"/>
          <p:cNvCxnSpPr>
            <a:cxnSpLocks noChangeShapeType="1"/>
            <a:stCxn id="29700" idx="5"/>
            <a:endCxn id="29704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4" name="AutoShape 17"/>
          <p:cNvCxnSpPr>
            <a:cxnSpLocks noChangeShapeType="1"/>
            <a:stCxn id="29701" idx="4"/>
            <a:endCxn id="29704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5" name="AutoShape 18"/>
          <p:cNvCxnSpPr>
            <a:cxnSpLocks noChangeShapeType="1"/>
            <a:stCxn id="29700" idx="6"/>
            <a:endCxn id="29701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9716" name="AutoShape 19"/>
          <p:cNvCxnSpPr>
            <a:cxnSpLocks noChangeShapeType="1"/>
            <a:stCxn id="29702" idx="2"/>
            <a:endCxn id="29701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7" name="AutoShape 20"/>
          <p:cNvCxnSpPr>
            <a:cxnSpLocks noChangeShapeType="1"/>
            <a:stCxn id="29701" idx="5"/>
            <a:endCxn id="29707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9718" name="AutoShape 21"/>
          <p:cNvCxnSpPr>
            <a:cxnSpLocks noChangeShapeType="1"/>
            <a:stCxn id="29702" idx="3"/>
            <a:endCxn id="29707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9" name="AutoShape 22"/>
          <p:cNvCxnSpPr>
            <a:cxnSpLocks noChangeShapeType="1"/>
            <a:stCxn id="29702" idx="4"/>
            <a:endCxn id="29703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29720" name="AutoShape 23"/>
          <p:cNvCxnSpPr>
            <a:cxnSpLocks noChangeShapeType="1"/>
            <a:stCxn id="29703" idx="2"/>
            <a:endCxn id="29704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21" name="AutoShape 24"/>
          <p:cNvCxnSpPr>
            <a:cxnSpLocks noChangeShapeType="1"/>
            <a:stCxn id="29707" idx="3"/>
            <a:endCxn id="29704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9722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9724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29726" name="Rectangle 29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29727" name="Rectangle 30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29728" name="Rectangle 31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29729" name="Rectangle 32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29730" name="Rectangle 33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29731" name="Rectangle 34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29732" name="Rectangle 35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29733" name="Rectangle 36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66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30724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30725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30726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30727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30728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30729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30730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30731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30732" name="AutoShape 11"/>
          <p:cNvCxnSpPr>
            <a:cxnSpLocks noChangeShapeType="1"/>
            <a:stCxn id="30724" idx="3"/>
            <a:endCxn id="30730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0733" name="AutoShape 12"/>
          <p:cNvCxnSpPr>
            <a:cxnSpLocks noChangeShapeType="1"/>
            <a:stCxn id="30730" idx="5"/>
            <a:endCxn id="30729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0734" name="AutoShape 13"/>
          <p:cNvCxnSpPr>
            <a:cxnSpLocks noChangeShapeType="1"/>
            <a:stCxn id="30730" idx="6"/>
            <a:endCxn id="30728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0735" name="AutoShape 14"/>
          <p:cNvCxnSpPr>
            <a:cxnSpLocks noChangeShapeType="1"/>
            <a:stCxn id="30728" idx="2"/>
            <a:endCxn id="30729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6" name="AutoShape 15"/>
          <p:cNvCxnSpPr>
            <a:cxnSpLocks noChangeShapeType="1"/>
            <a:stCxn id="30729" idx="0"/>
            <a:endCxn id="30724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7" name="AutoShape 16"/>
          <p:cNvCxnSpPr>
            <a:cxnSpLocks noChangeShapeType="1"/>
            <a:stCxn id="30724" idx="5"/>
            <a:endCxn id="30728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8" name="AutoShape 17"/>
          <p:cNvCxnSpPr>
            <a:cxnSpLocks noChangeShapeType="1"/>
            <a:stCxn id="30725" idx="4"/>
            <a:endCxn id="30728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9" name="AutoShape 18"/>
          <p:cNvCxnSpPr>
            <a:cxnSpLocks noChangeShapeType="1"/>
            <a:stCxn id="30724" idx="6"/>
            <a:endCxn id="30725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0740" name="AutoShape 19"/>
          <p:cNvCxnSpPr>
            <a:cxnSpLocks noChangeShapeType="1"/>
            <a:stCxn id="30726" idx="2"/>
            <a:endCxn id="30725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1" name="AutoShape 20"/>
          <p:cNvCxnSpPr>
            <a:cxnSpLocks noChangeShapeType="1"/>
            <a:stCxn id="30725" idx="5"/>
            <a:endCxn id="30731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0742" name="AutoShape 21"/>
          <p:cNvCxnSpPr>
            <a:cxnSpLocks noChangeShapeType="1"/>
            <a:stCxn id="30726" idx="3"/>
            <a:endCxn id="30731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3" name="AutoShape 22"/>
          <p:cNvCxnSpPr>
            <a:cxnSpLocks noChangeShapeType="1"/>
            <a:stCxn id="30726" idx="4"/>
            <a:endCxn id="30727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0744" name="AutoShape 23"/>
          <p:cNvCxnSpPr>
            <a:cxnSpLocks noChangeShapeType="1"/>
            <a:stCxn id="30727" idx="2"/>
            <a:endCxn id="30728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5" name="AutoShape 24"/>
          <p:cNvCxnSpPr>
            <a:cxnSpLocks noChangeShapeType="1"/>
            <a:stCxn id="30731" idx="3"/>
            <a:endCxn id="30728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746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30748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1905000"/>
            <a:ext cx="7100888" cy="3889375"/>
            <a:chOff x="533400" y="1905000"/>
            <a:chExt cx="7101348" cy="3888660"/>
          </a:xfrm>
        </p:grpSpPr>
        <p:sp>
          <p:nvSpPr>
            <p:cNvPr id="30750" name="Rectangle 29"/>
            <p:cNvSpPr>
              <a:spLocks noChangeArrowheads="1"/>
            </p:cNvSpPr>
            <p:nvPr/>
          </p:nvSpPr>
          <p:spPr bwMode="auto">
            <a:xfrm>
              <a:off x="1841100" y="196644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S</a:t>
              </a:r>
            </a:p>
          </p:txBody>
        </p:sp>
        <p:sp>
          <p:nvSpPr>
            <p:cNvPr id="30751" name="Rectangle 30"/>
            <p:cNvSpPr>
              <a:spLocks noChangeArrowheads="1"/>
            </p:cNvSpPr>
            <p:nvPr/>
          </p:nvSpPr>
          <p:spPr bwMode="auto">
            <a:xfrm>
              <a:off x="533400" y="32004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A</a:t>
              </a:r>
            </a:p>
          </p:txBody>
        </p:sp>
        <p:sp>
          <p:nvSpPr>
            <p:cNvPr id="30752" name="Rectangle 31"/>
            <p:cNvSpPr>
              <a:spLocks noChangeArrowheads="1"/>
            </p:cNvSpPr>
            <p:nvPr/>
          </p:nvSpPr>
          <p:spPr bwMode="auto">
            <a:xfrm>
              <a:off x="1828800" y="5410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B</a:t>
              </a:r>
            </a:p>
          </p:txBody>
        </p:sp>
        <p:sp>
          <p:nvSpPr>
            <p:cNvPr id="30753" name="Rectangle 32"/>
            <p:cNvSpPr>
              <a:spLocks noChangeArrowheads="1"/>
            </p:cNvSpPr>
            <p:nvPr/>
          </p:nvSpPr>
          <p:spPr bwMode="auto">
            <a:xfrm>
              <a:off x="4586748" y="541266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C</a:t>
              </a:r>
            </a:p>
          </p:txBody>
        </p:sp>
        <p:sp>
          <p:nvSpPr>
            <p:cNvPr id="30754" name="Rectangle 33"/>
            <p:cNvSpPr>
              <a:spLocks noChangeArrowheads="1"/>
            </p:cNvSpPr>
            <p:nvPr/>
          </p:nvSpPr>
          <p:spPr bwMode="auto">
            <a:xfrm>
              <a:off x="4495800" y="1981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D</a:t>
              </a:r>
            </a:p>
          </p:txBody>
        </p:sp>
        <p:sp>
          <p:nvSpPr>
            <p:cNvPr id="30755" name="Rectangle 34"/>
            <p:cNvSpPr>
              <a:spLocks noChangeArrowheads="1"/>
            </p:cNvSpPr>
            <p:nvPr/>
          </p:nvSpPr>
          <p:spPr bwMode="auto">
            <a:xfrm>
              <a:off x="6019800" y="42672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E</a:t>
              </a:r>
            </a:p>
          </p:txBody>
        </p:sp>
        <p:sp>
          <p:nvSpPr>
            <p:cNvPr id="30756" name="Rectangle 35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F</a:t>
              </a:r>
            </a:p>
          </p:txBody>
        </p:sp>
        <p:sp>
          <p:nvSpPr>
            <p:cNvPr id="30757" name="Rectangle 36"/>
            <p:cNvSpPr>
              <a:spLocks noChangeArrowheads="1"/>
            </p:cNvSpPr>
            <p:nvPr/>
          </p:nvSpPr>
          <p:spPr bwMode="auto">
            <a:xfrm>
              <a:off x="7253748" y="5353668"/>
              <a:ext cx="381000" cy="381000"/>
            </a:xfrm>
            <a:prstGeom prst="rect">
              <a:avLst/>
            </a:prstGeom>
            <a:noFill/>
            <a:ln w="38100" algn="ctr">
              <a:noFill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r>
                <a:rPr lang="en-US" b="1" i="0"/>
                <a:t>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67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Search: The Code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4038600" cy="5105400"/>
          </a:xfrm>
        </p:spPr>
        <p:txBody>
          <a:bodyPr/>
          <a:lstStyle/>
          <a:p>
            <a:pPr algn="ctr">
              <a:buFont typeface="Times New Roman" pitchFamily="18" charset="0"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800" b="1" smtClean="0">
                <a:latin typeface="Courier New" pitchFamily="49" charset="0"/>
              </a:rPr>
              <a:t>color[V], time, prev[V],d[V], f[V]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DFS(G) // where prog starts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for each vertex 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800" b="1" smtClean="0">
                <a:latin typeface="Courier New" pitchFamily="49" charset="0"/>
              </a:rPr>
              <a:t>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  <a:endParaRPr lang="en-US" sz="1800" b="1" smtClean="0">
              <a:latin typeface="Courier New" pitchFamily="49" charset="0"/>
            </a:endParaRPr>
          </a:p>
        </p:txBody>
      </p:sp>
      <p:sp>
        <p:nvSpPr>
          <p:cNvPr id="3174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DFS_Visit(u)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color[u] = GREY;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d[u]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for each v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Adj[u]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if (color[v]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  prev[v]=u;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DFS_Visit(v);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f[u]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31750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Text Box 6"/>
          <p:cNvSpPr txBox="1">
            <a:spLocks noChangeArrowheads="1"/>
          </p:cNvSpPr>
          <p:nvPr/>
        </p:nvSpPr>
        <p:spPr bwMode="auto">
          <a:xfrm>
            <a:off x="2506663" y="6151563"/>
            <a:ext cx="41021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What will be the running time?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9E689-62BF-4B79-8868-56A7F11FB834}" type="slidenum">
              <a:rPr lang="zh-TW" altLang="en-US" smtClean="0"/>
              <a:pPr>
                <a:defRPr/>
              </a:pPr>
              <a:t>68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Search: The Code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4038600" cy="5105400"/>
          </a:xfrm>
        </p:spPr>
        <p:txBody>
          <a:bodyPr/>
          <a:lstStyle/>
          <a:p>
            <a:pPr algn="ctr">
              <a:buFont typeface="Times New Roman" pitchFamily="18" charset="0"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800" b="1" smtClean="0">
                <a:latin typeface="Courier New" pitchFamily="49" charset="0"/>
              </a:rPr>
              <a:t>color[V], time, prev[V],d[V], f[V]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DFS(G) // where prog starts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for each vertex 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800" b="1" smtClean="0">
                <a:latin typeface="Courier New" pitchFamily="49" charset="0"/>
              </a:rPr>
              <a:t>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  <a:endParaRPr lang="en-US" sz="1800" b="1" smtClean="0">
              <a:latin typeface="Courier New" pitchFamily="49" charset="0"/>
            </a:endParaRPr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DFS_Visit(u)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color[u] = GREY;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d[u]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for each v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Adj[u]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if (color[v]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  prev[v]=u;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DFS_Visit(v);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f[u]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819005" y="6096000"/>
            <a:ext cx="7791595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Running time: O(V</a:t>
            </a:r>
            <a:r>
              <a:rPr lang="en-US" sz="2000" b="1" baseline="30000" dirty="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) 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</a:rPr>
              <a:t>because 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call </a:t>
            </a:r>
            <a:r>
              <a:rPr lang="en-US" sz="2000" b="1" dirty="0" err="1">
                <a:solidFill>
                  <a:schemeClr val="tx2"/>
                </a:solidFill>
                <a:latin typeface="Times New Roman" pitchFamily="18" charset="0"/>
              </a:rPr>
              <a:t>DFS_Visit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 on each vertex, </a:t>
            </a:r>
            <a:b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</a:b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and the loop over </a:t>
            </a:r>
            <a:r>
              <a:rPr lang="en-US" sz="2000" b="1" dirty="0" err="1">
                <a:solidFill>
                  <a:schemeClr val="tx2"/>
                </a:solidFill>
                <a:latin typeface="Times New Roman" pitchFamily="18" charset="0"/>
              </a:rPr>
              <a:t>Adj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[] can run as many as |V| times</a:t>
            </a:r>
          </a:p>
        </p:txBody>
      </p: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rot="5400000">
            <a:off x="3429794" y="3810794"/>
            <a:ext cx="1828800" cy="1588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arrow" w="med" len="med"/>
            <a:tailEnd type="arrow" w="med" len="med"/>
          </a:ln>
        </p:spPr>
      </p:cxn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679825" y="3657600"/>
            <a:ext cx="739775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tx2"/>
                </a:solidFill>
                <a:latin typeface="Times New Roman" pitchFamily="18" charset="0"/>
              </a:rPr>
              <a:t>O(V)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5400000">
            <a:off x="4078288" y="5295900"/>
            <a:ext cx="531812" cy="1588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arrow" w="med" len="med"/>
            <a:tailEnd type="arrow" w="med" len="med"/>
          </a:ln>
        </p:spPr>
      </p:cxn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852863" y="5138738"/>
            <a:ext cx="573087" cy="3063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i="0">
                <a:solidFill>
                  <a:schemeClr val="tx2"/>
                </a:solidFill>
                <a:latin typeface="Times New Roman" pitchFamily="18" charset="0"/>
              </a:rPr>
              <a:t>O(V)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5400000">
            <a:off x="7810501" y="4076700"/>
            <a:ext cx="1905000" cy="3175"/>
          </a:xfrm>
          <a:prstGeom prst="straightConnector1">
            <a:avLst/>
          </a:prstGeom>
          <a:noFill/>
          <a:ln w="38100" algn="ctr">
            <a:solidFill>
              <a:schemeClr val="tx2"/>
            </a:solidFill>
            <a:round/>
            <a:headEnd type="arrow" w="med" len="med"/>
            <a:tailEnd type="arrow" w="med" len="med"/>
          </a:ln>
        </p:spPr>
      </p:cxn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7924800" y="3124200"/>
            <a:ext cx="739775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i="0">
                <a:solidFill>
                  <a:schemeClr val="tx2"/>
                </a:solidFill>
                <a:latin typeface="Times New Roman" pitchFamily="18" charset="0"/>
              </a:rPr>
              <a:t>O(V)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9E689-62BF-4B79-8868-56A7F11FB834}" type="slidenum">
              <a:rPr lang="zh-TW" altLang="en-US" smtClean="0"/>
              <a:pPr>
                <a:defRPr/>
              </a:pPr>
              <a:t>69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9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Variations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More variations:</a:t>
            </a:r>
          </a:p>
          <a:p>
            <a:pPr lvl="1"/>
            <a:r>
              <a:rPr lang="en-US" smtClean="0"/>
              <a:t>A </a:t>
            </a:r>
            <a:r>
              <a:rPr lang="en-US" i="1" smtClean="0">
                <a:solidFill>
                  <a:schemeClr val="tx2"/>
                </a:solidFill>
              </a:rPr>
              <a:t>weighted graph</a:t>
            </a:r>
            <a:r>
              <a:rPr lang="en-US" smtClean="0"/>
              <a:t> associates weights with either the edges or the vertices</a:t>
            </a:r>
          </a:p>
          <a:p>
            <a:pPr lvl="2"/>
            <a:r>
              <a:rPr lang="en-US" smtClean="0"/>
              <a:t>E.g., a road map: edges might be weighted w/ distance</a:t>
            </a:r>
          </a:p>
          <a:p>
            <a:pPr lvl="1"/>
            <a:r>
              <a:rPr lang="en-US" smtClean="0"/>
              <a:t>A </a:t>
            </a:r>
            <a:r>
              <a:rPr lang="en-US" i="1" smtClean="0">
                <a:solidFill>
                  <a:schemeClr val="tx2"/>
                </a:solidFill>
              </a:rPr>
              <a:t>multigraph</a:t>
            </a:r>
            <a:r>
              <a:rPr lang="en-US" smtClean="0"/>
              <a:t> allows multiple edges between the same vertices</a:t>
            </a:r>
          </a:p>
          <a:p>
            <a:pPr lvl="2"/>
            <a:r>
              <a:rPr lang="en-US" smtClean="0"/>
              <a:t>E.g., the call graph in a program (a function can get called from multiple points in another function)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Search: The Code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4038600" cy="5105400"/>
          </a:xfrm>
        </p:spPr>
        <p:txBody>
          <a:bodyPr/>
          <a:lstStyle/>
          <a:p>
            <a:pPr algn="ctr">
              <a:buFont typeface="Times New Roman" pitchFamily="18" charset="0"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800" b="1" smtClean="0">
                <a:latin typeface="Courier New" pitchFamily="49" charset="0"/>
              </a:rPr>
              <a:t>color[V], time, prev[V],d[V], f[V]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DFS(G) // where prog starts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for each vertex 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800" b="1" smtClean="0">
                <a:latin typeface="Courier New" pitchFamily="49" charset="0"/>
              </a:rPr>
              <a:t>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  <a:endParaRPr lang="en-US" sz="1800" b="1" smtClean="0">
              <a:latin typeface="Courier New" pitchFamily="49" charset="0"/>
            </a:endParaRPr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DFS_Visit(u)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color[u] = GREY;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d[u]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for each v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Adj[u]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if (color[v]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  prev[v]=u;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DFS_Visit(v);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f[u]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Text Box 6"/>
          <p:cNvSpPr txBox="1">
            <a:spLocks noChangeArrowheads="1"/>
          </p:cNvSpPr>
          <p:nvPr/>
        </p:nvSpPr>
        <p:spPr bwMode="auto">
          <a:xfrm>
            <a:off x="1828800" y="6019800"/>
            <a:ext cx="5915529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BUT, 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</a:rPr>
              <a:t>there 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is actually a tighter bound.  </a:t>
            </a:r>
            <a:b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</a:b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How many times will </a:t>
            </a:r>
            <a:r>
              <a:rPr lang="en-US" sz="2000" b="1" dirty="0" err="1">
                <a:solidFill>
                  <a:schemeClr val="accent1"/>
                </a:solidFill>
                <a:latin typeface="Times New Roman" pitchFamily="18" charset="0"/>
              </a:rPr>
              <a:t>DFS_Visit</a:t>
            </a: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</a:rPr>
              <a:t>() actually be called?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9E689-62BF-4B79-8868-56A7F11FB834}" type="slidenum">
              <a:rPr lang="zh-TW" altLang="en-US" smtClean="0"/>
              <a:pPr>
                <a:defRPr/>
              </a:pPr>
              <a:t>70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Search: The Code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4038600" cy="5105400"/>
          </a:xfrm>
        </p:spPr>
        <p:txBody>
          <a:bodyPr/>
          <a:lstStyle/>
          <a:p>
            <a:pPr algn="ctr">
              <a:buFont typeface="Times New Roman" pitchFamily="18" charset="0"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800" b="1" smtClean="0">
                <a:latin typeface="Courier New" pitchFamily="49" charset="0"/>
              </a:rPr>
              <a:t>color[V], time, prev[V],d[V], f[V]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DFS(G) // where prog starts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for each vertex 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800" b="1" smtClean="0">
                <a:latin typeface="Courier New" pitchFamily="49" charset="0"/>
              </a:rPr>
              <a:t>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  <a:endParaRPr lang="en-US" sz="1800" b="1" smtClean="0">
              <a:latin typeface="Courier New" pitchFamily="49" charset="0"/>
            </a:endParaRPr>
          </a:p>
        </p:txBody>
      </p:sp>
      <p:sp>
        <p:nvSpPr>
          <p:cNvPr id="3482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1800" b="1" dirty="0" err="1" smtClean="0">
                <a:latin typeface="Courier New" pitchFamily="49" charset="0"/>
              </a:rPr>
              <a:t>DFS_Visit</a:t>
            </a:r>
            <a:r>
              <a:rPr lang="en-US" sz="1800" b="1" dirty="0" smtClean="0">
                <a:latin typeface="Courier New" pitchFamily="49" charset="0"/>
              </a:rPr>
              <a:t>(u)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</a:rPr>
              <a:t>   color[u] = GREY;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</a:rPr>
              <a:t>   d[u]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</a:rPr>
              <a:t>   for each v </a:t>
            </a: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 </a:t>
            </a:r>
            <a:r>
              <a:rPr lang="en-US" sz="1800" b="1" dirty="0" err="1" smtClean="0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[u]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      if (color[v]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		  </a:t>
            </a:r>
            <a:r>
              <a:rPr lang="en-US" sz="1800" b="1" dirty="0" err="1" smtClean="0">
                <a:latin typeface="Courier New" pitchFamily="49" charset="0"/>
                <a:sym typeface="Symbol" pitchFamily="18" charset="2"/>
              </a:rPr>
              <a:t>prev</a:t>
            </a: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[v]=u;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sz="1800" b="1" dirty="0" err="1" smtClean="0">
                <a:latin typeface="Courier New" pitchFamily="49" charset="0"/>
                <a:sym typeface="Symbol" pitchFamily="18" charset="2"/>
              </a:rPr>
              <a:t>DFS_Visit</a:t>
            </a: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   f[u]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Text Box 6"/>
          <p:cNvSpPr txBox="1">
            <a:spLocks noChangeArrowheads="1"/>
          </p:cNvSpPr>
          <p:nvPr/>
        </p:nvSpPr>
        <p:spPr bwMode="auto">
          <a:xfrm>
            <a:off x="2670175" y="5943600"/>
            <a:ext cx="3986989" cy="707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/>
            </a:r>
            <a:b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</a:b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So, running time of 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</a:rPr>
              <a:t>DFS 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= O(V+E)</a:t>
            </a:r>
            <a:endParaRPr lang="en-US" sz="2000" b="1" dirty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9E689-62BF-4B79-8868-56A7F11FB834}" type="slidenum">
              <a:rPr lang="zh-TW" altLang="en-US" smtClean="0"/>
              <a:pPr>
                <a:defRPr/>
              </a:pPr>
              <a:t>71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Sort Analysis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3434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This running time argument is an informal example of </a:t>
            </a:r>
            <a:r>
              <a:rPr lang="en-US" i="1" smtClean="0">
                <a:solidFill>
                  <a:schemeClr val="tx2"/>
                </a:solidFill>
              </a:rPr>
              <a:t>amortized analysis</a:t>
            </a:r>
            <a:endParaRPr lang="en-US" smtClean="0">
              <a:solidFill>
                <a:schemeClr val="tx2"/>
              </a:solidFill>
            </a:endParaRPr>
          </a:p>
          <a:p>
            <a:pPr lvl="1"/>
            <a:r>
              <a:rPr lang="en-US" smtClean="0"/>
              <a:t>“Charge” the exploration of edge to the edge:</a:t>
            </a:r>
          </a:p>
          <a:p>
            <a:pPr lvl="2"/>
            <a:r>
              <a:rPr lang="en-US" smtClean="0"/>
              <a:t>Each loop in DFS_Visit can be attributed to an edge in the graph </a:t>
            </a:r>
          </a:p>
          <a:p>
            <a:pPr lvl="2"/>
            <a:r>
              <a:rPr lang="en-US" smtClean="0"/>
              <a:t>Runs once per edge if directed graph, twice if undirected</a:t>
            </a:r>
          </a:p>
          <a:p>
            <a:pPr lvl="2"/>
            <a:r>
              <a:rPr lang="en-US" smtClean="0"/>
              <a:t>Thus loop will run in O(E) time, algorithm O(V+E)</a:t>
            </a:r>
          </a:p>
          <a:p>
            <a:pPr lvl="3"/>
            <a:r>
              <a:rPr lang="en-US" smtClean="0"/>
              <a:t>Considered linear for graph, b/c adj list requires O(V+E) storage</a:t>
            </a:r>
          </a:p>
          <a:p>
            <a:pPr lvl="1"/>
            <a:r>
              <a:rPr lang="en-US" smtClean="0"/>
              <a:t>Important to be comfortable with this kind of reasoning and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72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DFS: Kinds of edges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DFS introduces an important distinction among edges in the original graph:</a:t>
            </a:r>
          </a:p>
          <a:p>
            <a:pPr lvl="1"/>
            <a:r>
              <a:rPr lang="en-US" i="1" smtClean="0">
                <a:solidFill>
                  <a:schemeClr val="tx2"/>
                </a:solidFill>
              </a:rPr>
              <a:t>Tree edge</a:t>
            </a:r>
            <a:r>
              <a:rPr lang="en-US" smtClean="0"/>
              <a:t>: encounter new (white) vertex </a:t>
            </a:r>
          </a:p>
          <a:p>
            <a:pPr lvl="2"/>
            <a:r>
              <a:rPr lang="en-US" smtClean="0"/>
              <a:t>The tree edges form a spanning forest</a:t>
            </a:r>
          </a:p>
          <a:p>
            <a:pPr lvl="2"/>
            <a:r>
              <a:rPr lang="en-US" i="1" smtClean="0">
                <a:solidFill>
                  <a:schemeClr val="accent1"/>
                </a:solidFill>
              </a:rPr>
              <a:t>Can tree edges form cycles?  Why or why not?</a:t>
            </a:r>
          </a:p>
          <a:p>
            <a:pPr lvl="3"/>
            <a:r>
              <a:rPr lang="en-US" i="1" smtClean="0">
                <a:solidFill>
                  <a:schemeClr val="accent1"/>
                </a:solidFill>
              </a:rPr>
              <a:t>No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73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37894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37896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37898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37900" name="AutoShape 11"/>
          <p:cNvCxnSpPr>
            <a:cxnSpLocks noChangeShapeType="1"/>
            <a:stCxn id="37892" idx="3"/>
            <a:endCxn id="37898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7901" name="AutoShape 12"/>
          <p:cNvCxnSpPr>
            <a:cxnSpLocks noChangeShapeType="1"/>
            <a:stCxn id="37898" idx="5"/>
            <a:endCxn id="37897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7902" name="AutoShape 13"/>
          <p:cNvCxnSpPr>
            <a:cxnSpLocks noChangeShapeType="1"/>
            <a:stCxn id="37898" idx="6"/>
            <a:endCxn id="37896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7903" name="AutoShape 14"/>
          <p:cNvCxnSpPr>
            <a:cxnSpLocks noChangeShapeType="1"/>
            <a:stCxn id="37896" idx="2"/>
            <a:endCxn id="37897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4" name="AutoShape 15"/>
          <p:cNvCxnSpPr>
            <a:cxnSpLocks noChangeShapeType="1"/>
            <a:stCxn id="37897" idx="0"/>
            <a:endCxn id="37892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5" name="AutoShape 16"/>
          <p:cNvCxnSpPr>
            <a:cxnSpLocks noChangeShapeType="1"/>
            <a:stCxn id="37892" idx="5"/>
            <a:endCxn id="37896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6" name="AutoShape 17"/>
          <p:cNvCxnSpPr>
            <a:cxnSpLocks noChangeShapeType="1"/>
            <a:stCxn id="37893" idx="4"/>
            <a:endCxn id="37896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7" name="AutoShape 18"/>
          <p:cNvCxnSpPr>
            <a:cxnSpLocks noChangeShapeType="1"/>
            <a:stCxn id="37892" idx="6"/>
            <a:endCxn id="37893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7908" name="AutoShape 19"/>
          <p:cNvCxnSpPr>
            <a:cxnSpLocks noChangeShapeType="1"/>
            <a:stCxn id="37894" idx="2"/>
            <a:endCxn id="37893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9" name="AutoShape 20"/>
          <p:cNvCxnSpPr>
            <a:cxnSpLocks noChangeShapeType="1"/>
            <a:stCxn id="37893" idx="5"/>
            <a:endCxn id="37899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7910" name="AutoShape 21"/>
          <p:cNvCxnSpPr>
            <a:cxnSpLocks noChangeShapeType="1"/>
            <a:stCxn id="37894" idx="3"/>
            <a:endCxn id="37899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11" name="AutoShape 22"/>
          <p:cNvCxnSpPr>
            <a:cxnSpLocks noChangeShapeType="1"/>
            <a:stCxn id="37894" idx="4"/>
            <a:endCxn id="37895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7912" name="AutoShape 23"/>
          <p:cNvCxnSpPr>
            <a:cxnSpLocks noChangeShapeType="1"/>
            <a:stCxn id="37895" idx="2"/>
            <a:endCxn id="37896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13" name="AutoShape 24"/>
          <p:cNvCxnSpPr>
            <a:cxnSpLocks noChangeShapeType="1"/>
            <a:stCxn id="37899" idx="3"/>
            <a:endCxn id="37896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7914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5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37916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37917" name="Text Box 28"/>
          <p:cNvSpPr txBox="1">
            <a:spLocks noChangeArrowheads="1"/>
          </p:cNvSpPr>
          <p:nvPr/>
        </p:nvSpPr>
        <p:spPr bwMode="auto">
          <a:xfrm>
            <a:off x="223838" y="5791200"/>
            <a:ext cx="1565300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Tree edges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74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DFS: Kinds of edges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DFS introduces an important distinction among edges in the original graph:</a:t>
            </a:r>
          </a:p>
          <a:p>
            <a:pPr lvl="1"/>
            <a:r>
              <a:rPr lang="en-US" i="1" smtClean="0">
                <a:solidFill>
                  <a:schemeClr val="tx2"/>
                </a:solidFill>
              </a:rPr>
              <a:t>Tree edge</a:t>
            </a:r>
            <a:r>
              <a:rPr lang="en-US" smtClean="0"/>
              <a:t>: encounter new (white) vertex </a:t>
            </a:r>
          </a:p>
          <a:p>
            <a:pPr lvl="1"/>
            <a:r>
              <a:rPr lang="en-US" i="1" smtClean="0">
                <a:solidFill>
                  <a:schemeClr val="tx2"/>
                </a:solidFill>
              </a:rPr>
              <a:t>Back edge</a:t>
            </a:r>
            <a:r>
              <a:rPr lang="en-US" smtClean="0"/>
              <a:t>: from descendent to ancestor</a:t>
            </a:r>
          </a:p>
          <a:p>
            <a:pPr lvl="2"/>
            <a:r>
              <a:rPr lang="en-US" smtClean="0"/>
              <a:t>Encounter a grey vertex (grey to grey)</a:t>
            </a:r>
          </a:p>
          <a:p>
            <a:pPr lvl="2"/>
            <a:r>
              <a:rPr lang="en-US" smtClean="0"/>
              <a:t>Self loops are considered as to be back edge.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75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39940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39941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39942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39943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39944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39945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39946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39947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39948" name="AutoShape 11"/>
          <p:cNvCxnSpPr>
            <a:cxnSpLocks noChangeShapeType="1"/>
            <a:stCxn id="39940" idx="3"/>
            <a:endCxn id="39946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9949" name="AutoShape 12"/>
          <p:cNvCxnSpPr>
            <a:cxnSpLocks noChangeShapeType="1"/>
            <a:stCxn id="39946" idx="5"/>
            <a:endCxn id="39945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9950" name="AutoShape 13"/>
          <p:cNvCxnSpPr>
            <a:cxnSpLocks noChangeShapeType="1"/>
            <a:stCxn id="39946" idx="6"/>
            <a:endCxn id="39944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9951" name="AutoShape 14"/>
          <p:cNvCxnSpPr>
            <a:cxnSpLocks noChangeShapeType="1"/>
            <a:stCxn id="39944" idx="2"/>
            <a:endCxn id="39945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2" name="AutoShape 15"/>
          <p:cNvCxnSpPr>
            <a:cxnSpLocks noChangeShapeType="1"/>
            <a:stCxn id="39945" idx="0"/>
            <a:endCxn id="39940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39953" name="AutoShape 16"/>
          <p:cNvCxnSpPr>
            <a:cxnSpLocks noChangeShapeType="1"/>
            <a:stCxn id="39940" idx="5"/>
            <a:endCxn id="39944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4" name="AutoShape 17"/>
          <p:cNvCxnSpPr>
            <a:cxnSpLocks noChangeShapeType="1"/>
            <a:stCxn id="39941" idx="4"/>
            <a:endCxn id="39944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5" name="AutoShape 18"/>
          <p:cNvCxnSpPr>
            <a:cxnSpLocks noChangeShapeType="1"/>
            <a:stCxn id="39940" idx="6"/>
            <a:endCxn id="39941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9956" name="AutoShape 19"/>
          <p:cNvCxnSpPr>
            <a:cxnSpLocks noChangeShapeType="1"/>
            <a:stCxn id="39942" idx="2"/>
            <a:endCxn id="39941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7" name="AutoShape 20"/>
          <p:cNvCxnSpPr>
            <a:cxnSpLocks noChangeShapeType="1"/>
            <a:stCxn id="39941" idx="5"/>
            <a:endCxn id="39947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9958" name="AutoShape 21"/>
          <p:cNvCxnSpPr>
            <a:cxnSpLocks noChangeShapeType="1"/>
            <a:stCxn id="39942" idx="3"/>
            <a:endCxn id="39947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9" name="AutoShape 22"/>
          <p:cNvCxnSpPr>
            <a:cxnSpLocks noChangeShapeType="1"/>
            <a:stCxn id="39942" idx="4"/>
            <a:endCxn id="39943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39960" name="AutoShape 23"/>
          <p:cNvCxnSpPr>
            <a:cxnSpLocks noChangeShapeType="1"/>
            <a:stCxn id="39943" idx="2"/>
            <a:endCxn id="39944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61" name="AutoShape 24"/>
          <p:cNvCxnSpPr>
            <a:cxnSpLocks noChangeShapeType="1"/>
            <a:stCxn id="39947" idx="3"/>
            <a:endCxn id="39944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962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3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39964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39965" name="Text Box 28"/>
          <p:cNvSpPr txBox="1">
            <a:spLocks noChangeArrowheads="1"/>
          </p:cNvSpPr>
          <p:nvPr/>
        </p:nvSpPr>
        <p:spPr bwMode="auto">
          <a:xfrm>
            <a:off x="223838" y="5791200"/>
            <a:ext cx="15287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Tree edges</a:t>
            </a:r>
          </a:p>
        </p:txBody>
      </p:sp>
      <p:sp>
        <p:nvSpPr>
          <p:cNvPr id="39966" name="Text Box 29"/>
          <p:cNvSpPr txBox="1">
            <a:spLocks noChangeArrowheads="1"/>
          </p:cNvSpPr>
          <p:nvPr/>
        </p:nvSpPr>
        <p:spPr bwMode="auto">
          <a:xfrm>
            <a:off x="1828800" y="5791200"/>
            <a:ext cx="15970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Back edges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76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DFS: Kinds of edges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DFS introduces an important distinction among edges in the original graph:</a:t>
            </a:r>
          </a:p>
          <a:p>
            <a:pPr lvl="1"/>
            <a:r>
              <a:rPr lang="en-US" i="1" smtClean="0">
                <a:solidFill>
                  <a:schemeClr val="tx2"/>
                </a:solidFill>
              </a:rPr>
              <a:t>Tree edge</a:t>
            </a:r>
            <a:r>
              <a:rPr lang="en-US" smtClean="0"/>
              <a:t>: encounter new (white) vertex </a:t>
            </a:r>
          </a:p>
          <a:p>
            <a:pPr lvl="1"/>
            <a:r>
              <a:rPr lang="en-US" i="1" smtClean="0">
                <a:solidFill>
                  <a:schemeClr val="tx2"/>
                </a:solidFill>
              </a:rPr>
              <a:t>Back edge</a:t>
            </a:r>
            <a:r>
              <a:rPr lang="en-US" smtClean="0"/>
              <a:t>: from descendent to ancestor</a:t>
            </a:r>
          </a:p>
          <a:p>
            <a:pPr lvl="1"/>
            <a:r>
              <a:rPr lang="en-US" i="1" smtClean="0">
                <a:solidFill>
                  <a:schemeClr val="tx2"/>
                </a:solidFill>
              </a:rPr>
              <a:t>Forward edge</a:t>
            </a:r>
            <a:r>
              <a:rPr lang="en-US" smtClean="0"/>
              <a:t>: from ancestor to descendent</a:t>
            </a:r>
          </a:p>
          <a:p>
            <a:pPr lvl="2"/>
            <a:r>
              <a:rPr lang="en-US" smtClean="0"/>
              <a:t>Not a tree edge, though</a:t>
            </a:r>
          </a:p>
          <a:p>
            <a:pPr lvl="2"/>
            <a:r>
              <a:rPr lang="en-US" smtClean="0"/>
              <a:t>From grey node to black node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77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41988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41989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41993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41994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41995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41996" name="AutoShape 11"/>
          <p:cNvCxnSpPr>
            <a:cxnSpLocks noChangeShapeType="1"/>
            <a:stCxn id="41988" idx="3"/>
            <a:endCxn id="41994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1997" name="AutoShape 12"/>
          <p:cNvCxnSpPr>
            <a:cxnSpLocks noChangeShapeType="1"/>
            <a:stCxn id="41994" idx="5"/>
            <a:endCxn id="41993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1998" name="AutoShape 13"/>
          <p:cNvCxnSpPr>
            <a:cxnSpLocks noChangeShapeType="1"/>
            <a:stCxn id="41994" idx="6"/>
            <a:endCxn id="41992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1999" name="AutoShape 14"/>
          <p:cNvCxnSpPr>
            <a:cxnSpLocks noChangeShapeType="1"/>
            <a:stCxn id="41992" idx="2"/>
            <a:endCxn id="41993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0" name="AutoShape 15"/>
          <p:cNvCxnSpPr>
            <a:cxnSpLocks noChangeShapeType="1"/>
            <a:stCxn id="41993" idx="0"/>
            <a:endCxn id="41988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42001" name="AutoShape 16"/>
          <p:cNvCxnSpPr>
            <a:cxnSpLocks noChangeShapeType="1"/>
            <a:stCxn id="41989" idx="4"/>
            <a:endCxn id="41992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2" name="AutoShape 17"/>
          <p:cNvCxnSpPr>
            <a:cxnSpLocks noChangeShapeType="1"/>
            <a:stCxn id="41988" idx="6"/>
            <a:endCxn id="41989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2003" name="AutoShape 18"/>
          <p:cNvCxnSpPr>
            <a:cxnSpLocks noChangeShapeType="1"/>
            <a:stCxn id="41990" idx="2"/>
            <a:endCxn id="41989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4" name="AutoShape 19"/>
          <p:cNvCxnSpPr>
            <a:cxnSpLocks noChangeShapeType="1"/>
            <a:stCxn id="41989" idx="5"/>
            <a:endCxn id="41995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2005" name="AutoShape 20"/>
          <p:cNvCxnSpPr>
            <a:cxnSpLocks noChangeShapeType="1"/>
            <a:stCxn id="41990" idx="3"/>
            <a:endCxn id="41995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6" name="AutoShape 21"/>
          <p:cNvCxnSpPr>
            <a:cxnSpLocks noChangeShapeType="1"/>
            <a:stCxn id="41990" idx="4"/>
            <a:endCxn id="41991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2007" name="AutoShape 22"/>
          <p:cNvCxnSpPr>
            <a:cxnSpLocks noChangeShapeType="1"/>
            <a:stCxn id="41991" idx="2"/>
            <a:endCxn id="41992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8" name="AutoShape 23"/>
          <p:cNvCxnSpPr>
            <a:cxnSpLocks noChangeShapeType="1"/>
            <a:stCxn id="41995" idx="3"/>
            <a:endCxn id="41992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2009" name="Line 24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Text Box 25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42011" name="Oval 26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42012" name="Text Box 27"/>
          <p:cNvSpPr txBox="1">
            <a:spLocks noChangeArrowheads="1"/>
          </p:cNvSpPr>
          <p:nvPr/>
        </p:nvSpPr>
        <p:spPr bwMode="auto">
          <a:xfrm>
            <a:off x="223838" y="5791200"/>
            <a:ext cx="15287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Tree edges</a:t>
            </a:r>
          </a:p>
        </p:txBody>
      </p:sp>
      <p:sp>
        <p:nvSpPr>
          <p:cNvPr id="42013" name="Text Box 28"/>
          <p:cNvSpPr txBox="1">
            <a:spLocks noChangeArrowheads="1"/>
          </p:cNvSpPr>
          <p:nvPr/>
        </p:nvSpPr>
        <p:spPr bwMode="auto">
          <a:xfrm>
            <a:off x="1828800" y="5791200"/>
            <a:ext cx="15970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Back edges</a:t>
            </a:r>
          </a:p>
        </p:txBody>
      </p:sp>
      <p:sp>
        <p:nvSpPr>
          <p:cNvPr id="42014" name="Text Box 29"/>
          <p:cNvSpPr txBox="1">
            <a:spLocks noChangeArrowheads="1"/>
          </p:cNvSpPr>
          <p:nvPr/>
        </p:nvSpPr>
        <p:spPr bwMode="auto">
          <a:xfrm>
            <a:off x="3505200" y="5791200"/>
            <a:ext cx="20558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Forward edges</a:t>
            </a:r>
          </a:p>
        </p:txBody>
      </p:sp>
      <p:cxnSp>
        <p:nvCxnSpPr>
          <p:cNvPr id="42015" name="AutoShape 30"/>
          <p:cNvCxnSpPr>
            <a:cxnSpLocks noChangeShapeType="1"/>
            <a:stCxn id="41988" idx="5"/>
            <a:endCxn id="41992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78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DFS: Kinds of edges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DFS introduces an important distinction among edges in the original graph:</a:t>
            </a:r>
          </a:p>
          <a:p>
            <a:pPr lvl="1"/>
            <a:r>
              <a:rPr lang="en-US" i="1" smtClean="0">
                <a:solidFill>
                  <a:schemeClr val="tx2"/>
                </a:solidFill>
              </a:rPr>
              <a:t>Tree edge</a:t>
            </a:r>
            <a:r>
              <a:rPr lang="en-US" smtClean="0"/>
              <a:t>: encounter new (white) vertex </a:t>
            </a:r>
          </a:p>
          <a:p>
            <a:pPr lvl="1"/>
            <a:r>
              <a:rPr lang="en-US" i="1" smtClean="0">
                <a:solidFill>
                  <a:schemeClr val="tx2"/>
                </a:solidFill>
              </a:rPr>
              <a:t>Back edge</a:t>
            </a:r>
            <a:r>
              <a:rPr lang="en-US" smtClean="0"/>
              <a:t>: from descendent to ancestor</a:t>
            </a:r>
          </a:p>
          <a:p>
            <a:pPr lvl="1"/>
            <a:r>
              <a:rPr lang="en-US" i="1" smtClean="0">
                <a:solidFill>
                  <a:schemeClr val="tx2"/>
                </a:solidFill>
              </a:rPr>
              <a:t>Forward edge</a:t>
            </a:r>
            <a:r>
              <a:rPr lang="en-US" smtClean="0"/>
              <a:t>: from ancestor to descendent</a:t>
            </a:r>
          </a:p>
          <a:p>
            <a:pPr lvl="1"/>
            <a:r>
              <a:rPr lang="en-US" i="1" smtClean="0">
                <a:solidFill>
                  <a:schemeClr val="tx2"/>
                </a:solidFill>
              </a:rPr>
              <a:t>Cross edge</a:t>
            </a:r>
            <a:r>
              <a:rPr lang="en-US" smtClean="0"/>
              <a:t>: between a tree or subtrees</a:t>
            </a:r>
          </a:p>
          <a:p>
            <a:pPr lvl="2"/>
            <a:r>
              <a:rPr lang="en-US" smtClean="0"/>
              <a:t>From a grey node to a black node</a:t>
            </a:r>
          </a:p>
          <a:p>
            <a:pPr lvl="2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79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will typically express running times in terms of |E| and |V| (often dropping the |’s)</a:t>
            </a:r>
          </a:p>
          <a:p>
            <a:pPr lvl="1"/>
            <a:r>
              <a:rPr lang="en-US" smtClean="0"/>
              <a:t>If |E| </a:t>
            </a:r>
            <a:r>
              <a:rPr lang="en-US" smtClean="0">
                <a:sym typeface="Symbol" pitchFamily="18" charset="2"/>
              </a:rPr>
              <a:t> |V|</a:t>
            </a:r>
            <a:r>
              <a:rPr lang="en-US" baseline="30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 the graph is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dense</a:t>
            </a:r>
            <a:endParaRPr lang="en-US" smtClean="0">
              <a:solidFill>
                <a:schemeClr val="tx2"/>
              </a:solidFill>
              <a:sym typeface="Symbol" pitchFamily="18" charset="2"/>
            </a:endParaRPr>
          </a:p>
          <a:p>
            <a:pPr lvl="1"/>
            <a:r>
              <a:rPr lang="en-US" smtClean="0"/>
              <a:t>If |E| </a:t>
            </a:r>
            <a:r>
              <a:rPr lang="en-US" smtClean="0">
                <a:sym typeface="Symbol" pitchFamily="18" charset="2"/>
              </a:rPr>
              <a:t> |V| the graph is </a:t>
            </a:r>
            <a:r>
              <a:rPr lang="en-US" i="1" smtClean="0">
                <a:solidFill>
                  <a:schemeClr val="tx2"/>
                </a:solidFill>
                <a:sym typeface="Symbol" pitchFamily="18" charset="2"/>
              </a:rPr>
              <a:t>sparse</a:t>
            </a:r>
          </a:p>
          <a:p>
            <a:r>
              <a:rPr lang="en-US" smtClean="0"/>
              <a:t>If you know you are dealing with dense or sparse graphs, different data structures may make sense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Example</a:t>
            </a:r>
          </a:p>
        </p:txBody>
      </p:sp>
      <p:sp>
        <p:nvSpPr>
          <p:cNvPr id="44036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44037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44038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44039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44040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44041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44042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44043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44044" name="AutoShape 11"/>
          <p:cNvCxnSpPr>
            <a:cxnSpLocks noChangeShapeType="1"/>
            <a:stCxn id="44036" idx="3"/>
            <a:endCxn id="44042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4045" name="AutoShape 12"/>
          <p:cNvCxnSpPr>
            <a:cxnSpLocks noChangeShapeType="1"/>
            <a:stCxn id="44042" idx="5"/>
            <a:endCxn id="44041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4046" name="AutoShape 13"/>
          <p:cNvCxnSpPr>
            <a:cxnSpLocks noChangeShapeType="1"/>
            <a:stCxn id="44042" idx="6"/>
            <a:endCxn id="44040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4047" name="AutoShape 14"/>
          <p:cNvCxnSpPr>
            <a:cxnSpLocks noChangeShapeType="1"/>
            <a:stCxn id="44040" idx="2"/>
            <a:endCxn id="44041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44048" name="AutoShape 15"/>
          <p:cNvCxnSpPr>
            <a:cxnSpLocks noChangeShapeType="1"/>
            <a:stCxn id="44041" idx="0"/>
            <a:endCxn id="44036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44049" name="AutoShape 16"/>
          <p:cNvCxnSpPr>
            <a:cxnSpLocks noChangeShapeType="1"/>
            <a:stCxn id="44037" idx="4"/>
            <a:endCxn id="44040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44050" name="AutoShape 17"/>
          <p:cNvCxnSpPr>
            <a:cxnSpLocks noChangeShapeType="1"/>
            <a:stCxn id="44036" idx="6"/>
            <a:endCxn id="44037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4051" name="AutoShape 18"/>
          <p:cNvCxnSpPr>
            <a:cxnSpLocks noChangeShapeType="1"/>
            <a:stCxn id="44038" idx="2"/>
            <a:endCxn id="44037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44052" name="AutoShape 19"/>
          <p:cNvCxnSpPr>
            <a:cxnSpLocks noChangeShapeType="1"/>
            <a:stCxn id="44037" idx="5"/>
            <a:endCxn id="44043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4053" name="AutoShape 20"/>
          <p:cNvCxnSpPr>
            <a:cxnSpLocks noChangeShapeType="1"/>
            <a:stCxn id="44038" idx="3"/>
            <a:endCxn id="44043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44054" name="AutoShape 21"/>
          <p:cNvCxnSpPr>
            <a:cxnSpLocks noChangeShapeType="1"/>
            <a:stCxn id="44038" idx="4"/>
            <a:endCxn id="44039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44055" name="AutoShape 22"/>
          <p:cNvCxnSpPr>
            <a:cxnSpLocks noChangeShapeType="1"/>
            <a:stCxn id="44039" idx="2"/>
            <a:endCxn id="44040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44056" name="AutoShape 23"/>
          <p:cNvCxnSpPr>
            <a:cxnSpLocks noChangeShapeType="1"/>
            <a:stCxn id="44043" idx="3"/>
            <a:endCxn id="44040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</p:cxnSp>
      <p:sp>
        <p:nvSpPr>
          <p:cNvPr id="44057" name="Line 24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8" name="Text Box 25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44059" name="Oval 26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44060" name="Text Box 27"/>
          <p:cNvSpPr txBox="1">
            <a:spLocks noChangeArrowheads="1"/>
          </p:cNvSpPr>
          <p:nvPr/>
        </p:nvSpPr>
        <p:spPr bwMode="auto">
          <a:xfrm>
            <a:off x="223838" y="5791200"/>
            <a:ext cx="15287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Tree edges</a:t>
            </a:r>
          </a:p>
        </p:txBody>
      </p:sp>
      <p:sp>
        <p:nvSpPr>
          <p:cNvPr id="44061" name="Text Box 28"/>
          <p:cNvSpPr txBox="1">
            <a:spLocks noChangeArrowheads="1"/>
          </p:cNvSpPr>
          <p:nvPr/>
        </p:nvSpPr>
        <p:spPr bwMode="auto">
          <a:xfrm>
            <a:off x="1828800" y="5791200"/>
            <a:ext cx="159702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Back edges</a:t>
            </a:r>
          </a:p>
        </p:txBody>
      </p:sp>
      <p:sp>
        <p:nvSpPr>
          <p:cNvPr id="44062" name="Text Box 29"/>
          <p:cNvSpPr txBox="1">
            <a:spLocks noChangeArrowheads="1"/>
          </p:cNvSpPr>
          <p:nvPr/>
        </p:nvSpPr>
        <p:spPr bwMode="auto">
          <a:xfrm>
            <a:off x="3505200" y="5791200"/>
            <a:ext cx="2055813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  <a:latin typeface="Times New Roman" pitchFamily="18" charset="0"/>
              </a:rPr>
              <a:t>Forward edges</a:t>
            </a:r>
          </a:p>
        </p:txBody>
      </p:sp>
      <p:cxnSp>
        <p:nvCxnSpPr>
          <p:cNvPr id="44063" name="AutoShape 30"/>
          <p:cNvCxnSpPr>
            <a:cxnSpLocks noChangeShapeType="1"/>
            <a:stCxn id="44036" idx="5"/>
            <a:endCxn id="44040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</p:spPr>
      </p:cxnSp>
      <p:sp>
        <p:nvSpPr>
          <p:cNvPr id="44064" name="Text Box 31"/>
          <p:cNvSpPr txBox="1">
            <a:spLocks noChangeArrowheads="1"/>
          </p:cNvSpPr>
          <p:nvPr/>
        </p:nvSpPr>
        <p:spPr bwMode="auto">
          <a:xfrm>
            <a:off x="5638800" y="5791200"/>
            <a:ext cx="16668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Cross edges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80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DFS: Kinds of edges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DFS introduces an important distinction among edges in the original graph:</a:t>
            </a:r>
          </a:p>
          <a:p>
            <a:pPr lvl="1"/>
            <a:r>
              <a:rPr lang="en-US" i="1" smtClean="0">
                <a:solidFill>
                  <a:schemeClr val="tx2"/>
                </a:solidFill>
              </a:rPr>
              <a:t>Tree edge</a:t>
            </a:r>
            <a:r>
              <a:rPr lang="en-US" smtClean="0"/>
              <a:t>: encounter new (white) vertex </a:t>
            </a:r>
          </a:p>
          <a:p>
            <a:pPr lvl="1"/>
            <a:r>
              <a:rPr lang="en-US" i="1" smtClean="0">
                <a:solidFill>
                  <a:schemeClr val="tx2"/>
                </a:solidFill>
              </a:rPr>
              <a:t>Back edge</a:t>
            </a:r>
            <a:r>
              <a:rPr lang="en-US" smtClean="0"/>
              <a:t>: from descendent to ancestor</a:t>
            </a:r>
          </a:p>
          <a:p>
            <a:pPr lvl="1"/>
            <a:r>
              <a:rPr lang="en-US" i="1" smtClean="0">
                <a:solidFill>
                  <a:schemeClr val="tx2"/>
                </a:solidFill>
              </a:rPr>
              <a:t>Forward edge</a:t>
            </a:r>
            <a:r>
              <a:rPr lang="en-US" smtClean="0"/>
              <a:t>: from ancestor to descendent</a:t>
            </a:r>
          </a:p>
          <a:p>
            <a:pPr lvl="1"/>
            <a:r>
              <a:rPr lang="en-US" i="1" smtClean="0">
                <a:solidFill>
                  <a:schemeClr val="tx2"/>
                </a:solidFill>
              </a:rPr>
              <a:t>Cross edge</a:t>
            </a:r>
            <a:r>
              <a:rPr lang="en-US" smtClean="0"/>
              <a:t>: between a tree or subtrees</a:t>
            </a:r>
          </a:p>
          <a:p>
            <a:r>
              <a:rPr lang="en-US" smtClean="0"/>
              <a:t>Note: tree &amp; back edges are important; most algorithms don’t distinguish forward &amp; cross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81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about the edges</a:t>
            </a:r>
          </a:p>
        </p:txBody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Let (u,v) is an edge.</a:t>
            </a:r>
          </a:p>
          <a:p>
            <a:pPr lvl="1"/>
            <a:r>
              <a:rPr lang="en-US" smtClean="0"/>
              <a:t>If  (color[v] = WHITE)  then (u,v) is a tree edge</a:t>
            </a:r>
          </a:p>
          <a:p>
            <a:pPr lvl="1"/>
            <a:r>
              <a:rPr lang="en-US" smtClean="0"/>
              <a:t>If  (color[v] = GRAY)  then (u,v) is a back edge</a:t>
            </a:r>
          </a:p>
          <a:p>
            <a:pPr lvl="1"/>
            <a:r>
              <a:rPr lang="en-US" smtClean="0"/>
              <a:t>If  (color[v] = BLACK)  then (u,v) is a forward/cross edge</a:t>
            </a:r>
          </a:p>
          <a:p>
            <a:pPr lvl="2"/>
            <a:r>
              <a:rPr lang="en-US" smtClean="0"/>
              <a:t>Forward Edge: d[u]&lt;d[v]</a:t>
            </a:r>
          </a:p>
          <a:p>
            <a:pPr lvl="2"/>
            <a:r>
              <a:rPr lang="en-US" smtClean="0"/>
              <a:t>Cross Edge: 	    d[u]&gt;d[v]</a:t>
            </a:r>
          </a:p>
          <a:p>
            <a:pPr lvl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82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Depth-First Search - Timestamps</a:t>
            </a:r>
          </a:p>
        </p:txBody>
      </p:sp>
      <p:sp>
        <p:nvSpPr>
          <p:cNvPr id="47108" name="AutoShape 3"/>
          <p:cNvSpPr>
            <a:spLocks noChangeArrowheads="1"/>
          </p:cNvSpPr>
          <p:nvPr/>
        </p:nvSpPr>
        <p:spPr bwMode="auto">
          <a:xfrm>
            <a:off x="1447800" y="2362200"/>
            <a:ext cx="990600" cy="4572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3/6</a:t>
            </a:r>
          </a:p>
        </p:txBody>
      </p:sp>
      <p:sp>
        <p:nvSpPr>
          <p:cNvPr id="47109" name="AutoShape 4"/>
          <p:cNvSpPr>
            <a:spLocks noChangeArrowheads="1"/>
          </p:cNvSpPr>
          <p:nvPr/>
        </p:nvSpPr>
        <p:spPr bwMode="auto">
          <a:xfrm>
            <a:off x="3581400" y="3733800"/>
            <a:ext cx="990600" cy="4572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7/8</a:t>
            </a:r>
          </a:p>
        </p:txBody>
      </p:sp>
      <p:sp>
        <p:nvSpPr>
          <p:cNvPr id="47110" name="AutoShape 5"/>
          <p:cNvSpPr>
            <a:spLocks noChangeArrowheads="1"/>
          </p:cNvSpPr>
          <p:nvPr/>
        </p:nvSpPr>
        <p:spPr bwMode="auto">
          <a:xfrm>
            <a:off x="5638800" y="2362200"/>
            <a:ext cx="990600" cy="4572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1/10</a:t>
            </a:r>
          </a:p>
        </p:txBody>
      </p:sp>
      <p:sp>
        <p:nvSpPr>
          <p:cNvPr id="47111" name="AutoShape 6"/>
          <p:cNvSpPr>
            <a:spLocks noChangeArrowheads="1"/>
          </p:cNvSpPr>
          <p:nvPr/>
        </p:nvSpPr>
        <p:spPr bwMode="auto">
          <a:xfrm>
            <a:off x="3581400" y="2362200"/>
            <a:ext cx="990600" cy="4572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2/9</a:t>
            </a:r>
          </a:p>
        </p:txBody>
      </p:sp>
      <p:sp>
        <p:nvSpPr>
          <p:cNvPr id="47112" name="AutoShape 7"/>
          <p:cNvSpPr>
            <a:spLocks noChangeArrowheads="1"/>
          </p:cNvSpPr>
          <p:nvPr/>
        </p:nvSpPr>
        <p:spPr bwMode="auto">
          <a:xfrm>
            <a:off x="5638800" y="3733800"/>
            <a:ext cx="990600" cy="4572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12/13</a:t>
            </a:r>
          </a:p>
        </p:txBody>
      </p:sp>
      <p:sp>
        <p:nvSpPr>
          <p:cNvPr id="47113" name="AutoShape 8"/>
          <p:cNvSpPr>
            <a:spLocks noChangeArrowheads="1"/>
          </p:cNvSpPr>
          <p:nvPr/>
        </p:nvSpPr>
        <p:spPr bwMode="auto">
          <a:xfrm>
            <a:off x="1447800" y="3733800"/>
            <a:ext cx="990600" cy="4572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4/5</a:t>
            </a:r>
          </a:p>
        </p:txBody>
      </p:sp>
      <p:cxnSp>
        <p:nvCxnSpPr>
          <p:cNvPr id="47114" name="AutoShape 9"/>
          <p:cNvCxnSpPr>
            <a:cxnSpLocks noChangeShapeType="1"/>
            <a:stCxn id="47108" idx="6"/>
            <a:endCxn id="47111" idx="2"/>
          </p:cNvCxnSpPr>
          <p:nvPr/>
        </p:nvCxnSpPr>
        <p:spPr bwMode="auto">
          <a:xfrm>
            <a:off x="2438400" y="2590800"/>
            <a:ext cx="1143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47115" name="AutoShape 10"/>
          <p:cNvCxnSpPr>
            <a:cxnSpLocks noChangeShapeType="1"/>
            <a:stCxn id="47108" idx="4"/>
            <a:endCxn id="47113" idx="0"/>
          </p:cNvCxnSpPr>
          <p:nvPr/>
        </p:nvCxnSpPr>
        <p:spPr bwMode="auto">
          <a:xfrm>
            <a:off x="1943100" y="2819400"/>
            <a:ext cx="0" cy="914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116" name="AutoShape 11"/>
          <p:cNvCxnSpPr>
            <a:cxnSpLocks noChangeShapeType="1"/>
            <a:stCxn id="47111" idx="4"/>
            <a:endCxn id="47109" idx="0"/>
          </p:cNvCxnSpPr>
          <p:nvPr/>
        </p:nvCxnSpPr>
        <p:spPr bwMode="auto">
          <a:xfrm>
            <a:off x="4076700" y="2819400"/>
            <a:ext cx="0" cy="914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117" name="AutoShape 12"/>
          <p:cNvCxnSpPr>
            <a:cxnSpLocks noChangeShapeType="1"/>
            <a:stCxn id="47109" idx="2"/>
            <a:endCxn id="47113" idx="6"/>
          </p:cNvCxnSpPr>
          <p:nvPr/>
        </p:nvCxnSpPr>
        <p:spPr bwMode="auto">
          <a:xfrm flipH="1">
            <a:off x="2438400" y="3962400"/>
            <a:ext cx="1143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47118" name="AutoShape 13"/>
          <p:cNvCxnSpPr>
            <a:cxnSpLocks noChangeShapeType="1"/>
            <a:stCxn id="47113" idx="7"/>
            <a:endCxn id="47111" idx="3"/>
          </p:cNvCxnSpPr>
          <p:nvPr/>
        </p:nvCxnSpPr>
        <p:spPr bwMode="auto">
          <a:xfrm flipV="1">
            <a:off x="2293938" y="2752725"/>
            <a:ext cx="1431925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47119" name="AutoShape 14"/>
          <p:cNvCxnSpPr>
            <a:cxnSpLocks noChangeShapeType="1"/>
            <a:stCxn id="47110" idx="3"/>
            <a:endCxn id="47109" idx="7"/>
          </p:cNvCxnSpPr>
          <p:nvPr/>
        </p:nvCxnSpPr>
        <p:spPr bwMode="auto">
          <a:xfrm flipH="1">
            <a:off x="4427538" y="2752725"/>
            <a:ext cx="1355725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47120" name="Text Box 15"/>
          <p:cNvSpPr txBox="1">
            <a:spLocks noChangeArrowheads="1"/>
          </p:cNvSpPr>
          <p:nvPr/>
        </p:nvSpPr>
        <p:spPr bwMode="auto">
          <a:xfrm>
            <a:off x="1828800" y="19812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a</a:t>
            </a:r>
          </a:p>
        </p:txBody>
      </p:sp>
      <p:sp>
        <p:nvSpPr>
          <p:cNvPr id="47121" name="Text Box 16"/>
          <p:cNvSpPr txBox="1">
            <a:spLocks noChangeArrowheads="1"/>
          </p:cNvSpPr>
          <p:nvPr/>
        </p:nvSpPr>
        <p:spPr bwMode="auto">
          <a:xfrm>
            <a:off x="3962400" y="1981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b</a:t>
            </a:r>
          </a:p>
        </p:txBody>
      </p:sp>
      <p:sp>
        <p:nvSpPr>
          <p:cNvPr id="47122" name="Text Box 17"/>
          <p:cNvSpPr txBox="1">
            <a:spLocks noChangeArrowheads="1"/>
          </p:cNvSpPr>
          <p:nvPr/>
        </p:nvSpPr>
        <p:spPr bwMode="auto">
          <a:xfrm>
            <a:off x="6019800" y="198120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s</a:t>
            </a:r>
          </a:p>
        </p:txBody>
      </p:sp>
      <p:sp>
        <p:nvSpPr>
          <p:cNvPr id="47123" name="Text Box 18"/>
          <p:cNvSpPr txBox="1">
            <a:spLocks noChangeArrowheads="1"/>
          </p:cNvSpPr>
          <p:nvPr/>
        </p:nvSpPr>
        <p:spPr bwMode="auto">
          <a:xfrm>
            <a:off x="1828800" y="4114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d</a:t>
            </a:r>
          </a:p>
        </p:txBody>
      </p:sp>
      <p:sp>
        <p:nvSpPr>
          <p:cNvPr id="47124" name="Text Box 19"/>
          <p:cNvSpPr txBox="1">
            <a:spLocks noChangeArrowheads="1"/>
          </p:cNvSpPr>
          <p:nvPr/>
        </p:nvSpPr>
        <p:spPr bwMode="auto">
          <a:xfrm>
            <a:off x="4038600" y="41148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e</a:t>
            </a:r>
          </a:p>
        </p:txBody>
      </p:sp>
      <p:sp>
        <p:nvSpPr>
          <p:cNvPr id="47125" name="Text Box 20"/>
          <p:cNvSpPr txBox="1">
            <a:spLocks noChangeArrowheads="1"/>
          </p:cNvSpPr>
          <p:nvPr/>
        </p:nvSpPr>
        <p:spPr bwMode="auto">
          <a:xfrm>
            <a:off x="6096000" y="4114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f</a:t>
            </a:r>
          </a:p>
        </p:txBody>
      </p:sp>
      <p:sp>
        <p:nvSpPr>
          <p:cNvPr id="47126" name="Text Box 21"/>
          <p:cNvSpPr txBox="1">
            <a:spLocks noChangeArrowheads="1"/>
          </p:cNvSpPr>
          <p:nvPr/>
        </p:nvSpPr>
        <p:spPr bwMode="auto">
          <a:xfrm>
            <a:off x="2574925" y="28606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B</a:t>
            </a:r>
          </a:p>
        </p:txBody>
      </p:sp>
      <p:sp>
        <p:nvSpPr>
          <p:cNvPr id="47127" name="Text Box 22"/>
          <p:cNvSpPr txBox="1">
            <a:spLocks noChangeArrowheads="1"/>
          </p:cNvSpPr>
          <p:nvPr/>
        </p:nvSpPr>
        <p:spPr bwMode="auto">
          <a:xfrm>
            <a:off x="4784725" y="28606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F</a:t>
            </a:r>
          </a:p>
        </p:txBody>
      </p:sp>
      <p:sp>
        <p:nvSpPr>
          <p:cNvPr id="47128" name="AutoShape 23"/>
          <p:cNvSpPr>
            <a:spLocks noChangeArrowheads="1"/>
          </p:cNvSpPr>
          <p:nvPr/>
        </p:nvSpPr>
        <p:spPr bwMode="auto">
          <a:xfrm>
            <a:off x="7620000" y="2362200"/>
            <a:ext cx="990600" cy="4572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11/16</a:t>
            </a:r>
          </a:p>
        </p:txBody>
      </p:sp>
      <p:sp>
        <p:nvSpPr>
          <p:cNvPr id="47129" name="AutoShape 24"/>
          <p:cNvSpPr>
            <a:spLocks noChangeArrowheads="1"/>
          </p:cNvSpPr>
          <p:nvPr/>
        </p:nvSpPr>
        <p:spPr bwMode="auto">
          <a:xfrm>
            <a:off x="7620000" y="3733800"/>
            <a:ext cx="990600" cy="4572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14/15</a:t>
            </a:r>
          </a:p>
        </p:txBody>
      </p:sp>
      <p:cxnSp>
        <p:nvCxnSpPr>
          <p:cNvPr id="47130" name="AutoShape 25"/>
          <p:cNvCxnSpPr>
            <a:cxnSpLocks noChangeShapeType="1"/>
            <a:stCxn id="47128" idx="4"/>
            <a:endCxn id="47129" idx="0"/>
          </p:cNvCxnSpPr>
          <p:nvPr/>
        </p:nvCxnSpPr>
        <p:spPr bwMode="auto">
          <a:xfrm>
            <a:off x="8115300" y="2819400"/>
            <a:ext cx="0" cy="914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7131" name="Text Box 26"/>
          <p:cNvSpPr txBox="1">
            <a:spLocks noChangeArrowheads="1"/>
          </p:cNvSpPr>
          <p:nvPr/>
        </p:nvSpPr>
        <p:spPr bwMode="auto">
          <a:xfrm>
            <a:off x="8001000" y="19812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c</a:t>
            </a:r>
          </a:p>
        </p:txBody>
      </p:sp>
      <p:sp>
        <p:nvSpPr>
          <p:cNvPr id="47132" name="Text Box 27"/>
          <p:cNvSpPr txBox="1">
            <a:spLocks noChangeArrowheads="1"/>
          </p:cNvSpPr>
          <p:nvPr/>
        </p:nvSpPr>
        <p:spPr bwMode="auto">
          <a:xfrm>
            <a:off x="8077200" y="4114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g</a:t>
            </a:r>
          </a:p>
        </p:txBody>
      </p:sp>
      <p:sp>
        <p:nvSpPr>
          <p:cNvPr id="47133" name="Text Box 28"/>
          <p:cNvSpPr txBox="1">
            <a:spLocks noChangeArrowheads="1"/>
          </p:cNvSpPr>
          <p:nvPr/>
        </p:nvSpPr>
        <p:spPr bwMode="auto">
          <a:xfrm>
            <a:off x="2879725" y="40036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C</a:t>
            </a:r>
          </a:p>
        </p:txBody>
      </p:sp>
      <p:cxnSp>
        <p:nvCxnSpPr>
          <p:cNvPr id="47134" name="AutoShape 29"/>
          <p:cNvCxnSpPr>
            <a:cxnSpLocks noChangeShapeType="1"/>
            <a:stCxn id="47110" idx="2"/>
            <a:endCxn id="47111" idx="6"/>
          </p:cNvCxnSpPr>
          <p:nvPr/>
        </p:nvCxnSpPr>
        <p:spPr bwMode="auto">
          <a:xfrm flipH="1">
            <a:off x="4572000" y="2590800"/>
            <a:ext cx="1066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135" name="AutoShape 30"/>
          <p:cNvCxnSpPr>
            <a:cxnSpLocks noChangeShapeType="1"/>
            <a:stCxn id="47128" idx="3"/>
            <a:endCxn id="47112" idx="7"/>
          </p:cNvCxnSpPr>
          <p:nvPr/>
        </p:nvCxnSpPr>
        <p:spPr bwMode="auto">
          <a:xfrm flipH="1">
            <a:off x="6484938" y="2752725"/>
            <a:ext cx="1279525" cy="10477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136" name="AutoShape 31"/>
          <p:cNvCxnSpPr>
            <a:cxnSpLocks noChangeShapeType="1"/>
            <a:stCxn id="47112" idx="2"/>
            <a:endCxn id="47109" idx="6"/>
          </p:cNvCxnSpPr>
          <p:nvPr/>
        </p:nvCxnSpPr>
        <p:spPr bwMode="auto">
          <a:xfrm flipH="1">
            <a:off x="4572000" y="3962400"/>
            <a:ext cx="1066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47137" name="Text Box 32"/>
          <p:cNvSpPr txBox="1">
            <a:spLocks noChangeArrowheads="1"/>
          </p:cNvSpPr>
          <p:nvPr/>
        </p:nvSpPr>
        <p:spPr bwMode="auto">
          <a:xfrm>
            <a:off x="5181600" y="3962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C</a:t>
            </a:r>
          </a:p>
        </p:txBody>
      </p:sp>
      <p:cxnSp>
        <p:nvCxnSpPr>
          <p:cNvPr id="47138" name="AutoShape 33"/>
          <p:cNvCxnSpPr>
            <a:cxnSpLocks noChangeShapeType="1"/>
            <a:stCxn id="47112" idx="0"/>
            <a:endCxn id="47110" idx="4"/>
          </p:cNvCxnSpPr>
          <p:nvPr/>
        </p:nvCxnSpPr>
        <p:spPr bwMode="auto">
          <a:xfrm flipV="1">
            <a:off x="6134100" y="2819400"/>
            <a:ext cx="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47139" name="Text Box 34"/>
          <p:cNvSpPr txBox="1">
            <a:spLocks noChangeArrowheads="1"/>
          </p:cNvSpPr>
          <p:nvPr/>
        </p:nvSpPr>
        <p:spPr bwMode="auto">
          <a:xfrm>
            <a:off x="6172200" y="2971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C</a:t>
            </a:r>
          </a:p>
        </p:txBody>
      </p:sp>
      <p:cxnSp>
        <p:nvCxnSpPr>
          <p:cNvPr id="47140" name="AutoShape 35"/>
          <p:cNvCxnSpPr>
            <a:cxnSpLocks noChangeShapeType="1"/>
            <a:stCxn id="47129" idx="2"/>
            <a:endCxn id="47112" idx="6"/>
          </p:cNvCxnSpPr>
          <p:nvPr/>
        </p:nvCxnSpPr>
        <p:spPr bwMode="auto">
          <a:xfrm flipH="1">
            <a:off x="6629400" y="39624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47141" name="Text Box 36"/>
          <p:cNvSpPr txBox="1">
            <a:spLocks noChangeArrowheads="1"/>
          </p:cNvSpPr>
          <p:nvPr/>
        </p:nvSpPr>
        <p:spPr bwMode="auto">
          <a:xfrm>
            <a:off x="7086600" y="3962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C</a:t>
            </a:r>
          </a:p>
        </p:txBody>
      </p:sp>
      <p:cxnSp>
        <p:nvCxnSpPr>
          <p:cNvPr id="47142" name="AutoShape 37"/>
          <p:cNvCxnSpPr>
            <a:cxnSpLocks noChangeShapeType="1"/>
            <a:stCxn id="47129" idx="7"/>
            <a:endCxn id="47128" idx="5"/>
          </p:cNvCxnSpPr>
          <p:nvPr/>
        </p:nvCxnSpPr>
        <p:spPr bwMode="auto">
          <a:xfrm flipV="1">
            <a:off x="8466138" y="2752725"/>
            <a:ext cx="0" cy="10477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47143" name="Text Box 38"/>
          <p:cNvSpPr txBox="1">
            <a:spLocks noChangeArrowheads="1"/>
          </p:cNvSpPr>
          <p:nvPr/>
        </p:nvSpPr>
        <p:spPr bwMode="auto">
          <a:xfrm>
            <a:off x="8534400" y="3124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E6831-A85A-40C4-92AF-B6F45EACC303}" type="slidenum">
              <a:rPr lang="zh-TW" altLang="en-US" smtClean="0"/>
              <a:pPr>
                <a:defRPr/>
              </a:pPr>
              <a:t>83</a:t>
            </a:fld>
            <a:endParaRPr lang="en-US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Depth-First Search - Timestamps</a:t>
            </a:r>
          </a:p>
        </p:txBody>
      </p:sp>
      <p:sp>
        <p:nvSpPr>
          <p:cNvPr id="48132" name="AutoShape 3"/>
          <p:cNvSpPr>
            <a:spLocks noChangeArrowheads="1"/>
          </p:cNvSpPr>
          <p:nvPr/>
        </p:nvSpPr>
        <p:spPr bwMode="auto">
          <a:xfrm>
            <a:off x="1066800" y="3962400"/>
            <a:ext cx="457200" cy="4572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a</a:t>
            </a:r>
          </a:p>
        </p:txBody>
      </p:sp>
      <p:sp>
        <p:nvSpPr>
          <p:cNvPr id="48133" name="AutoShape 4"/>
          <p:cNvSpPr>
            <a:spLocks noChangeArrowheads="1"/>
          </p:cNvSpPr>
          <p:nvPr/>
        </p:nvSpPr>
        <p:spPr bwMode="auto">
          <a:xfrm>
            <a:off x="3886200" y="3962400"/>
            <a:ext cx="457200" cy="4572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e</a:t>
            </a:r>
          </a:p>
        </p:txBody>
      </p:sp>
      <p:sp>
        <p:nvSpPr>
          <p:cNvPr id="48134" name="AutoShape 5"/>
          <p:cNvSpPr>
            <a:spLocks noChangeArrowheads="1"/>
          </p:cNvSpPr>
          <p:nvPr/>
        </p:nvSpPr>
        <p:spPr bwMode="auto">
          <a:xfrm>
            <a:off x="2895600" y="2057400"/>
            <a:ext cx="457200" cy="4572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s</a:t>
            </a:r>
          </a:p>
        </p:txBody>
      </p:sp>
      <p:sp>
        <p:nvSpPr>
          <p:cNvPr id="48135" name="AutoShape 6"/>
          <p:cNvSpPr>
            <a:spLocks noChangeArrowheads="1"/>
          </p:cNvSpPr>
          <p:nvPr/>
        </p:nvSpPr>
        <p:spPr bwMode="auto">
          <a:xfrm>
            <a:off x="2743200" y="3276600"/>
            <a:ext cx="457200" cy="4572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b</a:t>
            </a:r>
          </a:p>
        </p:txBody>
      </p:sp>
      <p:sp>
        <p:nvSpPr>
          <p:cNvPr id="48136" name="AutoShape 7"/>
          <p:cNvSpPr>
            <a:spLocks noChangeArrowheads="1"/>
          </p:cNvSpPr>
          <p:nvPr/>
        </p:nvSpPr>
        <p:spPr bwMode="auto">
          <a:xfrm>
            <a:off x="5181600" y="3276600"/>
            <a:ext cx="457200" cy="4572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f</a:t>
            </a:r>
          </a:p>
        </p:txBody>
      </p:sp>
      <p:sp>
        <p:nvSpPr>
          <p:cNvPr id="48137" name="AutoShape 8"/>
          <p:cNvSpPr>
            <a:spLocks noChangeArrowheads="1"/>
          </p:cNvSpPr>
          <p:nvPr/>
        </p:nvSpPr>
        <p:spPr bwMode="auto">
          <a:xfrm>
            <a:off x="1066800" y="5181600"/>
            <a:ext cx="457200" cy="4572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d</a:t>
            </a:r>
          </a:p>
        </p:txBody>
      </p:sp>
      <p:cxnSp>
        <p:nvCxnSpPr>
          <p:cNvPr id="48138" name="AutoShape 9"/>
          <p:cNvCxnSpPr>
            <a:cxnSpLocks noChangeShapeType="1"/>
            <a:stCxn id="48132" idx="6"/>
            <a:endCxn id="48135" idx="2"/>
          </p:cNvCxnSpPr>
          <p:nvPr/>
        </p:nvCxnSpPr>
        <p:spPr bwMode="auto">
          <a:xfrm flipV="1">
            <a:off x="1524000" y="3505200"/>
            <a:ext cx="1219200" cy="68580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  <a:tailEnd/>
          </a:ln>
        </p:spPr>
      </p:cxnSp>
      <p:cxnSp>
        <p:nvCxnSpPr>
          <p:cNvPr id="48139" name="AutoShape 10"/>
          <p:cNvCxnSpPr>
            <a:cxnSpLocks noChangeShapeType="1"/>
            <a:stCxn id="48132" idx="4"/>
            <a:endCxn id="48137" idx="0"/>
          </p:cNvCxnSpPr>
          <p:nvPr/>
        </p:nvCxnSpPr>
        <p:spPr bwMode="auto">
          <a:xfrm>
            <a:off x="1295400" y="4419600"/>
            <a:ext cx="0" cy="76200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48140" name="AutoShape 11"/>
          <p:cNvCxnSpPr>
            <a:cxnSpLocks noChangeShapeType="1"/>
            <a:stCxn id="48135" idx="6"/>
            <a:endCxn id="48133" idx="1"/>
          </p:cNvCxnSpPr>
          <p:nvPr/>
        </p:nvCxnSpPr>
        <p:spPr bwMode="auto">
          <a:xfrm>
            <a:off x="3200400" y="3505200"/>
            <a:ext cx="752475" cy="52387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48141" name="AutoShape 12"/>
          <p:cNvCxnSpPr>
            <a:cxnSpLocks noChangeShapeType="1"/>
            <a:stCxn id="48133" idx="2"/>
            <a:endCxn id="48137" idx="6"/>
          </p:cNvCxnSpPr>
          <p:nvPr/>
        </p:nvCxnSpPr>
        <p:spPr bwMode="auto">
          <a:xfrm flipH="1">
            <a:off x="1524000" y="4191000"/>
            <a:ext cx="2362200" cy="1219200"/>
          </a:xfrm>
          <a:prstGeom prst="straightConnector1">
            <a:avLst/>
          </a:prstGeom>
          <a:noFill/>
          <a:ln w="12700">
            <a:solidFill>
              <a:srgbClr val="008080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48142" name="AutoShape 13"/>
          <p:cNvCxnSpPr>
            <a:cxnSpLocks noChangeShapeType="1"/>
            <a:stCxn id="48137" idx="7"/>
            <a:endCxn id="48135" idx="3"/>
          </p:cNvCxnSpPr>
          <p:nvPr/>
        </p:nvCxnSpPr>
        <p:spPr bwMode="auto">
          <a:xfrm flipV="1">
            <a:off x="1457325" y="3667125"/>
            <a:ext cx="1352550" cy="1581150"/>
          </a:xfrm>
          <a:prstGeom prst="straightConnector1">
            <a:avLst/>
          </a:prstGeom>
          <a:noFill/>
          <a:ln w="9525">
            <a:solidFill>
              <a:srgbClr val="00CCFF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48143" name="AutoShape 14"/>
          <p:cNvCxnSpPr>
            <a:cxnSpLocks noChangeShapeType="1"/>
            <a:stCxn id="48134" idx="5"/>
            <a:endCxn id="48133" idx="0"/>
          </p:cNvCxnSpPr>
          <p:nvPr/>
        </p:nvCxnSpPr>
        <p:spPr bwMode="auto">
          <a:xfrm>
            <a:off x="3286125" y="2447925"/>
            <a:ext cx="828675" cy="1514475"/>
          </a:xfrm>
          <a:prstGeom prst="straightConnector1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48144" name="Text Box 15"/>
          <p:cNvSpPr txBox="1">
            <a:spLocks noChangeArrowheads="1"/>
          </p:cNvSpPr>
          <p:nvPr/>
        </p:nvSpPr>
        <p:spPr bwMode="auto">
          <a:xfrm>
            <a:off x="7620000" y="2286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B</a:t>
            </a:r>
          </a:p>
        </p:txBody>
      </p:sp>
      <p:sp>
        <p:nvSpPr>
          <p:cNvPr id="48145" name="Text Box 16"/>
          <p:cNvSpPr txBox="1">
            <a:spLocks noChangeArrowheads="1"/>
          </p:cNvSpPr>
          <p:nvPr/>
        </p:nvSpPr>
        <p:spPr bwMode="auto">
          <a:xfrm>
            <a:off x="3886200" y="3048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F</a:t>
            </a:r>
          </a:p>
        </p:txBody>
      </p:sp>
      <p:sp>
        <p:nvSpPr>
          <p:cNvPr id="48146" name="AutoShape 17"/>
          <p:cNvSpPr>
            <a:spLocks noChangeArrowheads="1"/>
          </p:cNvSpPr>
          <p:nvPr/>
        </p:nvSpPr>
        <p:spPr bwMode="auto">
          <a:xfrm>
            <a:off x="6477000" y="2057400"/>
            <a:ext cx="457200" cy="4572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c</a:t>
            </a:r>
          </a:p>
        </p:txBody>
      </p:sp>
      <p:sp>
        <p:nvSpPr>
          <p:cNvPr id="48147" name="AutoShape 18"/>
          <p:cNvSpPr>
            <a:spLocks noChangeArrowheads="1"/>
          </p:cNvSpPr>
          <p:nvPr/>
        </p:nvSpPr>
        <p:spPr bwMode="auto">
          <a:xfrm>
            <a:off x="7924800" y="3276600"/>
            <a:ext cx="457200" cy="4572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i="0">
                <a:latin typeface="Times New Roman" pitchFamily="18" charset="0"/>
              </a:rPr>
              <a:t>g</a:t>
            </a:r>
          </a:p>
        </p:txBody>
      </p:sp>
      <p:cxnSp>
        <p:nvCxnSpPr>
          <p:cNvPr id="48148" name="AutoShape 19"/>
          <p:cNvCxnSpPr>
            <a:cxnSpLocks noChangeShapeType="1"/>
            <a:stCxn id="48146" idx="5"/>
            <a:endCxn id="48147" idx="1"/>
          </p:cNvCxnSpPr>
          <p:nvPr/>
        </p:nvCxnSpPr>
        <p:spPr bwMode="auto">
          <a:xfrm>
            <a:off x="6867525" y="2447925"/>
            <a:ext cx="1123950" cy="89535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8149" name="Text Box 20"/>
          <p:cNvSpPr txBox="1">
            <a:spLocks noChangeArrowheads="1"/>
          </p:cNvSpPr>
          <p:nvPr/>
        </p:nvSpPr>
        <p:spPr bwMode="auto">
          <a:xfrm>
            <a:off x="2514600" y="495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C</a:t>
            </a:r>
          </a:p>
        </p:txBody>
      </p:sp>
      <p:cxnSp>
        <p:nvCxnSpPr>
          <p:cNvPr id="48150" name="AutoShape 21"/>
          <p:cNvCxnSpPr>
            <a:cxnSpLocks noChangeShapeType="1"/>
            <a:stCxn id="48134" idx="4"/>
            <a:endCxn id="48135" idx="0"/>
          </p:cNvCxnSpPr>
          <p:nvPr/>
        </p:nvCxnSpPr>
        <p:spPr bwMode="auto">
          <a:xfrm flipH="1">
            <a:off x="2971800" y="2514600"/>
            <a:ext cx="152400" cy="76200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48151" name="AutoShape 22"/>
          <p:cNvCxnSpPr>
            <a:cxnSpLocks noChangeShapeType="1"/>
            <a:stCxn id="48146" idx="3"/>
            <a:endCxn id="48136" idx="7"/>
          </p:cNvCxnSpPr>
          <p:nvPr/>
        </p:nvCxnSpPr>
        <p:spPr bwMode="auto">
          <a:xfrm flipH="1">
            <a:off x="5572125" y="2447925"/>
            <a:ext cx="971550" cy="89535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48152" name="AutoShape 23"/>
          <p:cNvCxnSpPr>
            <a:cxnSpLocks noChangeShapeType="1"/>
            <a:stCxn id="48136" idx="3"/>
            <a:endCxn id="48133" idx="7"/>
          </p:cNvCxnSpPr>
          <p:nvPr/>
        </p:nvCxnSpPr>
        <p:spPr bwMode="auto">
          <a:xfrm flipH="1">
            <a:off x="4276725" y="3667125"/>
            <a:ext cx="971550" cy="361950"/>
          </a:xfrm>
          <a:prstGeom prst="straightConnector1">
            <a:avLst/>
          </a:prstGeom>
          <a:noFill/>
          <a:ln w="12700">
            <a:solidFill>
              <a:srgbClr val="008080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48153" name="Text Box 24"/>
          <p:cNvSpPr txBox="1">
            <a:spLocks noChangeArrowheads="1"/>
          </p:cNvSpPr>
          <p:nvPr/>
        </p:nvSpPr>
        <p:spPr bwMode="auto">
          <a:xfrm>
            <a:off x="6629400" y="3581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C</a:t>
            </a:r>
          </a:p>
        </p:txBody>
      </p:sp>
      <p:cxnSp>
        <p:nvCxnSpPr>
          <p:cNvPr id="48154" name="AutoShape 25"/>
          <p:cNvCxnSpPr>
            <a:cxnSpLocks noChangeShapeType="1"/>
            <a:stCxn id="48136" idx="0"/>
            <a:endCxn id="48134" idx="6"/>
          </p:cNvCxnSpPr>
          <p:nvPr/>
        </p:nvCxnSpPr>
        <p:spPr bwMode="auto">
          <a:xfrm flipH="1" flipV="1">
            <a:off x="3352800" y="2286000"/>
            <a:ext cx="2057400" cy="990600"/>
          </a:xfrm>
          <a:prstGeom prst="straightConnector1">
            <a:avLst/>
          </a:prstGeom>
          <a:noFill/>
          <a:ln w="12700">
            <a:solidFill>
              <a:srgbClr val="008080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48155" name="Text Box 26"/>
          <p:cNvSpPr txBox="1">
            <a:spLocks noChangeArrowheads="1"/>
          </p:cNvSpPr>
          <p:nvPr/>
        </p:nvSpPr>
        <p:spPr bwMode="auto">
          <a:xfrm>
            <a:off x="4724400" y="3962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C</a:t>
            </a:r>
          </a:p>
        </p:txBody>
      </p:sp>
      <p:cxnSp>
        <p:nvCxnSpPr>
          <p:cNvPr id="48156" name="AutoShape 27"/>
          <p:cNvCxnSpPr>
            <a:cxnSpLocks noChangeShapeType="1"/>
            <a:stCxn id="48147" idx="2"/>
            <a:endCxn id="48136" idx="6"/>
          </p:cNvCxnSpPr>
          <p:nvPr/>
        </p:nvCxnSpPr>
        <p:spPr bwMode="auto">
          <a:xfrm flipH="1">
            <a:off x="5638800" y="3505200"/>
            <a:ext cx="2286000" cy="0"/>
          </a:xfrm>
          <a:prstGeom prst="straightConnector1">
            <a:avLst/>
          </a:prstGeom>
          <a:noFill/>
          <a:ln w="12700">
            <a:solidFill>
              <a:srgbClr val="008080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48157" name="Text Box 28"/>
          <p:cNvSpPr txBox="1">
            <a:spLocks noChangeArrowheads="1"/>
          </p:cNvSpPr>
          <p:nvPr/>
        </p:nvSpPr>
        <p:spPr bwMode="auto">
          <a:xfrm>
            <a:off x="4495800" y="2286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C</a:t>
            </a:r>
          </a:p>
        </p:txBody>
      </p:sp>
      <p:cxnSp>
        <p:nvCxnSpPr>
          <p:cNvPr id="48158" name="AutoShape 29"/>
          <p:cNvCxnSpPr>
            <a:cxnSpLocks noChangeShapeType="1"/>
            <a:stCxn id="48147" idx="0"/>
            <a:endCxn id="48146" idx="6"/>
          </p:cNvCxnSpPr>
          <p:nvPr/>
        </p:nvCxnSpPr>
        <p:spPr bwMode="auto">
          <a:xfrm flipH="1" flipV="1">
            <a:off x="6934200" y="2286000"/>
            <a:ext cx="1219200" cy="990600"/>
          </a:xfrm>
          <a:prstGeom prst="straightConnector1">
            <a:avLst/>
          </a:prstGeom>
          <a:noFill/>
          <a:ln w="9525">
            <a:solidFill>
              <a:srgbClr val="00CCFF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48159" name="Text Box 30"/>
          <p:cNvSpPr txBox="1">
            <a:spLocks noChangeArrowheads="1"/>
          </p:cNvSpPr>
          <p:nvPr/>
        </p:nvSpPr>
        <p:spPr bwMode="auto">
          <a:xfrm>
            <a:off x="1524000" y="4267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i="0">
                <a:latin typeface="Times New Roman" pitchFamily="18" charset="0"/>
              </a:rPr>
              <a:t>B</a:t>
            </a:r>
          </a:p>
        </p:txBody>
      </p:sp>
      <p:sp>
        <p:nvSpPr>
          <p:cNvPr id="48160" name="Line 31"/>
          <p:cNvSpPr>
            <a:spLocks noChangeShapeType="1"/>
          </p:cNvSpPr>
          <p:nvPr/>
        </p:nvSpPr>
        <p:spPr bwMode="auto">
          <a:xfrm>
            <a:off x="4495800" y="1752600"/>
            <a:ext cx="0" cy="3733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E6831-A85A-40C4-92AF-B6F45EACC303}" type="slidenum">
              <a:rPr lang="zh-TW" altLang="en-US" smtClean="0"/>
              <a:pPr>
                <a:defRPr/>
              </a:pPr>
              <a:t>84</a:t>
            </a:fld>
            <a:endParaRPr lang="en-US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Depth-First Search: Detect Edge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4038600" cy="5105400"/>
          </a:xfrm>
        </p:spPr>
        <p:txBody>
          <a:bodyPr/>
          <a:lstStyle/>
          <a:p>
            <a:pPr algn="ctr">
              <a:buFont typeface="Times New Roman" pitchFamily="18" charset="0"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800" b="1" smtClean="0">
                <a:latin typeface="Courier New" pitchFamily="49" charset="0"/>
              </a:rPr>
              <a:t>color[V], time, prev[V],d[V], f[V]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DFS(G) // where prog starts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for each vertex 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800" b="1" smtClean="0">
                <a:latin typeface="Courier New" pitchFamily="49" charset="0"/>
              </a:rPr>
              <a:t>u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  <a:endParaRPr lang="en-US" sz="1800" b="1" smtClean="0">
              <a:latin typeface="Courier New" pitchFamily="49" charset="0"/>
            </a:endParaRPr>
          </a:p>
        </p:txBody>
      </p:sp>
      <p:sp>
        <p:nvSpPr>
          <p:cNvPr id="4915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DFS_Visit(u)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color[u] = GREY;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d[u]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</a:rPr>
              <a:t>   for each v </a:t>
            </a:r>
            <a:r>
              <a:rPr lang="en-US" sz="1800" b="1" smtClean="0">
                <a:latin typeface="Courier New" pitchFamily="49" charset="0"/>
                <a:sym typeface="Symbol" pitchFamily="18" charset="2"/>
              </a:rPr>
              <a:t> Adj[u]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solidFill>
                  <a:srgbClr val="00B0F0"/>
                </a:solidFill>
                <a:latin typeface="Courier New" pitchFamily="49" charset="0"/>
                <a:sym typeface="Symbol" pitchFamily="18" charset="2"/>
              </a:rPr>
              <a:t>	detect edge type using “color[v]”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if(color[v] == WHITE){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		  prev[v]=u;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      DFS_Visit(v);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}}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   f[u] = time;</a:t>
            </a:r>
          </a:p>
          <a:p>
            <a:pPr>
              <a:buFont typeface="Times New Roman" pitchFamily="18" charset="0"/>
              <a:buNone/>
            </a:pPr>
            <a:r>
              <a:rPr lang="en-US" sz="1800" b="1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49158" name="Line 5"/>
          <p:cNvSpPr>
            <a:spLocks noChangeShapeType="1"/>
          </p:cNvSpPr>
          <p:nvPr/>
        </p:nvSpPr>
        <p:spPr bwMode="auto">
          <a:xfrm flipV="1">
            <a:off x="4495800" y="15240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9E689-62BF-4B79-8868-56A7F11FB834}" type="slidenum">
              <a:rPr lang="zh-TW" altLang="en-US" smtClean="0"/>
              <a:pPr>
                <a:defRPr/>
              </a:pPr>
              <a:t>85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DFS: Kinds Of Edges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Thm 22.10: </a:t>
            </a:r>
            <a:r>
              <a:rPr lang="en-US" smtClean="0">
                <a:solidFill>
                  <a:srgbClr val="00B050"/>
                </a:solidFill>
              </a:rPr>
              <a:t>If G is undirected, a DFS produces only tree and back edges</a:t>
            </a:r>
          </a:p>
          <a:p>
            <a:r>
              <a:rPr lang="en-US" smtClean="0"/>
              <a:t>Proof by contradiction:</a:t>
            </a:r>
          </a:p>
          <a:p>
            <a:pPr lvl="1"/>
            <a:r>
              <a:rPr lang="en-US" smtClean="0"/>
              <a:t>Assume there’s a forward edge</a:t>
            </a:r>
          </a:p>
          <a:p>
            <a:pPr lvl="2"/>
            <a:r>
              <a:rPr lang="en-US" smtClean="0"/>
              <a:t>But F? edge must actually be a </a:t>
            </a:r>
            <a:br>
              <a:rPr lang="en-US" smtClean="0"/>
            </a:br>
            <a:r>
              <a:rPr lang="en-US" smtClean="0"/>
              <a:t>back edge (</a:t>
            </a:r>
            <a:r>
              <a:rPr lang="en-US" i="1" smtClean="0">
                <a:solidFill>
                  <a:schemeClr val="accent1"/>
                </a:solidFill>
              </a:rPr>
              <a:t>why?</a:t>
            </a:r>
            <a:r>
              <a:rPr lang="en-US" smtClean="0"/>
              <a:t>)</a:t>
            </a:r>
          </a:p>
        </p:txBody>
      </p:sp>
      <p:sp>
        <p:nvSpPr>
          <p:cNvPr id="50181" name="Oval 4"/>
          <p:cNvSpPr>
            <a:spLocks noChangeArrowheads="1"/>
          </p:cNvSpPr>
          <p:nvPr/>
        </p:nvSpPr>
        <p:spPr bwMode="auto">
          <a:xfrm>
            <a:off x="7924800" y="27432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</a:p>
        </p:txBody>
      </p:sp>
      <p:sp>
        <p:nvSpPr>
          <p:cNvPr id="50182" name="Oval 5"/>
          <p:cNvSpPr>
            <a:spLocks noChangeArrowheads="1"/>
          </p:cNvSpPr>
          <p:nvPr/>
        </p:nvSpPr>
        <p:spPr bwMode="auto">
          <a:xfrm>
            <a:off x="7239000" y="41910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Oval 6"/>
          <p:cNvSpPr>
            <a:spLocks noChangeArrowheads="1"/>
          </p:cNvSpPr>
          <p:nvPr/>
        </p:nvSpPr>
        <p:spPr bwMode="auto">
          <a:xfrm>
            <a:off x="6553200" y="56388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0184" name="AutoShape 7"/>
          <p:cNvCxnSpPr>
            <a:cxnSpLocks noChangeShapeType="1"/>
            <a:stCxn id="50181" idx="3"/>
            <a:endCxn id="50182" idx="7"/>
          </p:cNvCxnSpPr>
          <p:nvPr/>
        </p:nvCxnSpPr>
        <p:spPr bwMode="auto">
          <a:xfrm flipH="1">
            <a:off x="7824788" y="3343275"/>
            <a:ext cx="200025" cy="9334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50185" name="AutoShape 8"/>
          <p:cNvCxnSpPr>
            <a:cxnSpLocks noChangeShapeType="1"/>
            <a:stCxn id="50182" idx="3"/>
            <a:endCxn id="50183" idx="7"/>
          </p:cNvCxnSpPr>
          <p:nvPr/>
        </p:nvCxnSpPr>
        <p:spPr bwMode="auto">
          <a:xfrm flipH="1">
            <a:off x="7138988" y="4791075"/>
            <a:ext cx="200025" cy="9334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50186" name="AutoShape 9"/>
          <p:cNvCxnSpPr>
            <a:cxnSpLocks noChangeShapeType="1"/>
            <a:stCxn id="50183" idx="1"/>
            <a:endCxn id="50181" idx="2"/>
          </p:cNvCxnSpPr>
          <p:nvPr/>
        </p:nvCxnSpPr>
        <p:spPr bwMode="auto">
          <a:xfrm rot="-5400000">
            <a:off x="5962650" y="3776663"/>
            <a:ext cx="2638425" cy="1257300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50187" name="Text Box 10"/>
          <p:cNvSpPr txBox="1">
            <a:spLocks noChangeArrowheads="1"/>
          </p:cNvSpPr>
          <p:nvPr/>
        </p:nvSpPr>
        <p:spPr bwMode="auto">
          <a:xfrm>
            <a:off x="6770688" y="3214688"/>
            <a:ext cx="4810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F?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86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DFS: Kinds Of Edges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Thm</a:t>
            </a:r>
            <a:r>
              <a:rPr lang="en-US" dirty="0" smtClean="0"/>
              <a:t> </a:t>
            </a:r>
            <a:r>
              <a:rPr lang="en-US" dirty="0" smtClean="0"/>
              <a:t>22.10: </a:t>
            </a:r>
            <a:r>
              <a:rPr lang="en-US" dirty="0" smtClean="0">
                <a:solidFill>
                  <a:srgbClr val="00B050"/>
                </a:solidFill>
              </a:rPr>
              <a:t>If G is undirected, a DFS produces only tree and back edges</a:t>
            </a:r>
          </a:p>
          <a:p>
            <a:r>
              <a:rPr lang="en-US" dirty="0" smtClean="0"/>
              <a:t>Proof by contradiction:</a:t>
            </a:r>
          </a:p>
          <a:p>
            <a:pPr lvl="1"/>
            <a:r>
              <a:rPr lang="en-US" dirty="0" smtClean="0"/>
              <a:t>Assume there’s a cross edge</a:t>
            </a:r>
          </a:p>
          <a:p>
            <a:pPr lvl="2"/>
            <a:r>
              <a:rPr lang="en-US" dirty="0" smtClean="0"/>
              <a:t>But C? edge cannot be cross:</a:t>
            </a:r>
          </a:p>
          <a:p>
            <a:pPr lvl="2"/>
            <a:r>
              <a:rPr lang="en-US" dirty="0" smtClean="0"/>
              <a:t>must be explored from one of the </a:t>
            </a:r>
            <a:br>
              <a:rPr lang="en-US" dirty="0" smtClean="0"/>
            </a:br>
            <a:r>
              <a:rPr lang="en-US" dirty="0" smtClean="0"/>
              <a:t>vertices it connects, becoming a tree</a:t>
            </a:r>
            <a:br>
              <a:rPr lang="en-US" dirty="0" smtClean="0"/>
            </a:br>
            <a:r>
              <a:rPr lang="en-US" dirty="0" smtClean="0"/>
              <a:t>vertex, before other vertex is explored</a:t>
            </a:r>
          </a:p>
          <a:p>
            <a:pPr lvl="2"/>
            <a:r>
              <a:rPr lang="en-US" dirty="0" smtClean="0"/>
              <a:t>So in fact the picture is wrong…both</a:t>
            </a:r>
            <a:br>
              <a:rPr lang="en-US" dirty="0" smtClean="0"/>
            </a:br>
            <a:r>
              <a:rPr lang="en-US" dirty="0" smtClean="0"/>
              <a:t>lower tree edges cannot in fact be</a:t>
            </a:r>
            <a:br>
              <a:rPr lang="en-US" dirty="0" smtClean="0"/>
            </a:br>
            <a:r>
              <a:rPr lang="en-US" dirty="0" smtClean="0"/>
              <a:t>tree edges</a:t>
            </a:r>
          </a:p>
        </p:txBody>
      </p:sp>
      <p:sp>
        <p:nvSpPr>
          <p:cNvPr id="51205" name="Oval 4"/>
          <p:cNvSpPr>
            <a:spLocks noChangeArrowheads="1"/>
          </p:cNvSpPr>
          <p:nvPr/>
        </p:nvSpPr>
        <p:spPr bwMode="auto">
          <a:xfrm>
            <a:off x="7391400" y="27432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</a:p>
        </p:txBody>
      </p:sp>
      <p:sp>
        <p:nvSpPr>
          <p:cNvPr id="51206" name="Oval 5"/>
          <p:cNvSpPr>
            <a:spLocks noChangeArrowheads="1"/>
          </p:cNvSpPr>
          <p:nvPr/>
        </p:nvSpPr>
        <p:spPr bwMode="auto">
          <a:xfrm>
            <a:off x="7391400" y="41148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1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51207" name="Oval 6"/>
          <p:cNvSpPr>
            <a:spLocks noChangeArrowheads="1"/>
          </p:cNvSpPr>
          <p:nvPr/>
        </p:nvSpPr>
        <p:spPr bwMode="auto">
          <a:xfrm>
            <a:off x="8305800" y="54864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1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51208" name="Oval 7"/>
          <p:cNvSpPr>
            <a:spLocks noChangeArrowheads="1"/>
          </p:cNvSpPr>
          <p:nvPr/>
        </p:nvSpPr>
        <p:spPr bwMode="auto">
          <a:xfrm>
            <a:off x="6553200" y="5486400"/>
            <a:ext cx="685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1">
              <a:solidFill>
                <a:schemeClr val="accent1"/>
              </a:solidFill>
              <a:latin typeface="Times New Roman" pitchFamily="18" charset="0"/>
            </a:endParaRPr>
          </a:p>
        </p:txBody>
      </p:sp>
      <p:cxnSp>
        <p:nvCxnSpPr>
          <p:cNvPr id="51209" name="AutoShape 8"/>
          <p:cNvCxnSpPr>
            <a:cxnSpLocks noChangeShapeType="1"/>
            <a:stCxn id="51205" idx="4"/>
            <a:endCxn id="51206" idx="0"/>
          </p:cNvCxnSpPr>
          <p:nvPr/>
        </p:nvCxnSpPr>
        <p:spPr bwMode="auto">
          <a:xfrm>
            <a:off x="7734300" y="3443288"/>
            <a:ext cx="0" cy="6572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51210" name="AutoShape 9"/>
          <p:cNvCxnSpPr>
            <a:cxnSpLocks noChangeShapeType="1"/>
            <a:stCxn id="51206" idx="5"/>
            <a:endCxn id="51207" idx="0"/>
          </p:cNvCxnSpPr>
          <p:nvPr/>
        </p:nvCxnSpPr>
        <p:spPr bwMode="auto">
          <a:xfrm>
            <a:off x="7977188" y="4714875"/>
            <a:ext cx="671512" cy="7572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51211" name="AutoShape 10"/>
          <p:cNvCxnSpPr>
            <a:cxnSpLocks noChangeShapeType="1"/>
            <a:stCxn id="51206" idx="3"/>
            <a:endCxn id="51208" idx="0"/>
          </p:cNvCxnSpPr>
          <p:nvPr/>
        </p:nvCxnSpPr>
        <p:spPr bwMode="auto">
          <a:xfrm flipH="1">
            <a:off x="6896100" y="4714875"/>
            <a:ext cx="595313" cy="7572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51212" name="AutoShape 11"/>
          <p:cNvCxnSpPr>
            <a:cxnSpLocks noChangeShapeType="1"/>
            <a:stCxn id="51207" idx="2"/>
            <a:endCxn id="51208" idx="6"/>
          </p:cNvCxnSpPr>
          <p:nvPr/>
        </p:nvCxnSpPr>
        <p:spPr bwMode="auto">
          <a:xfrm flipH="1">
            <a:off x="7253288" y="5829300"/>
            <a:ext cx="1038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51213" name="Text Box 12"/>
          <p:cNvSpPr txBox="1">
            <a:spLocks noChangeArrowheads="1"/>
          </p:cNvSpPr>
          <p:nvPr/>
        </p:nvSpPr>
        <p:spPr bwMode="auto">
          <a:xfrm>
            <a:off x="7608888" y="5805488"/>
            <a:ext cx="48101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C?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87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And Graph Cycles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Thm: </a:t>
            </a:r>
            <a:r>
              <a:rPr lang="en-US" smtClean="0">
                <a:solidFill>
                  <a:srgbClr val="00B050"/>
                </a:solidFill>
              </a:rPr>
              <a:t>An undirected graph is </a:t>
            </a:r>
            <a:r>
              <a:rPr lang="en-US" i="1" smtClean="0">
                <a:solidFill>
                  <a:srgbClr val="FF0000"/>
                </a:solidFill>
              </a:rPr>
              <a:t>acyclic</a:t>
            </a:r>
            <a:r>
              <a:rPr lang="en-US" smtClean="0">
                <a:solidFill>
                  <a:srgbClr val="00B050"/>
                </a:solidFill>
              </a:rPr>
              <a:t> iff a DFS yields no back edges</a:t>
            </a:r>
          </a:p>
          <a:p>
            <a:pPr lvl="1"/>
            <a:r>
              <a:rPr lang="en-US" smtClean="0"/>
              <a:t>If acyclic, no back edges (because a back edge implies a cycle</a:t>
            </a:r>
          </a:p>
          <a:p>
            <a:pPr lvl="1"/>
            <a:r>
              <a:rPr lang="en-US" smtClean="0"/>
              <a:t>If no back edges, acyclic</a:t>
            </a:r>
          </a:p>
          <a:p>
            <a:pPr lvl="2"/>
            <a:r>
              <a:rPr lang="en-US" smtClean="0"/>
              <a:t>No back edges implies only tree edges (</a:t>
            </a:r>
            <a:r>
              <a:rPr lang="en-US" i="1" smtClean="0">
                <a:solidFill>
                  <a:schemeClr val="accent1"/>
                </a:solidFill>
              </a:rPr>
              <a:t>Why?</a:t>
            </a:r>
            <a:r>
              <a:rPr lang="en-US" smtClean="0"/>
              <a:t>)</a:t>
            </a:r>
          </a:p>
          <a:p>
            <a:pPr lvl="2"/>
            <a:r>
              <a:rPr lang="en-US" smtClean="0"/>
              <a:t>Only tree edges implies we have a tree or a forest</a:t>
            </a:r>
          </a:p>
          <a:p>
            <a:pPr lvl="2"/>
            <a:r>
              <a:rPr lang="en-US" smtClean="0"/>
              <a:t>Which by definition is acyclic</a:t>
            </a:r>
          </a:p>
          <a:p>
            <a:r>
              <a:rPr lang="en-US" smtClean="0"/>
              <a:t>Thus, can run DFS to find whether a graph has a cycle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88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And Cycles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209800"/>
            <a:ext cx="4038600" cy="4648200"/>
          </a:xfrm>
        </p:spPr>
        <p:txBody>
          <a:bodyPr/>
          <a:lstStyle/>
          <a:p>
            <a:pPr algn="ctr">
              <a:buFont typeface="Times New Roman" pitchFamily="18" charset="0"/>
              <a:buNone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600" b="1" smtClean="0">
                <a:latin typeface="Courier New" pitchFamily="49" charset="0"/>
              </a:rPr>
              <a:t>color[V], time, prev[V],d[V], f[V]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DFS(G) // where prog starts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for each vertex u </a:t>
            </a:r>
            <a:r>
              <a:rPr lang="en-US" sz="1600" b="1" smtClean="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600" b="1" smtClean="0">
                <a:latin typeface="Courier New" pitchFamily="49" charset="0"/>
              </a:rPr>
              <a:t>u </a:t>
            </a:r>
            <a:r>
              <a:rPr lang="en-US" sz="1600" b="1" smtClean="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  <a:sym typeface="Symbol" pitchFamily="18" charset="2"/>
              </a:rPr>
              <a:t>}</a:t>
            </a:r>
            <a:endParaRPr lang="en-US" sz="1600" b="1" smtClean="0">
              <a:latin typeface="Courier New" pitchFamily="49" charset="0"/>
            </a:endParaRPr>
          </a:p>
        </p:txBody>
      </p:sp>
      <p:sp>
        <p:nvSpPr>
          <p:cNvPr id="5325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209800"/>
            <a:ext cx="4038600" cy="4343400"/>
          </a:xfrm>
        </p:spPr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DFS_Visit(u)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color[u] = GREY;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d[u] = time;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for each v </a:t>
            </a:r>
            <a:r>
              <a:rPr lang="en-US" sz="1600" b="1" smtClean="0">
                <a:latin typeface="Courier New" pitchFamily="49" charset="0"/>
                <a:sym typeface="Symbol" pitchFamily="18" charset="2"/>
              </a:rPr>
              <a:t> Adj[u]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  <a:sym typeface="Symbol" pitchFamily="18" charset="2"/>
              </a:rPr>
              <a:t>	   if (color[v]==WHITE){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  <a:sym typeface="Symbol" pitchFamily="18" charset="2"/>
              </a:rPr>
              <a:t>		  prev[v]=u;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  <a:sym typeface="Symbol" pitchFamily="18" charset="2"/>
              </a:rPr>
              <a:t>         DFS_Visit(v);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  <a:sym typeface="Symbol" pitchFamily="18" charset="2"/>
              </a:rPr>
              <a:t>      }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  <a:sym typeface="Symbol" pitchFamily="18" charset="2"/>
              </a:rPr>
              <a:t>}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  <a:sym typeface="Symbol" pitchFamily="18" charset="2"/>
              </a:rPr>
              <a:t>   f[u] = time;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53254" name="Line 5"/>
          <p:cNvSpPr>
            <a:spLocks noChangeShapeType="1"/>
          </p:cNvSpPr>
          <p:nvPr/>
        </p:nvSpPr>
        <p:spPr bwMode="auto">
          <a:xfrm flipV="1">
            <a:off x="4495800" y="21336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228600" y="2133600"/>
            <a:ext cx="3886200" cy="6858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Rectangle 7"/>
          <p:cNvSpPr>
            <a:spLocks noChangeArrowheads="1"/>
          </p:cNvSpPr>
          <p:nvPr/>
        </p:nvSpPr>
        <p:spPr bwMode="auto">
          <a:xfrm>
            <a:off x="304800" y="1524000"/>
            <a:ext cx="883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How would you modify the code to detect cycles?</a:t>
            </a:r>
          </a:p>
        </p:txBody>
      </p:sp>
      <p:sp>
        <p:nvSpPr>
          <p:cNvPr id="53257" name="Line 7"/>
          <p:cNvSpPr>
            <a:spLocks noChangeShapeType="1"/>
          </p:cNvSpPr>
          <p:nvPr/>
        </p:nvSpPr>
        <p:spPr bwMode="auto">
          <a:xfrm flipH="1">
            <a:off x="6172200" y="4648200"/>
            <a:ext cx="16002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9E689-62BF-4B79-8868-56A7F11FB834}" type="slidenum">
              <a:rPr lang="zh-TW" altLang="en-US" smtClean="0"/>
              <a:pPr>
                <a:defRPr/>
              </a:pPr>
              <a:t>89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Graph Representation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 marL="609600" indent="-609600"/>
            <a:r>
              <a:rPr lang="en-US" altLang="zh-CN" dirty="0" smtClean="0">
                <a:ea typeface="宋体" pitchFamily="2" charset="-122"/>
              </a:rPr>
              <a:t>Two popular computer representations of a graph.  Both represent the vertex set and the edge set, but in different ways.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dirty="0" smtClean="0">
                <a:ea typeface="宋体" pitchFamily="2" charset="-122"/>
              </a:rPr>
              <a:t>Adjacency Matrix</a:t>
            </a:r>
          </a:p>
          <a:p>
            <a:pPr marL="1371600" lvl="2" indent="-457200">
              <a:buFontTx/>
              <a:buNone/>
            </a:pPr>
            <a:r>
              <a:rPr lang="en-US" altLang="zh-CN" sz="2400" dirty="0" smtClean="0">
                <a:ea typeface="宋体" pitchFamily="2" charset="-122"/>
              </a:rPr>
              <a:t>Use a 2D matrix to represent the graph</a:t>
            </a:r>
          </a:p>
          <a:p>
            <a:pPr marL="990600" lvl="1" indent="-533400">
              <a:buFontTx/>
              <a:buAutoNum type="arabicPeriod"/>
            </a:pPr>
            <a:endParaRPr lang="en-US" altLang="zh-CN" dirty="0" smtClean="0">
              <a:ea typeface="宋体" pitchFamily="2" charset="-122"/>
            </a:endParaRPr>
          </a:p>
          <a:p>
            <a:pPr marL="990600" lvl="1" indent="-533400">
              <a:buFontTx/>
              <a:buAutoNum type="arabicPeriod"/>
            </a:pPr>
            <a:r>
              <a:rPr lang="en-US" altLang="zh-CN" dirty="0" smtClean="0">
                <a:ea typeface="宋体" pitchFamily="2" charset="-122"/>
              </a:rPr>
              <a:t>Adjacency List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</a:rPr>
              <a:t>Use a 1D array of linked lists (We will implement it using vector in </a:t>
            </a:r>
            <a:r>
              <a:rPr lang="en-US" altLang="zh-CN" sz="2400" dirty="0" err="1" smtClean="0">
                <a:ea typeface="宋体" pitchFamily="2" charset="-122"/>
              </a:rPr>
              <a:t>c++</a:t>
            </a:r>
            <a:r>
              <a:rPr lang="en-US" altLang="zh-CN" sz="2400" dirty="0" smtClean="0">
                <a:ea typeface="宋体" pitchFamily="2" charset="-122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And Cycles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209800"/>
            <a:ext cx="4038600" cy="4648200"/>
          </a:xfrm>
        </p:spPr>
        <p:txBody>
          <a:bodyPr/>
          <a:lstStyle/>
          <a:p>
            <a:pPr algn="ctr">
              <a:buFont typeface="Times New Roman" pitchFamily="18" charset="0"/>
              <a:buNone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lang="en-US" sz="1600" b="1" smtClean="0">
                <a:latin typeface="Courier New" pitchFamily="49" charset="0"/>
              </a:rPr>
              <a:t>color[V], time, prev[V],d[V], f[V]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DFS(G) // where prog starts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</a:rPr>
              <a:t>   for each vertex u </a:t>
            </a:r>
            <a:r>
              <a:rPr lang="en-US" sz="1600" b="1" smtClean="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lang="en-US" sz="1600" b="1" smtClean="0">
                <a:latin typeface="Courier New" pitchFamily="49" charset="0"/>
              </a:rPr>
              <a:t>u </a:t>
            </a:r>
            <a:r>
              <a:rPr lang="en-US" sz="1600" b="1" smtClean="0">
                <a:latin typeface="Courier New" pitchFamily="49" charset="0"/>
                <a:sym typeface="Symbol" pitchFamily="18" charset="2"/>
              </a:rPr>
              <a:t> V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>
              <a:buFont typeface="Times New Roman" pitchFamily="18" charset="0"/>
              <a:buNone/>
            </a:pPr>
            <a:r>
              <a:rPr lang="en-US" sz="1600" b="1" smtClean="0">
                <a:latin typeface="Courier New" pitchFamily="49" charset="0"/>
                <a:sym typeface="Symbol" pitchFamily="18" charset="2"/>
              </a:rPr>
              <a:t>}</a:t>
            </a:r>
            <a:endParaRPr lang="en-US" sz="1600" b="1" smtClean="0">
              <a:latin typeface="Courier New" pitchFamily="49" charset="0"/>
            </a:endParaRPr>
          </a:p>
        </p:txBody>
      </p:sp>
      <p:sp>
        <p:nvSpPr>
          <p:cNvPr id="5427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209800"/>
            <a:ext cx="4038600" cy="4343400"/>
          </a:xfrm>
        </p:spPr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sz="1600" b="1" dirty="0" err="1" smtClean="0">
                <a:latin typeface="Courier New" pitchFamily="49" charset="0"/>
              </a:rPr>
              <a:t>DFS_Visit</a:t>
            </a:r>
            <a:r>
              <a:rPr lang="en-US" sz="1600" b="1" dirty="0" smtClean="0">
                <a:latin typeface="Courier New" pitchFamily="49" charset="0"/>
              </a:rPr>
              <a:t>(u)</a:t>
            </a:r>
          </a:p>
          <a:p>
            <a:pPr>
              <a:buFont typeface="Times New Roman" pitchFamily="18" charset="0"/>
              <a:buNone/>
            </a:pP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>
              <a:buFont typeface="Times New Roman" pitchFamily="18" charset="0"/>
              <a:buNone/>
            </a:pPr>
            <a:r>
              <a:rPr lang="en-US" sz="1600" b="1" dirty="0" smtClean="0">
                <a:latin typeface="Courier New" pitchFamily="49" charset="0"/>
              </a:rPr>
              <a:t>   color[u] = GREY;</a:t>
            </a:r>
          </a:p>
          <a:p>
            <a:pPr>
              <a:buFont typeface="Times New Roman" pitchFamily="18" charset="0"/>
              <a:buNone/>
            </a:pPr>
            <a:r>
              <a:rPr lang="en-US" sz="1600" b="1" dirty="0" smtClean="0">
                <a:latin typeface="Courier New" pitchFamily="49" charset="0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600" b="1" dirty="0" smtClean="0">
                <a:latin typeface="Courier New" pitchFamily="49" charset="0"/>
              </a:rPr>
              <a:t>   d[u] = time;</a:t>
            </a:r>
          </a:p>
          <a:p>
            <a:pPr>
              <a:buFont typeface="Times New Roman" pitchFamily="18" charset="0"/>
              <a:buNone/>
            </a:pPr>
            <a:r>
              <a:rPr lang="en-US" sz="1600" b="1" dirty="0" smtClean="0">
                <a:latin typeface="Courier New" pitchFamily="49" charset="0"/>
              </a:rPr>
              <a:t>   for each v </a:t>
            </a:r>
            <a:r>
              <a:rPr lang="en-US" sz="1600" b="1" dirty="0" smtClean="0">
                <a:latin typeface="Courier New" pitchFamily="49" charset="0"/>
                <a:sym typeface="Symbol" pitchFamily="18" charset="2"/>
              </a:rPr>
              <a:t> </a:t>
            </a:r>
            <a:r>
              <a:rPr lang="en-US" sz="1600" b="1" dirty="0" err="1" smtClean="0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1600" b="1" dirty="0" smtClean="0">
                <a:latin typeface="Courier New" pitchFamily="49" charset="0"/>
                <a:sym typeface="Symbol" pitchFamily="18" charset="2"/>
              </a:rPr>
              <a:t>[u]</a:t>
            </a:r>
          </a:p>
          <a:p>
            <a:pPr>
              <a:buFont typeface="Times New Roman" pitchFamily="18" charset="0"/>
              <a:buNone/>
            </a:pPr>
            <a:r>
              <a:rPr lang="en-US" sz="1600" b="1" dirty="0" smtClean="0">
                <a:latin typeface="Courier New" pitchFamily="49" charset="0"/>
                <a:sym typeface="Symbol" pitchFamily="18" charset="2"/>
              </a:rPr>
              <a:t>   {</a:t>
            </a:r>
          </a:p>
          <a:p>
            <a:pPr>
              <a:buFont typeface="Times New Roman" pitchFamily="18" charset="0"/>
              <a:buNone/>
            </a:pPr>
            <a:r>
              <a:rPr lang="en-US" sz="1600" b="1" dirty="0" smtClean="0">
                <a:latin typeface="Courier New" pitchFamily="49" charset="0"/>
                <a:sym typeface="Symbol" pitchFamily="18" charset="2"/>
              </a:rPr>
              <a:t>	   if (color[v]==WHITE){</a:t>
            </a:r>
          </a:p>
          <a:p>
            <a:pPr>
              <a:buFont typeface="Times New Roman" pitchFamily="18" charset="0"/>
              <a:buNone/>
            </a:pPr>
            <a:r>
              <a:rPr lang="en-US" sz="1600" b="1" dirty="0" smtClean="0">
                <a:latin typeface="Courier New" pitchFamily="49" charset="0"/>
                <a:sym typeface="Symbol" pitchFamily="18" charset="2"/>
              </a:rPr>
              <a:t>		  </a:t>
            </a:r>
            <a:r>
              <a:rPr lang="en-US" sz="1600" b="1" dirty="0" err="1" smtClean="0">
                <a:latin typeface="Courier New" pitchFamily="49" charset="0"/>
                <a:sym typeface="Symbol" pitchFamily="18" charset="2"/>
              </a:rPr>
              <a:t>prev</a:t>
            </a:r>
            <a:r>
              <a:rPr lang="en-US" sz="1600" b="1" dirty="0" smtClean="0">
                <a:latin typeface="Courier New" pitchFamily="49" charset="0"/>
                <a:sym typeface="Symbol" pitchFamily="18" charset="2"/>
              </a:rPr>
              <a:t>[v]=u;</a:t>
            </a:r>
          </a:p>
          <a:p>
            <a:pPr>
              <a:buFont typeface="Times New Roman" pitchFamily="18" charset="0"/>
              <a:buNone/>
            </a:pPr>
            <a:r>
              <a:rPr lang="en-US" sz="1600" b="1" dirty="0" smtClean="0">
                <a:latin typeface="Courier New" pitchFamily="49" charset="0"/>
                <a:sym typeface="Symbol" pitchFamily="18" charset="2"/>
              </a:rPr>
              <a:t>         </a:t>
            </a:r>
            <a:r>
              <a:rPr lang="en-US" sz="1600" b="1" dirty="0" err="1" smtClean="0">
                <a:latin typeface="Courier New" pitchFamily="49" charset="0"/>
                <a:sym typeface="Symbol" pitchFamily="18" charset="2"/>
              </a:rPr>
              <a:t>DFS_Visit</a:t>
            </a:r>
            <a:r>
              <a:rPr lang="en-US" sz="1600" b="1" dirty="0" smtClean="0">
                <a:latin typeface="Courier New" pitchFamily="49" charset="0"/>
                <a:sym typeface="Symbol" pitchFamily="18" charset="2"/>
              </a:rPr>
              <a:t>(v);    } </a:t>
            </a:r>
          </a:p>
          <a:p>
            <a:pPr>
              <a:buFont typeface="Times New Roman" pitchFamily="18" charset="0"/>
              <a:buNone/>
            </a:pP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  <a:sym typeface="Symbol" pitchFamily="18" charset="2"/>
              </a:rPr>
              <a:t>	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  <a:sym typeface="Symbol" pitchFamily="18" charset="2"/>
              </a:rPr>
              <a:t>   else 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  <a:sym typeface="Symbol" pitchFamily="18" charset="2"/>
              </a:rPr>
              <a:t>{cycle exists;}</a:t>
            </a:r>
            <a:endParaRPr lang="en-US" sz="1600" b="1" dirty="0" smtClean="0"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sz="1600" b="1" dirty="0" smtClean="0">
                <a:latin typeface="Courier New" pitchFamily="49" charset="0"/>
                <a:sym typeface="Symbol" pitchFamily="18" charset="2"/>
              </a:rPr>
              <a:t>   }</a:t>
            </a:r>
          </a:p>
          <a:p>
            <a:pPr>
              <a:buFont typeface="Times New Roman" pitchFamily="18" charset="0"/>
              <a:buNone/>
            </a:pPr>
            <a:r>
              <a:rPr lang="en-US" sz="1600" b="1" dirty="0" smtClean="0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>
              <a:buFont typeface="Times New Roman" pitchFamily="18" charset="0"/>
              <a:buNone/>
            </a:pPr>
            <a:r>
              <a:rPr lang="en-US" sz="1600" b="1" dirty="0" smtClean="0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>
              <a:buFont typeface="Times New Roman" pitchFamily="18" charset="0"/>
              <a:buNone/>
            </a:pPr>
            <a:r>
              <a:rPr lang="en-US" sz="1600" b="1" dirty="0" smtClean="0">
                <a:latin typeface="Courier New" pitchFamily="49" charset="0"/>
                <a:sym typeface="Symbol" pitchFamily="18" charset="2"/>
              </a:rPr>
              <a:t>   f[u] = time;</a:t>
            </a:r>
          </a:p>
          <a:p>
            <a:pPr>
              <a:buFont typeface="Times New Roman" pitchFamily="18" charset="0"/>
              <a:buNone/>
            </a:pPr>
            <a:r>
              <a:rPr lang="en-US" sz="1600" b="1" dirty="0" smtClean="0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54278" name="Line 5"/>
          <p:cNvSpPr>
            <a:spLocks noChangeShapeType="1"/>
          </p:cNvSpPr>
          <p:nvPr/>
        </p:nvSpPr>
        <p:spPr bwMode="auto">
          <a:xfrm flipV="1">
            <a:off x="4495800" y="21336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228600" y="2133600"/>
            <a:ext cx="3886200" cy="685800"/>
          </a:xfrm>
          <a:prstGeom prst="rect">
            <a:avLst/>
          </a:prstGeom>
          <a:solidFill>
            <a:srgbClr val="66FF99">
              <a:alpha val="27058"/>
            </a:srgbClr>
          </a:solidFill>
          <a:ln w="38100" algn="ctr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Rectangle 7"/>
          <p:cNvSpPr>
            <a:spLocks noChangeArrowheads="1"/>
          </p:cNvSpPr>
          <p:nvPr/>
        </p:nvSpPr>
        <p:spPr bwMode="auto">
          <a:xfrm>
            <a:off x="304800" y="1524000"/>
            <a:ext cx="883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accent1"/>
                </a:solidFill>
              </a:rPr>
              <a:t>What will be the running time?</a:t>
            </a:r>
          </a:p>
        </p:txBody>
      </p:sp>
      <p:sp>
        <p:nvSpPr>
          <p:cNvPr id="54281" name="Line 7"/>
          <p:cNvSpPr>
            <a:spLocks noChangeShapeType="1"/>
          </p:cNvSpPr>
          <p:nvPr/>
        </p:nvSpPr>
        <p:spPr bwMode="auto">
          <a:xfrm flipH="1">
            <a:off x="6781800" y="4572000"/>
            <a:ext cx="16002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9E689-62BF-4B79-8868-56A7F11FB834}" type="slidenum">
              <a:rPr lang="zh-TW" altLang="en-US" smtClean="0"/>
              <a:pPr>
                <a:defRPr/>
              </a:pPr>
              <a:t>90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And Cycles</a:t>
            </a:r>
          </a:p>
        </p:txBody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1"/>
                </a:solidFill>
              </a:rPr>
              <a:t>What will be the running time for undirected graph to detect cycle?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/>
              <a:t>A</a:t>
            </a:r>
            <a:r>
              <a:rPr lang="en-US" dirty="0" smtClean="0"/>
              <a:t>: O(V+E)</a:t>
            </a:r>
          </a:p>
          <a:p>
            <a:r>
              <a:rPr lang="en-US" dirty="0" smtClean="0"/>
              <a:t>We can actually determine if cycles exist in O(V) time</a:t>
            </a:r>
          </a:p>
          <a:p>
            <a:pPr lvl="1"/>
            <a:r>
              <a:rPr lang="en-US" dirty="0" smtClean="0"/>
              <a:t>How??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91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And Cycles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1"/>
                </a:solidFill>
              </a:rPr>
              <a:t>What will be the running time for undirected graph to detect cycle?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A: O(V+E)</a:t>
            </a:r>
          </a:p>
          <a:p>
            <a:r>
              <a:rPr lang="en-US" dirty="0" smtClean="0"/>
              <a:t>We can actually determine if cycles exist in O(V) time:</a:t>
            </a:r>
          </a:p>
          <a:p>
            <a:pPr lvl="1"/>
            <a:r>
              <a:rPr lang="en-US" dirty="0" smtClean="0"/>
              <a:t>In an undirected acyclic forest, |E| </a:t>
            </a:r>
            <a:r>
              <a:rPr lang="en-US" dirty="0" smtClean="0">
                <a:sym typeface="Symbol" pitchFamily="18" charset="2"/>
              </a:rPr>
              <a:t> |V| - 1 </a:t>
            </a:r>
            <a:endParaRPr lang="en-US" dirty="0" smtClean="0"/>
          </a:p>
          <a:p>
            <a:pPr lvl="1"/>
            <a:r>
              <a:rPr lang="en-US" dirty="0" smtClean="0"/>
              <a:t>So count the edges: if ever see |V| distinct edges, must have seen a back edge along the way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92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And Cycles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smtClean="0">
                <a:solidFill>
                  <a:schemeClr val="accent1"/>
                </a:solidFill>
              </a:rPr>
              <a:t>What will be the running time for directed graph to detect cycle?</a:t>
            </a:r>
            <a:endParaRPr lang="en-US" smtClean="0">
              <a:solidFill>
                <a:schemeClr val="accent1"/>
              </a:solidFill>
            </a:endParaRPr>
          </a:p>
          <a:p>
            <a:r>
              <a:rPr lang="en-US" smtClean="0"/>
              <a:t>A: O(V+E)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93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on DFS</a:t>
            </a:r>
            <a:endParaRPr lang="en-US" dirty="0" smtClean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CLRS Chapter </a:t>
            </a:r>
            <a:r>
              <a:rPr lang="en-US" dirty="0" smtClean="0"/>
              <a:t>22 (Elementary Graph Algorithms)</a:t>
            </a:r>
          </a:p>
          <a:p>
            <a:r>
              <a:rPr lang="en-US" dirty="0" smtClean="0"/>
              <a:t>Exercise: (Page </a:t>
            </a:r>
            <a:endParaRPr lang="en-US" dirty="0" smtClean="0"/>
          </a:p>
          <a:p>
            <a:pPr lvl="1"/>
            <a:r>
              <a:rPr lang="en-US" dirty="0" smtClean="0"/>
              <a:t>22.3-5 –Detect edge using d[u], d[v], f[u], f[v]</a:t>
            </a:r>
          </a:p>
          <a:p>
            <a:pPr lvl="1"/>
            <a:r>
              <a:rPr lang="en-US" dirty="0" smtClean="0"/>
              <a:t>22.3-12 </a:t>
            </a:r>
            <a:r>
              <a:rPr lang="en-US" dirty="0" smtClean="0"/>
              <a:t>– Connected Component</a:t>
            </a:r>
          </a:p>
          <a:p>
            <a:pPr lvl="1"/>
            <a:r>
              <a:rPr lang="en-US" dirty="0" smtClean="0"/>
              <a:t>22.3-13 – Singly connected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94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applications of BFS and 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Topological Sort (Topic of Next Lecture)</a:t>
            </a:r>
          </a:p>
          <a:p>
            <a:r>
              <a:rPr lang="en-US" dirty="0" smtClean="0"/>
              <a:t>Euler Path (Topic of Next Lecture)</a:t>
            </a:r>
          </a:p>
          <a:p>
            <a:r>
              <a:rPr lang="en-US" dirty="0" smtClean="0"/>
              <a:t>Dictionary </a:t>
            </a:r>
            <a:r>
              <a:rPr lang="en-US" dirty="0" smtClean="0"/>
              <a:t>Search</a:t>
            </a:r>
          </a:p>
          <a:p>
            <a:r>
              <a:rPr lang="en-US" dirty="0" smtClean="0"/>
              <a:t>Mathematical </a:t>
            </a:r>
            <a:r>
              <a:rPr lang="en-US" dirty="0" smtClean="0"/>
              <a:t>Problem</a:t>
            </a:r>
          </a:p>
          <a:p>
            <a:r>
              <a:rPr lang="en-US" dirty="0"/>
              <a:t>Grid Traversal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95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 of </a:t>
            </a:r>
            <a:r>
              <a:rPr lang="en-US" dirty="0" smtClean="0"/>
              <a:t>State/Node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 describing a scenario</a:t>
            </a:r>
          </a:p>
          <a:p>
            <a:r>
              <a:rPr lang="en-US" dirty="0" smtClean="0"/>
              <a:t>Useless Parameters</a:t>
            </a:r>
          </a:p>
          <a:p>
            <a:pPr lvl="1"/>
            <a:r>
              <a:rPr lang="en-US" dirty="0" smtClean="0"/>
              <a:t>If value of the parameter change doesn’t affect the outcome</a:t>
            </a:r>
          </a:p>
          <a:p>
            <a:pPr lvl="1"/>
            <a:r>
              <a:rPr lang="en-US" dirty="0" smtClean="0"/>
              <a:t>If value of the parameter can be derived from other parameters</a:t>
            </a:r>
          </a:p>
          <a:p>
            <a:r>
              <a:rPr lang="en-US" dirty="0" smtClean="0"/>
              <a:t>Useful Parameter</a:t>
            </a:r>
          </a:p>
          <a:p>
            <a:pPr lvl="1"/>
            <a:r>
              <a:rPr lang="en-US" dirty="0" smtClean="0"/>
              <a:t>Not useless!!!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96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Problem, direction change takes time</a:t>
            </a:r>
          </a:p>
          <a:p>
            <a:r>
              <a:rPr lang="en-US" dirty="0" smtClean="0"/>
              <a:t>Grid Problem, blocks alternating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6823-A33C-4497-82F2-704665A7A443}" type="slidenum">
              <a:rPr lang="zh-TW" altLang="en-US" smtClean="0"/>
              <a:pPr>
                <a:defRPr/>
              </a:pPr>
              <a:t>97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518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5596</TotalTime>
  <Words>5373</Words>
  <Application>Microsoft Office PowerPoint</Application>
  <PresentationFormat>On-screen Show (4:3)</PresentationFormat>
  <Paragraphs>2113</Paragraphs>
  <Slides>97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97</vt:i4>
      </vt:variant>
    </vt:vector>
  </HeadingPairs>
  <TitlesOfParts>
    <vt:vector size="110" baseType="lpstr">
      <vt:lpstr>宋体</vt:lpstr>
      <vt:lpstr>Arial</vt:lpstr>
      <vt:lpstr>Calibri</vt:lpstr>
      <vt:lpstr>Comic Sans MS</vt:lpstr>
      <vt:lpstr>Courier New</vt:lpstr>
      <vt:lpstr>Monotype Sorts</vt:lpstr>
      <vt:lpstr>新細明體</vt:lpstr>
      <vt:lpstr>Symbol</vt:lpstr>
      <vt:lpstr>Times New Roman</vt:lpstr>
      <vt:lpstr>Wingdings</vt:lpstr>
      <vt:lpstr>Office Theme</vt:lpstr>
      <vt:lpstr>Bitmap Image</vt:lpstr>
      <vt:lpstr>Equation</vt:lpstr>
      <vt:lpstr>CSE 2201 Design and Analysis of Algorithms – I  Lecture 1 BFS &amp; DFS (Review)</vt:lpstr>
      <vt:lpstr>Complexity</vt:lpstr>
      <vt:lpstr>Time complexity</vt:lpstr>
      <vt:lpstr>Graph - Definition</vt:lpstr>
      <vt:lpstr>Definition</vt:lpstr>
      <vt:lpstr>Graph Variations</vt:lpstr>
      <vt:lpstr>Graph Variations</vt:lpstr>
      <vt:lpstr>Graphs</vt:lpstr>
      <vt:lpstr>Graph Representation</vt:lpstr>
      <vt:lpstr>Adjacency Matrix</vt:lpstr>
      <vt:lpstr>Simple Questions on Adjacency Matrix</vt:lpstr>
      <vt:lpstr>Adjacency List</vt:lpstr>
      <vt:lpstr>Adjacency Matrix Example</vt:lpstr>
      <vt:lpstr>Adjacency List Example</vt:lpstr>
      <vt:lpstr>Storage of Adjacency List</vt:lpstr>
      <vt:lpstr>Adjacency List vs. Matrix</vt:lpstr>
      <vt:lpstr>Path between Vertices</vt:lpstr>
      <vt:lpstr>Types of paths</vt:lpstr>
      <vt:lpstr>Path Examples</vt:lpstr>
      <vt:lpstr>Exercises on Graph</vt:lpstr>
      <vt:lpstr>Graph Traversal</vt:lpstr>
      <vt:lpstr>BFS and Shortest Path Problem</vt:lpstr>
      <vt:lpstr>Graph Searching</vt:lpstr>
      <vt:lpstr>Breadth-First Search</vt:lpstr>
      <vt:lpstr>Breadth-First Search</vt:lpstr>
      <vt:lpstr>Breadth-First Search: The Code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BFS: The Code (again)</vt:lpstr>
      <vt:lpstr>Breadth-First Search: Print Path</vt:lpstr>
      <vt:lpstr>Amortized Analysis</vt:lpstr>
      <vt:lpstr>BFS: Complexity</vt:lpstr>
      <vt:lpstr>Breadth-First Search: Properties</vt:lpstr>
      <vt:lpstr>Application of BFS</vt:lpstr>
      <vt:lpstr>Exercises on BFS</vt:lpstr>
      <vt:lpstr>Depth-First Search</vt:lpstr>
      <vt:lpstr>Depth-First Search</vt:lpstr>
      <vt:lpstr>DFS Additional Data Structures</vt:lpstr>
      <vt:lpstr>Depth-First Search: The Code</vt:lpstr>
      <vt:lpstr>Depth-First Search: The Code</vt:lpstr>
      <vt:lpstr>Depth-First Search: The Code</vt:lpstr>
      <vt:lpstr>Depth-First Search: The Code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Depth-First Search: The Code</vt:lpstr>
      <vt:lpstr>Depth-First Search: The Code</vt:lpstr>
      <vt:lpstr>Depth-First Search: The Code</vt:lpstr>
      <vt:lpstr>Depth-First Search: The Code</vt:lpstr>
      <vt:lpstr>Depth-First Sort Analysis</vt:lpstr>
      <vt:lpstr>DFS: Kinds of edges</vt:lpstr>
      <vt:lpstr>DFS Example</vt:lpstr>
      <vt:lpstr>DFS: Kinds of edges</vt:lpstr>
      <vt:lpstr>DFS Example</vt:lpstr>
      <vt:lpstr>DFS: Kinds of edges</vt:lpstr>
      <vt:lpstr>DFS Example</vt:lpstr>
      <vt:lpstr>DFS: Kinds of edges</vt:lpstr>
      <vt:lpstr>DFS Example</vt:lpstr>
      <vt:lpstr>DFS: Kinds of edges</vt:lpstr>
      <vt:lpstr>More about the edges</vt:lpstr>
      <vt:lpstr>Depth-First Search - Timestamps</vt:lpstr>
      <vt:lpstr>Depth-First Search - Timestamps</vt:lpstr>
      <vt:lpstr>Depth-First Search: Detect Edge</vt:lpstr>
      <vt:lpstr>DFS: Kinds Of Edges</vt:lpstr>
      <vt:lpstr>DFS: Kinds Of Edges</vt:lpstr>
      <vt:lpstr>DFS And Graph Cycles</vt:lpstr>
      <vt:lpstr>DFS And Cycles</vt:lpstr>
      <vt:lpstr>DFS And Cycles</vt:lpstr>
      <vt:lpstr>DFS And Cycles</vt:lpstr>
      <vt:lpstr>DFS And Cycles</vt:lpstr>
      <vt:lpstr>DFS And Cycles</vt:lpstr>
      <vt:lpstr>Exercises on DFS</vt:lpstr>
      <vt:lpstr>Some applications of BFS and DFS</vt:lpstr>
      <vt:lpstr>The idea of State/Node</vt:lpstr>
      <vt:lpstr>Example - States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and BFS</dc:title>
  <dc:subject>CSE-304: Design and Analysis of Algorithms</dc:subject>
  <dc:creator>Syed Monowar Hossain</dc:creator>
  <cp:lastModifiedBy>Hasnain Heickal</cp:lastModifiedBy>
  <cp:revision>491</cp:revision>
  <dcterms:created xsi:type="dcterms:W3CDTF">2005-09-13T14:58:53Z</dcterms:created>
  <dcterms:modified xsi:type="dcterms:W3CDTF">2018-07-10T01:51:35Z</dcterms:modified>
</cp:coreProperties>
</file>