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7" r:id="rId1"/>
  </p:sldMasterIdLst>
  <p:notesMasterIdLst>
    <p:notesMasterId r:id="rId10"/>
  </p:notesMasterIdLst>
  <p:handoutMasterIdLst>
    <p:handoutMasterId r:id="rId11"/>
  </p:handoutMasterIdLst>
  <p:sldIdLst>
    <p:sldId id="380" r:id="rId2"/>
    <p:sldId id="381" r:id="rId3"/>
    <p:sldId id="382" r:id="rId4"/>
    <p:sldId id="387" r:id="rId5"/>
    <p:sldId id="383" r:id="rId6"/>
    <p:sldId id="384" r:id="rId7"/>
    <p:sldId id="385" r:id="rId8"/>
    <p:sldId id="386" r:id="rId9"/>
  </p:sldIdLst>
  <p:sldSz cx="9144000" cy="6858000" type="screen4x3"/>
  <p:notesSz cx="6845300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CC9900"/>
    <a:srgbClr val="FF3300"/>
    <a:srgbClr val="3399FF"/>
    <a:srgbClr val="0000CC"/>
    <a:srgbClr val="FF33CC"/>
    <a:srgbClr val="99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Objects="1">
      <p:cViewPr varScale="1"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>
            <a:lvl1pPr>
              <a:defRPr sz="11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2" tIns="45707" rIns="91412" bIns="45707" numCol="1" anchor="t" anchorCtr="0" compatLnSpc="1">
            <a:prstTxWarp prst="textNoShape">
              <a:avLst/>
            </a:prstTxWarp>
          </a:bodyPr>
          <a:lstStyle>
            <a:lvl1pPr algn="r">
              <a:defRPr sz="11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2" tIns="45707" rIns="91412" bIns="45707" numCol="1" anchor="b" anchorCtr="0" compatLnSpc="1">
            <a:prstTxWarp prst="textNoShape">
              <a:avLst/>
            </a:prstTxWarp>
          </a:bodyPr>
          <a:lstStyle>
            <a:lvl1pPr>
              <a:defRPr sz="11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3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2" tIns="45707" rIns="91412" bIns="45707" numCol="1" anchor="b" anchorCtr="0" compatLnSpc="1">
            <a:prstTxWarp prst="textNoShape">
              <a:avLst/>
            </a:prstTxWarp>
          </a:bodyPr>
          <a:lstStyle>
            <a:lvl1pPr algn="r">
              <a:defRPr sz="1100" b="0"/>
            </a:lvl1pPr>
          </a:lstStyle>
          <a:p>
            <a:pPr>
              <a:defRPr/>
            </a:pPr>
            <a:fld id="{BC3DD763-9C10-41B5-B193-0C2053A55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74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12" tIns="45707" rIns="91412" bIns="45707" numCol="1" anchor="ctr" anchorCtr="0" compatLnSpc="1">
            <a:prstTxWarp prst="textNoShape">
              <a:avLst/>
            </a:prstTxWarp>
          </a:bodyPr>
          <a:lstStyle>
            <a:lvl1pPr>
              <a:defRPr sz="11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12" tIns="45707" rIns="91412" bIns="45707" numCol="1" anchor="ctr" anchorCtr="0" compatLnSpc="1">
            <a:prstTxWarp prst="textNoShape">
              <a:avLst/>
            </a:prstTxWarp>
          </a:bodyPr>
          <a:lstStyle>
            <a:lvl1pPr algn="r">
              <a:defRPr sz="11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44575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95800"/>
            <a:ext cx="5030787" cy="419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12" tIns="45707" rIns="91412" bIns="457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33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12" tIns="45707" rIns="91412" bIns="45707" numCol="1" anchor="b" anchorCtr="0" compatLnSpc="1">
            <a:prstTxWarp prst="textNoShape">
              <a:avLst/>
            </a:prstTxWarp>
          </a:bodyPr>
          <a:lstStyle>
            <a:lvl1pPr>
              <a:defRPr sz="11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9154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12" tIns="45707" rIns="91412" bIns="45707" numCol="1" anchor="b" anchorCtr="0" compatLnSpc="1">
            <a:prstTxWarp prst="textNoShape">
              <a:avLst/>
            </a:prstTxWarp>
          </a:bodyPr>
          <a:lstStyle>
            <a:lvl1pPr algn="r">
              <a:defRPr sz="1100" b="0"/>
            </a:lvl1pPr>
          </a:lstStyle>
          <a:p>
            <a:pPr>
              <a:defRPr/>
            </a:pPr>
            <a:fld id="{B68030BC-38B9-4ED3-B99A-0A2DAF32B0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954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984333-C3CD-424F-9CA6-14503BCBD9C6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9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BCA02B-522A-4FA1-8EF6-982B8729920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24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D9F9D-2134-4FB8-8763-980BA57E1C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09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9B26B-9CFD-44B0-ABC8-449E34DADA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291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277C2-698E-48A0-A5A7-379E4611A0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3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A1859-1B0B-4195-8516-0F55618365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18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D5560-C8F1-40EF-B912-B7DE2335118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11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9553F-C522-4FAC-ABAA-28E1FE3222C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1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2B115-8681-47E7-BE15-62C6392874D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37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0B870-7514-434B-9548-4126AEDC17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6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C38DC-65B9-4F70-828E-867294E703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75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0B44D-A119-4863-B159-4FBF61728C2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2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CS 477/677 - Lecture 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DCBA-1419-44B1-A5FD-8FE35F556A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1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eaLnBrk="1" hangingPunct="1">
              <a:defRPr/>
            </a:pPr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eaLnBrk="1" hangingPunct="1">
              <a:defRPr/>
            </a:pPr>
            <a:r>
              <a:rPr lang="en-US" b="0">
                <a:solidFill>
                  <a:srgbClr val="000000"/>
                </a:solidFill>
                <a:latin typeface="Arial" charset="0"/>
              </a:rPr>
              <a:t>CS 477/677 - Lecture 22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eaLnBrk="1" hangingPunct="1">
              <a:defRPr/>
            </a:pPr>
            <a:fld id="{81569F54-7CD4-4A46-BE66-E772D43669F7}" type="slidenum">
              <a:rPr lang="en-US" b="0">
                <a:solidFill>
                  <a:srgbClr val="000000"/>
                </a:solidFill>
                <a:latin typeface="Arial" charset="0"/>
              </a:rPr>
              <a:pPr eaLnBrk="1" hangingPunct="1">
                <a:defRPr/>
              </a:pPr>
              <a:t>‹#›</a:t>
            </a:fld>
            <a:endParaRPr lang="en-US" b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 b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91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32956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CSE 2202</a:t>
            </a:r>
            <a:br>
              <a:rPr lang="en-US" dirty="0" smtClean="0"/>
            </a:br>
            <a:r>
              <a:rPr lang="en-US" dirty="0" smtClean="0"/>
              <a:t>Design and Analysis of Algorithms – I </a:t>
            </a:r>
            <a:br>
              <a:rPr lang="en-US" dirty="0" smtClean="0"/>
            </a:br>
            <a:r>
              <a:rPr lang="en-US" b="1" dirty="0" smtClean="0"/>
              <a:t>Lecture 10</a:t>
            </a:r>
            <a:br>
              <a:rPr lang="en-US" b="1" dirty="0" smtClean="0"/>
            </a:br>
            <a:r>
              <a:rPr lang="en-US" b="1" dirty="0" smtClean="0"/>
              <a:t>Divide and Conquer - II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Hasnain Heickal</a:t>
            </a:r>
          </a:p>
          <a:p>
            <a:pPr>
              <a:defRPr/>
            </a:pPr>
            <a:r>
              <a:rPr lang="en-US" dirty="0" smtClean="0"/>
              <a:t>Assistant Professor</a:t>
            </a:r>
          </a:p>
          <a:p>
            <a:pPr>
              <a:defRPr/>
            </a:pPr>
            <a:r>
              <a:rPr lang="en-US" dirty="0" smtClean="0"/>
              <a:t>Department of CSE, University of Dhaka</a:t>
            </a:r>
          </a:p>
        </p:txBody>
      </p:sp>
    </p:spTree>
    <p:extLst>
      <p:ext uri="{BB962C8B-B14F-4D97-AF65-F5344CB8AC3E}">
        <p14:creationId xmlns:p14="http://schemas.microsoft.com/office/powerpoint/2010/main" val="647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Formula for D&amp;C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Coremen 4.5 (The Master Method)</a:t>
                </a:r>
              </a:p>
              <a:p>
                <a:pPr lvl="1"/>
                <a:r>
                  <a:rPr lang="en-US" dirty="0" smtClean="0"/>
                  <a:t>problem size = </a:t>
                </a:r>
                <a:r>
                  <a:rPr lang="en-US" b="1" i="1" dirty="0" smtClean="0"/>
                  <a:t>n </a:t>
                </a:r>
                <a:endParaRPr lang="en-US" b="1" i="1" dirty="0"/>
              </a:p>
              <a:p>
                <a:pPr lvl="1"/>
                <a:r>
                  <a:rPr lang="en-US" dirty="0" smtClean="0"/>
                  <a:t>Number of divided pieces  = </a:t>
                </a:r>
                <a:r>
                  <a:rPr lang="en-US" b="1" i="1" dirty="0" smtClean="0"/>
                  <a:t>a</a:t>
                </a:r>
              </a:p>
              <a:p>
                <a:pPr lvl="1"/>
                <a:r>
                  <a:rPr lang="en-US" dirty="0" smtClean="0"/>
                  <a:t>Size of each piece = </a:t>
                </a:r>
                <a:r>
                  <a:rPr lang="en-US" b="1" i="1" dirty="0" smtClean="0"/>
                  <a:t>n/b</a:t>
                </a:r>
              </a:p>
              <a:p>
                <a:pPr lvl="1"/>
                <a:r>
                  <a:rPr lang="en-US" dirty="0" smtClean="0"/>
                  <a:t>Combine complexity = </a:t>
                </a:r>
                <a:r>
                  <a:rPr lang="en-US" b="1" i="1" dirty="0" smtClean="0"/>
                  <a:t>n</a:t>
                </a:r>
                <a:r>
                  <a:rPr lang="el-GR" b="1" i="1" baseline="30000" dirty="0" smtClean="0"/>
                  <a:t>α</a:t>
                </a:r>
                <a:endParaRPr lang="en-US" b="1" i="1" baseline="30000" dirty="0" smtClean="0"/>
              </a:p>
              <a:p>
                <a:r>
                  <a:rPr lang="en-US" dirty="0" smtClean="0"/>
                  <a:t>General form for the recurrence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l-GR" sz="4800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el-GR" sz="4800" b="0" i="1" baseline="30000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A1859-1B0B-4195-8516-0F55618365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Formula for D&amp;C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0838" y="1214438"/>
                <a:ext cx="8229600" cy="5507037"/>
              </a:xfrm>
            </p:spPr>
            <p:txBody>
              <a:bodyPr/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sty m:val="p"/>
                        </m:rPr>
                        <a:rPr lang="el-GR" b="0" i="1" baseline="30000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Let </a:t>
                </a:r>
                <a:r>
                  <a:rPr lang="el-GR" b="1" i="1" dirty="0" smtClean="0"/>
                  <a:t>β</a:t>
                </a:r>
                <a:r>
                  <a:rPr lang="en-US" b="1" i="1" dirty="0" smtClean="0"/>
                  <a:t> = </a:t>
                </a:r>
                <a:r>
                  <a:rPr lang="en-US" b="1" i="1" dirty="0" err="1" smtClean="0"/>
                  <a:t>log</a:t>
                </a:r>
                <a:r>
                  <a:rPr lang="en-US" b="1" i="1" baseline="-25000" dirty="0" err="1" smtClean="0"/>
                  <a:t>b</a:t>
                </a:r>
                <a:r>
                  <a:rPr lang="en-US" b="1" i="1" dirty="0" err="1" smtClean="0"/>
                  <a:t>a</a:t>
                </a:r>
                <a:r>
                  <a:rPr lang="en-US" b="1" i="1" dirty="0" smtClean="0"/>
                  <a:t> </a:t>
                </a:r>
                <a:r>
                  <a:rPr lang="en-US" dirty="0" smtClean="0"/>
                  <a:t>then the solution </a:t>
                </a:r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400" i="1" baseline="3000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  <m:r>
                                <a:rPr lang="en-US" sz="2400" b="0" i="1" baseline="30000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sz="2400" b="1" i="1" dirty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m:rPr>
                                  <m:sty m:val="p"/>
                                </m:rPr>
                                <a:rPr lang="el-GR" sz="2400" b="1" i="1" dirty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400" b="1" i="1" baseline="30000" dirty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</m:d>
                              <m:r>
                                <a:rPr lang="en-US" sz="2400" b="0" i="1" baseline="30000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sz="2400" b="1" i="1" dirty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l-GR" sz="2400" b="1" i="1" dirty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400" i="1" baseline="3000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  <m:r>
                                    <a:rPr lang="en-US" sz="2400" b="0" i="1" baseline="3000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𝑙𝑜𝑔𝑛</m:t>
                                  </m:r>
                                </m:e>
                              </m:d>
                              <m:r>
                                <a:rPr lang="en-US" sz="2400" b="0" i="1" baseline="3000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sz="2400" b="1" i="1" dirty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l-GR" sz="2400" b="1" i="1" dirty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b="1" i="1" dirty="0" smtClean="0"/>
              </a:p>
              <a:p>
                <a:r>
                  <a:rPr lang="en-US" dirty="0" smtClean="0"/>
                  <a:t>Merge Sort, a = 2, b = 2, </a:t>
                </a:r>
                <a:r>
                  <a:rPr lang="el-GR" dirty="0" smtClean="0"/>
                  <a:t>β</a:t>
                </a:r>
                <a:r>
                  <a:rPr lang="en-US" dirty="0" smtClean="0"/>
                  <a:t> = log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2 = 1,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= 1.</a:t>
                </a:r>
              </a:p>
              <a:p>
                <a:pPr lvl="1"/>
                <a:r>
                  <a:rPr lang="el-GR" dirty="0" smtClean="0"/>
                  <a:t>Θ</a:t>
                </a:r>
                <a:r>
                  <a:rPr lang="en-US" dirty="0" smtClean="0"/>
                  <a:t>(n </a:t>
                </a:r>
                <a:r>
                  <a:rPr lang="en-US" dirty="0" err="1" smtClean="0"/>
                  <a:t>logn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Binary Search, a = 1, b = 2, </a:t>
                </a:r>
                <a:r>
                  <a:rPr lang="el-GR" dirty="0"/>
                  <a:t>β</a:t>
                </a:r>
                <a:r>
                  <a:rPr lang="en-US" dirty="0"/>
                  <a:t> = </a:t>
                </a:r>
                <a:r>
                  <a:rPr lang="en-US" dirty="0" smtClean="0"/>
                  <a:t>log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1 </a:t>
                </a:r>
                <a:r>
                  <a:rPr lang="en-US" dirty="0"/>
                  <a:t>= </a:t>
                </a:r>
                <a:r>
                  <a:rPr lang="en-US" dirty="0" smtClean="0"/>
                  <a:t>0, </a:t>
                </a:r>
                <a:r>
                  <a:rPr lang="el-GR" dirty="0"/>
                  <a:t>α</a:t>
                </a:r>
                <a:r>
                  <a:rPr lang="en-US" dirty="0"/>
                  <a:t> = </a:t>
                </a:r>
                <a:r>
                  <a:rPr lang="en-US" dirty="0" smtClean="0"/>
                  <a:t>0.</a:t>
                </a:r>
              </a:p>
              <a:p>
                <a:pPr lvl="1"/>
                <a:r>
                  <a:rPr lang="el-GR" dirty="0"/>
                  <a:t>Θ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logn</a:t>
                </a:r>
                <a:r>
                  <a:rPr lang="en-US" dirty="0"/>
                  <a:t>)</a:t>
                </a:r>
              </a:p>
              <a:p>
                <a:r>
                  <a:rPr lang="en-US" dirty="0" smtClean="0"/>
                  <a:t>Finding Max.</a:t>
                </a:r>
              </a:p>
              <a:p>
                <a:pPr lvl="1"/>
                <a:r>
                  <a:rPr lang="en-US" dirty="0" smtClean="0"/>
                  <a:t> </a:t>
                </a:r>
                <a:r>
                  <a:rPr lang="en-US" dirty="0"/>
                  <a:t>a = </a:t>
                </a:r>
                <a:r>
                  <a:rPr lang="en-US" dirty="0" smtClean="0"/>
                  <a:t>2, </a:t>
                </a:r>
                <a:r>
                  <a:rPr lang="en-US" dirty="0"/>
                  <a:t>b = 2, </a:t>
                </a:r>
                <a:r>
                  <a:rPr lang="el-GR" dirty="0"/>
                  <a:t>β</a:t>
                </a:r>
                <a:r>
                  <a:rPr lang="en-US" dirty="0"/>
                  <a:t> = </a:t>
                </a:r>
                <a:r>
                  <a:rPr lang="en-US" dirty="0" smtClean="0"/>
                  <a:t>log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2 </a:t>
                </a:r>
                <a:r>
                  <a:rPr lang="en-US" dirty="0"/>
                  <a:t>= </a:t>
                </a:r>
                <a:r>
                  <a:rPr lang="en-US" dirty="0" smtClean="0"/>
                  <a:t>1, </a:t>
                </a:r>
                <a:r>
                  <a:rPr lang="el-GR" dirty="0"/>
                  <a:t>α</a:t>
                </a:r>
                <a:r>
                  <a:rPr lang="en-US" dirty="0"/>
                  <a:t> = </a:t>
                </a:r>
                <a:r>
                  <a:rPr lang="en-US" dirty="0" smtClean="0"/>
                  <a:t>0. </a:t>
                </a:r>
                <a:r>
                  <a:rPr lang="el-GR" dirty="0" smtClean="0"/>
                  <a:t>Θ</a:t>
                </a:r>
                <a:r>
                  <a:rPr lang="en-US" dirty="0" smtClean="0"/>
                  <a:t>(n)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838" y="1214438"/>
                <a:ext cx="8229600" cy="5507037"/>
              </a:xfrm>
              <a:blipFill rotWithShape="0">
                <a:blip r:embed="rId2"/>
                <a:stretch>
                  <a:fillRect l="-1333" b="-1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A1859-1B0B-4195-8516-0F55618365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4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Two person moving together in constant speed, what is the closest, they will come.</a:t>
            </a:r>
          </a:p>
          <a:p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b</a:t>
            </a:r>
          </a:p>
          <a:p>
            <a:pPr lvl="1"/>
            <a:r>
              <a:rPr lang="en-US" dirty="0" smtClean="0"/>
              <a:t>alpha</a:t>
            </a:r>
          </a:p>
          <a:p>
            <a:pPr lvl="1"/>
            <a:r>
              <a:rPr lang="en-US" dirty="0" smtClean="0"/>
              <a:t>beta</a:t>
            </a:r>
          </a:p>
          <a:p>
            <a:r>
              <a:rPr lang="en-US" smtClean="0"/>
              <a:t>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A1859-1B0B-4195-8516-0F55618365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8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Multiplying two n-bit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Naïve approach</a:t>
            </a:r>
          </a:p>
          <a:p>
            <a:pPr lvl="1"/>
            <a:r>
              <a:rPr lang="el-GR" dirty="0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Divide and conquer approach</a:t>
            </a:r>
          </a:p>
          <a:p>
            <a:pPr lvl="1"/>
            <a:r>
              <a:rPr lang="en-US" dirty="0" smtClean="0"/>
              <a:t>Divide each integer into two halves of n/2 bits each</a:t>
            </a:r>
          </a:p>
          <a:p>
            <a:pPr marL="457200" lvl="1" indent="0">
              <a:buNone/>
            </a:pPr>
            <a:r>
              <a:rPr lang="en-US" dirty="0" smtClean="0"/>
              <a:t>A = A</a:t>
            </a:r>
            <a:r>
              <a:rPr lang="en-US" baseline="-25000" dirty="0" smtClean="0"/>
              <a:t>1</a:t>
            </a:r>
            <a:r>
              <a:rPr lang="en-US" dirty="0" smtClean="0"/>
              <a:t>2</a:t>
            </a:r>
            <a:r>
              <a:rPr lang="en-US" baseline="30000" dirty="0" smtClean="0"/>
              <a:t>n/2</a:t>
            </a:r>
            <a:r>
              <a:rPr lang="en-US" dirty="0" smtClean="0"/>
              <a:t> + A</a:t>
            </a:r>
            <a:r>
              <a:rPr lang="en-US" baseline="-25000" dirty="0" smtClean="0"/>
              <a:t>2</a:t>
            </a:r>
          </a:p>
          <a:p>
            <a:pPr marL="457200" lvl="1" indent="0">
              <a:buNone/>
            </a:pPr>
            <a:r>
              <a:rPr lang="en-US" dirty="0" smtClean="0"/>
              <a:t>B </a:t>
            </a:r>
            <a:r>
              <a:rPr lang="en-US" dirty="0"/>
              <a:t>= 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2</a:t>
            </a:r>
            <a:r>
              <a:rPr lang="en-US" baseline="30000" dirty="0" smtClean="0"/>
              <a:t>n/2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endParaRPr lang="en-US" baseline="-25000" dirty="0"/>
          </a:p>
          <a:p>
            <a:pPr marL="457200" lvl="1" indent="0">
              <a:buNone/>
            </a:pPr>
            <a:r>
              <a:rPr lang="en-US" dirty="0" smtClean="0"/>
              <a:t>A x B = (A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)2</a:t>
            </a:r>
            <a:r>
              <a:rPr lang="en-US" baseline="30000" dirty="0" smtClean="0"/>
              <a:t>n</a:t>
            </a:r>
            <a:r>
              <a:rPr lang="en-US" dirty="0" smtClean="0"/>
              <a:t> + (A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 + A</a:t>
            </a:r>
            <a:r>
              <a:rPr lang="en-US" baseline="-25000" dirty="0" smtClean="0"/>
              <a:t>2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)2</a:t>
            </a:r>
            <a:r>
              <a:rPr lang="en-US" baseline="30000" dirty="0" smtClean="0"/>
              <a:t>n/2</a:t>
            </a:r>
            <a:r>
              <a:rPr lang="en-US" dirty="0" smtClean="0"/>
              <a:t> + A</a:t>
            </a:r>
            <a:r>
              <a:rPr lang="en-US" baseline="-25000" dirty="0" smtClean="0"/>
              <a:t>2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So</a:t>
            </a:r>
            <a:r>
              <a:rPr lang="en-US" baseline="-25000" dirty="0" smtClean="0"/>
              <a:t> </a:t>
            </a:r>
            <a:r>
              <a:rPr lang="en-US" dirty="0" smtClean="0"/>
              <a:t>the original problem is divided into 4 sub-problems each with size n/2</a:t>
            </a:r>
          </a:p>
          <a:p>
            <a:r>
              <a:rPr lang="en-US" dirty="0" smtClean="0"/>
              <a:t>Combining requires O(n), since it can be done using addition and bit shift.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A1859-1B0B-4195-8516-0F55618365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1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Multiplying two n-bit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l-GR" i="1" baseline="3000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:r>
                  <a:rPr lang="el-GR" i="1" dirty="0"/>
                  <a:t>β</a:t>
                </a:r>
                <a:r>
                  <a:rPr lang="en-US" i="1" dirty="0"/>
                  <a:t> = </a:t>
                </a:r>
                <a:r>
                  <a:rPr lang="en-US" i="1" dirty="0" err="1" smtClean="0"/>
                  <a:t>log</a:t>
                </a:r>
                <a:r>
                  <a:rPr lang="en-US" i="1" baseline="-25000" dirty="0" err="1" smtClean="0"/>
                  <a:t>b</a:t>
                </a:r>
                <a:r>
                  <a:rPr lang="en-US" i="1" dirty="0" err="1" smtClean="0"/>
                  <a:t>a</a:t>
                </a:r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400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</m:d>
                              <m:r>
                                <a:rPr lang="en-US" sz="2400" i="1" baseline="30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m:rPr>
                                  <m:sty m:val="p"/>
                                </m:rPr>
                                <a:rPr lang="el-GR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400" b="1" i="1" baseline="30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</m:d>
                              <m:r>
                                <a:rPr lang="en-US" sz="2400" i="1" baseline="30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l-GR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400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  <m:r>
                                    <a:rPr lang="en-US" sz="2400" i="1" baseline="300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𝑙𝑜𝑔𝑛</m:t>
                                  </m:r>
                                </m:e>
                              </m:d>
                              <m:r>
                                <a:rPr lang="en-US" sz="2400" i="1" baseline="30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a:rPr 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l-GR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a = 4, b = 2, </a:t>
                </a:r>
                <a:r>
                  <a:rPr lang="el-GR" dirty="0" smtClean="0"/>
                  <a:t>α</a:t>
                </a:r>
                <a:r>
                  <a:rPr lang="en-US" dirty="0" smtClean="0"/>
                  <a:t> = 1, </a:t>
                </a:r>
                <a:r>
                  <a:rPr lang="el-GR" dirty="0" smtClean="0"/>
                  <a:t>β</a:t>
                </a:r>
                <a:r>
                  <a:rPr lang="en-US" dirty="0" smtClean="0"/>
                  <a:t> = log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4 = 2</a:t>
                </a:r>
              </a:p>
              <a:p>
                <a:pPr lvl="1"/>
                <a:r>
                  <a:rPr lang="en-US" dirty="0" smtClean="0"/>
                  <a:t>T(n) = </a:t>
                </a:r>
                <a:r>
                  <a:rPr lang="el-GR" dirty="0" smtClean="0"/>
                  <a:t>θ</a:t>
                </a:r>
                <a:r>
                  <a:rPr lang="en-US" dirty="0" smtClean="0"/>
                  <a:t>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A1859-1B0B-4195-8516-0F55618365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07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Multiplying two n-bit </a:t>
            </a:r>
            <a:r>
              <a:rPr lang="en-US" dirty="0" smtClean="0"/>
              <a:t>numbers</a:t>
            </a:r>
            <a:br>
              <a:rPr lang="en-US" dirty="0" smtClean="0"/>
            </a:br>
            <a:r>
              <a:rPr lang="en-US" dirty="0" smtClean="0"/>
              <a:t>Alternate 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= A</a:t>
            </a:r>
            <a:r>
              <a:rPr lang="en-US" baseline="-25000" dirty="0" smtClean="0"/>
              <a:t>1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= A</a:t>
            </a:r>
            <a:r>
              <a:rPr lang="en-US" baseline="-25000" dirty="0" smtClean="0"/>
              <a:t>2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P</a:t>
            </a:r>
            <a:r>
              <a:rPr lang="en-US" baseline="-25000" dirty="0" smtClean="0"/>
              <a:t>3</a:t>
            </a:r>
            <a:r>
              <a:rPr lang="en-US" dirty="0" smtClean="0"/>
              <a:t> = (A</a:t>
            </a:r>
            <a:r>
              <a:rPr lang="en-US" baseline="-25000" dirty="0" smtClean="0"/>
              <a:t>1</a:t>
            </a:r>
            <a:r>
              <a:rPr lang="en-US" dirty="0" smtClean="0"/>
              <a:t> + A</a:t>
            </a:r>
            <a:r>
              <a:rPr lang="en-US" baseline="-25000" dirty="0" smtClean="0"/>
              <a:t>2</a:t>
            </a:r>
            <a:r>
              <a:rPr lang="en-US" dirty="0" smtClean="0"/>
              <a:t>)(B</a:t>
            </a:r>
            <a:r>
              <a:rPr lang="en-US" baseline="-25000" dirty="0" smtClean="0"/>
              <a:t>1</a:t>
            </a:r>
            <a:r>
              <a:rPr lang="en-US" dirty="0" smtClean="0"/>
              <a:t> + B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x B = P</a:t>
            </a:r>
            <a:r>
              <a:rPr lang="en-US" baseline="-25000" dirty="0" smtClean="0"/>
              <a:t>1</a:t>
            </a:r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 + (P</a:t>
            </a:r>
            <a:r>
              <a:rPr lang="en-US" baseline="-25000" dirty="0" smtClean="0"/>
              <a:t>3</a:t>
            </a:r>
            <a:r>
              <a:rPr lang="en-US" dirty="0" smtClean="0"/>
              <a:t> – P</a:t>
            </a:r>
            <a:r>
              <a:rPr lang="en-US" baseline="-25000" dirty="0" smtClean="0"/>
              <a:t>1</a:t>
            </a:r>
            <a:r>
              <a:rPr lang="en-US" dirty="0" smtClean="0"/>
              <a:t> – P</a:t>
            </a:r>
            <a:r>
              <a:rPr lang="en-US" baseline="-25000" dirty="0" smtClean="0"/>
              <a:t>2</a:t>
            </a:r>
            <a:r>
              <a:rPr lang="en-US" dirty="0" smtClean="0"/>
              <a:t>)2</a:t>
            </a:r>
            <a:r>
              <a:rPr lang="en-US" baseline="30000" dirty="0" smtClean="0"/>
              <a:t>n/2</a:t>
            </a:r>
            <a:r>
              <a:rPr lang="en-US" dirty="0" smtClean="0"/>
              <a:t> + P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So now we have reduced the number of sub-problems to 3.</a:t>
            </a:r>
          </a:p>
          <a:p>
            <a:r>
              <a:rPr lang="en-US" dirty="0" smtClean="0"/>
              <a:t>As a = 3, b = 2,</a:t>
            </a:r>
            <a:r>
              <a:rPr lang="el-GR" dirty="0" smtClean="0"/>
              <a:t> </a:t>
            </a:r>
            <a:r>
              <a:rPr lang="el-GR" dirty="0"/>
              <a:t>α</a:t>
            </a:r>
            <a:r>
              <a:rPr lang="en-US" dirty="0"/>
              <a:t> = 1, </a:t>
            </a:r>
            <a:r>
              <a:rPr lang="el-GR" dirty="0"/>
              <a:t>β</a:t>
            </a:r>
            <a:r>
              <a:rPr lang="en-US" dirty="0"/>
              <a:t> = 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3 </a:t>
            </a:r>
            <a:r>
              <a:rPr lang="en-US" dirty="0"/>
              <a:t>= </a:t>
            </a:r>
            <a:r>
              <a:rPr lang="en-US" dirty="0" smtClean="0"/>
              <a:t>1.59</a:t>
            </a:r>
          </a:p>
          <a:p>
            <a:pPr lvl="1"/>
            <a:r>
              <a:rPr lang="en-US" dirty="0" smtClean="0"/>
              <a:t>T(n) = </a:t>
            </a:r>
            <a:r>
              <a:rPr lang="el-GR" dirty="0" smtClean="0"/>
              <a:t>θ</a:t>
            </a:r>
            <a:r>
              <a:rPr lang="en-US" dirty="0" smtClean="0"/>
              <a:t>(n</a:t>
            </a:r>
            <a:r>
              <a:rPr lang="en-US" baseline="30000" dirty="0" smtClean="0"/>
              <a:t>1.59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A1859-1B0B-4195-8516-0F55618365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8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at your 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Strassen’s Amazing Matrix Multiplication Algorithm.</a:t>
            </a:r>
          </a:p>
          <a:p>
            <a:pPr lvl="1"/>
            <a:r>
              <a:rPr lang="en-US" dirty="0" err="1" smtClean="0"/>
              <a:t>Coremen</a:t>
            </a:r>
            <a:r>
              <a:rPr lang="en-US" dirty="0" smtClean="0"/>
              <a:t> 4.2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6A1859-1B0B-4195-8516-0F55618365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8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14482</TotalTime>
  <Words>252</Words>
  <Application>Microsoft Office PowerPoint</Application>
  <PresentationFormat>On-screen Show (4:3)</PresentationFormat>
  <Paragraphs>65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Times New Roman</vt:lpstr>
      <vt:lpstr>Default Design</vt:lpstr>
      <vt:lpstr>CSE 2202 Design and Analysis of Algorithms – I  Lecture 10 Divide and Conquer - II</vt:lpstr>
      <vt:lpstr>General Formula for D&amp;C</vt:lpstr>
      <vt:lpstr>General Formula for D&amp;C</vt:lpstr>
      <vt:lpstr>Ternary Search</vt:lpstr>
      <vt:lpstr>Multiplying two n-bit numbers</vt:lpstr>
      <vt:lpstr>Multiplying two n-bit numbers</vt:lpstr>
      <vt:lpstr>Multiplying two n-bit numbers Alternate Way</vt:lpstr>
      <vt:lpstr>Read at your own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Types</dc:title>
  <dc:subject>CSE304 - Design &amp; Analysis of Algorithms</dc:subject>
  <dc:creator>Syed Monowar Hossain</dc:creator>
  <cp:lastModifiedBy>Hasnain Heickal</cp:lastModifiedBy>
  <cp:revision>1148</cp:revision>
  <cp:lastPrinted>1999-08-10T20:23:35Z</cp:lastPrinted>
  <dcterms:created xsi:type="dcterms:W3CDTF">1999-08-01T20:47:26Z</dcterms:created>
  <dcterms:modified xsi:type="dcterms:W3CDTF">2018-09-16T02:44:41Z</dcterms:modified>
</cp:coreProperties>
</file>