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143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2" cy="49371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14762" y="0"/>
            <a:ext cx="2919412" cy="49371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371012"/>
            <a:ext cx="2919412" cy="49371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32552144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0: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1: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12: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2: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13: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14: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4: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5: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6: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7: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7: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7: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8: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9: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9: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20: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0: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1: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1: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22: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2: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3: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23: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3: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8" name="Google Shape;338;p24: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4: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5: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5: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5: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6: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6: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7: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7: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8: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28: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29: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29: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0: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2" name="Google Shape;412;p30: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0: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1: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1: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6: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7: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8:notes"/>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txBox="1"/>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901700" y="739775"/>
            <a:ext cx="4932362" cy="37004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a:spLocks noGrp="1"/>
          </p:cNvSpPr>
          <p:nvPr>
            <p:ph type="pic" idx="2"/>
          </p:nvPr>
        </p:nvSpPr>
        <p:spPr>
          <a:xfrm>
            <a:off x="1792288" y="612775"/>
            <a:ext cx="5486400" cy="4114800"/>
          </a:xfrm>
          <a:prstGeom prst="rect">
            <a:avLst/>
          </a:prstGeom>
          <a:noFill/>
          <a:ln>
            <a:noFill/>
          </a:ln>
        </p:spPr>
      </p:sp>
      <p:sp>
        <p:nvSpPr>
          <p:cNvPr id="42" name="Google Shape;42;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1pPr>
            <a:lvl2pPr marL="0" marR="0" lvl="1"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2pPr>
            <a:lvl3pPr marL="0" marR="0" lvl="2"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3pPr>
            <a:lvl4pPr marL="0" marR="0" lvl="3"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4pPr>
            <a:lvl5pPr marL="0" marR="0" lvl="4"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5pPr>
            <a:lvl6pPr marL="0" marR="0" lvl="5"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6pPr>
            <a:lvl7pPr marL="0" marR="0" lvl="6"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7pPr>
            <a:lvl8pPr marL="0" marR="0" lvl="7"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8pPr>
            <a:lvl9pPr marL="0" marR="0" lvl="8" indent="0" algn="r">
              <a:lnSpc>
                <a:spcPct val="100000"/>
              </a:lnSpc>
              <a:spcBef>
                <a:spcPts val="0"/>
              </a:spcBef>
              <a:spcAft>
                <a:spcPts val="0"/>
              </a:spcAft>
              <a:buClr>
                <a:srgbClr val="898989"/>
              </a:buClr>
              <a:buSzPts val="1200"/>
              <a:buFont typeface="Verdana"/>
              <a:buNone/>
              <a:defRPr sz="1200" b="0" i="0" u="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1pPr>
            <a:lvl2pPr marL="0" marR="0" lvl="1" indent="0" algn="r" rtl="0">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2pPr>
            <a:lvl3pPr marL="0" marR="0" lvl="2" indent="0" algn="r" rtl="0">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3pPr>
            <a:lvl4pPr marL="0" marR="0" lvl="3" indent="0" algn="r" rtl="0">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4pPr>
            <a:lvl5pPr marL="0" marR="0" lvl="4" indent="0" algn="r" rtl="0">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5pPr>
            <a:lvl6pPr marL="0" marR="0" lvl="5" indent="0" algn="r" rtl="0">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6pPr>
            <a:lvl7pPr marL="0" marR="0" lvl="6" indent="0" algn="r" rtl="0">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7pPr>
            <a:lvl8pPr marL="0" marR="0" lvl="7" indent="0" algn="r" rtl="0">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8pPr>
            <a:lvl9pPr marL="0" marR="0" lvl="8" indent="0" algn="r" rtl="0">
              <a:lnSpc>
                <a:spcPct val="100000"/>
              </a:lnSpc>
              <a:spcBef>
                <a:spcPts val="0"/>
              </a:spcBef>
              <a:spcAft>
                <a:spcPts val="0"/>
              </a:spcAft>
              <a:buClr>
                <a:srgbClr val="898989"/>
              </a:buClr>
              <a:buSzPts val="1200"/>
              <a:buFont typeface="Verdana"/>
              <a:buNone/>
              <a:defRPr sz="1200" b="0" i="0" u="none" strike="noStrike" cap="none">
                <a:solidFill>
                  <a:srgbClr val="89898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481012" y="1905000"/>
            <a:ext cx="7877175" cy="17684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Lecture - 3</a:t>
            </a:r>
            <a:endParaRPr/>
          </a:p>
        </p:txBody>
      </p:sp>
      <p:sp>
        <p:nvSpPr>
          <p:cNvPr id="89" name="Google Shape;89;p13"/>
          <p:cNvSpPr txBox="1">
            <a:spLocks noGrp="1"/>
          </p:cNvSpPr>
          <p:nvPr>
            <p:ph type="subTitle" idx="1"/>
          </p:nvPr>
        </p:nvSpPr>
        <p:spPr>
          <a:xfrm>
            <a:off x="381000" y="3505200"/>
            <a:ext cx="8077200" cy="16002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3200" b="0" i="0" u="none">
                <a:solidFill>
                  <a:schemeClr val="dk1"/>
                </a:solidFill>
                <a:latin typeface="Cambria"/>
                <a:ea typeface="Cambria"/>
                <a:cs typeface="Cambria"/>
                <a:sym typeface="Cambria"/>
              </a:rPr>
              <a:t>Chapter 5: Series dc Circuits</a:t>
            </a:r>
            <a:endParaRPr/>
          </a:p>
          <a:p>
            <a:pPr marL="0" lvl="0" indent="0" algn="ctr" rtl="0">
              <a:lnSpc>
                <a:spcPct val="100000"/>
              </a:lnSpc>
              <a:spcBef>
                <a:spcPts val="640"/>
              </a:spcBef>
              <a:spcAft>
                <a:spcPts val="0"/>
              </a:spcAft>
              <a:buClr>
                <a:schemeClr val="dk1"/>
              </a:buClr>
              <a:buSzPts val="3200"/>
              <a:buNone/>
            </a:pPr>
            <a:r>
              <a:rPr lang="en-US" sz="3200" b="0" i="0" u="none">
                <a:solidFill>
                  <a:schemeClr val="dk1"/>
                </a:solidFill>
                <a:latin typeface="Cambria"/>
                <a:ea typeface="Cambria"/>
                <a:cs typeface="Cambria"/>
                <a:sym typeface="Cambria"/>
              </a:rPr>
              <a:t>(Part 1)</a:t>
            </a:r>
            <a:endParaRPr/>
          </a:p>
          <a:p>
            <a:pPr marL="0" lvl="0" indent="0" algn="ctr" rtl="0">
              <a:spcBef>
                <a:spcPts val="640"/>
              </a:spcBef>
              <a:spcAft>
                <a:spcPts val="0"/>
              </a:spcAft>
              <a:buClr>
                <a:srgbClr val="888888"/>
              </a:buClr>
              <a:buSzPts val="3200"/>
              <a:buNone/>
            </a:pPr>
            <a:endParaRPr sz="3200" b="0" i="0" u="none">
              <a:solidFill>
                <a:schemeClr val="dk1"/>
              </a:solidFill>
              <a:latin typeface="Cambria"/>
              <a:ea typeface="Cambria"/>
              <a:cs typeface="Cambria"/>
              <a:sym typeface="Cambria"/>
            </a:endParaRPr>
          </a:p>
        </p:txBody>
      </p:sp>
      <p:sp>
        <p:nvSpPr>
          <p:cNvPr id="90" name="Google Shape;90;p1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a:t>
            </a:r>
            <a:endParaRPr/>
          </a:p>
        </p:txBody>
      </p:sp>
      <p:sp>
        <p:nvSpPr>
          <p:cNvPr id="91" name="Google Shape;91;p1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92" name="Google Shape;92;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5.3 Series Circuits</a:t>
            </a:r>
            <a:endParaRPr/>
          </a:p>
        </p:txBody>
      </p:sp>
      <p:sp>
        <p:nvSpPr>
          <p:cNvPr id="184" name="Google Shape;184;p22"/>
          <p:cNvSpPr txBox="1">
            <a:spLocks noGrp="1"/>
          </p:cNvSpPr>
          <p:nvPr>
            <p:ph type="body" idx="1"/>
          </p:nvPr>
        </p:nvSpPr>
        <p:spPr>
          <a:xfrm>
            <a:off x="566737" y="1524000"/>
            <a:ext cx="8120062" cy="449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If a dc supply is connected in series with the series resistors, we have the </a:t>
            </a:r>
            <a:r>
              <a:rPr lang="en-US" sz="2000" b="1" i="0" u="none">
                <a:solidFill>
                  <a:schemeClr val="dk1"/>
                </a:solidFill>
                <a:latin typeface="Cambria"/>
                <a:ea typeface="Cambria"/>
                <a:cs typeface="Cambria"/>
                <a:sym typeface="Cambria"/>
              </a:rPr>
              <a:t>series circuit.</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342900" algn="l" rtl="0">
              <a:lnSpc>
                <a:spcPct val="100000"/>
              </a:lnSpc>
              <a:spcBef>
                <a:spcPts val="400"/>
              </a:spcBef>
              <a:spcAft>
                <a:spcPts val="0"/>
              </a:spcAft>
              <a:buClr>
                <a:schemeClr val="dk1"/>
              </a:buClr>
              <a:buSzPts val="2000"/>
              <a:buFont typeface="Arial"/>
              <a:buNone/>
            </a:pPr>
            <a:endParaRPr sz="2000" b="0" i="1" u="none">
              <a:solidFill>
                <a:srgbClr val="C00000"/>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1" u="none">
              <a:solidFill>
                <a:srgbClr val="C00000"/>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185" name="Google Shape;185;p22"/>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186" name="Google Shape;186;p2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87" name="Google Shape;187;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10</a:t>
            </a:fld>
            <a:endParaRPr/>
          </a:p>
        </p:txBody>
      </p:sp>
      <p:pic>
        <p:nvPicPr>
          <p:cNvPr id="188" name="Google Shape;188;p22"/>
          <p:cNvPicPr preferRelativeResize="0"/>
          <p:nvPr/>
        </p:nvPicPr>
        <p:blipFill rotWithShape="1">
          <a:blip r:embed="rId3">
            <a:alphaModFix/>
          </a:blip>
          <a:srcRect/>
          <a:stretch/>
        </p:blipFill>
        <p:spPr>
          <a:xfrm>
            <a:off x="2286000" y="2209800"/>
            <a:ext cx="4876800" cy="2681287"/>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5.3 Series Circuits</a:t>
            </a:r>
            <a:endParaRPr/>
          </a:p>
        </p:txBody>
      </p:sp>
      <p:sp>
        <p:nvSpPr>
          <p:cNvPr id="195" name="Google Shape;195;p23"/>
          <p:cNvSpPr txBox="1">
            <a:spLocks noGrp="1"/>
          </p:cNvSpPr>
          <p:nvPr>
            <p:ph type="body" idx="1"/>
          </p:nvPr>
        </p:nvSpPr>
        <p:spPr>
          <a:xfrm>
            <a:off x="566737" y="1676400"/>
            <a:ext cx="8043862" cy="4343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mbria"/>
                <a:ea typeface="Cambria"/>
                <a:cs typeface="Cambria"/>
                <a:sym typeface="Cambria"/>
              </a:rPr>
              <a:t>The manner in which the supply is connected determines the direction of the resulting conventional current.</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1" i="1" u="none">
                <a:solidFill>
                  <a:schemeClr val="dk1"/>
                </a:solidFill>
                <a:latin typeface="Cambria"/>
                <a:ea typeface="Cambria"/>
                <a:cs typeface="Cambria"/>
                <a:sym typeface="Cambria"/>
              </a:rPr>
              <a:t>The current is the same at every point in a series circuit.</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mbria"/>
                <a:ea typeface="Cambria"/>
                <a:cs typeface="Cambria"/>
                <a:sym typeface="Cambria"/>
              </a:rPr>
              <a:t>The level of current and the voltage across each resistor should be determined using Ohm’s law and replace the resistance in the equation by the total resistance of the circuit. That is,</a:t>
            </a:r>
            <a:endParaRPr/>
          </a:p>
          <a:p>
            <a:pPr marL="342900" marR="0" lvl="0" indent="-203200" algn="just" rtl="0">
              <a:lnSpc>
                <a:spcPct val="100000"/>
              </a:lnSpc>
              <a:spcBef>
                <a:spcPts val="440"/>
              </a:spcBef>
              <a:spcAft>
                <a:spcPts val="0"/>
              </a:spcAft>
              <a:buClr>
                <a:schemeClr val="dk1"/>
              </a:buClr>
              <a:buSzPts val="2200"/>
              <a:buFont typeface="Arial"/>
              <a:buNone/>
            </a:pPr>
            <a:endParaRPr sz="2200" b="1" i="1" u="none">
              <a:solidFill>
                <a:schemeClr val="dk1"/>
              </a:solidFill>
              <a:latin typeface="Cambria"/>
              <a:ea typeface="Cambria"/>
              <a:cs typeface="Cambria"/>
              <a:sym typeface="Cambria"/>
            </a:endParaRPr>
          </a:p>
          <a:p>
            <a:pPr marL="342900" marR="0" lvl="0" indent="-3429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mbria"/>
              <a:ea typeface="Cambria"/>
              <a:cs typeface="Cambria"/>
              <a:sym typeface="Cambria"/>
            </a:endParaRPr>
          </a:p>
          <a:p>
            <a:pPr marL="342900" marR="0" lvl="0" indent="-3429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mbria"/>
              <a:ea typeface="Cambria"/>
              <a:cs typeface="Cambria"/>
              <a:sym typeface="Cambria"/>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mbria"/>
              <a:ea typeface="Cambria"/>
              <a:cs typeface="Cambria"/>
              <a:sym typeface="Cambria"/>
            </a:endParaRPr>
          </a:p>
        </p:txBody>
      </p:sp>
      <p:sp>
        <p:nvSpPr>
          <p:cNvPr id="196" name="Google Shape;196;p2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197" name="Google Shape;197;p2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98" name="Google Shape;198;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11</a:t>
            </a:fld>
            <a:endParaRPr/>
          </a:p>
        </p:txBody>
      </p:sp>
      <p:pic>
        <p:nvPicPr>
          <p:cNvPr id="199" name="Google Shape;199;p23"/>
          <p:cNvPicPr preferRelativeResize="0"/>
          <p:nvPr/>
        </p:nvPicPr>
        <p:blipFill rotWithShape="1">
          <a:blip r:embed="rId3">
            <a:alphaModFix/>
          </a:blip>
          <a:srcRect/>
          <a:stretch/>
        </p:blipFill>
        <p:spPr>
          <a:xfrm>
            <a:off x="3200400" y="4495800"/>
            <a:ext cx="3714750" cy="742950"/>
          </a:xfrm>
          <a:prstGeom prst="rect">
            <a:avLst/>
          </a:prstGeom>
          <a:noFill/>
          <a:ln>
            <a:noFill/>
          </a:ln>
        </p:spPr>
      </p:pic>
      <p:pic>
        <p:nvPicPr>
          <p:cNvPr id="8" name="Google Shape;188;p22"/>
          <p:cNvPicPr preferRelativeResize="0"/>
          <p:nvPr/>
        </p:nvPicPr>
        <p:blipFill rotWithShape="1">
          <a:blip r:embed="rId4">
            <a:alphaModFix/>
          </a:blip>
          <a:srcRect/>
          <a:stretch/>
        </p:blipFill>
        <p:spPr>
          <a:xfrm>
            <a:off x="4701473" y="4057650"/>
            <a:ext cx="3230071" cy="23622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5.3 Series Circuits</a:t>
            </a:r>
            <a:endParaRPr/>
          </a:p>
        </p:txBody>
      </p:sp>
      <p:sp>
        <p:nvSpPr>
          <p:cNvPr id="206" name="Google Shape;206;p24"/>
          <p:cNvSpPr txBox="1">
            <a:spLocks noGrp="1"/>
          </p:cNvSpPr>
          <p:nvPr>
            <p:ph type="body" idx="1"/>
          </p:nvPr>
        </p:nvSpPr>
        <p:spPr>
          <a:xfrm>
            <a:off x="566737" y="1752600"/>
            <a:ext cx="8120062" cy="4267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It is important to realize that when a dc supply is connected, it does not “see” the individual connection of elements but simply the total resistance “seen” at the connection terminals, as shown in Fig. 5.13(a).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In other words, it reduces the entire configuration to one such as in Fig. 5.13(b) to which Ohm’s law can easily be applied.</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207" name="Google Shape;207;p2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208" name="Google Shape;208;p2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09" name="Google Shape;209;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12</a:t>
            </a:fld>
            <a:endParaRPr/>
          </a:p>
        </p:txBody>
      </p:sp>
      <p:pic>
        <p:nvPicPr>
          <p:cNvPr id="210" name="Google Shape;210;p24"/>
          <p:cNvPicPr preferRelativeResize="0"/>
          <p:nvPr/>
        </p:nvPicPr>
        <p:blipFill rotWithShape="1">
          <a:blip r:embed="rId3">
            <a:alphaModFix/>
          </a:blip>
          <a:srcRect/>
          <a:stretch/>
        </p:blipFill>
        <p:spPr>
          <a:xfrm>
            <a:off x="876300" y="4019550"/>
            <a:ext cx="7391400" cy="25336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5.3 Series Circuits</a:t>
            </a:r>
            <a:endParaRPr/>
          </a:p>
        </p:txBody>
      </p:sp>
      <p:sp>
        <p:nvSpPr>
          <p:cNvPr id="217" name="Google Shape;217;p25"/>
          <p:cNvSpPr txBox="1">
            <a:spLocks noGrp="1"/>
          </p:cNvSpPr>
          <p:nvPr>
            <p:ph type="body" idx="1"/>
          </p:nvPr>
        </p:nvSpPr>
        <p:spPr>
          <a:xfrm>
            <a:off x="566737" y="1371600"/>
            <a:ext cx="8120062"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After having the current level, the voltage across each resistor can be calculated. First recognize that</a:t>
            </a:r>
            <a:endParaRPr/>
          </a:p>
          <a:p>
            <a:pPr marL="342900" marR="0" lvl="0" indent="-342900" algn="l" rtl="0">
              <a:lnSpc>
                <a:spcPct val="100000"/>
              </a:lnSpc>
              <a:spcBef>
                <a:spcPts val="400"/>
              </a:spcBef>
              <a:spcAft>
                <a:spcPts val="0"/>
              </a:spcAft>
              <a:buClr>
                <a:srgbClr val="C00000"/>
              </a:buClr>
              <a:buSzPts val="2000"/>
              <a:buFont typeface="Arial"/>
              <a:buChar char="•"/>
            </a:pPr>
            <a:r>
              <a:rPr lang="en-US" sz="2000" b="0" i="1" u="none">
                <a:solidFill>
                  <a:srgbClr val="C00000"/>
                </a:solidFill>
                <a:latin typeface="Cambria"/>
                <a:ea typeface="Cambria"/>
                <a:cs typeface="Cambria"/>
                <a:sym typeface="Cambria"/>
              </a:rPr>
              <a:t>the polarity of the voltage across a resistor is determined by the direction of the current.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Current entering a resistor creates a drop in voltage with the polarity indicated in Fig. 5.14(a).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Reverse the direction of the current, and the polarity will reverse as shown in Fig. 5.14(b).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Change the orientation of the resistor, and the same rules apply as shown in Fig. 5.14(c).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218" name="Google Shape;218;p25"/>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219" name="Google Shape;219;p2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20" name="Google Shape;220;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13</a:t>
            </a:fld>
            <a:endParaRPr/>
          </a:p>
        </p:txBody>
      </p:sp>
      <p:pic>
        <p:nvPicPr>
          <p:cNvPr id="221" name="Google Shape;221;p25"/>
          <p:cNvPicPr preferRelativeResize="0"/>
          <p:nvPr/>
        </p:nvPicPr>
        <p:blipFill rotWithShape="1">
          <a:blip r:embed="rId3">
            <a:alphaModFix/>
          </a:blip>
          <a:srcRect/>
          <a:stretch/>
        </p:blipFill>
        <p:spPr>
          <a:xfrm>
            <a:off x="1752600" y="4800600"/>
            <a:ext cx="5287962" cy="20574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mbria"/>
              <a:buNone/>
            </a:pPr>
            <a:r>
              <a:rPr lang="en-US" sz="3600" b="0" i="0" u="none">
                <a:solidFill>
                  <a:schemeClr val="dk1"/>
                </a:solidFill>
                <a:latin typeface="Cambria"/>
                <a:ea typeface="Cambria"/>
                <a:cs typeface="Cambria"/>
                <a:sym typeface="Cambria"/>
              </a:rPr>
              <a:t>5.3 Series Circuits</a:t>
            </a:r>
            <a:endParaRPr/>
          </a:p>
        </p:txBody>
      </p:sp>
      <p:sp>
        <p:nvSpPr>
          <p:cNvPr id="228" name="Google Shape;228;p26"/>
          <p:cNvSpPr txBox="1">
            <a:spLocks noGrp="1"/>
          </p:cNvSpPr>
          <p:nvPr>
            <p:ph type="body" idx="1"/>
          </p:nvPr>
        </p:nvSpPr>
        <p:spPr>
          <a:xfrm>
            <a:off x="566737" y="1066800"/>
            <a:ext cx="8120062" cy="57912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Cambria"/>
                <a:ea typeface="Cambria"/>
                <a:cs typeface="Cambria"/>
                <a:sym typeface="Cambria"/>
              </a:rPr>
              <a:t>The magnitude of the voltage drop across each resistor can then be found by applying Ohm’s law using only the resistance of each resistor. That is,</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Cambria"/>
                <a:ea typeface="Cambria"/>
                <a:cs typeface="Cambria"/>
                <a:sym typeface="Cambria"/>
              </a:rPr>
              <a:t>R</a:t>
            </a:r>
            <a:r>
              <a:rPr lang="en-US" sz="2000" b="0" i="0" u="none" baseline="-25000" dirty="0">
                <a:solidFill>
                  <a:schemeClr val="dk1"/>
                </a:solidFill>
                <a:latin typeface="Cambria"/>
                <a:ea typeface="Cambria"/>
                <a:cs typeface="Cambria"/>
                <a:sym typeface="Cambria"/>
              </a:rPr>
              <a:t>T</a:t>
            </a:r>
            <a:r>
              <a:rPr lang="en-US" sz="2000" b="0" i="0" u="none" dirty="0">
                <a:solidFill>
                  <a:schemeClr val="dk1"/>
                </a:solidFill>
                <a:latin typeface="Cambria"/>
                <a:ea typeface="Cambria"/>
                <a:cs typeface="Cambria"/>
                <a:sym typeface="Cambria"/>
              </a:rPr>
              <a:t> = R</a:t>
            </a:r>
            <a:r>
              <a:rPr lang="en-US" sz="2000" b="0" i="0" u="none" baseline="-25000" dirty="0">
                <a:solidFill>
                  <a:schemeClr val="dk1"/>
                </a:solidFill>
                <a:latin typeface="Cambria"/>
                <a:ea typeface="Cambria"/>
                <a:cs typeface="Cambria"/>
                <a:sym typeface="Cambria"/>
              </a:rPr>
              <a:t>1</a:t>
            </a:r>
            <a:r>
              <a:rPr lang="en-US" sz="2000" b="0" i="0" u="none" dirty="0">
                <a:solidFill>
                  <a:schemeClr val="dk1"/>
                </a:solidFill>
                <a:latin typeface="Cambria"/>
                <a:ea typeface="Cambria"/>
                <a:cs typeface="Cambria"/>
                <a:sym typeface="Cambria"/>
              </a:rPr>
              <a:t> +R</a:t>
            </a:r>
            <a:r>
              <a:rPr lang="en-US" sz="2000" b="0" i="0" u="none" baseline="-25000" dirty="0">
                <a:solidFill>
                  <a:schemeClr val="dk1"/>
                </a:solidFill>
                <a:latin typeface="Cambria"/>
                <a:ea typeface="Cambria"/>
                <a:cs typeface="Cambria"/>
                <a:sym typeface="Cambria"/>
              </a:rPr>
              <a:t>2</a:t>
            </a:r>
            <a:r>
              <a:rPr lang="en-US" sz="2000" b="0" i="0" u="none" dirty="0">
                <a:solidFill>
                  <a:schemeClr val="dk1"/>
                </a:solidFill>
                <a:latin typeface="Cambria"/>
                <a:ea typeface="Cambria"/>
                <a:cs typeface="Cambria"/>
                <a:sym typeface="Cambria"/>
              </a:rPr>
              <a:t> +R</a:t>
            </a:r>
            <a:r>
              <a:rPr lang="en-US" sz="2000" b="0" i="0" u="none" baseline="-25000" dirty="0">
                <a:solidFill>
                  <a:schemeClr val="dk1"/>
                </a:solidFill>
                <a:latin typeface="Cambria"/>
                <a:ea typeface="Cambria"/>
                <a:cs typeface="Cambria"/>
                <a:sym typeface="Cambria"/>
              </a:rPr>
              <a:t>3</a:t>
            </a:r>
            <a:endParaRPr baseline="-25000" dirty="0"/>
          </a:p>
          <a:p>
            <a:pPr marL="339725" marR="0" lvl="1" indent="0" algn="l" rtl="0">
              <a:lnSpc>
                <a:spcPct val="100000"/>
              </a:lnSpc>
              <a:spcBef>
                <a:spcPts val="320"/>
              </a:spcBef>
              <a:spcAft>
                <a:spcPts val="0"/>
              </a:spcAft>
              <a:buClr>
                <a:schemeClr val="dk1"/>
              </a:buClr>
              <a:buSzPts val="1600"/>
              <a:buFont typeface="Arial"/>
              <a:buNone/>
            </a:pPr>
            <a:r>
              <a:rPr lang="en-US" sz="1600" b="0" i="0" u="none" strike="noStrike" cap="none" dirty="0">
                <a:solidFill>
                  <a:schemeClr val="dk1"/>
                </a:solidFill>
                <a:latin typeface="Cambria"/>
                <a:ea typeface="Cambria"/>
                <a:cs typeface="Cambria"/>
                <a:sym typeface="Cambria"/>
              </a:rPr>
              <a:t>          = (10 + 30 + 100) Ω</a:t>
            </a:r>
            <a:endParaRPr dirty="0"/>
          </a:p>
          <a:p>
            <a:pPr marL="339725" marR="0" lvl="1" indent="0" algn="l" rtl="0">
              <a:lnSpc>
                <a:spcPct val="100000"/>
              </a:lnSpc>
              <a:spcBef>
                <a:spcPts val="320"/>
              </a:spcBef>
              <a:spcAft>
                <a:spcPts val="0"/>
              </a:spcAft>
              <a:buClr>
                <a:schemeClr val="dk1"/>
              </a:buClr>
              <a:buSzPts val="1600"/>
              <a:buFont typeface="Arial"/>
              <a:buNone/>
            </a:pPr>
            <a:r>
              <a:rPr lang="en-US" sz="1600" b="0" i="0" u="none" strike="noStrike" cap="none" dirty="0">
                <a:solidFill>
                  <a:schemeClr val="dk1"/>
                </a:solidFill>
                <a:latin typeface="Cambria"/>
                <a:ea typeface="Cambria"/>
                <a:cs typeface="Cambria"/>
                <a:sym typeface="Cambria"/>
              </a:rPr>
              <a:t>           =140 Ω</a:t>
            </a:r>
            <a:endParaRPr dirty="0"/>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342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a:p>
            <a:pPr marL="342900" marR="0" lvl="0" indent="-215900" algn="l" rtl="0">
              <a:spcBef>
                <a:spcPts val="400"/>
              </a:spcBef>
              <a:spcAft>
                <a:spcPts val="0"/>
              </a:spcAft>
              <a:buClr>
                <a:schemeClr val="dk1"/>
              </a:buClr>
              <a:buSzPts val="2000"/>
              <a:buFont typeface="Arial"/>
              <a:buNone/>
            </a:pPr>
            <a:endParaRPr sz="2000" b="0" i="0" u="none" dirty="0">
              <a:solidFill>
                <a:schemeClr val="dk1"/>
              </a:solidFill>
              <a:latin typeface="Cambria"/>
              <a:ea typeface="Cambria"/>
              <a:cs typeface="Cambria"/>
              <a:sym typeface="Cambria"/>
            </a:endParaRPr>
          </a:p>
        </p:txBody>
      </p:sp>
      <p:sp>
        <p:nvSpPr>
          <p:cNvPr id="229" name="Google Shape;229;p26"/>
          <p:cNvSpPr txBox="1"/>
          <p:nvPr/>
        </p:nvSpPr>
        <p:spPr>
          <a:xfrm>
            <a:off x="0" y="64579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230" name="Google Shape;230;p2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31" name="Google Shape;231;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14</a:t>
            </a:fld>
            <a:endParaRPr/>
          </a:p>
        </p:txBody>
      </p:sp>
      <p:pic>
        <p:nvPicPr>
          <p:cNvPr id="232" name="Google Shape;232;p26"/>
          <p:cNvPicPr preferRelativeResize="0"/>
          <p:nvPr/>
        </p:nvPicPr>
        <p:blipFill rotWithShape="1">
          <a:blip r:embed="rId3">
            <a:alphaModFix/>
          </a:blip>
          <a:srcRect/>
          <a:stretch/>
        </p:blipFill>
        <p:spPr>
          <a:xfrm>
            <a:off x="533400" y="5029200"/>
            <a:ext cx="6265862" cy="1143000"/>
          </a:xfrm>
          <a:prstGeom prst="rect">
            <a:avLst/>
          </a:prstGeom>
          <a:noFill/>
          <a:ln>
            <a:noFill/>
          </a:ln>
        </p:spPr>
      </p:pic>
      <p:pic>
        <p:nvPicPr>
          <p:cNvPr id="233" name="Google Shape;233;p26"/>
          <p:cNvPicPr preferRelativeResize="0"/>
          <p:nvPr/>
        </p:nvPicPr>
        <p:blipFill rotWithShape="1">
          <a:blip r:embed="rId4">
            <a:alphaModFix/>
          </a:blip>
          <a:srcRect/>
          <a:stretch/>
        </p:blipFill>
        <p:spPr>
          <a:xfrm>
            <a:off x="4267200" y="1981200"/>
            <a:ext cx="4876800" cy="2681287"/>
          </a:xfrm>
          <a:prstGeom prst="rect">
            <a:avLst/>
          </a:prstGeom>
          <a:noFill/>
          <a:ln>
            <a:noFill/>
          </a:ln>
        </p:spPr>
      </p:pic>
      <p:pic>
        <p:nvPicPr>
          <p:cNvPr id="234" name="Google Shape;234;p26"/>
          <p:cNvPicPr preferRelativeResize="0"/>
          <p:nvPr/>
        </p:nvPicPr>
        <p:blipFill rotWithShape="1">
          <a:blip r:embed="rId5">
            <a:alphaModFix/>
          </a:blip>
          <a:srcRect/>
          <a:stretch/>
        </p:blipFill>
        <p:spPr>
          <a:xfrm>
            <a:off x="611187" y="3819525"/>
            <a:ext cx="1438275" cy="1209675"/>
          </a:xfrm>
          <a:prstGeom prst="rect">
            <a:avLst/>
          </a:prstGeom>
          <a:noFill/>
          <a:ln>
            <a:noFill/>
          </a:ln>
        </p:spPr>
      </p:pic>
      <p:pic>
        <p:nvPicPr>
          <p:cNvPr id="235" name="Google Shape;235;p26"/>
          <p:cNvPicPr preferRelativeResize="0"/>
          <p:nvPr/>
        </p:nvPicPr>
        <p:blipFill rotWithShape="1">
          <a:blip r:embed="rId6">
            <a:alphaModFix/>
          </a:blip>
          <a:srcRect/>
          <a:stretch/>
        </p:blipFill>
        <p:spPr>
          <a:xfrm>
            <a:off x="628650" y="2992437"/>
            <a:ext cx="3638550" cy="8286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457200" y="274637"/>
            <a:ext cx="7467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241" name="Google Shape;241;p27"/>
          <p:cNvSpPr txBox="1">
            <a:spLocks noGrp="1"/>
          </p:cNvSpPr>
          <p:nvPr>
            <p:ph type="body" idx="1"/>
          </p:nvPr>
        </p:nvSpPr>
        <p:spPr>
          <a:xfrm>
            <a:off x="457200" y="1600200"/>
            <a:ext cx="7467600" cy="4953000"/>
          </a:xfrm>
          <a:prstGeom prst="rect">
            <a:avLst/>
          </a:prstGeom>
          <a:noFill/>
          <a:ln>
            <a:noFill/>
          </a:ln>
        </p:spPr>
        <p:txBody>
          <a:bodyPr spcFirstLastPara="1" wrap="square" lIns="91425" tIns="45700" rIns="91425" bIns="45700" anchor="t" anchorCtr="0">
            <a:normAutofit/>
          </a:bodyPr>
          <a:lstStyle/>
          <a:p>
            <a:pPr marL="342900" marR="0" lvl="0" indent="-215900" algn="l" rtl="0">
              <a:lnSpc>
                <a:spcPct val="90000"/>
              </a:lnSpc>
              <a:spcBef>
                <a:spcPts val="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342900"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Example: 5.5, 5.6</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242" name="Google Shape;242;p27"/>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Verdana"/>
              <a:buNone/>
            </a:pPr>
            <a:r>
              <a:rPr lang="en-US" sz="1200" b="0" i="0" u="none">
                <a:solidFill>
                  <a:srgbClr val="898989"/>
                </a:solidFill>
                <a:latin typeface="Verdana"/>
                <a:ea typeface="Verdana"/>
                <a:cs typeface="Verdana"/>
                <a:sym typeface="Verdana"/>
              </a:rPr>
              <a:t>*</a:t>
            </a:r>
            <a:endParaRPr/>
          </a:p>
        </p:txBody>
      </p:sp>
      <p:sp>
        <p:nvSpPr>
          <p:cNvPr id="243" name="Google Shape;243;p2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44" name="Google Shape;244;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Verdana"/>
              <a:buNone/>
            </a:pPr>
            <a:fld id="{00000000-1234-1234-1234-123412341234}" type="slidenum">
              <a:rPr lang="en-US" sz="1200" b="0" i="0" u="none">
                <a:solidFill>
                  <a:srgbClr val="898989"/>
                </a:solidFill>
                <a:latin typeface="Verdana"/>
                <a:ea typeface="Verdana"/>
                <a:cs typeface="Verdana"/>
                <a:sym typeface="Verdana"/>
              </a:rPr>
              <a:t>15</a:t>
            </a:fld>
            <a:endParaRPr/>
          </a:p>
        </p:txBody>
      </p:sp>
      <p:pic>
        <p:nvPicPr>
          <p:cNvPr id="245" name="Google Shape;245;p27"/>
          <p:cNvPicPr preferRelativeResize="0"/>
          <p:nvPr/>
        </p:nvPicPr>
        <p:blipFill rotWithShape="1">
          <a:blip r:embed="rId3">
            <a:alphaModFix/>
          </a:blip>
          <a:srcRect/>
          <a:stretch/>
        </p:blipFill>
        <p:spPr>
          <a:xfrm>
            <a:off x="1981200" y="1358900"/>
            <a:ext cx="3771900" cy="2613025"/>
          </a:xfrm>
          <a:prstGeom prst="rect">
            <a:avLst/>
          </a:prstGeom>
          <a:noFill/>
          <a:ln>
            <a:noFill/>
          </a:ln>
        </p:spPr>
      </p:pic>
      <p:pic>
        <p:nvPicPr>
          <p:cNvPr id="246" name="Google Shape;246;p27"/>
          <p:cNvPicPr preferRelativeResize="0"/>
          <p:nvPr/>
        </p:nvPicPr>
        <p:blipFill rotWithShape="1">
          <a:blip r:embed="rId4">
            <a:alphaModFix/>
          </a:blip>
          <a:srcRect/>
          <a:stretch/>
        </p:blipFill>
        <p:spPr>
          <a:xfrm>
            <a:off x="22225" y="76200"/>
            <a:ext cx="7305675" cy="1304925"/>
          </a:xfrm>
          <a:prstGeom prst="rect">
            <a:avLst/>
          </a:prstGeom>
          <a:noFill/>
          <a:ln>
            <a:noFill/>
          </a:ln>
        </p:spPr>
      </p:pic>
      <p:pic>
        <p:nvPicPr>
          <p:cNvPr id="247" name="Google Shape;247;p27"/>
          <p:cNvPicPr preferRelativeResize="0"/>
          <p:nvPr/>
        </p:nvPicPr>
        <p:blipFill rotWithShape="1">
          <a:blip r:embed="rId5">
            <a:alphaModFix/>
          </a:blip>
          <a:srcRect/>
          <a:stretch/>
        </p:blipFill>
        <p:spPr>
          <a:xfrm>
            <a:off x="1371600" y="3886200"/>
            <a:ext cx="6696075" cy="2447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457200" y="274637"/>
            <a:ext cx="73152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mbria"/>
              <a:buNone/>
            </a:pPr>
            <a:r>
              <a:rPr lang="en-US" sz="3200" b="0" i="0" u="none">
                <a:solidFill>
                  <a:schemeClr val="dk1"/>
                </a:solidFill>
                <a:latin typeface="Cambria"/>
                <a:ea typeface="Cambria"/>
                <a:cs typeface="Cambria"/>
                <a:sym typeface="Cambria"/>
              </a:rPr>
              <a:t>5.3 Series Circuits: Instrumentation</a:t>
            </a:r>
            <a:endParaRPr/>
          </a:p>
        </p:txBody>
      </p:sp>
      <p:sp>
        <p:nvSpPr>
          <p:cNvPr id="253" name="Google Shape;253;p28"/>
          <p:cNvSpPr txBox="1">
            <a:spLocks noGrp="1"/>
          </p:cNvSpPr>
          <p:nvPr>
            <p:ph type="body" idx="1"/>
          </p:nvPr>
        </p:nvSpPr>
        <p:spPr>
          <a:xfrm>
            <a:off x="457200" y="838200"/>
            <a:ext cx="7467600" cy="5287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In Fig. 5.19, all the voltages are being measured by voltmeters that were connected without disturbing the original configuration. Note that all the voltmeters are placed </a:t>
            </a:r>
            <a:r>
              <a:rPr lang="en-US" sz="2000" b="1" i="0" u="none">
                <a:solidFill>
                  <a:schemeClr val="dk1"/>
                </a:solidFill>
                <a:latin typeface="Cambria"/>
                <a:ea typeface="Cambria"/>
                <a:cs typeface="Cambria"/>
                <a:sym typeface="Cambria"/>
              </a:rPr>
              <a:t>across </a:t>
            </a:r>
            <a:r>
              <a:rPr lang="en-US" sz="2000" b="0" i="0" u="none">
                <a:solidFill>
                  <a:schemeClr val="dk1"/>
                </a:solidFill>
                <a:latin typeface="Cambria"/>
                <a:ea typeface="Cambria"/>
                <a:cs typeface="Cambria"/>
                <a:sym typeface="Cambria"/>
              </a:rPr>
              <a:t>the resistive elements.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In addition, note that the positive (normally red) lead of the voltmeter is connected to the point of higher potential (positive sign), with the negative (normally black) lead of the voltmeter connected to the point of</a:t>
            </a:r>
            <a:endParaRPr/>
          </a:p>
        </p:txBody>
      </p:sp>
      <p:sp>
        <p:nvSpPr>
          <p:cNvPr id="254" name="Google Shape;254;p28"/>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255" name="Google Shape;255;p2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56" name="Google Shape;256;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16</a:t>
            </a:fld>
            <a:endParaRPr/>
          </a:p>
        </p:txBody>
      </p:sp>
      <p:pic>
        <p:nvPicPr>
          <p:cNvPr id="257" name="Google Shape;257;p28"/>
          <p:cNvPicPr preferRelativeResize="0"/>
          <p:nvPr/>
        </p:nvPicPr>
        <p:blipFill rotWithShape="1">
          <a:blip r:embed="rId3">
            <a:alphaModFix/>
          </a:blip>
          <a:srcRect/>
          <a:stretch/>
        </p:blipFill>
        <p:spPr>
          <a:xfrm>
            <a:off x="1143000" y="3581400"/>
            <a:ext cx="6629400" cy="31242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000"/>
              <a:buFont typeface="Cambria"/>
              <a:buNone/>
            </a:pPr>
            <a:r>
              <a:rPr lang="en-US" sz="3000" b="0" i="0" u="none">
                <a:solidFill>
                  <a:schemeClr val="dk1"/>
                </a:solidFill>
                <a:latin typeface="Cambria"/>
                <a:ea typeface="Cambria"/>
                <a:cs typeface="Cambria"/>
                <a:sym typeface="Cambria"/>
              </a:rPr>
              <a:t>5.4 Power Distribution in a Series Circuit</a:t>
            </a:r>
            <a:endParaRPr/>
          </a:p>
        </p:txBody>
      </p:sp>
      <p:sp>
        <p:nvSpPr>
          <p:cNvPr id="264" name="Google Shape;264;p29"/>
          <p:cNvSpPr txBox="1">
            <a:spLocks noGrp="1"/>
          </p:cNvSpPr>
          <p:nvPr>
            <p:ph type="body" idx="1"/>
          </p:nvPr>
        </p:nvSpPr>
        <p:spPr>
          <a:xfrm>
            <a:off x="304800" y="1752600"/>
            <a:ext cx="4114800" cy="4267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In any electrical system, the power applied will equal the power dissipated or absorbed.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For any series circuit, such as that in Fig. 5.21, </a:t>
            </a:r>
            <a:r>
              <a:rPr lang="en-US" sz="2000" b="0" i="1" u="none">
                <a:solidFill>
                  <a:schemeClr val="dk1"/>
                </a:solidFill>
                <a:latin typeface="Cambria"/>
                <a:ea typeface="Cambria"/>
                <a:cs typeface="Cambria"/>
                <a:sym typeface="Cambria"/>
              </a:rPr>
              <a:t>the power applied by the dc supply must equal that dissipated by the resistive elements.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In equation form,</a:t>
            </a:r>
            <a:endParaRPr/>
          </a:p>
        </p:txBody>
      </p:sp>
      <p:sp>
        <p:nvSpPr>
          <p:cNvPr id="265" name="Google Shape;265;p29"/>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266" name="Google Shape;266;p2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67" name="Google Shape;267;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17</a:t>
            </a:fld>
            <a:endParaRPr/>
          </a:p>
        </p:txBody>
      </p:sp>
      <p:pic>
        <p:nvPicPr>
          <p:cNvPr id="268" name="Google Shape;268;p29"/>
          <p:cNvPicPr preferRelativeResize="0"/>
          <p:nvPr/>
        </p:nvPicPr>
        <p:blipFill rotWithShape="1">
          <a:blip r:embed="rId3">
            <a:alphaModFix/>
          </a:blip>
          <a:srcRect/>
          <a:stretch/>
        </p:blipFill>
        <p:spPr>
          <a:xfrm>
            <a:off x="762000" y="4724400"/>
            <a:ext cx="4092575" cy="457200"/>
          </a:xfrm>
          <a:prstGeom prst="rect">
            <a:avLst/>
          </a:prstGeom>
          <a:noFill/>
          <a:ln>
            <a:noFill/>
          </a:ln>
        </p:spPr>
      </p:pic>
      <p:pic>
        <p:nvPicPr>
          <p:cNvPr id="269" name="Google Shape;269;p29"/>
          <p:cNvPicPr preferRelativeResize="0"/>
          <p:nvPr/>
        </p:nvPicPr>
        <p:blipFill rotWithShape="1">
          <a:blip r:embed="rId4">
            <a:alphaModFix/>
          </a:blip>
          <a:srcRect/>
          <a:stretch/>
        </p:blipFill>
        <p:spPr>
          <a:xfrm>
            <a:off x="4267200" y="1219200"/>
            <a:ext cx="4784725" cy="35052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000"/>
              <a:buFont typeface="Cambria"/>
              <a:buNone/>
            </a:pPr>
            <a:r>
              <a:rPr lang="en-US" sz="3000" b="0" i="0" u="none">
                <a:solidFill>
                  <a:schemeClr val="dk1"/>
                </a:solidFill>
                <a:latin typeface="Cambria"/>
                <a:ea typeface="Cambria"/>
                <a:cs typeface="Cambria"/>
                <a:sym typeface="Cambria"/>
              </a:rPr>
              <a:t>5.4 Power Distribution in a Series Circuit</a:t>
            </a:r>
            <a:endParaRPr/>
          </a:p>
        </p:txBody>
      </p:sp>
      <p:sp>
        <p:nvSpPr>
          <p:cNvPr id="275" name="Google Shape;275;p30"/>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276" name="Google Shape;276;p3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77" name="Google Shape;277;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18</a:t>
            </a:fld>
            <a:endParaRPr/>
          </a:p>
        </p:txBody>
      </p:sp>
      <p:pic>
        <p:nvPicPr>
          <p:cNvPr id="278" name="Google Shape;278;p30"/>
          <p:cNvPicPr preferRelativeResize="0"/>
          <p:nvPr/>
        </p:nvPicPr>
        <p:blipFill rotWithShape="1">
          <a:blip r:embed="rId3">
            <a:alphaModFix/>
          </a:blip>
          <a:srcRect/>
          <a:stretch/>
        </p:blipFill>
        <p:spPr>
          <a:xfrm>
            <a:off x="685800" y="1719262"/>
            <a:ext cx="6905625" cy="4410075"/>
          </a:xfrm>
          <a:prstGeom prst="rect">
            <a:avLst/>
          </a:prstGeom>
          <a:noFill/>
          <a:ln>
            <a:noFill/>
          </a:ln>
        </p:spPr>
      </p:pic>
      <p:sp>
        <p:nvSpPr>
          <p:cNvPr id="279" name="Google Shape;279;p30"/>
          <p:cNvSpPr txBox="1"/>
          <p:nvPr/>
        </p:nvSpPr>
        <p:spPr>
          <a:xfrm>
            <a:off x="1981200" y="5791200"/>
            <a:ext cx="1981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0" i="0" u="none">
                <a:solidFill>
                  <a:schemeClr val="dk1"/>
                </a:solidFill>
                <a:latin typeface="Verdana"/>
                <a:ea typeface="Verdana"/>
                <a:cs typeface="Verdana"/>
                <a:sym typeface="Verdana"/>
              </a:rPr>
              <a:t>Example 5.7</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285" name="Google Shape;285;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86" name="Google Shape;286;p31"/>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Verdana"/>
              <a:buNone/>
            </a:pPr>
            <a:r>
              <a:rPr lang="en-US" sz="1200" b="0" i="0" u="none">
                <a:solidFill>
                  <a:srgbClr val="898989"/>
                </a:solidFill>
                <a:latin typeface="Verdana"/>
                <a:ea typeface="Verdana"/>
                <a:cs typeface="Verdana"/>
                <a:sym typeface="Verdana"/>
              </a:rPr>
              <a:t>*</a:t>
            </a:r>
            <a:endParaRPr/>
          </a:p>
        </p:txBody>
      </p:sp>
      <p:sp>
        <p:nvSpPr>
          <p:cNvPr id="287" name="Google Shape;287;p3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88" name="Google Shape;288;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Verdana"/>
              <a:buNone/>
            </a:pPr>
            <a:fld id="{00000000-1234-1234-1234-123412341234}" type="slidenum">
              <a:rPr lang="en-US" sz="1200" b="0" i="0" u="none">
                <a:solidFill>
                  <a:srgbClr val="898989"/>
                </a:solidFill>
                <a:latin typeface="Verdana"/>
                <a:ea typeface="Verdana"/>
                <a:cs typeface="Verdana"/>
                <a:sym typeface="Verdana"/>
              </a:rPr>
              <a:t>19</a:t>
            </a:fld>
            <a:endParaRPr/>
          </a:p>
        </p:txBody>
      </p:sp>
      <p:pic>
        <p:nvPicPr>
          <p:cNvPr id="289" name="Google Shape;289;p31"/>
          <p:cNvPicPr preferRelativeResize="0"/>
          <p:nvPr/>
        </p:nvPicPr>
        <p:blipFill rotWithShape="1">
          <a:blip r:embed="rId3">
            <a:alphaModFix/>
          </a:blip>
          <a:srcRect/>
          <a:stretch/>
        </p:blipFill>
        <p:spPr>
          <a:xfrm>
            <a:off x="33337" y="93662"/>
            <a:ext cx="6343650" cy="2238375"/>
          </a:xfrm>
          <a:prstGeom prst="rect">
            <a:avLst/>
          </a:prstGeom>
          <a:noFill/>
          <a:ln>
            <a:noFill/>
          </a:ln>
        </p:spPr>
      </p:pic>
      <p:pic>
        <p:nvPicPr>
          <p:cNvPr id="290" name="Google Shape;290;p31"/>
          <p:cNvPicPr preferRelativeResize="0"/>
          <p:nvPr/>
        </p:nvPicPr>
        <p:blipFill rotWithShape="1">
          <a:blip r:embed="rId4">
            <a:alphaModFix/>
          </a:blip>
          <a:srcRect/>
          <a:stretch/>
        </p:blipFill>
        <p:spPr>
          <a:xfrm>
            <a:off x="5181600" y="2514600"/>
            <a:ext cx="3962400" cy="2771775"/>
          </a:xfrm>
          <a:prstGeom prst="rect">
            <a:avLst/>
          </a:prstGeom>
          <a:noFill/>
          <a:ln>
            <a:noFill/>
          </a:ln>
        </p:spPr>
      </p:pic>
      <p:pic>
        <p:nvPicPr>
          <p:cNvPr id="291" name="Google Shape;291;p31"/>
          <p:cNvPicPr preferRelativeResize="0"/>
          <p:nvPr/>
        </p:nvPicPr>
        <p:blipFill rotWithShape="1">
          <a:blip r:embed="rId5">
            <a:alphaModFix/>
          </a:blip>
          <a:srcRect/>
          <a:stretch/>
        </p:blipFill>
        <p:spPr>
          <a:xfrm>
            <a:off x="33337" y="2227262"/>
            <a:ext cx="5148262" cy="4619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This lecture includes: </a:t>
            </a:r>
            <a:endParaRPr/>
          </a:p>
        </p:txBody>
      </p:sp>
      <p:sp>
        <p:nvSpPr>
          <p:cNvPr id="98" name="Google Shape;9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Cambria"/>
                <a:ea typeface="Cambria"/>
                <a:cs typeface="Cambria"/>
                <a:sym typeface="Cambria"/>
              </a:rPr>
              <a:t>5.1 Introduction</a:t>
            </a:r>
            <a:endParaRPr/>
          </a:p>
          <a:p>
            <a:pPr marL="0" marR="0" lvl="0" indent="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mbria"/>
                <a:ea typeface="Cambria"/>
                <a:cs typeface="Cambria"/>
                <a:sym typeface="Cambria"/>
              </a:rPr>
              <a:t>5.2 Series Resistors</a:t>
            </a:r>
            <a:endParaRPr/>
          </a:p>
          <a:p>
            <a:pPr marL="0" marR="0" lvl="0" indent="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mbria"/>
                <a:ea typeface="Cambria"/>
                <a:cs typeface="Cambria"/>
                <a:sym typeface="Cambria"/>
              </a:rPr>
              <a:t>5.3 Series Circuits</a:t>
            </a:r>
            <a:endParaRPr/>
          </a:p>
          <a:p>
            <a:pPr marL="0" marR="0" lvl="0" indent="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mbria"/>
                <a:ea typeface="Cambria"/>
                <a:cs typeface="Cambria"/>
                <a:sym typeface="Cambria"/>
              </a:rPr>
              <a:t>5.4 Power Distribution in a Series Circuit </a:t>
            </a:r>
            <a:endParaRPr/>
          </a:p>
          <a:p>
            <a:pPr marL="0" marR="0" lvl="0" indent="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mbria"/>
                <a:ea typeface="Cambria"/>
                <a:cs typeface="Cambria"/>
                <a:sym typeface="Cambria"/>
              </a:rPr>
              <a:t>5.5 Voltage Sources in Series</a:t>
            </a:r>
            <a:endParaRPr/>
          </a:p>
          <a:p>
            <a:pPr marL="0" marR="0" lvl="0" indent="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mbria"/>
                <a:ea typeface="Cambria"/>
                <a:cs typeface="Cambria"/>
                <a:sym typeface="Cambria"/>
              </a:rPr>
              <a:t>5.6 Kirchhoff’s Voltage Law</a:t>
            </a:r>
            <a:endParaRPr/>
          </a:p>
        </p:txBody>
      </p:sp>
      <p:sp>
        <p:nvSpPr>
          <p:cNvPr id="99" name="Google Shape;99;p1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100" name="Google Shape;100;p1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01" name="Google Shape;101;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000"/>
              <a:buFont typeface="Cambria"/>
              <a:buNone/>
            </a:pPr>
            <a:r>
              <a:rPr lang="en-US" sz="3000" b="0" i="0" u="none">
                <a:solidFill>
                  <a:schemeClr val="dk1"/>
                </a:solidFill>
                <a:latin typeface="Cambria"/>
                <a:ea typeface="Cambria"/>
                <a:cs typeface="Cambria"/>
                <a:sym typeface="Cambria"/>
              </a:rPr>
              <a:t>5.5 Voltage Sources in Series</a:t>
            </a:r>
            <a:endParaRPr/>
          </a:p>
        </p:txBody>
      </p:sp>
      <p:sp>
        <p:nvSpPr>
          <p:cNvPr id="298" name="Google Shape;298;p32"/>
          <p:cNvSpPr txBox="1">
            <a:spLocks noGrp="1"/>
          </p:cNvSpPr>
          <p:nvPr>
            <p:ph type="body" idx="1"/>
          </p:nvPr>
        </p:nvSpPr>
        <p:spPr>
          <a:xfrm>
            <a:off x="566737" y="1371600"/>
            <a:ext cx="8120062"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Voltage sources can be connected in series, as shown in Fig. 5.23, to increase or decrease the total voltage applied to a system.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The net voltage is determined by summing the sources with the same polarity and subtracting the total of the sources with the opposite polarity. The net polarity is the polarity of the larger sum.</a:t>
            </a:r>
            <a:endParaRPr/>
          </a:p>
        </p:txBody>
      </p:sp>
      <p:sp>
        <p:nvSpPr>
          <p:cNvPr id="299" name="Google Shape;299;p32"/>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300" name="Google Shape;300;p3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01" name="Google Shape;301;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20</a:t>
            </a:fld>
            <a:endParaRPr/>
          </a:p>
        </p:txBody>
      </p:sp>
      <p:pic>
        <p:nvPicPr>
          <p:cNvPr id="302" name="Google Shape;302;p32"/>
          <p:cNvPicPr preferRelativeResize="0"/>
          <p:nvPr/>
        </p:nvPicPr>
        <p:blipFill rotWithShape="1">
          <a:blip r:embed="rId3">
            <a:alphaModFix/>
          </a:blip>
          <a:srcRect/>
          <a:stretch/>
        </p:blipFill>
        <p:spPr>
          <a:xfrm>
            <a:off x="1558925" y="3124200"/>
            <a:ext cx="6572250" cy="33813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mbria"/>
              <a:buNone/>
            </a:pPr>
            <a:r>
              <a:rPr lang="en-US" sz="3600" b="0" i="0" u="none">
                <a:solidFill>
                  <a:schemeClr val="dk1"/>
                </a:solidFill>
                <a:latin typeface="Cambria"/>
                <a:ea typeface="Cambria"/>
                <a:cs typeface="Cambria"/>
                <a:sym typeface="Cambria"/>
              </a:rPr>
              <a:t>5.6 Kirchhoff’s Voltage Law</a:t>
            </a:r>
            <a:endParaRPr/>
          </a:p>
        </p:txBody>
      </p:sp>
      <p:sp>
        <p:nvSpPr>
          <p:cNvPr id="309" name="Google Shape;309;p33"/>
          <p:cNvSpPr txBox="1">
            <a:spLocks noGrp="1"/>
          </p:cNvSpPr>
          <p:nvPr>
            <p:ph type="body" idx="1"/>
          </p:nvPr>
        </p:nvSpPr>
        <p:spPr>
          <a:xfrm>
            <a:off x="152400" y="1752600"/>
            <a:ext cx="5300662" cy="4267200"/>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dk1"/>
              </a:buClr>
              <a:buSzPts val="2000"/>
              <a:buFont typeface="Noto Sans Symbols"/>
              <a:buChar char="⦿"/>
            </a:pPr>
            <a:r>
              <a:rPr lang="en-US" sz="2000" b="1" i="0" u="none">
                <a:solidFill>
                  <a:schemeClr val="dk1"/>
                </a:solidFill>
                <a:latin typeface="Cambria"/>
                <a:ea typeface="Cambria"/>
                <a:cs typeface="Cambria"/>
                <a:sym typeface="Cambria"/>
              </a:rPr>
              <a:t>Kirchhoff’s voltage law (KVL)</a:t>
            </a:r>
            <a:r>
              <a:rPr lang="en-US" sz="2000" b="0" i="0" u="none">
                <a:solidFill>
                  <a:schemeClr val="dk1"/>
                </a:solidFill>
                <a:latin typeface="Cambria"/>
                <a:ea typeface="Cambria"/>
                <a:cs typeface="Cambria"/>
                <a:sym typeface="Cambria"/>
              </a:rPr>
              <a:t> states that the algebraic sum of the potential rises and drops around a closed loop (or path) is zero.</a:t>
            </a:r>
            <a:endParaRPr/>
          </a:p>
          <a:p>
            <a:pPr marL="419100" marR="0" lvl="0" indent="-382587" algn="l" rtl="0">
              <a:lnSpc>
                <a:spcPct val="100000"/>
              </a:lnSpc>
              <a:spcBef>
                <a:spcPts val="400"/>
              </a:spcBef>
              <a:spcAft>
                <a:spcPts val="0"/>
              </a:spcAft>
              <a:buClr>
                <a:schemeClr val="dk1"/>
              </a:buClr>
              <a:buSzPts val="2000"/>
              <a:buFont typeface="Noto Sans Symbols"/>
              <a:buChar char="⦿"/>
            </a:pPr>
            <a:r>
              <a:rPr lang="en-US" sz="2000" b="0" i="0" u="none">
                <a:solidFill>
                  <a:schemeClr val="dk1"/>
                </a:solidFill>
                <a:latin typeface="Cambria"/>
                <a:ea typeface="Cambria"/>
                <a:cs typeface="Cambria"/>
                <a:sym typeface="Cambria"/>
              </a:rPr>
              <a:t>A </a:t>
            </a:r>
            <a:r>
              <a:rPr lang="en-US" sz="2000" b="1" i="0" u="none">
                <a:solidFill>
                  <a:schemeClr val="dk1"/>
                </a:solidFill>
                <a:latin typeface="Cambria"/>
                <a:ea typeface="Cambria"/>
                <a:cs typeface="Cambria"/>
                <a:sym typeface="Cambria"/>
              </a:rPr>
              <a:t>closed loop </a:t>
            </a:r>
            <a:r>
              <a:rPr lang="en-US" sz="2000" b="0" i="0" u="none">
                <a:solidFill>
                  <a:schemeClr val="dk1"/>
                </a:solidFill>
                <a:latin typeface="Cambria"/>
                <a:ea typeface="Cambria"/>
                <a:cs typeface="Cambria"/>
                <a:sym typeface="Cambria"/>
              </a:rPr>
              <a:t>is any continuous path that leaves a point in one</a:t>
            </a:r>
            <a:r>
              <a:rPr lang="en-US" sz="2000" b="1" i="0" u="none">
                <a:solidFill>
                  <a:schemeClr val="dk1"/>
                </a:solidFill>
                <a:latin typeface="Cambria"/>
                <a:ea typeface="Cambria"/>
                <a:cs typeface="Cambria"/>
                <a:sym typeface="Cambria"/>
              </a:rPr>
              <a:t> </a:t>
            </a:r>
            <a:r>
              <a:rPr lang="en-US" sz="2000" b="0" i="0" u="none">
                <a:solidFill>
                  <a:schemeClr val="dk1"/>
                </a:solidFill>
                <a:latin typeface="Cambria"/>
                <a:ea typeface="Cambria"/>
                <a:cs typeface="Cambria"/>
                <a:sym typeface="Cambria"/>
              </a:rPr>
              <a:t>direction and returns to that same point from another direction without leaving the circuit.</a:t>
            </a:r>
            <a:endParaRPr/>
          </a:p>
          <a:p>
            <a:pPr marL="419100" marR="0" lvl="0" indent="-382587" algn="l" rtl="0">
              <a:lnSpc>
                <a:spcPct val="100000"/>
              </a:lnSpc>
              <a:spcBef>
                <a:spcPts val="400"/>
              </a:spcBef>
              <a:spcAft>
                <a:spcPts val="0"/>
              </a:spcAft>
              <a:buClr>
                <a:schemeClr val="dk1"/>
              </a:buClr>
              <a:buSzPts val="2000"/>
              <a:buFont typeface="Noto Sans Symbols"/>
              <a:buChar char="⦿"/>
            </a:pPr>
            <a:r>
              <a:rPr lang="en-US" sz="2000" b="0" i="0" u="none">
                <a:solidFill>
                  <a:schemeClr val="dk1"/>
                </a:solidFill>
                <a:latin typeface="Cambria"/>
                <a:ea typeface="Cambria"/>
                <a:cs typeface="Cambria"/>
                <a:sym typeface="Cambria"/>
              </a:rPr>
              <a:t>The path does not have to be circular, square, or any other defined shape.</a:t>
            </a:r>
            <a:endParaRPr/>
          </a:p>
          <a:p>
            <a:pPr marL="419100" marR="0" lvl="0" indent="-255587" algn="l" rtl="0">
              <a:lnSpc>
                <a:spcPct val="100000"/>
              </a:lnSpc>
              <a:spcBef>
                <a:spcPts val="400"/>
              </a:spcBef>
              <a:spcAft>
                <a:spcPts val="0"/>
              </a:spcAft>
              <a:buClr>
                <a:schemeClr val="dk1"/>
              </a:buClr>
              <a:buSzPts val="2000"/>
              <a:buFont typeface="Noto Sans Symbols"/>
              <a:buNone/>
            </a:pPr>
            <a:endParaRPr sz="2000" b="0" i="0" u="none">
              <a:solidFill>
                <a:schemeClr val="dk1"/>
              </a:solidFill>
              <a:latin typeface="Cambria"/>
              <a:ea typeface="Cambria"/>
              <a:cs typeface="Cambria"/>
              <a:sym typeface="Cambria"/>
            </a:endParaRPr>
          </a:p>
          <a:p>
            <a:pPr marL="419100" marR="0" lvl="0" indent="-255587" algn="l" rtl="0">
              <a:lnSpc>
                <a:spcPct val="100000"/>
              </a:lnSpc>
              <a:spcBef>
                <a:spcPts val="400"/>
              </a:spcBef>
              <a:spcAft>
                <a:spcPts val="0"/>
              </a:spcAft>
              <a:buClr>
                <a:schemeClr val="dk1"/>
              </a:buClr>
              <a:buSzPts val="2000"/>
              <a:buFont typeface="Noto Sans Symbols"/>
              <a:buNone/>
            </a:pPr>
            <a:endParaRPr sz="2000" b="0" i="0" u="none">
              <a:solidFill>
                <a:schemeClr val="dk1"/>
              </a:solidFill>
              <a:latin typeface="Cambria"/>
              <a:ea typeface="Cambria"/>
              <a:cs typeface="Cambria"/>
              <a:sym typeface="Cambria"/>
            </a:endParaRPr>
          </a:p>
          <a:p>
            <a:pPr marL="419100" marR="0" lvl="0" indent="-255587" algn="l" rtl="0">
              <a:lnSpc>
                <a:spcPct val="100000"/>
              </a:lnSpc>
              <a:spcBef>
                <a:spcPts val="400"/>
              </a:spcBef>
              <a:spcAft>
                <a:spcPts val="0"/>
              </a:spcAft>
              <a:buClr>
                <a:schemeClr val="dk1"/>
              </a:buClr>
              <a:buSzPts val="2000"/>
              <a:buFont typeface="Noto Sans Symbols"/>
              <a:buNone/>
            </a:pPr>
            <a:endParaRPr sz="2000" b="0" i="0" u="none">
              <a:solidFill>
                <a:schemeClr val="dk1"/>
              </a:solidFill>
              <a:latin typeface="Cambria"/>
              <a:ea typeface="Cambria"/>
              <a:cs typeface="Cambria"/>
              <a:sym typeface="Cambria"/>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310" name="Google Shape;310;p3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311" name="Google Shape;311;p3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12" name="Google Shape;312;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21</a:t>
            </a:fld>
            <a:endParaRPr/>
          </a:p>
        </p:txBody>
      </p:sp>
      <p:pic>
        <p:nvPicPr>
          <p:cNvPr id="313" name="Google Shape;313;p33"/>
          <p:cNvPicPr preferRelativeResize="0"/>
          <p:nvPr/>
        </p:nvPicPr>
        <p:blipFill rotWithShape="1">
          <a:blip r:embed="rId3">
            <a:alphaModFix/>
          </a:blip>
          <a:srcRect/>
          <a:stretch/>
        </p:blipFill>
        <p:spPr>
          <a:xfrm>
            <a:off x="5638800" y="2247900"/>
            <a:ext cx="3505200" cy="35433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mbria"/>
              <a:buNone/>
            </a:pPr>
            <a:r>
              <a:rPr lang="en-US" sz="4000" b="0" i="0" u="none">
                <a:solidFill>
                  <a:schemeClr val="dk1"/>
                </a:solidFill>
                <a:latin typeface="Cambria"/>
                <a:ea typeface="Cambria"/>
                <a:cs typeface="Cambria"/>
                <a:sym typeface="Cambria"/>
              </a:rPr>
              <a:t>5.6 Kirchhoff’s Voltage Law</a:t>
            </a:r>
            <a:endParaRPr/>
          </a:p>
        </p:txBody>
      </p:sp>
      <p:sp>
        <p:nvSpPr>
          <p:cNvPr id="320" name="Google Shape;320;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In symbolic form, where Σ represents summation, the closed loop, and </a:t>
            </a:r>
            <a:r>
              <a:rPr lang="en-US" sz="2000" b="0" i="1" u="none">
                <a:solidFill>
                  <a:schemeClr val="dk1"/>
                </a:solidFill>
                <a:latin typeface="Cambria"/>
                <a:ea typeface="Cambria"/>
                <a:cs typeface="Cambria"/>
                <a:sym typeface="Cambria"/>
              </a:rPr>
              <a:t>V </a:t>
            </a:r>
            <a:r>
              <a:rPr lang="en-US" sz="2000" b="0" i="0" u="none">
                <a:solidFill>
                  <a:schemeClr val="dk1"/>
                </a:solidFill>
                <a:latin typeface="Cambria"/>
                <a:ea typeface="Cambria"/>
                <a:cs typeface="Cambria"/>
                <a:sym typeface="Cambria"/>
              </a:rPr>
              <a:t>the potential drops and rises, we have</a:t>
            </a:r>
            <a:endParaRPr/>
          </a:p>
          <a:p>
            <a:pPr marL="342900" marR="0" lvl="0" indent="-215900" algn="l" rtl="0">
              <a:lnSpc>
                <a:spcPct val="100000"/>
              </a:lnSpc>
              <a:spcBef>
                <a:spcPts val="400"/>
              </a:spcBef>
              <a:spcAft>
                <a:spcPts val="0"/>
              </a:spcAft>
              <a:buClr>
                <a:schemeClr val="dk1"/>
              </a:buClr>
              <a:buSzPts val="2000"/>
              <a:buFont typeface="Arial"/>
              <a:buNone/>
            </a:pPr>
            <a:endParaRPr sz="2000" b="0" i="1" u="none">
              <a:solidFill>
                <a:schemeClr val="dk1"/>
              </a:solidFill>
              <a:latin typeface="Cambria"/>
              <a:ea typeface="Cambria"/>
              <a:cs typeface="Cambria"/>
              <a:sym typeface="Cambria"/>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The term </a:t>
            </a:r>
            <a:r>
              <a:rPr lang="en-US" sz="2000" b="0" i="1" u="none">
                <a:solidFill>
                  <a:schemeClr val="dk1"/>
                </a:solidFill>
                <a:latin typeface="Cambria"/>
                <a:ea typeface="Cambria"/>
                <a:cs typeface="Cambria"/>
                <a:sym typeface="Cambria"/>
              </a:rPr>
              <a:t>algebraic </a:t>
            </a:r>
            <a:r>
              <a:rPr lang="en-US" sz="2000" b="0" i="0" u="none">
                <a:solidFill>
                  <a:schemeClr val="dk1"/>
                </a:solidFill>
                <a:latin typeface="Cambria"/>
                <a:ea typeface="Cambria"/>
                <a:cs typeface="Cambria"/>
                <a:sym typeface="Cambria"/>
              </a:rPr>
              <a:t>simply means paying attention to the signs that result in the equations as we add and subtract terms.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KVL was developed by Gustav Kirchhoff in the mid-1800s.</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321" name="Google Shape;321;p3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322" name="Google Shape;322;p3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23" name="Google Shape;323;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22</a:t>
            </a:fld>
            <a:endParaRPr/>
          </a:p>
        </p:txBody>
      </p:sp>
      <p:pic>
        <p:nvPicPr>
          <p:cNvPr id="324" name="Google Shape;324;p34"/>
          <p:cNvPicPr preferRelativeResize="0"/>
          <p:nvPr/>
        </p:nvPicPr>
        <p:blipFill rotWithShape="1">
          <a:blip r:embed="rId3">
            <a:alphaModFix/>
          </a:blip>
          <a:srcRect/>
          <a:stretch/>
        </p:blipFill>
        <p:spPr>
          <a:xfrm>
            <a:off x="1371600" y="2438400"/>
            <a:ext cx="5867400" cy="708025"/>
          </a:xfrm>
          <a:prstGeom prst="rect">
            <a:avLst/>
          </a:prstGeom>
          <a:noFill/>
          <a:ln>
            <a:noFill/>
          </a:ln>
        </p:spPr>
      </p:pic>
      <p:pic>
        <p:nvPicPr>
          <p:cNvPr id="325" name="Google Shape;325;p34"/>
          <p:cNvPicPr preferRelativeResize="0"/>
          <p:nvPr/>
        </p:nvPicPr>
        <p:blipFill rotWithShape="1">
          <a:blip r:embed="rId4">
            <a:alphaModFix/>
          </a:blip>
          <a:srcRect/>
          <a:stretch/>
        </p:blipFill>
        <p:spPr>
          <a:xfrm>
            <a:off x="8153400" y="1828800"/>
            <a:ext cx="228600" cy="2127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mbria"/>
              <a:buNone/>
            </a:pPr>
            <a:r>
              <a:rPr lang="en-US" sz="3200" b="0" i="0" u="none">
                <a:solidFill>
                  <a:schemeClr val="dk1"/>
                </a:solidFill>
                <a:latin typeface="Cambria"/>
                <a:ea typeface="Cambria"/>
                <a:cs typeface="Cambria"/>
                <a:sym typeface="Cambria"/>
              </a:rPr>
              <a:t>5.6 Kirchhoff’s Voltage Law - Questions</a:t>
            </a:r>
            <a:endParaRPr/>
          </a:p>
        </p:txBody>
      </p:sp>
      <p:sp>
        <p:nvSpPr>
          <p:cNvPr id="332" name="Google Shape;332;p35"/>
          <p:cNvSpPr txBox="1">
            <a:spLocks noGrp="1"/>
          </p:cNvSpPr>
          <p:nvPr>
            <p:ph type="body" idx="1"/>
          </p:nvPr>
        </p:nvSpPr>
        <p:spPr>
          <a:xfrm>
            <a:off x="457200" y="1600200"/>
            <a:ext cx="84582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Cambria"/>
                <a:ea typeface="Cambria"/>
                <a:cs typeface="Cambria"/>
                <a:sym typeface="Cambria"/>
              </a:rPr>
              <a:t>1. </a:t>
            </a:r>
            <a:r>
              <a:rPr lang="en-US" sz="2000" b="0" i="0" u="none">
                <a:solidFill>
                  <a:srgbClr val="00B050"/>
                </a:solidFill>
                <a:latin typeface="Cambria"/>
                <a:ea typeface="Cambria"/>
                <a:cs typeface="Cambria"/>
                <a:sym typeface="Cambria"/>
              </a:rPr>
              <a:t>Which way should I go around the closed path? Should I always follow the direction of the current?</a:t>
            </a:r>
            <a:r>
              <a:rPr lang="en-US" sz="2000" b="0" i="0" u="none">
                <a:solidFill>
                  <a:schemeClr val="dk1"/>
                </a:solidFill>
                <a:latin typeface="Cambria"/>
                <a:ea typeface="Cambria"/>
                <a:cs typeface="Cambria"/>
                <a:sym typeface="Cambria"/>
              </a:rPr>
              <a:t> </a:t>
            </a:r>
            <a:endParaRPr/>
          </a:p>
          <a:p>
            <a:pPr marL="0" marR="0" lvl="0" indent="-1270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To simplify matters, we will always try to move in a clockwise direction.</a:t>
            </a:r>
            <a:endParaRPr/>
          </a:p>
          <a:p>
            <a:pPr marL="0" marR="0" lvl="0" indent="-1270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By selecting a direction, we eliminate the need to think about which way would be more appropriate. </a:t>
            </a:r>
            <a:endParaRPr/>
          </a:p>
          <a:p>
            <a:pPr marL="0" marR="0" lvl="0" indent="-1270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Any direction will work as long as you get back to the starting point.</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Cambria"/>
                <a:ea typeface="Cambria"/>
                <a:cs typeface="Cambria"/>
                <a:sym typeface="Cambria"/>
              </a:rPr>
              <a:t>2.</a:t>
            </a:r>
            <a:r>
              <a:rPr lang="en-US" sz="2000" b="0" i="1" u="none">
                <a:solidFill>
                  <a:schemeClr val="dk1"/>
                </a:solidFill>
                <a:latin typeface="Cambria"/>
                <a:ea typeface="Cambria"/>
                <a:cs typeface="Cambria"/>
                <a:sym typeface="Cambria"/>
              </a:rPr>
              <a:t> </a:t>
            </a:r>
            <a:r>
              <a:rPr lang="en-US" sz="2000" b="0" i="0" u="none">
                <a:solidFill>
                  <a:srgbClr val="00B050"/>
                </a:solidFill>
                <a:latin typeface="Cambria"/>
                <a:ea typeface="Cambria"/>
                <a:cs typeface="Cambria"/>
                <a:sym typeface="Cambria"/>
              </a:rPr>
              <a:t>How do I apply a sign to the various voltages as I proceed in a clockwise direction?</a:t>
            </a:r>
            <a:r>
              <a:rPr lang="en-US" sz="2000" b="0" i="0" u="none">
                <a:solidFill>
                  <a:schemeClr val="dk1"/>
                </a:solidFill>
                <a:latin typeface="Cambria"/>
                <a:ea typeface="Cambria"/>
                <a:cs typeface="Cambria"/>
                <a:sym typeface="Cambria"/>
              </a:rPr>
              <a:t> </a:t>
            </a:r>
            <a:endParaRPr/>
          </a:p>
          <a:p>
            <a:pPr marL="0" marR="0" lvl="0" indent="-1270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For a particular voltage, we will assign a positive sign when proceeding from the negative to positive potential.</a:t>
            </a:r>
            <a:endParaRPr/>
          </a:p>
          <a:p>
            <a:pPr marL="0" marR="0" lvl="0" indent="-1270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The opposite change in potential level results in a negative sign.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333" name="Google Shape;333;p35"/>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334" name="Google Shape;334;p3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35" name="Google Shape;335;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a:spLocks noGrp="1"/>
          </p:cNvSpPr>
          <p:nvPr>
            <p:ph type="title"/>
          </p:nvPr>
        </p:nvSpPr>
        <p:spPr>
          <a:xfrm>
            <a:off x="457200" y="274637"/>
            <a:ext cx="7467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mbria"/>
              <a:buNone/>
            </a:pPr>
            <a:r>
              <a:rPr lang="en-US" sz="2800" b="0" i="0" u="none" dirty="0">
                <a:solidFill>
                  <a:schemeClr val="dk1"/>
                </a:solidFill>
                <a:latin typeface="Cambria"/>
                <a:ea typeface="Cambria"/>
                <a:cs typeface="Cambria"/>
                <a:sym typeface="Cambria"/>
              </a:rPr>
              <a:t>5.6 Kirchhoff’s Voltage </a:t>
            </a:r>
            <a:r>
              <a:rPr lang="en-US" sz="2800" b="0" i="0" u="none" dirty="0" smtClean="0">
                <a:solidFill>
                  <a:schemeClr val="dk1"/>
                </a:solidFill>
                <a:latin typeface="Cambria"/>
                <a:ea typeface="Cambria"/>
                <a:cs typeface="Cambria"/>
                <a:sym typeface="Cambria"/>
              </a:rPr>
              <a:t>Law</a:t>
            </a:r>
            <a:endParaRPr dirty="0"/>
          </a:p>
        </p:txBody>
      </p:sp>
      <p:sp>
        <p:nvSpPr>
          <p:cNvPr id="342" name="Google Shape;342;p36"/>
          <p:cNvSpPr txBox="1">
            <a:spLocks noGrp="1"/>
          </p:cNvSpPr>
          <p:nvPr>
            <p:ph type="body" idx="1"/>
          </p:nvPr>
        </p:nvSpPr>
        <p:spPr>
          <a:xfrm>
            <a:off x="87312" y="838200"/>
            <a:ext cx="6694487" cy="4906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In Fig. 5.26, as we proceed from point </a:t>
            </a:r>
            <a:r>
              <a:rPr lang="en-US" sz="2000" b="0" i="1" u="none">
                <a:solidFill>
                  <a:schemeClr val="dk1"/>
                </a:solidFill>
                <a:latin typeface="Cambria"/>
                <a:ea typeface="Cambria"/>
                <a:cs typeface="Cambria"/>
                <a:sym typeface="Cambria"/>
              </a:rPr>
              <a:t>d </a:t>
            </a:r>
            <a:r>
              <a:rPr lang="en-US" sz="2000" b="0" i="0" u="none">
                <a:solidFill>
                  <a:schemeClr val="dk1"/>
                </a:solidFill>
                <a:latin typeface="Cambria"/>
                <a:ea typeface="Cambria"/>
                <a:cs typeface="Cambria"/>
                <a:sym typeface="Cambria"/>
              </a:rPr>
              <a:t>to point</a:t>
            </a:r>
            <a:r>
              <a:rPr lang="en-US" sz="2000" b="0" i="1" u="none">
                <a:solidFill>
                  <a:schemeClr val="dk1"/>
                </a:solidFill>
                <a:latin typeface="Cambria"/>
                <a:ea typeface="Cambria"/>
                <a:cs typeface="Cambria"/>
                <a:sym typeface="Cambria"/>
              </a:rPr>
              <a:t> a </a:t>
            </a:r>
            <a:r>
              <a:rPr lang="en-US" sz="2000" b="0" i="0" u="none">
                <a:solidFill>
                  <a:schemeClr val="dk1"/>
                </a:solidFill>
                <a:latin typeface="Cambria"/>
                <a:ea typeface="Cambria"/>
                <a:cs typeface="Cambria"/>
                <a:sym typeface="Cambria"/>
              </a:rPr>
              <a:t>across the voltage source, we move from a negative potential (the negative sign) to a positive potential (the positive sign), so a positive sign is given to the source voltage </a:t>
            </a:r>
            <a:r>
              <a:rPr lang="en-US" sz="2000" b="0" i="1" u="none">
                <a:solidFill>
                  <a:schemeClr val="dk1"/>
                </a:solidFill>
                <a:latin typeface="Cambria"/>
                <a:ea typeface="Cambria"/>
                <a:cs typeface="Cambria"/>
                <a:sym typeface="Cambria"/>
              </a:rPr>
              <a:t>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As we proceed from point </a:t>
            </a:r>
            <a:r>
              <a:rPr lang="en-US" sz="2000" b="0" i="1" u="none">
                <a:solidFill>
                  <a:schemeClr val="dk1"/>
                </a:solidFill>
                <a:latin typeface="Cambria"/>
                <a:ea typeface="Cambria"/>
                <a:cs typeface="Cambria"/>
                <a:sym typeface="Cambria"/>
              </a:rPr>
              <a:t>a</a:t>
            </a:r>
            <a:r>
              <a:rPr lang="en-US" sz="2000" b="0" i="0" u="none">
                <a:solidFill>
                  <a:schemeClr val="dk1"/>
                </a:solidFill>
                <a:latin typeface="Cambria"/>
                <a:ea typeface="Cambria"/>
                <a:cs typeface="Cambria"/>
                <a:sym typeface="Cambria"/>
              </a:rPr>
              <a:t> to point </a:t>
            </a:r>
            <a:r>
              <a:rPr lang="en-US" sz="2000" b="0" i="1" u="none">
                <a:solidFill>
                  <a:schemeClr val="dk1"/>
                </a:solidFill>
                <a:latin typeface="Cambria"/>
                <a:ea typeface="Cambria"/>
                <a:cs typeface="Cambria"/>
                <a:sym typeface="Cambria"/>
              </a:rPr>
              <a:t>b</a:t>
            </a:r>
            <a:r>
              <a:rPr lang="en-US" sz="2000" b="0" i="0" u="none">
                <a:solidFill>
                  <a:schemeClr val="dk1"/>
                </a:solidFill>
                <a:latin typeface="Cambria"/>
                <a:ea typeface="Cambria"/>
                <a:cs typeface="Cambria"/>
                <a:sym typeface="Cambria"/>
              </a:rPr>
              <a:t>, we encounter a positive sign followed by a negative sign, so a drop in potential has occurred, and a negative sign is applied.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Continuing from </a:t>
            </a:r>
            <a:r>
              <a:rPr lang="en-US" sz="2000" b="0" i="1" u="none">
                <a:solidFill>
                  <a:schemeClr val="dk1"/>
                </a:solidFill>
                <a:latin typeface="Cambria"/>
                <a:ea typeface="Cambria"/>
                <a:cs typeface="Cambria"/>
                <a:sym typeface="Cambria"/>
              </a:rPr>
              <a:t>b </a:t>
            </a:r>
            <a:r>
              <a:rPr lang="en-US" sz="2000" b="0" i="0" u="none">
                <a:solidFill>
                  <a:schemeClr val="dk1"/>
                </a:solidFill>
                <a:latin typeface="Cambria"/>
                <a:ea typeface="Cambria"/>
                <a:cs typeface="Cambria"/>
                <a:sym typeface="Cambria"/>
              </a:rPr>
              <a:t>to</a:t>
            </a:r>
            <a:r>
              <a:rPr lang="en-US" sz="2000" b="0" i="1" u="none">
                <a:solidFill>
                  <a:schemeClr val="dk1"/>
                </a:solidFill>
                <a:latin typeface="Cambria"/>
                <a:ea typeface="Cambria"/>
                <a:cs typeface="Cambria"/>
                <a:sym typeface="Cambria"/>
              </a:rPr>
              <a:t> c, </a:t>
            </a:r>
            <a:r>
              <a:rPr lang="en-US" sz="2000" b="0" i="0" u="none">
                <a:solidFill>
                  <a:schemeClr val="dk1"/>
                </a:solidFill>
                <a:latin typeface="Cambria"/>
                <a:ea typeface="Cambria"/>
                <a:cs typeface="Cambria"/>
                <a:sym typeface="Cambria"/>
              </a:rPr>
              <a:t>we encounter another drop in potential, so another negative sign is applied.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We then arrive back at the starting point </a:t>
            </a:r>
            <a:r>
              <a:rPr lang="en-US" sz="2000" b="0" i="1" u="none">
                <a:solidFill>
                  <a:schemeClr val="dk1"/>
                </a:solidFill>
                <a:latin typeface="Cambria"/>
                <a:ea typeface="Cambria"/>
                <a:cs typeface="Cambria"/>
                <a:sym typeface="Cambria"/>
              </a:rPr>
              <a:t>d</a:t>
            </a:r>
            <a:r>
              <a:rPr lang="en-US" sz="2000" b="0" i="0" u="none">
                <a:solidFill>
                  <a:schemeClr val="dk1"/>
                </a:solidFill>
                <a:latin typeface="Cambria"/>
                <a:ea typeface="Cambria"/>
                <a:cs typeface="Cambria"/>
                <a:sym typeface="Cambria"/>
              </a:rPr>
              <a:t>, and the resulting sum is set equal to zero as defined by Eq. (5.8).</a:t>
            </a:r>
            <a:r>
              <a:rPr lang="en-US" sz="2000" b="0" i="1" u="none">
                <a:solidFill>
                  <a:schemeClr val="dk1"/>
                </a:solidFill>
                <a:latin typeface="Cambria"/>
                <a:ea typeface="Cambria"/>
                <a:cs typeface="Cambria"/>
                <a:sym typeface="Cambria"/>
              </a:rPr>
              <a:t>	</a:t>
            </a:r>
            <a:endParaRPr sz="2000" b="0" i="0" u="none">
              <a:solidFill>
                <a:schemeClr val="dk1"/>
              </a:solidFill>
              <a:latin typeface="Cambria"/>
              <a:ea typeface="Cambria"/>
              <a:cs typeface="Cambria"/>
              <a:sym typeface="Cambria"/>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343" name="Google Shape;343;p36"/>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344" name="Google Shape;344;p3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45" name="Google Shape;345;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24</a:t>
            </a:fld>
            <a:endParaRPr/>
          </a:p>
        </p:txBody>
      </p:sp>
      <p:pic>
        <p:nvPicPr>
          <p:cNvPr id="346" name="Google Shape;346;p36"/>
          <p:cNvPicPr preferRelativeResize="0"/>
          <p:nvPr/>
        </p:nvPicPr>
        <p:blipFill rotWithShape="1">
          <a:blip r:embed="rId3">
            <a:alphaModFix/>
          </a:blip>
          <a:srcRect/>
          <a:stretch/>
        </p:blipFill>
        <p:spPr>
          <a:xfrm>
            <a:off x="6770687" y="2438400"/>
            <a:ext cx="2438400" cy="2222500"/>
          </a:xfrm>
          <a:prstGeom prst="rect">
            <a:avLst/>
          </a:prstGeom>
          <a:noFill/>
          <a:ln>
            <a:noFill/>
          </a:ln>
        </p:spPr>
      </p:pic>
      <p:pic>
        <p:nvPicPr>
          <p:cNvPr id="347" name="Google Shape;347;p36"/>
          <p:cNvPicPr preferRelativeResize="0"/>
          <p:nvPr/>
        </p:nvPicPr>
        <p:blipFill rotWithShape="1">
          <a:blip r:embed="rId4">
            <a:alphaModFix/>
          </a:blip>
          <a:srcRect/>
          <a:stretch/>
        </p:blipFill>
        <p:spPr>
          <a:xfrm>
            <a:off x="328612" y="4724400"/>
            <a:ext cx="7661275" cy="19050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5.6 Kirchhoff’s Voltage Law</a:t>
            </a:r>
            <a:endParaRPr/>
          </a:p>
        </p:txBody>
      </p:sp>
      <p:sp>
        <p:nvSpPr>
          <p:cNvPr id="354" name="Google Shape;354;p37"/>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355" name="Google Shape;355;p3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56" name="Google Shape;356;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25</a:t>
            </a:fld>
            <a:endParaRPr/>
          </a:p>
        </p:txBody>
      </p:sp>
      <p:pic>
        <p:nvPicPr>
          <p:cNvPr id="357" name="Google Shape;357;p37"/>
          <p:cNvPicPr preferRelativeResize="0"/>
          <p:nvPr/>
        </p:nvPicPr>
        <p:blipFill rotWithShape="1">
          <a:blip r:embed="rId3">
            <a:alphaModFix/>
          </a:blip>
          <a:srcRect/>
          <a:stretch/>
        </p:blipFill>
        <p:spPr>
          <a:xfrm>
            <a:off x="476250" y="2205037"/>
            <a:ext cx="8191500" cy="244792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63" name="Google Shape;363;p38"/>
          <p:cNvSpPr txBox="1">
            <a:spLocks noGrp="1"/>
          </p:cNvSpPr>
          <p:nvPr>
            <p:ph type="body" idx="1"/>
          </p:nvPr>
        </p:nvSpPr>
        <p:spPr>
          <a:xfrm>
            <a:off x="457200" y="1600200"/>
            <a:ext cx="7467600" cy="52578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mbria"/>
                <a:ea typeface="Cambria"/>
                <a:cs typeface="Cambria"/>
                <a:sym typeface="Cambria"/>
              </a:rPr>
              <a:t>Practice Example 5.11</a:t>
            </a:r>
            <a:endParaRPr/>
          </a:p>
        </p:txBody>
      </p:sp>
      <p:sp>
        <p:nvSpPr>
          <p:cNvPr id="364" name="Google Shape;364;p38"/>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Verdana"/>
              <a:buNone/>
            </a:pPr>
            <a:r>
              <a:rPr lang="en-US" sz="1200" b="0" i="0" u="none">
                <a:solidFill>
                  <a:srgbClr val="898989"/>
                </a:solidFill>
                <a:latin typeface="Verdana"/>
                <a:ea typeface="Verdana"/>
                <a:cs typeface="Verdana"/>
                <a:sym typeface="Verdana"/>
              </a:rPr>
              <a:t>*</a:t>
            </a:r>
            <a:endParaRPr/>
          </a:p>
        </p:txBody>
      </p:sp>
      <p:sp>
        <p:nvSpPr>
          <p:cNvPr id="365" name="Google Shape;365;p3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66" name="Google Shape;366;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Verdana"/>
              <a:buNone/>
            </a:pPr>
            <a:fld id="{00000000-1234-1234-1234-123412341234}" type="slidenum">
              <a:rPr lang="en-US" sz="1200" b="0" i="0" u="none">
                <a:solidFill>
                  <a:srgbClr val="898989"/>
                </a:solidFill>
                <a:latin typeface="Verdana"/>
                <a:ea typeface="Verdana"/>
                <a:cs typeface="Verdana"/>
                <a:sym typeface="Verdana"/>
              </a:rPr>
              <a:t>26</a:t>
            </a:fld>
            <a:endParaRPr/>
          </a:p>
        </p:txBody>
      </p:sp>
      <p:pic>
        <p:nvPicPr>
          <p:cNvPr id="367" name="Google Shape;367;p38"/>
          <p:cNvPicPr preferRelativeResize="0"/>
          <p:nvPr/>
        </p:nvPicPr>
        <p:blipFill rotWithShape="1">
          <a:blip r:embed="rId3">
            <a:alphaModFix/>
          </a:blip>
          <a:srcRect/>
          <a:stretch/>
        </p:blipFill>
        <p:spPr>
          <a:xfrm>
            <a:off x="0" y="228600"/>
            <a:ext cx="6391275" cy="838200"/>
          </a:xfrm>
          <a:prstGeom prst="rect">
            <a:avLst/>
          </a:prstGeom>
          <a:noFill/>
          <a:ln>
            <a:noFill/>
          </a:ln>
        </p:spPr>
      </p:pic>
      <p:pic>
        <p:nvPicPr>
          <p:cNvPr id="368" name="Google Shape;368;p38"/>
          <p:cNvPicPr preferRelativeResize="0"/>
          <p:nvPr/>
        </p:nvPicPr>
        <p:blipFill rotWithShape="1">
          <a:blip r:embed="rId4">
            <a:alphaModFix/>
          </a:blip>
          <a:srcRect/>
          <a:stretch/>
        </p:blipFill>
        <p:spPr>
          <a:xfrm>
            <a:off x="6248400" y="1047750"/>
            <a:ext cx="2895600" cy="2381250"/>
          </a:xfrm>
          <a:prstGeom prst="rect">
            <a:avLst/>
          </a:prstGeom>
          <a:noFill/>
          <a:ln>
            <a:noFill/>
          </a:ln>
        </p:spPr>
      </p:pic>
      <p:pic>
        <p:nvPicPr>
          <p:cNvPr id="369" name="Google Shape;369;p38"/>
          <p:cNvPicPr preferRelativeResize="0"/>
          <p:nvPr/>
        </p:nvPicPr>
        <p:blipFill rotWithShape="1">
          <a:blip r:embed="rId5">
            <a:alphaModFix/>
          </a:blip>
          <a:srcRect/>
          <a:stretch/>
        </p:blipFill>
        <p:spPr>
          <a:xfrm>
            <a:off x="66675" y="1109662"/>
            <a:ext cx="6257925" cy="1704975"/>
          </a:xfrm>
          <a:prstGeom prst="rect">
            <a:avLst/>
          </a:prstGeom>
          <a:noFill/>
          <a:ln>
            <a:noFill/>
          </a:ln>
        </p:spPr>
      </p:pic>
      <p:pic>
        <p:nvPicPr>
          <p:cNvPr id="370" name="Google Shape;370;p38"/>
          <p:cNvPicPr preferRelativeResize="0"/>
          <p:nvPr/>
        </p:nvPicPr>
        <p:blipFill rotWithShape="1">
          <a:blip r:embed="rId6">
            <a:alphaModFix/>
          </a:blip>
          <a:srcRect/>
          <a:stretch/>
        </p:blipFill>
        <p:spPr>
          <a:xfrm>
            <a:off x="0" y="2838450"/>
            <a:ext cx="6305550" cy="742950"/>
          </a:xfrm>
          <a:prstGeom prst="rect">
            <a:avLst/>
          </a:prstGeom>
          <a:noFill/>
          <a:ln>
            <a:noFill/>
          </a:ln>
        </p:spPr>
      </p:pic>
      <p:pic>
        <p:nvPicPr>
          <p:cNvPr id="371" name="Google Shape;371;p38"/>
          <p:cNvPicPr preferRelativeResize="0"/>
          <p:nvPr/>
        </p:nvPicPr>
        <p:blipFill rotWithShape="1">
          <a:blip r:embed="rId7">
            <a:alphaModFix/>
          </a:blip>
          <a:srcRect/>
          <a:stretch/>
        </p:blipFill>
        <p:spPr>
          <a:xfrm>
            <a:off x="6419850" y="3429000"/>
            <a:ext cx="2724150" cy="3048000"/>
          </a:xfrm>
          <a:prstGeom prst="rect">
            <a:avLst/>
          </a:prstGeom>
          <a:noFill/>
          <a:ln>
            <a:noFill/>
          </a:ln>
        </p:spPr>
      </p:pic>
      <p:pic>
        <p:nvPicPr>
          <p:cNvPr id="372" name="Google Shape;372;p38"/>
          <p:cNvPicPr preferRelativeResize="0"/>
          <p:nvPr/>
        </p:nvPicPr>
        <p:blipFill rotWithShape="1">
          <a:blip r:embed="rId8">
            <a:alphaModFix/>
          </a:blip>
          <a:srcRect/>
          <a:stretch/>
        </p:blipFill>
        <p:spPr>
          <a:xfrm>
            <a:off x="547687" y="3581400"/>
            <a:ext cx="5743575" cy="1047750"/>
          </a:xfrm>
          <a:prstGeom prst="rect">
            <a:avLst/>
          </a:prstGeom>
          <a:noFill/>
          <a:ln>
            <a:noFill/>
          </a:ln>
        </p:spPr>
      </p:pic>
      <p:pic>
        <p:nvPicPr>
          <p:cNvPr id="373" name="Google Shape;373;p38"/>
          <p:cNvPicPr preferRelativeResize="0"/>
          <p:nvPr/>
        </p:nvPicPr>
        <p:blipFill rotWithShape="1">
          <a:blip r:embed="rId9">
            <a:alphaModFix/>
          </a:blip>
          <a:srcRect/>
          <a:stretch/>
        </p:blipFill>
        <p:spPr>
          <a:xfrm>
            <a:off x="623887" y="4629150"/>
            <a:ext cx="5143500" cy="131445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79" name="Google Shape;379;p3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380" name="Google Shape;380;p39"/>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Verdana"/>
              <a:buNone/>
            </a:pPr>
            <a:r>
              <a:rPr lang="en-US" sz="1200" b="0" i="0" u="none">
                <a:solidFill>
                  <a:srgbClr val="898989"/>
                </a:solidFill>
                <a:latin typeface="Verdana"/>
                <a:ea typeface="Verdana"/>
                <a:cs typeface="Verdana"/>
                <a:sym typeface="Verdana"/>
              </a:rPr>
              <a:t>*</a:t>
            </a:r>
            <a:endParaRPr/>
          </a:p>
        </p:txBody>
      </p:sp>
      <p:sp>
        <p:nvSpPr>
          <p:cNvPr id="381" name="Google Shape;381;p3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82" name="Google Shape;382;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Verdana"/>
              <a:buNone/>
            </a:pPr>
            <a:fld id="{00000000-1234-1234-1234-123412341234}" type="slidenum">
              <a:rPr lang="en-US" sz="1200" b="0" i="0" u="none">
                <a:solidFill>
                  <a:srgbClr val="898989"/>
                </a:solidFill>
                <a:latin typeface="Verdana"/>
                <a:ea typeface="Verdana"/>
                <a:cs typeface="Verdana"/>
                <a:sym typeface="Verdana"/>
              </a:rPr>
              <a:t>27</a:t>
            </a:fld>
            <a:endParaRPr/>
          </a:p>
        </p:txBody>
      </p:sp>
      <p:pic>
        <p:nvPicPr>
          <p:cNvPr id="383" name="Google Shape;383;p39"/>
          <p:cNvPicPr preferRelativeResize="0"/>
          <p:nvPr/>
        </p:nvPicPr>
        <p:blipFill rotWithShape="1">
          <a:blip r:embed="rId3">
            <a:alphaModFix/>
          </a:blip>
          <a:srcRect/>
          <a:stretch/>
        </p:blipFill>
        <p:spPr>
          <a:xfrm>
            <a:off x="304800" y="152400"/>
            <a:ext cx="7086600" cy="804862"/>
          </a:xfrm>
          <a:prstGeom prst="rect">
            <a:avLst/>
          </a:prstGeom>
          <a:noFill/>
          <a:ln>
            <a:noFill/>
          </a:ln>
        </p:spPr>
      </p:pic>
      <p:pic>
        <p:nvPicPr>
          <p:cNvPr id="384" name="Google Shape;384;p39"/>
          <p:cNvPicPr preferRelativeResize="0"/>
          <p:nvPr/>
        </p:nvPicPr>
        <p:blipFill rotWithShape="1">
          <a:blip r:embed="rId4">
            <a:alphaModFix/>
          </a:blip>
          <a:srcRect/>
          <a:stretch/>
        </p:blipFill>
        <p:spPr>
          <a:xfrm>
            <a:off x="6324600" y="968375"/>
            <a:ext cx="2786062" cy="2228850"/>
          </a:xfrm>
          <a:prstGeom prst="rect">
            <a:avLst/>
          </a:prstGeom>
          <a:noFill/>
          <a:ln>
            <a:noFill/>
          </a:ln>
        </p:spPr>
      </p:pic>
      <p:pic>
        <p:nvPicPr>
          <p:cNvPr id="385" name="Google Shape;385;p39"/>
          <p:cNvPicPr preferRelativeResize="0"/>
          <p:nvPr/>
        </p:nvPicPr>
        <p:blipFill rotWithShape="1">
          <a:blip r:embed="rId5">
            <a:alphaModFix/>
          </a:blip>
          <a:srcRect/>
          <a:stretch/>
        </p:blipFill>
        <p:spPr>
          <a:xfrm>
            <a:off x="114300" y="1143000"/>
            <a:ext cx="6210300" cy="1743075"/>
          </a:xfrm>
          <a:prstGeom prst="rect">
            <a:avLst/>
          </a:prstGeom>
          <a:noFill/>
          <a:ln>
            <a:noFill/>
          </a:ln>
        </p:spPr>
      </p:pic>
      <p:pic>
        <p:nvPicPr>
          <p:cNvPr id="386" name="Google Shape;386;p39"/>
          <p:cNvPicPr preferRelativeResize="0"/>
          <p:nvPr/>
        </p:nvPicPr>
        <p:blipFill rotWithShape="1">
          <a:blip r:embed="rId6">
            <a:alphaModFix/>
          </a:blip>
          <a:srcRect/>
          <a:stretch/>
        </p:blipFill>
        <p:spPr>
          <a:xfrm>
            <a:off x="533400" y="3429000"/>
            <a:ext cx="6029325" cy="2057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92" name="Google Shape;392;p40"/>
          <p:cNvSpPr txBox="1">
            <a:spLocks noGrp="1"/>
          </p:cNvSpPr>
          <p:nvPr>
            <p:ph type="body" idx="1"/>
          </p:nvPr>
        </p:nvSpPr>
        <p:spPr>
          <a:xfrm>
            <a:off x="457200" y="1600200"/>
            <a:ext cx="7467600" cy="5257800"/>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mbria"/>
                <a:ea typeface="Cambria"/>
                <a:cs typeface="Cambria"/>
                <a:sym typeface="Cambria"/>
              </a:rPr>
              <a:t>Practice Example 5.14</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393" name="Google Shape;393;p40"/>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Verdana"/>
              <a:buNone/>
            </a:pPr>
            <a:r>
              <a:rPr lang="en-US" sz="1200" b="0" i="0" u="none">
                <a:solidFill>
                  <a:srgbClr val="898989"/>
                </a:solidFill>
                <a:latin typeface="Verdana"/>
                <a:ea typeface="Verdana"/>
                <a:cs typeface="Verdana"/>
                <a:sym typeface="Verdana"/>
              </a:rPr>
              <a:t>*</a:t>
            </a:r>
            <a:endParaRPr/>
          </a:p>
        </p:txBody>
      </p:sp>
      <p:sp>
        <p:nvSpPr>
          <p:cNvPr id="394" name="Google Shape;394;p4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95" name="Google Shape;395;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Verdana"/>
              <a:buNone/>
            </a:pPr>
            <a:fld id="{00000000-1234-1234-1234-123412341234}" type="slidenum">
              <a:rPr lang="en-US" sz="1200" b="0" i="0" u="none">
                <a:solidFill>
                  <a:srgbClr val="898989"/>
                </a:solidFill>
                <a:latin typeface="Verdana"/>
                <a:ea typeface="Verdana"/>
                <a:cs typeface="Verdana"/>
                <a:sym typeface="Verdana"/>
              </a:rPr>
              <a:t>28</a:t>
            </a:fld>
            <a:endParaRPr/>
          </a:p>
        </p:txBody>
      </p:sp>
      <p:pic>
        <p:nvPicPr>
          <p:cNvPr id="396" name="Google Shape;396;p40"/>
          <p:cNvPicPr preferRelativeResize="0"/>
          <p:nvPr/>
        </p:nvPicPr>
        <p:blipFill rotWithShape="1">
          <a:blip r:embed="rId3">
            <a:alphaModFix/>
          </a:blip>
          <a:srcRect/>
          <a:stretch/>
        </p:blipFill>
        <p:spPr>
          <a:xfrm>
            <a:off x="152400" y="76200"/>
            <a:ext cx="5638800" cy="1333500"/>
          </a:xfrm>
          <a:prstGeom prst="rect">
            <a:avLst/>
          </a:prstGeom>
          <a:noFill/>
          <a:ln>
            <a:noFill/>
          </a:ln>
        </p:spPr>
      </p:pic>
      <p:pic>
        <p:nvPicPr>
          <p:cNvPr id="397" name="Google Shape;397;p40"/>
          <p:cNvPicPr preferRelativeResize="0"/>
          <p:nvPr/>
        </p:nvPicPr>
        <p:blipFill rotWithShape="1">
          <a:blip r:embed="rId4">
            <a:alphaModFix/>
          </a:blip>
          <a:srcRect/>
          <a:stretch/>
        </p:blipFill>
        <p:spPr>
          <a:xfrm>
            <a:off x="6010275" y="1676400"/>
            <a:ext cx="3133725" cy="3571875"/>
          </a:xfrm>
          <a:prstGeom prst="rect">
            <a:avLst/>
          </a:prstGeom>
          <a:noFill/>
          <a:ln>
            <a:noFill/>
          </a:ln>
        </p:spPr>
      </p:pic>
      <p:pic>
        <p:nvPicPr>
          <p:cNvPr id="398" name="Google Shape;398;p40"/>
          <p:cNvPicPr preferRelativeResize="0"/>
          <p:nvPr/>
        </p:nvPicPr>
        <p:blipFill rotWithShape="1">
          <a:blip r:embed="rId5">
            <a:alphaModFix/>
          </a:blip>
          <a:srcRect/>
          <a:stretch/>
        </p:blipFill>
        <p:spPr>
          <a:xfrm>
            <a:off x="-33337" y="1409700"/>
            <a:ext cx="6076950" cy="46148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100"/>
              <a:buFont typeface="Cambria"/>
              <a:buNone/>
            </a:pPr>
            <a:r>
              <a:rPr lang="en-US" sz="3100" b="0" i="0" u="none">
                <a:solidFill>
                  <a:schemeClr val="dk1"/>
                </a:solidFill>
                <a:latin typeface="Cambria"/>
                <a:ea typeface="Cambria"/>
                <a:cs typeface="Cambria"/>
                <a:sym typeface="Cambria"/>
              </a:rPr>
              <a:t>5.7 Voltage Division in a Series Circuit</a:t>
            </a:r>
            <a:endParaRPr/>
          </a:p>
        </p:txBody>
      </p:sp>
      <p:sp>
        <p:nvSpPr>
          <p:cNvPr id="405" name="Google Shape;405;p41"/>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406" name="Google Shape;406;p4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407" name="Google Shape;407;p4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29</a:t>
            </a:fld>
            <a:endParaRPr/>
          </a:p>
        </p:txBody>
      </p:sp>
      <p:pic>
        <p:nvPicPr>
          <p:cNvPr id="408" name="Google Shape;408;p41"/>
          <p:cNvPicPr preferRelativeResize="0"/>
          <p:nvPr/>
        </p:nvPicPr>
        <p:blipFill rotWithShape="1">
          <a:blip r:embed="rId3">
            <a:alphaModFix/>
          </a:blip>
          <a:srcRect/>
          <a:stretch/>
        </p:blipFill>
        <p:spPr>
          <a:xfrm>
            <a:off x="5638800" y="1927225"/>
            <a:ext cx="3352800" cy="3635375"/>
          </a:xfrm>
          <a:prstGeom prst="rect">
            <a:avLst/>
          </a:prstGeom>
          <a:noFill/>
          <a:ln>
            <a:noFill/>
          </a:ln>
        </p:spPr>
      </p:pic>
      <p:sp>
        <p:nvSpPr>
          <p:cNvPr id="409" name="Google Shape;409;p41"/>
          <p:cNvSpPr txBox="1"/>
          <p:nvPr/>
        </p:nvSpPr>
        <p:spPr>
          <a:xfrm>
            <a:off x="566737" y="1752600"/>
            <a:ext cx="5148262"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chemeClr val="accent2"/>
              </a:buClr>
              <a:buSzPts val="2000"/>
              <a:buFont typeface="Arial"/>
              <a:buChar char="•"/>
            </a:pPr>
            <a:r>
              <a:rPr lang="en-US" sz="2000" b="0" i="0" u="none">
                <a:solidFill>
                  <a:schemeClr val="dk1"/>
                </a:solidFill>
                <a:latin typeface="Cambria"/>
                <a:ea typeface="Cambria"/>
                <a:cs typeface="Cambria"/>
                <a:sym typeface="Cambria"/>
              </a:rPr>
              <a:t>How will a resistor’s value affect the voltage across the resistor? </a:t>
            </a:r>
            <a:endParaRPr/>
          </a:p>
          <a:p>
            <a:pPr marL="469900" marR="0" lvl="0" indent="-469900" algn="l" rtl="0">
              <a:lnSpc>
                <a:spcPct val="100000"/>
              </a:lnSpc>
              <a:spcBef>
                <a:spcPts val="400"/>
              </a:spcBef>
              <a:spcAft>
                <a:spcPts val="0"/>
              </a:spcAft>
              <a:buClr>
                <a:schemeClr val="accent2"/>
              </a:buClr>
              <a:buSzPts val="2000"/>
              <a:buFont typeface="Arial"/>
              <a:buChar char="•"/>
            </a:pPr>
            <a:r>
              <a:rPr lang="en-US" sz="2000" b="0" i="0" u="none">
                <a:solidFill>
                  <a:schemeClr val="dk1"/>
                </a:solidFill>
                <a:latin typeface="Cambria"/>
                <a:ea typeface="Cambria"/>
                <a:cs typeface="Cambria"/>
                <a:sym typeface="Cambria"/>
              </a:rPr>
              <a:t>It turns out that the voltage across series resistive elements will divide as the magnitude of the resistance levels.</a:t>
            </a:r>
            <a:endParaRPr/>
          </a:p>
          <a:p>
            <a:pPr marL="469900" marR="0" lvl="0" indent="-469900" algn="l" rtl="0">
              <a:lnSpc>
                <a:spcPct val="100000"/>
              </a:lnSpc>
              <a:spcBef>
                <a:spcPts val="400"/>
              </a:spcBef>
              <a:spcAft>
                <a:spcPts val="0"/>
              </a:spcAft>
              <a:buClr>
                <a:schemeClr val="accent2"/>
              </a:buClr>
              <a:buSzPts val="2000"/>
              <a:buFont typeface="Arial"/>
              <a:buChar char="•"/>
            </a:pPr>
            <a:r>
              <a:rPr lang="en-US" sz="2000" b="0" i="0" u="none">
                <a:solidFill>
                  <a:schemeClr val="dk1"/>
                </a:solidFill>
                <a:latin typeface="Cambria"/>
                <a:ea typeface="Cambria"/>
                <a:cs typeface="Cambria"/>
                <a:sym typeface="Cambria"/>
              </a:rPr>
              <a:t>In other words, in a series resistive circuit, the larger the resistance, the more of the applied voltage it will capture.</a:t>
            </a:r>
            <a:endParaRPr/>
          </a:p>
          <a:p>
            <a:pPr marL="469900" marR="0" lvl="0" indent="-342900" algn="l" rtl="0">
              <a:lnSpc>
                <a:spcPct val="100000"/>
              </a:lnSpc>
              <a:spcBef>
                <a:spcPts val="400"/>
              </a:spcBef>
              <a:spcAft>
                <a:spcPts val="0"/>
              </a:spcAft>
              <a:buClr>
                <a:schemeClr val="accent2"/>
              </a:buClr>
              <a:buSzPts val="2000"/>
              <a:buFont typeface="Arial"/>
              <a:buNone/>
            </a:pPr>
            <a:endParaRPr sz="2000" b="0" i="0" u="none">
              <a:solidFill>
                <a:schemeClr val="dk1"/>
              </a:solidFill>
              <a:latin typeface="Cambria"/>
              <a:ea typeface="Cambria"/>
              <a:cs typeface="Cambria"/>
              <a:sym typeface="Cambria"/>
            </a:endParaRPr>
          </a:p>
          <a:p>
            <a:pPr marL="469900" marR="0" lvl="0" indent="-342900" algn="l" rtl="0">
              <a:lnSpc>
                <a:spcPct val="100000"/>
              </a:lnSpc>
              <a:spcBef>
                <a:spcPts val="400"/>
              </a:spcBef>
              <a:spcAft>
                <a:spcPts val="0"/>
              </a:spcAft>
              <a:buClr>
                <a:schemeClr val="accent2"/>
              </a:buClr>
              <a:buSzPts val="2000"/>
              <a:buFont typeface="Arial"/>
              <a:buNone/>
            </a:pPr>
            <a:endParaRPr sz="2000" b="0" i="0" u="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None/>
            </a:pPr>
            <a:endParaRPr sz="2000" b="0" i="0" u="none">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mbria"/>
              <a:buNone/>
            </a:pPr>
            <a:r>
              <a:rPr lang="en-US" sz="4000" b="0" i="0" u="none">
                <a:solidFill>
                  <a:schemeClr val="dk1"/>
                </a:solidFill>
                <a:latin typeface="Cambria"/>
                <a:ea typeface="Cambria"/>
                <a:cs typeface="Cambria"/>
                <a:sym typeface="Cambria"/>
              </a:rPr>
              <a:t>Objectives</a:t>
            </a:r>
            <a:endParaRPr/>
          </a:p>
        </p:txBody>
      </p:sp>
      <p:sp>
        <p:nvSpPr>
          <p:cNvPr id="107" name="Google Shape;107;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Become familiar with the characteristics of a series circuit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Learn to solve for the voltage, current, and power to each of the elements of a given circuit.</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Understand the Power Distribution in a Series Circuit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Learn to deal with Voltage Sources in Series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Develop a clear understanding of Kirchhoff’s voltage law and how important it is to the analysis of electric circuits.</a:t>
            </a:r>
            <a:endParaRPr/>
          </a:p>
        </p:txBody>
      </p:sp>
      <p:sp>
        <p:nvSpPr>
          <p:cNvPr id="108" name="Google Shape;108;p15"/>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109" name="Google Shape;109;p1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10" name="Google Shape;110;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100"/>
              <a:buFont typeface="Cambria"/>
              <a:buNone/>
            </a:pPr>
            <a:r>
              <a:rPr lang="en-US" sz="3100" b="0" i="0" u="none">
                <a:solidFill>
                  <a:schemeClr val="dk1"/>
                </a:solidFill>
                <a:latin typeface="Cambria"/>
                <a:ea typeface="Cambria"/>
                <a:cs typeface="Cambria"/>
                <a:sym typeface="Cambria"/>
              </a:rPr>
              <a:t>5.7 Voltage Division in a Series Circuit</a:t>
            </a:r>
            <a:endParaRPr/>
          </a:p>
        </p:txBody>
      </p:sp>
      <p:sp>
        <p:nvSpPr>
          <p:cNvPr id="416" name="Google Shape;416;p42"/>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417" name="Google Shape;417;p4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418" name="Google Shape;418;p4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30</a:t>
            </a:fld>
            <a:endParaRPr/>
          </a:p>
        </p:txBody>
      </p:sp>
      <p:sp>
        <p:nvSpPr>
          <p:cNvPr id="419" name="Google Shape;419;p42"/>
          <p:cNvSpPr txBox="1"/>
          <p:nvPr/>
        </p:nvSpPr>
        <p:spPr>
          <a:xfrm>
            <a:off x="642937" y="1371600"/>
            <a:ext cx="8043862" cy="4648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chemeClr val="accent2"/>
              </a:buClr>
              <a:buSzPts val="2000"/>
              <a:buFont typeface="Noto Sans Symbols"/>
              <a:buChar char="□"/>
            </a:pPr>
            <a:r>
              <a:rPr lang="en-US" sz="2000" b="0" i="0" u="none">
                <a:solidFill>
                  <a:schemeClr val="dk1"/>
                </a:solidFill>
                <a:latin typeface="Cambria"/>
                <a:ea typeface="Cambria"/>
                <a:cs typeface="Cambria"/>
                <a:sym typeface="Cambria"/>
              </a:rPr>
              <a:t>In addition, the ratio of the voltages across series resistors will be the same as the ratio of their resistance levels.</a:t>
            </a:r>
            <a:endParaRPr/>
          </a:p>
          <a:p>
            <a:pPr marL="469900" marR="0" lvl="0" indent="-469900" algn="l" rtl="0">
              <a:lnSpc>
                <a:spcPct val="100000"/>
              </a:lnSpc>
              <a:spcBef>
                <a:spcPts val="400"/>
              </a:spcBef>
              <a:spcAft>
                <a:spcPts val="0"/>
              </a:spcAft>
              <a:buClr>
                <a:schemeClr val="accent2"/>
              </a:buClr>
              <a:buSzPts val="2000"/>
              <a:buFont typeface="Noto Sans Symbols"/>
              <a:buChar char="□"/>
            </a:pPr>
            <a:r>
              <a:rPr lang="en-US" sz="2000" b="0" i="0" u="none">
                <a:solidFill>
                  <a:schemeClr val="dk1"/>
                </a:solidFill>
                <a:latin typeface="Cambria"/>
                <a:ea typeface="Cambria"/>
                <a:cs typeface="Cambria"/>
                <a:sym typeface="Cambria"/>
              </a:rPr>
              <a:t>Note that if the resistance levels of all the resistors in Fig. 5.33 are increased by the same factor,  as shown in Fig. 5.34, the voltage levels all remain the same. </a:t>
            </a:r>
            <a:endParaRPr/>
          </a:p>
          <a:p>
            <a:pPr marL="469900" marR="0" lvl="0" indent="-342900" algn="l" rtl="0">
              <a:lnSpc>
                <a:spcPct val="100000"/>
              </a:lnSpc>
              <a:spcBef>
                <a:spcPts val="400"/>
              </a:spcBef>
              <a:spcAft>
                <a:spcPts val="0"/>
              </a:spcAft>
              <a:buClr>
                <a:schemeClr val="accent2"/>
              </a:buClr>
              <a:buSzPts val="2000"/>
              <a:buFont typeface="Noto Sans Symbols"/>
              <a:buNone/>
            </a:pPr>
            <a:endParaRPr sz="2000" b="0" i="0" u="none">
              <a:solidFill>
                <a:schemeClr val="dk1"/>
              </a:solidFill>
              <a:latin typeface="Cambria"/>
              <a:ea typeface="Cambria"/>
              <a:cs typeface="Cambria"/>
              <a:sym typeface="Cambria"/>
            </a:endParaRPr>
          </a:p>
          <a:p>
            <a:pPr marL="469900" marR="0" lvl="0" indent="-469900" algn="l" rtl="0">
              <a:lnSpc>
                <a:spcPct val="100000"/>
              </a:lnSpc>
              <a:spcBef>
                <a:spcPts val="400"/>
              </a:spcBef>
              <a:spcAft>
                <a:spcPts val="0"/>
              </a:spcAft>
              <a:buClr>
                <a:schemeClr val="dk1"/>
              </a:buClr>
              <a:buSzPts val="2000"/>
              <a:buFont typeface="Verdana"/>
              <a:buNone/>
            </a:pPr>
            <a:endParaRPr sz="2000" b="0" i="0" u="none">
              <a:solidFill>
                <a:schemeClr val="dk1"/>
              </a:solidFill>
              <a:latin typeface="Calibri"/>
              <a:ea typeface="Calibri"/>
              <a:cs typeface="Calibri"/>
              <a:sym typeface="Calibri"/>
            </a:endParaRPr>
          </a:p>
          <a:p>
            <a:pPr marL="469900" marR="0" lvl="0" indent="-469900" algn="l" rtl="0">
              <a:lnSpc>
                <a:spcPct val="100000"/>
              </a:lnSpc>
              <a:spcBef>
                <a:spcPts val="400"/>
              </a:spcBef>
              <a:spcAft>
                <a:spcPts val="0"/>
              </a:spcAft>
              <a:buClr>
                <a:schemeClr val="dk1"/>
              </a:buClr>
              <a:buSzPts val="2000"/>
              <a:buFont typeface="Verdana"/>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a:solidFill>
                <a:schemeClr val="dk1"/>
              </a:solidFill>
              <a:latin typeface="Calibri"/>
              <a:ea typeface="Calibri"/>
              <a:cs typeface="Calibri"/>
              <a:sym typeface="Calibri"/>
            </a:endParaRPr>
          </a:p>
        </p:txBody>
      </p:sp>
      <p:pic>
        <p:nvPicPr>
          <p:cNvPr id="420" name="Google Shape;420;p42"/>
          <p:cNvPicPr preferRelativeResize="0"/>
          <p:nvPr/>
        </p:nvPicPr>
        <p:blipFill rotWithShape="1">
          <a:blip r:embed="rId3">
            <a:alphaModFix/>
          </a:blip>
          <a:srcRect/>
          <a:stretch/>
        </p:blipFill>
        <p:spPr>
          <a:xfrm>
            <a:off x="4800600" y="3317875"/>
            <a:ext cx="3429000" cy="3327400"/>
          </a:xfrm>
          <a:prstGeom prst="rect">
            <a:avLst/>
          </a:prstGeom>
          <a:noFill/>
          <a:ln>
            <a:noFill/>
          </a:ln>
        </p:spPr>
      </p:pic>
      <p:pic>
        <p:nvPicPr>
          <p:cNvPr id="421" name="Google Shape;421;p42"/>
          <p:cNvPicPr preferRelativeResize="0"/>
          <p:nvPr/>
        </p:nvPicPr>
        <p:blipFill rotWithShape="1">
          <a:blip r:embed="rId4">
            <a:alphaModFix/>
          </a:blip>
          <a:srcRect/>
          <a:stretch/>
        </p:blipFill>
        <p:spPr>
          <a:xfrm>
            <a:off x="1447800" y="3313112"/>
            <a:ext cx="2720975" cy="29495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4000"/>
              <a:buFont typeface="Arial"/>
              <a:buNone/>
            </a:pPr>
            <a:endParaRPr sz="4000" b="0" i="0" u="none">
              <a:solidFill>
                <a:schemeClr val="dk1"/>
              </a:solidFill>
              <a:latin typeface="Cambria"/>
              <a:ea typeface="Cambria"/>
              <a:cs typeface="Cambria"/>
              <a:sym typeface="Cambria"/>
            </a:endParaRPr>
          </a:p>
          <a:p>
            <a:pPr marL="342900" marR="0" lvl="0" indent="-342900" algn="l" rtl="0">
              <a:lnSpc>
                <a:spcPct val="100000"/>
              </a:lnSpc>
              <a:spcBef>
                <a:spcPts val="800"/>
              </a:spcBef>
              <a:spcAft>
                <a:spcPts val="0"/>
              </a:spcAft>
              <a:buClr>
                <a:schemeClr val="dk1"/>
              </a:buClr>
              <a:buSzPts val="4000"/>
              <a:buFont typeface="Arial"/>
              <a:buNone/>
            </a:pPr>
            <a:endParaRPr sz="4000" b="0" i="0" u="none">
              <a:solidFill>
                <a:schemeClr val="dk1"/>
              </a:solidFill>
              <a:latin typeface="Cambria"/>
              <a:ea typeface="Cambria"/>
              <a:cs typeface="Cambria"/>
              <a:sym typeface="Cambria"/>
            </a:endParaRPr>
          </a:p>
          <a:p>
            <a:pPr marL="342900" marR="0" lvl="0" indent="-342900" algn="ctr" rtl="0">
              <a:lnSpc>
                <a:spcPct val="100000"/>
              </a:lnSpc>
              <a:spcBef>
                <a:spcPts val="800"/>
              </a:spcBef>
              <a:spcAft>
                <a:spcPts val="0"/>
              </a:spcAft>
              <a:buClr>
                <a:schemeClr val="dk1"/>
              </a:buClr>
              <a:buSzPts val="4000"/>
              <a:buFont typeface="Arial"/>
              <a:buNone/>
            </a:pPr>
            <a:r>
              <a:rPr lang="en-US" sz="4000" b="0" i="0" u="none">
                <a:solidFill>
                  <a:schemeClr val="dk1"/>
                </a:solidFill>
                <a:latin typeface="Cambria"/>
                <a:ea typeface="Cambria"/>
                <a:cs typeface="Cambria"/>
                <a:sym typeface="Cambria"/>
              </a:rPr>
              <a:t> Thank You</a:t>
            </a:r>
            <a:endParaRPr/>
          </a:p>
        </p:txBody>
      </p:sp>
      <p:sp>
        <p:nvSpPr>
          <p:cNvPr id="427" name="Google Shape;427;p4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428" name="Google Shape;428;p4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429" name="Google Shape;429;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31</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mbria"/>
              <a:buNone/>
            </a:pPr>
            <a:r>
              <a:rPr lang="en-US" sz="2800" b="0" i="0" u="none">
                <a:solidFill>
                  <a:schemeClr val="dk1"/>
                </a:solidFill>
                <a:latin typeface="Cambria"/>
                <a:ea typeface="Cambria"/>
                <a:cs typeface="Cambria"/>
                <a:sym typeface="Cambria"/>
              </a:rPr>
              <a:t>5.1 Introduction</a:t>
            </a:r>
            <a:endParaRPr/>
          </a:p>
        </p:txBody>
      </p:sp>
      <p:sp>
        <p:nvSpPr>
          <p:cNvPr id="116" name="Google Shape;116;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There are two types of current : dc and ac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1" u="none" strike="noStrike" cap="none">
                <a:solidFill>
                  <a:schemeClr val="dk1"/>
                </a:solidFill>
                <a:latin typeface="Cambria"/>
                <a:ea typeface="Cambria"/>
                <a:cs typeface="Cambria"/>
                <a:sym typeface="Cambria"/>
              </a:rPr>
              <a:t>In case of direct current (dc),</a:t>
            </a:r>
            <a:r>
              <a:rPr lang="en-US" sz="2000" b="0" i="0" u="none" strike="noStrike" cap="none">
                <a:solidFill>
                  <a:schemeClr val="dk1"/>
                </a:solidFill>
                <a:latin typeface="Cambria"/>
                <a:ea typeface="Cambria"/>
                <a:cs typeface="Cambria"/>
                <a:sym typeface="Cambria"/>
              </a:rPr>
              <a:t> the flow of charge (current) does not change in magnitude (or direction) with time.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In case of </a:t>
            </a:r>
            <a:r>
              <a:rPr lang="en-US" sz="2000" b="0" i="1" u="none" strike="noStrike" cap="none">
                <a:solidFill>
                  <a:schemeClr val="dk1"/>
                </a:solidFill>
                <a:latin typeface="Cambria"/>
                <a:ea typeface="Cambria"/>
                <a:cs typeface="Cambria"/>
                <a:sym typeface="Cambria"/>
              </a:rPr>
              <a:t>alternating current (ac)</a:t>
            </a:r>
            <a:r>
              <a:rPr lang="en-US" sz="2000" b="0" i="0" u="none" strike="noStrike" cap="none">
                <a:solidFill>
                  <a:schemeClr val="dk1"/>
                </a:solidFill>
                <a:latin typeface="Cambria"/>
                <a:ea typeface="Cambria"/>
                <a:cs typeface="Cambria"/>
                <a:sym typeface="Cambria"/>
              </a:rPr>
              <a:t>, the flow of charge is continually changing in magnitude (and direction) with time. </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Cambria"/>
              <a:ea typeface="Cambria"/>
              <a:cs typeface="Cambria"/>
              <a:sym typeface="Cambria"/>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Cambria"/>
              <a:ea typeface="Cambria"/>
              <a:cs typeface="Cambria"/>
              <a:sym typeface="Cambria"/>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Cambria"/>
              <a:ea typeface="Cambria"/>
              <a:cs typeface="Cambria"/>
              <a:sym typeface="Cambria"/>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p:txBody>
      </p:sp>
      <p:sp>
        <p:nvSpPr>
          <p:cNvPr id="117" name="Google Shape;117;p16"/>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118" name="Google Shape;118;p1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19" name="Google Shape;119;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4</a:t>
            </a:fld>
            <a:endParaRPr/>
          </a:p>
        </p:txBody>
      </p:sp>
      <p:pic>
        <p:nvPicPr>
          <p:cNvPr id="120" name="Google Shape;120;p16"/>
          <p:cNvPicPr preferRelativeResize="0"/>
          <p:nvPr/>
        </p:nvPicPr>
        <p:blipFill rotWithShape="1">
          <a:blip r:embed="rId3">
            <a:alphaModFix/>
          </a:blip>
          <a:srcRect/>
          <a:stretch/>
        </p:blipFill>
        <p:spPr>
          <a:xfrm>
            <a:off x="2438400" y="3581400"/>
            <a:ext cx="4552950"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5.1 Introduction</a:t>
            </a:r>
            <a:endParaRPr/>
          </a:p>
        </p:txBody>
      </p:sp>
      <p:sp>
        <p:nvSpPr>
          <p:cNvPr id="126" name="Google Shape;126;p17"/>
          <p:cNvSpPr txBox="1">
            <a:spLocks noGrp="1"/>
          </p:cNvSpPr>
          <p:nvPr>
            <p:ph type="body" idx="1"/>
          </p:nvPr>
        </p:nvSpPr>
        <p:spPr>
          <a:xfrm>
            <a:off x="533400" y="1295400"/>
            <a:ext cx="7467600" cy="48307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As long as the battery is connected in the circuit, the current (dc) through the circuit will not change in magnitude or direction.</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The potential difference </a:t>
            </a:r>
            <a:r>
              <a:rPr lang="en-US" sz="2000" b="0" i="1" u="none">
                <a:solidFill>
                  <a:schemeClr val="dk1"/>
                </a:solidFill>
                <a:latin typeface="Cambria"/>
                <a:ea typeface="Cambria"/>
                <a:cs typeface="Cambria"/>
                <a:sym typeface="Cambria"/>
              </a:rPr>
              <a:t>V</a:t>
            </a:r>
            <a:r>
              <a:rPr lang="en-US" sz="2000" b="0" i="0" u="none">
                <a:solidFill>
                  <a:schemeClr val="dk1"/>
                </a:solidFill>
                <a:latin typeface="Cambria"/>
                <a:ea typeface="Cambria"/>
                <a:cs typeface="Cambria"/>
                <a:sym typeface="Cambria"/>
              </a:rPr>
              <a:t> across the resistor will equal the applied voltage of the battery </a:t>
            </a:r>
            <a:r>
              <a:rPr lang="en-US" sz="2000" b="0" i="1" u="none">
                <a:solidFill>
                  <a:schemeClr val="dk1"/>
                </a:solidFill>
                <a:latin typeface="Cambria"/>
                <a:ea typeface="Cambria"/>
                <a:cs typeface="Cambria"/>
                <a:sym typeface="Cambria"/>
              </a:rPr>
              <a:t>V</a:t>
            </a:r>
            <a:r>
              <a:rPr lang="en-US" sz="2000" b="0" i="0" u="none">
                <a:solidFill>
                  <a:schemeClr val="dk1"/>
                </a:solidFill>
                <a:latin typeface="Cambria"/>
                <a:ea typeface="Cambria"/>
                <a:cs typeface="Cambria"/>
                <a:sym typeface="Cambria"/>
              </a:rPr>
              <a:t> (volts) = </a:t>
            </a:r>
            <a:r>
              <a:rPr lang="en-US" sz="2000" b="0" i="1" u="none">
                <a:solidFill>
                  <a:schemeClr val="dk1"/>
                </a:solidFill>
                <a:latin typeface="Cambria"/>
                <a:ea typeface="Cambria"/>
                <a:cs typeface="Cambria"/>
                <a:sym typeface="Cambria"/>
              </a:rPr>
              <a:t>E</a:t>
            </a:r>
            <a:r>
              <a:rPr lang="en-US" sz="2000" b="0" i="0" u="none">
                <a:solidFill>
                  <a:schemeClr val="dk1"/>
                </a:solidFill>
                <a:latin typeface="Cambria"/>
                <a:ea typeface="Cambria"/>
                <a:cs typeface="Cambria"/>
                <a:sym typeface="Cambria"/>
              </a:rPr>
              <a:t> (volts) as shown in the figure.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Current then is limited only by the resistor </a:t>
            </a:r>
            <a:r>
              <a:rPr lang="en-US" sz="2000" b="0" i="1" u="none">
                <a:solidFill>
                  <a:schemeClr val="dk1"/>
                </a:solidFill>
                <a:latin typeface="Cambria"/>
                <a:ea typeface="Cambria"/>
                <a:cs typeface="Cambria"/>
                <a:sym typeface="Cambria"/>
              </a:rPr>
              <a:t>R</a:t>
            </a:r>
            <a:r>
              <a:rPr lang="en-US" sz="2000" b="0" i="0" u="none">
                <a:solidFill>
                  <a:schemeClr val="dk1"/>
                </a:solidFill>
                <a:latin typeface="Cambria"/>
                <a:ea typeface="Cambria"/>
                <a:cs typeface="Cambria"/>
                <a:sym typeface="Cambria"/>
              </a:rPr>
              <a:t>. The higher the resistance, the less the current (Ohm’s Law).</a:t>
            </a:r>
            <a:endParaRPr/>
          </a:p>
        </p:txBody>
      </p:sp>
      <p:sp>
        <p:nvSpPr>
          <p:cNvPr id="127" name="Google Shape;127;p17"/>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128" name="Google Shape;128;p1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29" name="Google Shape;129;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5</a:t>
            </a:fld>
            <a:endParaRPr/>
          </a:p>
        </p:txBody>
      </p:sp>
      <p:pic>
        <p:nvPicPr>
          <p:cNvPr id="130" name="Google Shape;130;p17"/>
          <p:cNvPicPr preferRelativeResize="0"/>
          <p:nvPr/>
        </p:nvPicPr>
        <p:blipFill rotWithShape="1">
          <a:blip r:embed="rId3">
            <a:alphaModFix/>
          </a:blip>
          <a:srcRect/>
          <a:stretch/>
        </p:blipFill>
        <p:spPr>
          <a:xfrm>
            <a:off x="2514600" y="4114800"/>
            <a:ext cx="4138612"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5.2 Series Resistors</a:t>
            </a:r>
            <a:endParaRPr/>
          </a:p>
        </p:txBody>
      </p:sp>
      <p:sp>
        <p:nvSpPr>
          <p:cNvPr id="137" name="Google Shape;137;p18"/>
          <p:cNvSpPr txBox="1">
            <a:spLocks noGrp="1"/>
          </p:cNvSpPr>
          <p:nvPr>
            <p:ph type="body" idx="1"/>
          </p:nvPr>
        </p:nvSpPr>
        <p:spPr>
          <a:xfrm>
            <a:off x="566737" y="1447800"/>
            <a:ext cx="8120062" cy="4572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Every fixed resistor has only two terminals to connect in a configuration—referred to as a </a:t>
            </a:r>
            <a:r>
              <a:rPr lang="en-US" sz="2000" b="1" i="0" u="none">
                <a:solidFill>
                  <a:schemeClr val="dk1"/>
                </a:solidFill>
                <a:latin typeface="Cambria"/>
                <a:ea typeface="Cambria"/>
                <a:cs typeface="Cambria"/>
                <a:sym typeface="Cambria"/>
              </a:rPr>
              <a:t>two-terminal device.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In Fig. 5.4, one terminal of resistor </a:t>
            </a:r>
            <a:r>
              <a:rPr lang="en-US" sz="2000" b="0" i="1" u="none">
                <a:solidFill>
                  <a:schemeClr val="dk1"/>
                </a:solidFill>
                <a:latin typeface="Cambria"/>
                <a:ea typeface="Cambria"/>
                <a:cs typeface="Cambria"/>
                <a:sym typeface="Cambria"/>
              </a:rPr>
              <a:t>R</a:t>
            </a:r>
            <a:r>
              <a:rPr lang="en-US" sz="2000" b="0" i="0" u="none" baseline="-25000">
                <a:solidFill>
                  <a:schemeClr val="dk1"/>
                </a:solidFill>
                <a:latin typeface="Cambria"/>
                <a:ea typeface="Cambria"/>
                <a:cs typeface="Cambria"/>
                <a:sym typeface="Cambria"/>
              </a:rPr>
              <a:t>2</a:t>
            </a:r>
            <a:r>
              <a:rPr lang="en-US" sz="2000" b="0" i="1" u="none">
                <a:solidFill>
                  <a:schemeClr val="dk1"/>
                </a:solidFill>
                <a:latin typeface="Cambria"/>
                <a:ea typeface="Cambria"/>
                <a:cs typeface="Cambria"/>
                <a:sym typeface="Cambria"/>
              </a:rPr>
              <a:t> </a:t>
            </a:r>
            <a:r>
              <a:rPr lang="en-US" sz="2000" b="0" i="0" u="none">
                <a:solidFill>
                  <a:schemeClr val="dk1"/>
                </a:solidFill>
                <a:latin typeface="Cambria"/>
                <a:ea typeface="Cambria"/>
                <a:cs typeface="Cambria"/>
                <a:sym typeface="Cambria"/>
              </a:rPr>
              <a:t>is connected to resistor </a:t>
            </a:r>
            <a:r>
              <a:rPr lang="en-US" sz="2000" b="0" i="1" u="none">
                <a:solidFill>
                  <a:schemeClr val="dk1"/>
                </a:solidFill>
                <a:latin typeface="Cambria"/>
                <a:ea typeface="Cambria"/>
                <a:cs typeface="Cambria"/>
                <a:sym typeface="Cambria"/>
              </a:rPr>
              <a:t>R</a:t>
            </a:r>
            <a:r>
              <a:rPr lang="en-US" sz="2000" b="0" i="0" u="none" baseline="-25000">
                <a:solidFill>
                  <a:schemeClr val="dk1"/>
                </a:solidFill>
                <a:latin typeface="Cambria"/>
                <a:ea typeface="Cambria"/>
                <a:cs typeface="Cambria"/>
                <a:sym typeface="Cambria"/>
              </a:rPr>
              <a:t>1</a:t>
            </a:r>
            <a:r>
              <a:rPr lang="en-US" sz="2000" b="0" i="0" u="none">
                <a:solidFill>
                  <a:schemeClr val="dk1"/>
                </a:solidFill>
                <a:latin typeface="Cambria"/>
                <a:ea typeface="Cambria"/>
                <a:cs typeface="Cambria"/>
                <a:sym typeface="Cambria"/>
              </a:rPr>
              <a:t> on one side, and the remaining terminal is connected to resistor </a:t>
            </a:r>
            <a:r>
              <a:rPr lang="en-US" sz="2000" b="0" i="1" u="none">
                <a:solidFill>
                  <a:schemeClr val="dk1"/>
                </a:solidFill>
                <a:latin typeface="Cambria"/>
                <a:ea typeface="Cambria"/>
                <a:cs typeface="Cambria"/>
                <a:sym typeface="Cambria"/>
              </a:rPr>
              <a:t>R</a:t>
            </a:r>
            <a:r>
              <a:rPr lang="en-US" sz="2000" b="0" i="0" u="none" baseline="-25000">
                <a:solidFill>
                  <a:schemeClr val="dk1"/>
                </a:solidFill>
                <a:latin typeface="Cambria"/>
                <a:ea typeface="Cambria"/>
                <a:cs typeface="Cambria"/>
                <a:sym typeface="Cambria"/>
              </a:rPr>
              <a:t>3</a:t>
            </a:r>
            <a:r>
              <a:rPr lang="en-US" sz="2000" b="0" i="0" u="none">
                <a:solidFill>
                  <a:schemeClr val="dk1"/>
                </a:solidFill>
                <a:latin typeface="Cambria"/>
                <a:ea typeface="Cambria"/>
                <a:cs typeface="Cambria"/>
                <a:sym typeface="Cambria"/>
              </a:rPr>
              <a:t> on the other side, </a:t>
            </a:r>
            <a:r>
              <a:rPr lang="en-US" sz="2000" b="1" i="0" u="none">
                <a:solidFill>
                  <a:schemeClr val="dk1"/>
                </a:solidFill>
                <a:latin typeface="Cambria"/>
                <a:ea typeface="Cambria"/>
                <a:cs typeface="Cambria"/>
                <a:sym typeface="Cambria"/>
              </a:rPr>
              <a:t>resulting in one, and only one, connection between adjoining resistors.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When connected in this manner, the resistors have established a series connection.</a:t>
            </a:r>
            <a:endParaRPr/>
          </a:p>
        </p:txBody>
      </p:sp>
      <p:sp>
        <p:nvSpPr>
          <p:cNvPr id="138" name="Google Shape;138;p18"/>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139" name="Google Shape;139;p1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40" name="Google Shape;140;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6</a:t>
            </a:fld>
            <a:endParaRPr/>
          </a:p>
        </p:txBody>
      </p:sp>
      <p:pic>
        <p:nvPicPr>
          <p:cNvPr id="141" name="Google Shape;141;p18"/>
          <p:cNvPicPr preferRelativeResize="0"/>
          <p:nvPr/>
        </p:nvPicPr>
        <p:blipFill rotWithShape="1">
          <a:blip r:embed="rId3">
            <a:alphaModFix/>
          </a:blip>
          <a:srcRect/>
          <a:stretch/>
        </p:blipFill>
        <p:spPr>
          <a:xfrm>
            <a:off x="2819400" y="4267200"/>
            <a:ext cx="3702050" cy="236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5.2 Series Resistors</a:t>
            </a:r>
            <a:endParaRPr/>
          </a:p>
        </p:txBody>
      </p:sp>
      <p:sp>
        <p:nvSpPr>
          <p:cNvPr id="148" name="Google Shape;148;p19"/>
          <p:cNvSpPr txBox="1">
            <a:spLocks noGrp="1"/>
          </p:cNvSpPr>
          <p:nvPr>
            <p:ph type="body" idx="1"/>
          </p:nvPr>
        </p:nvSpPr>
        <p:spPr>
          <a:xfrm>
            <a:off x="566737" y="1752600"/>
            <a:ext cx="8120062" cy="4267200"/>
          </a:xfrm>
          <a:prstGeom prst="rect">
            <a:avLst/>
          </a:prstGeom>
          <a:noFill/>
          <a:ln>
            <a:noFill/>
          </a:ln>
        </p:spPr>
        <p:txBody>
          <a:bodyPr spcFirstLastPara="1" wrap="square" lIns="91425" tIns="45700" rIns="91425" bIns="45700" anchor="t" anchorCtr="0">
            <a:normAutofit/>
          </a:bodyPr>
          <a:lstStyle/>
          <a:p>
            <a:pPr marL="36512"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Cambria"/>
                <a:ea typeface="Cambria"/>
                <a:cs typeface="Cambria"/>
                <a:sym typeface="Cambria"/>
              </a:rPr>
              <a:t>For resistors in series, </a:t>
            </a:r>
            <a:r>
              <a:rPr lang="en-US" sz="2000" b="0" i="1" u="none">
                <a:solidFill>
                  <a:schemeClr val="dk1"/>
                </a:solidFill>
                <a:latin typeface="Cambria"/>
                <a:ea typeface="Cambria"/>
                <a:cs typeface="Cambria"/>
                <a:sym typeface="Cambria"/>
              </a:rPr>
              <a:t>the total resistance of a series configuration is the sum of the resistance levels.</a:t>
            </a:r>
            <a:endParaRPr/>
          </a:p>
          <a:p>
            <a:pPr marL="36512" marR="0" lvl="0" indent="-127000" algn="l" rtl="0">
              <a:lnSpc>
                <a:spcPct val="100000"/>
              </a:lnSpc>
              <a:spcBef>
                <a:spcPts val="400"/>
              </a:spcBef>
              <a:spcAft>
                <a:spcPts val="0"/>
              </a:spcAft>
              <a:buClr>
                <a:schemeClr val="dk1"/>
              </a:buClr>
              <a:buSzPts val="2000"/>
              <a:buFont typeface="Noto Sans Symbols"/>
              <a:buChar char="⦿"/>
            </a:pPr>
            <a:r>
              <a:rPr lang="en-US" sz="2000" b="0" i="0" u="none">
                <a:solidFill>
                  <a:schemeClr val="dk1"/>
                </a:solidFill>
                <a:latin typeface="Cambria"/>
                <a:ea typeface="Cambria"/>
                <a:cs typeface="Cambria"/>
                <a:sym typeface="Cambria"/>
              </a:rPr>
              <a:t>In equation form for any number (</a:t>
            </a:r>
            <a:r>
              <a:rPr lang="en-US" sz="2000" b="0" i="1" u="none">
                <a:solidFill>
                  <a:schemeClr val="dk1"/>
                </a:solidFill>
                <a:latin typeface="Cambria"/>
                <a:ea typeface="Cambria"/>
                <a:cs typeface="Cambria"/>
                <a:sym typeface="Cambria"/>
              </a:rPr>
              <a:t>N) </a:t>
            </a:r>
            <a:r>
              <a:rPr lang="en-US" sz="2000" b="0" i="0" u="none">
                <a:solidFill>
                  <a:schemeClr val="dk1"/>
                </a:solidFill>
                <a:latin typeface="Cambria"/>
                <a:ea typeface="Cambria"/>
                <a:cs typeface="Cambria"/>
                <a:sym typeface="Cambria"/>
              </a:rPr>
              <a:t>of resistors,</a:t>
            </a:r>
            <a:endParaRPr/>
          </a:p>
          <a:p>
            <a:pPr marL="36512" marR="0" lvl="0" indent="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6512" marR="0" lvl="0" indent="0" algn="l" rtl="0">
              <a:lnSpc>
                <a:spcPct val="100000"/>
              </a:lnSpc>
              <a:spcBef>
                <a:spcPts val="400"/>
              </a:spcBef>
              <a:spcAft>
                <a:spcPts val="0"/>
              </a:spcAft>
              <a:buClr>
                <a:schemeClr val="dk1"/>
              </a:buClr>
              <a:buSzPts val="2000"/>
              <a:buFont typeface="Noto Sans Symbols"/>
              <a:buNone/>
            </a:pPr>
            <a:endParaRPr sz="2000" b="0" i="0" u="none">
              <a:solidFill>
                <a:schemeClr val="dk1"/>
              </a:solidFill>
              <a:latin typeface="Cambria"/>
              <a:ea typeface="Cambria"/>
              <a:cs typeface="Cambria"/>
              <a:sym typeface="Cambria"/>
            </a:endParaRPr>
          </a:p>
          <a:p>
            <a:pPr marL="36512" marR="0" lvl="0" indent="-127000" algn="l" rtl="0">
              <a:lnSpc>
                <a:spcPct val="100000"/>
              </a:lnSpc>
              <a:spcBef>
                <a:spcPts val="400"/>
              </a:spcBef>
              <a:spcAft>
                <a:spcPts val="0"/>
              </a:spcAft>
              <a:buClr>
                <a:schemeClr val="dk1"/>
              </a:buClr>
              <a:buSzPts val="2000"/>
              <a:buFont typeface="Noto Sans Symbols"/>
              <a:buChar char="⦿"/>
            </a:pPr>
            <a:r>
              <a:rPr lang="en-US" sz="2000" b="0" i="0" u="none">
                <a:solidFill>
                  <a:schemeClr val="dk1"/>
                </a:solidFill>
                <a:latin typeface="Cambria"/>
                <a:ea typeface="Cambria"/>
                <a:cs typeface="Cambria"/>
                <a:sym typeface="Cambria"/>
              </a:rPr>
              <a:t>A result of Eq. (5.1) is that </a:t>
            </a:r>
            <a:r>
              <a:rPr lang="en-US" sz="2000" b="0" i="1" u="none">
                <a:solidFill>
                  <a:schemeClr val="dk1"/>
                </a:solidFill>
                <a:latin typeface="Cambria"/>
                <a:ea typeface="Cambria"/>
                <a:cs typeface="Cambria"/>
                <a:sym typeface="Cambria"/>
              </a:rPr>
              <a:t>the more resistors we add in series, the greater the resistance, no matter what their value.</a:t>
            </a:r>
            <a:endParaRPr/>
          </a:p>
          <a:p>
            <a:pPr marL="36512" marR="0" lvl="0" indent="-127000" algn="l" rtl="0">
              <a:lnSpc>
                <a:spcPct val="100000"/>
              </a:lnSpc>
              <a:spcBef>
                <a:spcPts val="400"/>
              </a:spcBef>
              <a:spcAft>
                <a:spcPts val="0"/>
              </a:spcAft>
              <a:buClr>
                <a:schemeClr val="dk1"/>
              </a:buClr>
              <a:buSzPts val="2000"/>
              <a:buFont typeface="Noto Sans Symbols"/>
              <a:buChar char="⦿"/>
            </a:pPr>
            <a:r>
              <a:rPr lang="en-US" sz="2000" b="0" i="0" u="none">
                <a:solidFill>
                  <a:schemeClr val="dk1"/>
                </a:solidFill>
                <a:latin typeface="Cambria"/>
                <a:ea typeface="Cambria"/>
                <a:cs typeface="Cambria"/>
                <a:sym typeface="Cambria"/>
              </a:rPr>
              <a:t>Further, </a:t>
            </a:r>
            <a:r>
              <a:rPr lang="en-US" sz="2000" b="0" i="1" u="none">
                <a:solidFill>
                  <a:schemeClr val="dk1"/>
                </a:solidFill>
                <a:latin typeface="Cambria"/>
                <a:ea typeface="Cambria"/>
                <a:cs typeface="Cambria"/>
                <a:sym typeface="Cambria"/>
              </a:rPr>
              <a:t>the largest resistor in a series combination will have the most impact on the total resistance.</a:t>
            </a:r>
            <a:endParaRPr/>
          </a:p>
          <a:p>
            <a:pPr marL="36512" marR="0" lvl="0" indent="-127000" algn="l" rtl="0">
              <a:lnSpc>
                <a:spcPct val="100000"/>
              </a:lnSpc>
              <a:spcBef>
                <a:spcPts val="400"/>
              </a:spcBef>
              <a:spcAft>
                <a:spcPts val="0"/>
              </a:spcAft>
              <a:buClr>
                <a:schemeClr val="dk1"/>
              </a:buClr>
              <a:buSzPts val="2000"/>
              <a:buFont typeface="Noto Sans Symbols"/>
              <a:buChar char="⦿"/>
            </a:pPr>
            <a:r>
              <a:rPr lang="en-US" sz="2000" b="0" i="0" u="none">
                <a:solidFill>
                  <a:schemeClr val="dk1"/>
                </a:solidFill>
                <a:latin typeface="Cambria"/>
                <a:ea typeface="Cambria"/>
                <a:cs typeface="Cambria"/>
                <a:sym typeface="Cambria"/>
              </a:rPr>
              <a:t>It is important to realize that since the parameters of Eq. (5.1) can be put in any order, </a:t>
            </a:r>
            <a:r>
              <a:rPr lang="en-US" sz="2000" b="0" i="1" u="none">
                <a:solidFill>
                  <a:schemeClr val="dk1"/>
                </a:solidFill>
                <a:latin typeface="Cambria"/>
                <a:ea typeface="Cambria"/>
                <a:cs typeface="Cambria"/>
                <a:sym typeface="Cambria"/>
              </a:rPr>
              <a:t>the total resistance of resistors in series is unaffected by the order in which they are connected.</a:t>
            </a:r>
            <a:endParaRPr/>
          </a:p>
          <a:p>
            <a:pPr marL="342900" marR="0" lvl="0" indent="-215900" algn="l" rtl="0">
              <a:spcBef>
                <a:spcPts val="400"/>
              </a:spcBef>
              <a:spcAft>
                <a:spcPts val="0"/>
              </a:spcAft>
              <a:buClr>
                <a:schemeClr val="dk1"/>
              </a:buClr>
              <a:buSzPts val="2000"/>
              <a:buFont typeface="Arial"/>
              <a:buNone/>
            </a:pPr>
            <a:endParaRPr sz="2000" b="0" i="1" u="none">
              <a:solidFill>
                <a:schemeClr val="dk1"/>
              </a:solidFill>
              <a:latin typeface="Cambria"/>
              <a:ea typeface="Cambria"/>
              <a:cs typeface="Cambria"/>
              <a:sym typeface="Cambria"/>
            </a:endParaRPr>
          </a:p>
        </p:txBody>
      </p:sp>
      <p:sp>
        <p:nvSpPr>
          <p:cNvPr id="149" name="Google Shape;149;p19"/>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150" name="Google Shape;150;p1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51" name="Google Shape;151;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7</a:t>
            </a:fld>
            <a:endParaRPr/>
          </a:p>
        </p:txBody>
      </p:sp>
      <p:pic>
        <p:nvPicPr>
          <p:cNvPr id="152" name="Google Shape;152;p19"/>
          <p:cNvPicPr preferRelativeResize="0"/>
          <p:nvPr/>
        </p:nvPicPr>
        <p:blipFill rotWithShape="1">
          <a:blip r:embed="rId3">
            <a:alphaModFix/>
          </a:blip>
          <a:srcRect/>
          <a:stretch/>
        </p:blipFill>
        <p:spPr>
          <a:xfrm>
            <a:off x="1611312" y="3021012"/>
            <a:ext cx="4943475" cy="4016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US" sz="4400" b="0" i="0" u="none">
                <a:solidFill>
                  <a:schemeClr val="dk1"/>
                </a:solidFill>
                <a:latin typeface="Cambria"/>
                <a:ea typeface="Cambria"/>
                <a:cs typeface="Cambria"/>
                <a:sym typeface="Cambria"/>
              </a:rPr>
              <a:t>5.2 Series Resistors</a:t>
            </a:r>
            <a:endParaRPr/>
          </a:p>
        </p:txBody>
      </p:sp>
      <p:sp>
        <p:nvSpPr>
          <p:cNvPr id="159" name="Google Shape;159;p20"/>
          <p:cNvSpPr txBox="1">
            <a:spLocks noGrp="1"/>
          </p:cNvSpPr>
          <p:nvPr>
            <p:ph type="body" idx="1"/>
          </p:nvPr>
        </p:nvSpPr>
        <p:spPr>
          <a:xfrm>
            <a:off x="566737" y="1752600"/>
            <a:ext cx="8120062" cy="4267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mbria"/>
                <a:ea typeface="Cambria"/>
                <a:cs typeface="Cambria"/>
                <a:sym typeface="Cambria"/>
              </a:rPr>
              <a:t>For the special case where resistors are the </a:t>
            </a:r>
            <a:r>
              <a:rPr lang="en-US" sz="2000" b="0" i="1" u="none">
                <a:solidFill>
                  <a:schemeClr val="dk1"/>
                </a:solidFill>
                <a:latin typeface="Cambria"/>
                <a:ea typeface="Cambria"/>
                <a:cs typeface="Cambria"/>
                <a:sym typeface="Cambria"/>
              </a:rPr>
              <a:t>same value, </a:t>
            </a:r>
            <a:r>
              <a:rPr lang="en-US" sz="2000" b="0" i="0" u="none">
                <a:solidFill>
                  <a:schemeClr val="dk1"/>
                </a:solidFill>
                <a:latin typeface="Cambria"/>
                <a:ea typeface="Cambria"/>
                <a:cs typeface="Cambria"/>
                <a:sym typeface="Cambria"/>
              </a:rPr>
              <a:t>Eq. (5.1) can be modified as follows:</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Cambria"/>
              <a:ea typeface="Cambria"/>
              <a:cs typeface="Cambria"/>
              <a:sym typeface="Cambria"/>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Cambria"/>
                <a:ea typeface="Cambria"/>
                <a:cs typeface="Cambria"/>
                <a:sym typeface="Cambria"/>
              </a:rPr>
              <a:t>	where </a:t>
            </a:r>
            <a:r>
              <a:rPr lang="en-US" sz="2000" b="0" i="1" u="none">
                <a:solidFill>
                  <a:schemeClr val="dk1"/>
                </a:solidFill>
                <a:latin typeface="Cambria"/>
                <a:ea typeface="Cambria"/>
                <a:cs typeface="Cambria"/>
                <a:sym typeface="Cambria"/>
              </a:rPr>
              <a:t>N </a:t>
            </a:r>
            <a:r>
              <a:rPr lang="en-US" sz="2000" b="0" i="0" u="none">
                <a:solidFill>
                  <a:schemeClr val="dk1"/>
                </a:solidFill>
                <a:latin typeface="Cambria"/>
                <a:ea typeface="Cambria"/>
                <a:cs typeface="Cambria"/>
                <a:sym typeface="Cambria"/>
              </a:rPr>
              <a:t>is the number of resistors in series of value</a:t>
            </a:r>
            <a:r>
              <a:rPr lang="en-US" sz="2000" b="0" i="1" u="none">
                <a:solidFill>
                  <a:schemeClr val="dk1"/>
                </a:solidFill>
                <a:latin typeface="Cambria"/>
                <a:ea typeface="Cambria"/>
                <a:cs typeface="Cambria"/>
                <a:sym typeface="Cambria"/>
              </a:rPr>
              <a:t> R.</a:t>
            </a:r>
            <a:endParaRPr/>
          </a:p>
        </p:txBody>
      </p:sp>
      <p:sp>
        <p:nvSpPr>
          <p:cNvPr id="160" name="Google Shape;160;p20"/>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a:t>
            </a:r>
            <a:endParaRPr/>
          </a:p>
        </p:txBody>
      </p:sp>
      <p:sp>
        <p:nvSpPr>
          <p:cNvPr id="161" name="Google Shape;161;p2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62" name="Google Shape;162;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8</a:t>
            </a:fld>
            <a:endParaRPr/>
          </a:p>
        </p:txBody>
      </p:sp>
      <p:pic>
        <p:nvPicPr>
          <p:cNvPr id="163" name="Google Shape;163;p20"/>
          <p:cNvPicPr preferRelativeResize="0"/>
          <p:nvPr/>
        </p:nvPicPr>
        <p:blipFill rotWithShape="1">
          <a:blip r:embed="rId3">
            <a:alphaModFix/>
          </a:blip>
          <a:srcRect/>
          <a:stretch/>
        </p:blipFill>
        <p:spPr>
          <a:xfrm>
            <a:off x="3071812" y="2676525"/>
            <a:ext cx="3632200" cy="43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04800" y="-152400"/>
            <a:ext cx="7467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2900"/>
              <a:buFont typeface="Cambria"/>
              <a:buNone/>
            </a:pPr>
            <a:r>
              <a:rPr lang="en-US" sz="2900" b="0" i="0" u="none">
                <a:solidFill>
                  <a:schemeClr val="dk1"/>
                </a:solidFill>
                <a:latin typeface="Cambria"/>
                <a:ea typeface="Cambria"/>
                <a:cs typeface="Cambria"/>
                <a:sym typeface="Cambria"/>
              </a:rPr>
              <a:t/>
            </a:r>
            <a:br>
              <a:rPr lang="en-US" sz="2900" b="0" i="0" u="none">
                <a:solidFill>
                  <a:schemeClr val="dk1"/>
                </a:solidFill>
                <a:latin typeface="Cambria"/>
                <a:ea typeface="Cambria"/>
                <a:cs typeface="Cambria"/>
                <a:sym typeface="Cambria"/>
              </a:rPr>
            </a:br>
            <a:r>
              <a:rPr lang="en-US" sz="2900" b="0" i="0" u="none">
                <a:solidFill>
                  <a:schemeClr val="dk1"/>
                </a:solidFill>
                <a:latin typeface="Cambria"/>
                <a:ea typeface="Cambria"/>
                <a:cs typeface="Cambria"/>
                <a:sym typeface="Cambria"/>
              </a:rPr>
              <a:t>Example 5.1, 5.2 and 5.3 </a:t>
            </a:r>
            <a:br>
              <a:rPr lang="en-US" sz="2900" b="0" i="0" u="none">
                <a:solidFill>
                  <a:schemeClr val="dk1"/>
                </a:solidFill>
                <a:latin typeface="Cambria"/>
                <a:ea typeface="Cambria"/>
                <a:cs typeface="Cambria"/>
                <a:sym typeface="Cambria"/>
              </a:rPr>
            </a:br>
            <a:endParaRPr/>
          </a:p>
        </p:txBody>
      </p:sp>
      <p:pic>
        <p:nvPicPr>
          <p:cNvPr id="169" name="Google Shape;169;p21"/>
          <p:cNvPicPr preferRelativeResize="0">
            <a:picLocks noGrp="1"/>
          </p:cNvPicPr>
          <p:nvPr>
            <p:ph type="body" idx="1"/>
          </p:nvPr>
        </p:nvPicPr>
        <p:blipFill rotWithShape="1">
          <a:blip r:embed="rId3">
            <a:alphaModFix/>
          </a:blip>
          <a:srcRect/>
          <a:stretch/>
        </p:blipFill>
        <p:spPr>
          <a:xfrm>
            <a:off x="5954712" y="1557337"/>
            <a:ext cx="2990850" cy="2371725"/>
          </a:xfrm>
          <a:prstGeom prst="rect">
            <a:avLst/>
          </a:prstGeom>
          <a:noFill/>
          <a:ln>
            <a:noFill/>
          </a:ln>
        </p:spPr>
      </p:pic>
      <p:sp>
        <p:nvSpPr>
          <p:cNvPr id="170" name="Google Shape;170;p21"/>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Verdana"/>
              <a:buNone/>
            </a:pPr>
            <a:r>
              <a:rPr lang="en-US" sz="1200" b="0" i="0" u="none">
                <a:solidFill>
                  <a:srgbClr val="898989"/>
                </a:solidFill>
                <a:latin typeface="Verdana"/>
                <a:ea typeface="Verdana"/>
                <a:cs typeface="Verdana"/>
                <a:sym typeface="Verdana"/>
              </a:rPr>
              <a:t>*</a:t>
            </a:r>
            <a:endParaRPr/>
          </a:p>
        </p:txBody>
      </p:sp>
      <p:sp>
        <p:nvSpPr>
          <p:cNvPr id="171" name="Google Shape;171;p2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72" name="Google Shape;172;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Verdana"/>
              <a:buNone/>
            </a:pPr>
            <a:fld id="{00000000-1234-1234-1234-123412341234}" type="slidenum">
              <a:rPr lang="en-US" sz="1200" b="0" i="0" u="none">
                <a:solidFill>
                  <a:srgbClr val="898989"/>
                </a:solidFill>
                <a:latin typeface="Verdana"/>
                <a:ea typeface="Verdana"/>
                <a:cs typeface="Verdana"/>
                <a:sym typeface="Verdana"/>
              </a:rPr>
              <a:t>9</a:t>
            </a:fld>
            <a:endParaRPr/>
          </a:p>
        </p:txBody>
      </p:sp>
      <p:pic>
        <p:nvPicPr>
          <p:cNvPr id="173" name="Google Shape;173;p21"/>
          <p:cNvPicPr preferRelativeResize="0"/>
          <p:nvPr/>
        </p:nvPicPr>
        <p:blipFill rotWithShape="1">
          <a:blip r:embed="rId4">
            <a:alphaModFix/>
          </a:blip>
          <a:srcRect/>
          <a:stretch/>
        </p:blipFill>
        <p:spPr>
          <a:xfrm>
            <a:off x="0" y="685800"/>
            <a:ext cx="7620000" cy="1066800"/>
          </a:xfrm>
          <a:prstGeom prst="rect">
            <a:avLst/>
          </a:prstGeom>
          <a:noFill/>
          <a:ln>
            <a:noFill/>
          </a:ln>
        </p:spPr>
      </p:pic>
      <p:pic>
        <p:nvPicPr>
          <p:cNvPr id="174" name="Google Shape;174;p21"/>
          <p:cNvPicPr preferRelativeResize="0"/>
          <p:nvPr/>
        </p:nvPicPr>
        <p:blipFill rotWithShape="1">
          <a:blip r:embed="rId5">
            <a:alphaModFix/>
          </a:blip>
          <a:srcRect/>
          <a:stretch/>
        </p:blipFill>
        <p:spPr>
          <a:xfrm>
            <a:off x="0" y="1730375"/>
            <a:ext cx="5943600" cy="1981200"/>
          </a:xfrm>
          <a:prstGeom prst="rect">
            <a:avLst/>
          </a:prstGeom>
          <a:noFill/>
          <a:ln>
            <a:noFill/>
          </a:ln>
        </p:spPr>
      </p:pic>
      <p:pic>
        <p:nvPicPr>
          <p:cNvPr id="175" name="Google Shape;175;p21"/>
          <p:cNvPicPr preferRelativeResize="0"/>
          <p:nvPr/>
        </p:nvPicPr>
        <p:blipFill rotWithShape="1">
          <a:blip r:embed="rId6">
            <a:alphaModFix/>
          </a:blip>
          <a:srcRect/>
          <a:stretch/>
        </p:blipFill>
        <p:spPr>
          <a:xfrm>
            <a:off x="-22225" y="3744912"/>
            <a:ext cx="6153150" cy="1284287"/>
          </a:xfrm>
          <a:prstGeom prst="rect">
            <a:avLst/>
          </a:prstGeom>
          <a:noFill/>
          <a:ln>
            <a:noFill/>
          </a:ln>
        </p:spPr>
      </p:pic>
      <p:pic>
        <p:nvPicPr>
          <p:cNvPr id="176" name="Google Shape;176;p21"/>
          <p:cNvPicPr preferRelativeResize="0"/>
          <p:nvPr/>
        </p:nvPicPr>
        <p:blipFill rotWithShape="1">
          <a:blip r:embed="rId7">
            <a:alphaModFix/>
          </a:blip>
          <a:srcRect/>
          <a:stretch/>
        </p:blipFill>
        <p:spPr>
          <a:xfrm>
            <a:off x="5795962" y="3960812"/>
            <a:ext cx="3648075" cy="2625725"/>
          </a:xfrm>
          <a:prstGeom prst="rect">
            <a:avLst/>
          </a:prstGeom>
          <a:noFill/>
          <a:ln>
            <a:noFill/>
          </a:ln>
        </p:spPr>
      </p:pic>
      <p:pic>
        <p:nvPicPr>
          <p:cNvPr id="177" name="Google Shape;177;p21"/>
          <p:cNvPicPr preferRelativeResize="0"/>
          <p:nvPr/>
        </p:nvPicPr>
        <p:blipFill rotWithShape="1">
          <a:blip r:embed="rId8">
            <a:alphaModFix/>
          </a:blip>
          <a:srcRect/>
          <a:stretch/>
        </p:blipFill>
        <p:spPr>
          <a:xfrm>
            <a:off x="2057400" y="5273675"/>
            <a:ext cx="2619375" cy="6318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1636</Words>
  <Application>Microsoft Office PowerPoint</Application>
  <PresentationFormat>On-screen Show (4:3)</PresentationFormat>
  <Paragraphs>257</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Lecture - 3</vt:lpstr>
      <vt:lpstr>This lecture includes: </vt:lpstr>
      <vt:lpstr>Objectives</vt:lpstr>
      <vt:lpstr>5.1 Introduction</vt:lpstr>
      <vt:lpstr>5.1 Introduction</vt:lpstr>
      <vt:lpstr>5.2 Series Resistors</vt:lpstr>
      <vt:lpstr>5.2 Series Resistors</vt:lpstr>
      <vt:lpstr>5.2 Series Resistors</vt:lpstr>
      <vt:lpstr> Example 5.1, 5.2 and 5.3  </vt:lpstr>
      <vt:lpstr>5.3 Series Circuits</vt:lpstr>
      <vt:lpstr>5.3 Series Circuits</vt:lpstr>
      <vt:lpstr>5.3 Series Circuits</vt:lpstr>
      <vt:lpstr>5.3 Series Circuits</vt:lpstr>
      <vt:lpstr>5.3 Series Circuits</vt:lpstr>
      <vt:lpstr>PowerPoint Presentation</vt:lpstr>
      <vt:lpstr>5.3 Series Circuits: Instrumentation</vt:lpstr>
      <vt:lpstr>5.4 Power Distribution in a Series Circuit</vt:lpstr>
      <vt:lpstr>5.4 Power Distribution in a Series Circuit</vt:lpstr>
      <vt:lpstr>PowerPoint Presentation</vt:lpstr>
      <vt:lpstr>5.5 Voltage Sources in Series</vt:lpstr>
      <vt:lpstr>5.6 Kirchhoff’s Voltage Law</vt:lpstr>
      <vt:lpstr>5.6 Kirchhoff’s Voltage Law</vt:lpstr>
      <vt:lpstr>5.6 Kirchhoff’s Voltage Law - Questions</vt:lpstr>
      <vt:lpstr>5.6 Kirchhoff’s Voltage Law</vt:lpstr>
      <vt:lpstr>5.6 Kirchhoff’s Voltage Law</vt:lpstr>
      <vt:lpstr>PowerPoint Presentation</vt:lpstr>
      <vt:lpstr>PowerPoint Presentation</vt:lpstr>
      <vt:lpstr>PowerPoint Presentation</vt:lpstr>
      <vt:lpstr>5.7 Voltage Division in a Series Circuit</vt:lpstr>
      <vt:lpstr>5.7 Voltage Division in a Series Circuit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- 3</dc:title>
  <dc:creator>Teacher</dc:creator>
  <cp:lastModifiedBy>ismail - [2010]</cp:lastModifiedBy>
  <cp:revision>3</cp:revision>
  <dcterms:modified xsi:type="dcterms:W3CDTF">2023-08-25T09:14:20Z</dcterms:modified>
</cp:coreProperties>
</file>