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4" roundtripDataSignature="AMtx7mhUyjJqNcny0FpYOEQnkF8VOIRQ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30"/>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3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3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3" name="Google Shape;73;p3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 name="Google Shape;74;p39"/>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3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4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4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81" name="Google Shape;81;p4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3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3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3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3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 name="Google Shape;30;p3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3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33"/>
          <p:cNvSpPr txBox="1"/>
          <p:nvPr>
            <p:ph idx="1" type="body"/>
          </p:nvPr>
        </p:nvSpPr>
        <p:spPr>
          <a:xfrm rot="5400000">
            <a:off x="2396332" y="57943"/>
            <a:ext cx="4351337"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3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3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34"/>
          <p:cNvSpPr/>
          <p:nvPr>
            <p:ph idx="2" type="pic"/>
          </p:nvPr>
        </p:nvSpPr>
        <p:spPr>
          <a:xfrm>
            <a:off x="3887391" y="987426"/>
            <a:ext cx="4629150" cy="4873625"/>
          </a:xfrm>
          <a:prstGeom prst="rect">
            <a:avLst/>
          </a:prstGeom>
          <a:noFill/>
          <a:ln>
            <a:noFill/>
          </a:ln>
        </p:spPr>
      </p:sp>
      <p:sp>
        <p:nvSpPr>
          <p:cNvPr id="42" name="Google Shape;42;p34"/>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43" name="Google Shape;43;p3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3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8" name="Google Shape;48;p35"/>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49" name="Google Shape;49;p35"/>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0" name="Google Shape;50;p3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3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3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4" name="Google Shape;64;p3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5" name="Google Shape;65;p3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6" name="Google Shape;66;p3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7" name="Google Shape;67;p3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8" name="Google Shape;68;p3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9pPr>
          </a:lstStyle>
          <a:p/>
        </p:txBody>
      </p:sp>
      <p:sp>
        <p:nvSpPr>
          <p:cNvPr id="11" name="Google Shape;11;p2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3.png"/><Relationship Id="rId4" Type="http://schemas.openxmlformats.org/officeDocument/2006/relationships/image" Target="../media/image2.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7.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4.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39.png"/><Relationship Id="rId6"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10.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33.png"/><Relationship Id="rId5"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143000" y="1122362"/>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500"/>
              <a:buFont typeface="Cambria"/>
              <a:buNone/>
            </a:pPr>
            <a:r>
              <a:rPr b="0" i="0" lang="en-US" sz="4500" u="none">
                <a:solidFill>
                  <a:schemeClr val="dk1"/>
                </a:solidFill>
                <a:latin typeface="Cambria"/>
                <a:ea typeface="Cambria"/>
                <a:cs typeface="Cambria"/>
                <a:sym typeface="Cambria"/>
              </a:rPr>
              <a:t>Lecture Slide - 4</a:t>
            </a:r>
            <a:endParaRPr/>
          </a:p>
        </p:txBody>
      </p:sp>
      <p:sp>
        <p:nvSpPr>
          <p:cNvPr id="89" name="Google Shape;89;p1"/>
          <p:cNvSpPr txBox="1"/>
          <p:nvPr>
            <p:ph idx="1" type="subTitle"/>
          </p:nvPr>
        </p:nvSpPr>
        <p:spPr>
          <a:xfrm>
            <a:off x="457200" y="3352800"/>
            <a:ext cx="8077200" cy="1600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b="0" i="0" lang="en-US" sz="3200" u="none">
                <a:solidFill>
                  <a:schemeClr val="dk1"/>
                </a:solidFill>
                <a:latin typeface="Cambria"/>
                <a:ea typeface="Cambria"/>
                <a:cs typeface="Cambria"/>
                <a:sym typeface="Cambria"/>
              </a:rPr>
              <a:t>Chapter 5: Series dc Circuits (Part 2)</a:t>
            </a:r>
            <a:endParaRPr/>
          </a:p>
        </p:txBody>
      </p:sp>
      <p:sp>
        <p:nvSpPr>
          <p:cNvPr id="90" name="Google Shape;90;p1"/>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1"/>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100"/>
              <a:buFont typeface="Cambria"/>
              <a:buNone/>
            </a:pPr>
            <a:r>
              <a:rPr b="0" i="0" lang="en-US" sz="3100" u="none">
                <a:solidFill>
                  <a:schemeClr val="dk1"/>
                </a:solidFill>
                <a:latin typeface="Cambria"/>
                <a:ea typeface="Cambria"/>
                <a:cs typeface="Cambria"/>
                <a:sym typeface="Cambria"/>
              </a:rPr>
              <a:t>5.9 Single-Subscript Notation</a:t>
            </a:r>
            <a:endParaRPr/>
          </a:p>
        </p:txBody>
      </p:sp>
      <p:sp>
        <p:nvSpPr>
          <p:cNvPr id="199" name="Google Shape;199;p10"/>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00" name="Google Shape;200;p10"/>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10"/>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
        <p:nvSpPr>
          <p:cNvPr id="202" name="Google Shape;202;p10"/>
          <p:cNvSpPr txBox="1"/>
          <p:nvPr/>
        </p:nvSpPr>
        <p:spPr>
          <a:xfrm>
            <a:off x="642937" y="1752600"/>
            <a:ext cx="8043862" cy="426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00"/>
              <a:buFont typeface="Arial"/>
              <a:buChar char="•"/>
            </a:pPr>
            <a:r>
              <a:rPr b="0" i="0" lang="en-US" sz="2000" u="none" cap="none" strike="noStrike">
                <a:solidFill>
                  <a:schemeClr val="dk1"/>
                </a:solidFill>
                <a:latin typeface="Cambria"/>
                <a:ea typeface="Cambria"/>
                <a:cs typeface="Cambria"/>
                <a:sym typeface="Cambria"/>
              </a:rPr>
              <a:t>If point </a:t>
            </a:r>
            <a:r>
              <a:rPr b="0" i="1" lang="en-US" sz="2000" u="none" cap="none" strike="noStrike">
                <a:solidFill>
                  <a:schemeClr val="dk1"/>
                </a:solidFill>
                <a:latin typeface="Cambria"/>
                <a:ea typeface="Cambria"/>
                <a:cs typeface="Cambria"/>
                <a:sym typeface="Cambria"/>
              </a:rPr>
              <a:t>b </a:t>
            </a:r>
            <a:r>
              <a:rPr b="0" i="0" lang="en-US" sz="2000" u="none" cap="none" strike="noStrike">
                <a:solidFill>
                  <a:schemeClr val="dk1"/>
                </a:solidFill>
                <a:latin typeface="Cambria"/>
                <a:ea typeface="Cambria"/>
                <a:cs typeface="Cambria"/>
                <a:sym typeface="Cambria"/>
              </a:rPr>
              <a:t>of the notation V</a:t>
            </a:r>
            <a:r>
              <a:rPr b="0" i="1" lang="en-US" sz="2000" u="none" cap="none" strike="noStrike">
                <a:solidFill>
                  <a:schemeClr val="dk1"/>
                </a:solidFill>
                <a:latin typeface="Cambria"/>
                <a:ea typeface="Cambria"/>
                <a:cs typeface="Cambria"/>
                <a:sym typeface="Cambria"/>
              </a:rPr>
              <a:t>ab </a:t>
            </a:r>
            <a:r>
              <a:rPr b="0" i="0" lang="en-US" sz="2000" u="none" cap="none" strike="noStrike">
                <a:solidFill>
                  <a:schemeClr val="dk1"/>
                </a:solidFill>
                <a:latin typeface="Cambria"/>
                <a:ea typeface="Cambria"/>
                <a:cs typeface="Cambria"/>
                <a:sym typeface="Cambria"/>
              </a:rPr>
              <a:t>is specified as ground potential (zero volts),</a:t>
            </a:r>
            <a:r>
              <a:rPr b="0" i="1" lang="en-US" sz="2000" u="none" cap="none" strike="noStrike">
                <a:solidFill>
                  <a:schemeClr val="dk1"/>
                </a:solidFill>
                <a:latin typeface="Cambria"/>
                <a:ea typeface="Cambria"/>
                <a:cs typeface="Cambria"/>
                <a:sym typeface="Cambria"/>
              </a:rPr>
              <a:t> </a:t>
            </a:r>
            <a:r>
              <a:rPr b="0" i="0" lang="en-US" sz="2000" u="none" cap="none" strike="noStrike">
                <a:solidFill>
                  <a:schemeClr val="dk1"/>
                </a:solidFill>
                <a:latin typeface="Cambria"/>
                <a:ea typeface="Cambria"/>
                <a:cs typeface="Cambria"/>
                <a:sym typeface="Cambria"/>
              </a:rPr>
              <a:t>then a single-subscript notation can be used that provides the voltage at a point with respect to ground.</a:t>
            </a:r>
            <a:endParaRPr b="0" i="0" sz="2000" u="none" cap="none" strike="noStrike">
              <a:solidFill>
                <a:srgbClr val="FF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0000"/>
              </a:solidFill>
              <a:latin typeface="Cambria"/>
              <a:ea typeface="Cambria"/>
              <a:cs typeface="Cambria"/>
              <a:sym typeface="Cambria"/>
            </a:endParaRPr>
          </a:p>
        </p:txBody>
      </p:sp>
      <p:pic>
        <p:nvPicPr>
          <p:cNvPr id="203" name="Google Shape;203;p10"/>
          <p:cNvPicPr preferRelativeResize="0"/>
          <p:nvPr/>
        </p:nvPicPr>
        <p:blipFill rotWithShape="1">
          <a:blip r:embed="rId3">
            <a:alphaModFix/>
          </a:blip>
          <a:srcRect b="0" l="0" r="0" t="0"/>
          <a:stretch/>
        </p:blipFill>
        <p:spPr>
          <a:xfrm>
            <a:off x="2667000" y="3810000"/>
            <a:ext cx="3008312" cy="2209800"/>
          </a:xfrm>
          <a:prstGeom prst="rect">
            <a:avLst/>
          </a:prstGeom>
          <a:noFill/>
          <a:ln>
            <a:noFill/>
          </a:ln>
        </p:spPr>
      </p:pic>
      <p:sp>
        <p:nvSpPr>
          <p:cNvPr id="204" name="Google Shape;204;p10"/>
          <p:cNvSpPr txBox="1"/>
          <p:nvPr/>
        </p:nvSpPr>
        <p:spPr>
          <a:xfrm>
            <a:off x="642937" y="2819400"/>
            <a:ext cx="8043862" cy="2590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00"/>
              <a:buFont typeface="Arial"/>
              <a:buChar char="•"/>
            </a:pPr>
            <a:r>
              <a:rPr b="0" i="0" lang="en-US" sz="2000" u="none" cap="none" strike="noStrike">
                <a:solidFill>
                  <a:schemeClr val="dk1"/>
                </a:solidFill>
                <a:latin typeface="Cambria"/>
                <a:ea typeface="Cambria"/>
                <a:cs typeface="Cambria"/>
                <a:sym typeface="Cambria"/>
              </a:rPr>
              <a:t>The single-subscript notation Va specifies the voltage at point a with respect to ground (zero volts). </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accent2"/>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100"/>
              <a:buFont typeface="Cambria"/>
              <a:buNone/>
            </a:pPr>
            <a:r>
              <a:rPr b="0" i="0" lang="en-US" sz="3100" u="none">
                <a:solidFill>
                  <a:schemeClr val="dk1"/>
                </a:solidFill>
                <a:latin typeface="Cambria"/>
                <a:ea typeface="Cambria"/>
                <a:cs typeface="Cambria"/>
                <a:sym typeface="Cambria"/>
              </a:rPr>
              <a:t>5.9 General Comment</a:t>
            </a:r>
            <a:endParaRPr/>
          </a:p>
        </p:txBody>
      </p:sp>
      <p:sp>
        <p:nvSpPr>
          <p:cNvPr id="211" name="Google Shape;211;p11"/>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12" name="Google Shape;212;p11"/>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p11"/>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214" name="Google Shape;214;p11"/>
          <p:cNvPicPr preferRelativeResize="0"/>
          <p:nvPr/>
        </p:nvPicPr>
        <p:blipFill rotWithShape="1">
          <a:blip r:embed="rId3">
            <a:alphaModFix/>
          </a:blip>
          <a:srcRect b="0" l="0" r="0" t="0"/>
          <a:stretch/>
        </p:blipFill>
        <p:spPr>
          <a:xfrm>
            <a:off x="5715000" y="0"/>
            <a:ext cx="3236912" cy="2378075"/>
          </a:xfrm>
          <a:prstGeom prst="rect">
            <a:avLst/>
          </a:prstGeom>
          <a:noFill/>
          <a:ln>
            <a:noFill/>
          </a:ln>
        </p:spPr>
      </p:pic>
      <p:pic>
        <p:nvPicPr>
          <p:cNvPr id="215" name="Google Shape;215;p11"/>
          <p:cNvPicPr preferRelativeResize="0"/>
          <p:nvPr/>
        </p:nvPicPr>
        <p:blipFill rotWithShape="1">
          <a:blip r:embed="rId4">
            <a:alphaModFix/>
          </a:blip>
          <a:srcRect b="0" l="0" r="0" t="0"/>
          <a:stretch/>
        </p:blipFill>
        <p:spPr>
          <a:xfrm>
            <a:off x="762000" y="2438400"/>
            <a:ext cx="7580312" cy="3505200"/>
          </a:xfrm>
          <a:prstGeom prst="rect">
            <a:avLst/>
          </a:prstGeom>
          <a:noFill/>
          <a:ln>
            <a:noFill/>
          </a:ln>
        </p:spPr>
      </p:pic>
      <p:sp>
        <p:nvSpPr>
          <p:cNvPr id="216" name="Google Shape;216;p11"/>
          <p:cNvSpPr txBox="1"/>
          <p:nvPr/>
        </p:nvSpPr>
        <p:spPr>
          <a:xfrm>
            <a:off x="685800" y="5791200"/>
            <a:ext cx="7162800" cy="381000"/>
          </a:xfrm>
          <a:prstGeom prst="rect">
            <a:avLst/>
          </a:prstGeom>
          <a:noFill/>
          <a:ln>
            <a:noFill/>
          </a:ln>
        </p:spPr>
        <p:txBody>
          <a:bodyPr anchorCtr="0" anchor="t" bIns="45700" lIns="91425" spcFirstLastPara="1" rIns="91425" wrap="square" tIns="45700">
            <a:noAutofit/>
          </a:bodyPr>
          <a:lstStyle/>
          <a:p>
            <a:pPr indent="-342900" lvl="0" marL="469900" marR="0" rtl="0" algn="l">
              <a:lnSpc>
                <a:spcPct val="100000"/>
              </a:lnSpc>
              <a:spcBef>
                <a:spcPts val="0"/>
              </a:spcBef>
              <a:spcAft>
                <a:spcPts val="0"/>
              </a:spcAft>
              <a:buClr>
                <a:schemeClr val="accent2"/>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469900" lvl="0" marL="469900" marR="0" rtl="0" algn="l">
              <a:lnSpc>
                <a:spcPct val="10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Cambria"/>
                <a:ea typeface="Cambria"/>
                <a:cs typeface="Cambria"/>
                <a:sym typeface="Cambria"/>
              </a:rPr>
              <a:t>Examples: 5.21 – 5.27</a:t>
            </a:r>
            <a:endParaRPr b="0" i="0" sz="2000" u="none" cap="none" strike="noStrike">
              <a:solidFill>
                <a:srgbClr val="FF0000"/>
              </a:solidFill>
              <a:latin typeface="Cambria"/>
              <a:ea typeface="Cambria"/>
              <a:cs typeface="Cambria"/>
              <a:sym typeface="Cambria"/>
            </a:endParaRPr>
          </a:p>
          <a:p>
            <a:pPr indent="-469900" lvl="0" marL="469900" marR="0" rtl="0" algn="l">
              <a:lnSpc>
                <a:spcPct val="10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469900" lvl="0" marL="469900" marR="0" rtl="0" algn="l">
              <a:lnSpc>
                <a:spcPct val="10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100"/>
              <a:buFont typeface="Cambria"/>
              <a:buNone/>
            </a:pPr>
            <a:r>
              <a:rPr b="0" i="0" lang="en-US" sz="3100" u="none">
                <a:solidFill>
                  <a:schemeClr val="dk1"/>
                </a:solidFill>
                <a:latin typeface="Cambria"/>
                <a:ea typeface="Cambria"/>
                <a:cs typeface="Cambria"/>
                <a:sym typeface="Cambria"/>
              </a:rPr>
              <a:t>5.10 Voltage Regulation and the Internal Resistance of Voltage Sources</a:t>
            </a:r>
            <a:endParaRPr/>
          </a:p>
        </p:txBody>
      </p:sp>
      <p:sp>
        <p:nvSpPr>
          <p:cNvPr id="223" name="Google Shape;223;p12"/>
          <p:cNvSpPr txBox="1"/>
          <p:nvPr>
            <p:ph idx="1" type="body"/>
          </p:nvPr>
        </p:nvSpPr>
        <p:spPr>
          <a:xfrm>
            <a:off x="152400" y="1600200"/>
            <a:ext cx="7486650" cy="4525962"/>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When you use a dc supply such as the generator, battery or supply, you initially assume that it will provide the desired voltage for any resistive load you may connect to the supply. </a:t>
            </a:r>
            <a:endParaRPr/>
          </a:p>
          <a:p>
            <a:pPr indent="-171450" lvl="0" marL="171450" marR="0" rtl="0" algn="just">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In other words, if the battery is labeled 1.5 V or the supply is set at 20 V, you assume that they will provide that voltage no matter what load we may apply. </a:t>
            </a:r>
            <a:endParaRPr/>
          </a:p>
          <a:p>
            <a:pPr indent="-171450" lvl="0" marL="171450" marR="0" rtl="0" algn="just">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Real-world supply has an internal resistance in series with the idealized voltage source as shown in Fig. 5.65(b).</a:t>
            </a:r>
            <a:endParaRPr/>
          </a:p>
          <a:p>
            <a:pPr indent="-171450" lvl="0" marL="171450" marR="0" rtl="0" algn="just">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The resistance level depends on the type of supply, but it is always present. </a:t>
            </a:r>
            <a:endParaRPr/>
          </a:p>
          <a:p>
            <a:pPr indent="-44450" lvl="0" marL="171450" marR="0" rtl="0" algn="l">
              <a:lnSpc>
                <a:spcPct val="90000"/>
              </a:lnSpc>
              <a:spcBef>
                <a:spcPts val="75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p:txBody>
      </p:sp>
      <p:sp>
        <p:nvSpPr>
          <p:cNvPr id="224" name="Google Shape;224;p12"/>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25" name="Google Shape;225;p12"/>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12"/>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227" name="Google Shape;227;p12"/>
          <p:cNvPicPr preferRelativeResize="0"/>
          <p:nvPr/>
        </p:nvPicPr>
        <p:blipFill rotWithShape="1">
          <a:blip r:embed="rId3">
            <a:alphaModFix/>
          </a:blip>
          <a:srcRect b="0" l="0" r="0" t="0"/>
          <a:stretch/>
        </p:blipFill>
        <p:spPr>
          <a:xfrm>
            <a:off x="7639050" y="2286000"/>
            <a:ext cx="1504950" cy="252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3"/>
          <p:cNvSpPr txBox="1"/>
          <p:nvPr>
            <p:ph idx="1" type="body"/>
          </p:nvPr>
        </p:nvSpPr>
        <p:spPr>
          <a:xfrm>
            <a:off x="-22225" y="2755900"/>
            <a:ext cx="7467600" cy="4068762"/>
          </a:xfrm>
          <a:prstGeom prst="rect">
            <a:avLst/>
          </a:prstGeom>
          <a:noFill/>
          <a:ln>
            <a:noFill/>
          </a:ln>
        </p:spPr>
        <p:txBody>
          <a:bodyPr anchorCtr="0" anchor="t" bIns="45700" lIns="91425" spcFirstLastPara="1" rIns="91425" wrap="square" tIns="45700">
            <a:noAutofit/>
          </a:bodyPr>
          <a:lstStyle/>
          <a:p>
            <a:pPr indent="-44450" lvl="0" marL="171450" marR="0" rtl="0" algn="l">
              <a:lnSpc>
                <a:spcPct val="9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44450" lvl="0" marL="17145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44450" lvl="0" marL="17145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44450" lvl="0" marL="17145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R</a:t>
            </a:r>
            <a:r>
              <a:rPr b="0" baseline="-25000" i="0" lang="en-US" sz="2000" u="none">
                <a:solidFill>
                  <a:schemeClr val="dk1"/>
                </a:solidFill>
                <a:latin typeface="Cambria"/>
                <a:ea typeface="Cambria"/>
                <a:cs typeface="Cambria"/>
                <a:sym typeface="Cambria"/>
              </a:rPr>
              <a:t>T</a:t>
            </a:r>
            <a:r>
              <a:rPr b="0" i="0" lang="en-US" sz="2000" u="none">
                <a:solidFill>
                  <a:schemeClr val="dk1"/>
                </a:solidFill>
                <a:latin typeface="Cambria"/>
                <a:ea typeface="Cambria"/>
                <a:cs typeface="Cambria"/>
                <a:sym typeface="Cambria"/>
              </a:rPr>
              <a:t> = R</a:t>
            </a:r>
            <a:r>
              <a:rPr b="0" baseline="-25000" i="0" lang="en-US" sz="2000" u="none">
                <a:solidFill>
                  <a:schemeClr val="dk1"/>
                </a:solidFill>
                <a:latin typeface="Cambria"/>
                <a:ea typeface="Cambria"/>
                <a:cs typeface="Cambria"/>
                <a:sym typeface="Cambria"/>
              </a:rPr>
              <a:t>int</a:t>
            </a:r>
            <a:r>
              <a:rPr b="0" i="0" lang="en-US" sz="2000" u="none">
                <a:solidFill>
                  <a:schemeClr val="dk1"/>
                </a:solidFill>
                <a:latin typeface="Cambria"/>
                <a:ea typeface="Cambria"/>
                <a:cs typeface="Cambria"/>
                <a:sym typeface="Cambria"/>
              </a:rPr>
              <a:t> + R</a:t>
            </a:r>
            <a:r>
              <a:rPr b="0" baseline="-25000" i="0" lang="en-US" sz="2000" u="none">
                <a:solidFill>
                  <a:schemeClr val="dk1"/>
                </a:solidFill>
                <a:latin typeface="Cambria"/>
                <a:ea typeface="Cambria"/>
                <a:cs typeface="Cambria"/>
                <a:sym typeface="Cambria"/>
              </a:rPr>
              <a:t>L</a:t>
            </a:r>
            <a:r>
              <a:rPr b="0" i="0" lang="en-US" sz="2000" u="none">
                <a:solidFill>
                  <a:schemeClr val="dk1"/>
                </a:solidFill>
                <a:latin typeface="Cambria"/>
                <a:ea typeface="Cambria"/>
                <a:cs typeface="Cambria"/>
                <a:sym typeface="Cambria"/>
              </a:rPr>
              <a:t> = 5 Ω + 1 kΩ = 1.005 k Ω</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I = E / R</a:t>
            </a:r>
            <a:r>
              <a:rPr b="0" baseline="-25000" i="0" lang="en-US" sz="2000" u="none">
                <a:solidFill>
                  <a:schemeClr val="dk1"/>
                </a:solidFill>
                <a:latin typeface="Cambria"/>
                <a:ea typeface="Cambria"/>
                <a:cs typeface="Cambria"/>
                <a:sym typeface="Cambria"/>
              </a:rPr>
              <a:t>T</a:t>
            </a:r>
            <a:r>
              <a:rPr b="0" i="0" lang="en-US" sz="2000" u="none">
                <a:solidFill>
                  <a:schemeClr val="dk1"/>
                </a:solidFill>
                <a:latin typeface="Cambria"/>
                <a:ea typeface="Cambria"/>
                <a:cs typeface="Cambria"/>
                <a:sym typeface="Cambria"/>
              </a:rPr>
              <a:t> = 20.1 V / 1.005 k Ω = 20 mA</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V</a:t>
            </a:r>
            <a:r>
              <a:rPr b="0" baseline="-25000" i="0" lang="en-US" sz="2000" u="none">
                <a:solidFill>
                  <a:schemeClr val="dk1"/>
                </a:solidFill>
                <a:latin typeface="Cambria"/>
                <a:ea typeface="Cambria"/>
                <a:cs typeface="Cambria"/>
                <a:sym typeface="Cambria"/>
              </a:rPr>
              <a:t>L </a:t>
            </a:r>
            <a:r>
              <a:rPr b="0" i="0" lang="en-US" sz="2000" u="none">
                <a:solidFill>
                  <a:schemeClr val="dk1"/>
                </a:solidFill>
                <a:latin typeface="Cambria"/>
                <a:ea typeface="Cambria"/>
                <a:cs typeface="Cambria"/>
                <a:sym typeface="Cambria"/>
              </a:rPr>
              <a:t>= I</a:t>
            </a:r>
            <a:r>
              <a:rPr b="0" baseline="-25000" i="0" lang="en-US" sz="2000" u="none">
                <a:solidFill>
                  <a:schemeClr val="dk1"/>
                </a:solidFill>
                <a:latin typeface="Cambria"/>
                <a:ea typeface="Cambria"/>
                <a:cs typeface="Cambria"/>
                <a:sym typeface="Cambria"/>
              </a:rPr>
              <a:t>L</a:t>
            </a:r>
            <a:r>
              <a:rPr b="0" i="0" lang="en-US" sz="2000" u="none">
                <a:solidFill>
                  <a:schemeClr val="dk1"/>
                </a:solidFill>
                <a:latin typeface="Cambria"/>
                <a:ea typeface="Cambria"/>
                <a:cs typeface="Cambria"/>
                <a:sym typeface="Cambria"/>
              </a:rPr>
              <a:t> x R</a:t>
            </a:r>
            <a:r>
              <a:rPr b="0" baseline="-25000" i="0" lang="en-US" sz="2000" u="none">
                <a:solidFill>
                  <a:schemeClr val="dk1"/>
                </a:solidFill>
                <a:latin typeface="Cambria"/>
                <a:ea typeface="Cambria"/>
                <a:cs typeface="Cambria"/>
                <a:sym typeface="Cambria"/>
              </a:rPr>
              <a:t>L</a:t>
            </a:r>
            <a:r>
              <a:rPr b="0" i="0" lang="en-US" sz="2000" u="none">
                <a:solidFill>
                  <a:schemeClr val="dk1"/>
                </a:solidFill>
                <a:latin typeface="Cambria"/>
                <a:ea typeface="Cambria"/>
                <a:cs typeface="Cambria"/>
                <a:sym typeface="Cambria"/>
              </a:rPr>
              <a:t> = 20mA x 1 kΩ = 20 V  </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Calculate V</a:t>
            </a:r>
            <a:r>
              <a:rPr b="0" baseline="-25000" i="0" lang="en-US" sz="2000" u="none">
                <a:solidFill>
                  <a:schemeClr val="dk1"/>
                </a:solidFill>
                <a:latin typeface="Cambria"/>
                <a:ea typeface="Cambria"/>
                <a:cs typeface="Cambria"/>
                <a:sym typeface="Cambria"/>
              </a:rPr>
              <a:t>L</a:t>
            </a:r>
            <a:r>
              <a:rPr b="0" i="0" lang="en-US" sz="2000" u="none">
                <a:solidFill>
                  <a:schemeClr val="dk1"/>
                </a:solidFill>
                <a:latin typeface="Cambria"/>
                <a:ea typeface="Cambria"/>
                <a:cs typeface="Cambria"/>
                <a:sym typeface="Cambria"/>
              </a:rPr>
              <a:t>, if R</a:t>
            </a:r>
            <a:r>
              <a:rPr b="0" baseline="-25000" i="0" lang="en-US" sz="2000" u="none">
                <a:solidFill>
                  <a:schemeClr val="dk1"/>
                </a:solidFill>
                <a:latin typeface="Cambria"/>
                <a:ea typeface="Cambria"/>
                <a:cs typeface="Cambria"/>
                <a:sym typeface="Cambria"/>
              </a:rPr>
              <a:t>L</a:t>
            </a:r>
            <a:r>
              <a:rPr b="0" i="0" lang="en-US" sz="2000" u="none">
                <a:solidFill>
                  <a:schemeClr val="dk1"/>
                </a:solidFill>
                <a:latin typeface="Cambria"/>
                <a:ea typeface="Cambria"/>
                <a:cs typeface="Cambria"/>
                <a:sym typeface="Cambria"/>
              </a:rPr>
              <a:t> = 100 Ω?</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Calculate V</a:t>
            </a:r>
            <a:r>
              <a:rPr b="0" baseline="-25000" i="0" lang="en-US" sz="2000" u="none">
                <a:solidFill>
                  <a:schemeClr val="dk1"/>
                </a:solidFill>
                <a:latin typeface="Cambria"/>
                <a:ea typeface="Cambria"/>
                <a:cs typeface="Cambria"/>
                <a:sym typeface="Cambria"/>
              </a:rPr>
              <a:t>L</a:t>
            </a:r>
            <a:r>
              <a:rPr b="0" i="0" lang="en-US" sz="2000" u="none">
                <a:solidFill>
                  <a:schemeClr val="dk1"/>
                </a:solidFill>
                <a:latin typeface="Cambria"/>
                <a:ea typeface="Cambria"/>
                <a:cs typeface="Cambria"/>
                <a:sym typeface="Cambria"/>
              </a:rPr>
              <a:t>, if R</a:t>
            </a:r>
            <a:r>
              <a:rPr b="0" baseline="-25000" i="0" lang="en-US" sz="2000" u="none">
                <a:solidFill>
                  <a:schemeClr val="dk1"/>
                </a:solidFill>
                <a:latin typeface="Cambria"/>
                <a:ea typeface="Cambria"/>
                <a:cs typeface="Cambria"/>
                <a:sym typeface="Cambria"/>
              </a:rPr>
              <a:t>L</a:t>
            </a:r>
            <a:r>
              <a:rPr b="0" i="0" lang="en-US" sz="2000" u="none">
                <a:solidFill>
                  <a:schemeClr val="dk1"/>
                </a:solidFill>
                <a:latin typeface="Cambria"/>
                <a:ea typeface="Cambria"/>
                <a:cs typeface="Cambria"/>
                <a:sym typeface="Cambria"/>
              </a:rPr>
              <a:t> = 68 Ω?</a:t>
            </a:r>
            <a:endParaRPr/>
          </a:p>
        </p:txBody>
      </p:sp>
      <p:sp>
        <p:nvSpPr>
          <p:cNvPr id="234" name="Google Shape;234;p13"/>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35" name="Google Shape;235;p13"/>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13"/>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237" name="Google Shape;237;p13"/>
          <p:cNvPicPr preferRelativeResize="0"/>
          <p:nvPr/>
        </p:nvPicPr>
        <p:blipFill rotWithShape="1">
          <a:blip r:embed="rId3">
            <a:alphaModFix/>
          </a:blip>
          <a:srcRect b="0" l="0" r="0" t="0"/>
          <a:stretch/>
        </p:blipFill>
        <p:spPr>
          <a:xfrm>
            <a:off x="214312" y="304800"/>
            <a:ext cx="2905125" cy="3733800"/>
          </a:xfrm>
          <a:prstGeom prst="rect">
            <a:avLst/>
          </a:prstGeom>
          <a:noFill/>
          <a:ln>
            <a:noFill/>
          </a:ln>
        </p:spPr>
      </p:pic>
      <p:pic>
        <p:nvPicPr>
          <p:cNvPr id="238" name="Google Shape;238;p13"/>
          <p:cNvPicPr preferRelativeResize="0"/>
          <p:nvPr/>
        </p:nvPicPr>
        <p:blipFill rotWithShape="1">
          <a:blip r:embed="rId4">
            <a:alphaModFix/>
          </a:blip>
          <a:srcRect b="0" l="0" r="0" t="0"/>
          <a:stretch/>
        </p:blipFill>
        <p:spPr>
          <a:xfrm>
            <a:off x="3152775" y="304800"/>
            <a:ext cx="6038850" cy="373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4"/>
          <p:cNvSpPr txBox="1"/>
          <p:nvPr>
            <p:ph idx="1" type="body"/>
          </p:nvPr>
        </p:nvSpPr>
        <p:spPr>
          <a:xfrm>
            <a:off x="3505200" y="762000"/>
            <a:ext cx="4686300" cy="5037137"/>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The 1 kΩ load is replaced by a 100 Ω resistor. </a:t>
            </a:r>
            <a:endParaRPr/>
          </a:p>
          <a:p>
            <a:pPr indent="0" lvl="0" marL="0" marR="0" rtl="0" algn="just">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l</a:t>
            </a:r>
            <a:r>
              <a:rPr b="0" baseline="-25000" i="0" lang="en-US" sz="2100" u="none">
                <a:solidFill>
                  <a:schemeClr val="dk1"/>
                </a:solidFill>
                <a:latin typeface="Calibri"/>
                <a:ea typeface="Calibri"/>
                <a:cs typeface="Calibri"/>
                <a:sym typeface="Calibri"/>
              </a:rPr>
              <a:t>L</a:t>
            </a:r>
            <a:r>
              <a:rPr b="0" i="0" lang="en-US" sz="2100" u="none">
                <a:solidFill>
                  <a:schemeClr val="dk1"/>
                </a:solidFill>
                <a:latin typeface="Calibri"/>
                <a:ea typeface="Calibri"/>
                <a:cs typeface="Calibri"/>
                <a:sym typeface="Calibri"/>
              </a:rPr>
              <a:t>= E/R</a:t>
            </a:r>
            <a:r>
              <a:rPr b="0" baseline="-25000" i="0" lang="en-US" sz="2100" u="none">
                <a:solidFill>
                  <a:schemeClr val="dk1"/>
                </a:solidFill>
                <a:latin typeface="Calibri"/>
                <a:ea typeface="Calibri"/>
                <a:cs typeface="Calibri"/>
                <a:sym typeface="Calibri"/>
              </a:rPr>
              <a:t>T</a:t>
            </a:r>
            <a:r>
              <a:rPr b="0" i="0" lang="en-US" sz="2100" u="none">
                <a:solidFill>
                  <a:schemeClr val="dk1"/>
                </a:solidFill>
                <a:latin typeface="Calibri"/>
                <a:ea typeface="Calibri"/>
                <a:cs typeface="Calibri"/>
                <a:sym typeface="Calibri"/>
              </a:rPr>
              <a:t> = 20.1 V/105 Ω = 191.43 mA, </a:t>
            </a:r>
            <a:endParaRPr/>
          </a:p>
          <a:p>
            <a:pPr indent="0" lvl="0" marL="0" marR="0" rtl="0" algn="just">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V</a:t>
            </a:r>
            <a:r>
              <a:rPr b="0" baseline="-25000" i="0" lang="en-US" sz="2100" u="none">
                <a:solidFill>
                  <a:schemeClr val="dk1"/>
                </a:solidFill>
                <a:latin typeface="Calibri"/>
                <a:ea typeface="Calibri"/>
                <a:cs typeface="Calibri"/>
                <a:sym typeface="Calibri"/>
              </a:rPr>
              <a:t>L</a:t>
            </a:r>
            <a:r>
              <a:rPr b="0" i="0" lang="en-US" sz="2100" u="none">
                <a:solidFill>
                  <a:schemeClr val="dk1"/>
                </a:solidFill>
                <a:latin typeface="Calibri"/>
                <a:ea typeface="Calibri"/>
                <a:cs typeface="Calibri"/>
                <a:sym typeface="Calibri"/>
              </a:rPr>
              <a:t> = I</a:t>
            </a:r>
            <a:r>
              <a:rPr b="0" baseline="-25000" i="0" lang="en-US" sz="2100" u="none">
                <a:solidFill>
                  <a:schemeClr val="dk1"/>
                </a:solidFill>
                <a:latin typeface="Calibri"/>
                <a:ea typeface="Calibri"/>
                <a:cs typeface="Calibri"/>
                <a:sym typeface="Calibri"/>
              </a:rPr>
              <a:t>L</a:t>
            </a:r>
            <a:r>
              <a:rPr b="0" i="0" lang="en-US" sz="2100" u="none">
                <a:solidFill>
                  <a:schemeClr val="dk1"/>
                </a:solidFill>
                <a:latin typeface="Calibri"/>
                <a:ea typeface="Calibri"/>
                <a:cs typeface="Calibri"/>
                <a:sym typeface="Calibri"/>
              </a:rPr>
              <a:t>R = (191.43 mA)(100 Ω)=19.14 V, a drop of 0.96 V in the internal resistor.</a:t>
            </a:r>
            <a:endParaRPr/>
          </a:p>
          <a:p>
            <a:pPr indent="0" lvl="0" marL="0" marR="0" rtl="0" algn="just">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0" lvl="0" marL="0" marR="0" rtl="0" algn="just">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A 68 Ω  load is applied, and the current increases substantially to 275.34 mA with a terminal voltage of only 18.72 V. This is a drop of 1.28 V from the internal resistor. </a:t>
            </a:r>
            <a:endParaRPr/>
          </a:p>
          <a:p>
            <a:pPr indent="0" lvl="0" marL="0" marR="0" rtl="0" algn="just">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In summary, as the current drawn from the supply increases, the terminal voltage continues to drop.</a:t>
            </a:r>
            <a:endParaRPr/>
          </a:p>
        </p:txBody>
      </p:sp>
      <p:sp>
        <p:nvSpPr>
          <p:cNvPr id="244" name="Google Shape;244;p14"/>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900"/>
              <a:buFont typeface="Calibri"/>
              <a:buNone/>
            </a:pPr>
            <a:r>
              <a:rPr b="0" i="0" lang="en-US" sz="900" u="none" cap="none" strike="noStrike">
                <a:solidFill>
                  <a:srgbClr val="898989"/>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45" name="Google Shape;245;p14"/>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p14"/>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alibri"/>
              <a:buNone/>
            </a:pPr>
            <a:fld id="{00000000-1234-1234-1234-123412341234}" type="slidenum">
              <a:rPr b="0" i="0" lang="en-US" sz="9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47" name="Google Shape;247;p14"/>
          <p:cNvPicPr preferRelativeResize="0"/>
          <p:nvPr/>
        </p:nvPicPr>
        <p:blipFill rotWithShape="1">
          <a:blip r:embed="rId3">
            <a:alphaModFix/>
          </a:blip>
          <a:srcRect b="0" l="0" r="0" t="0"/>
          <a:stretch/>
        </p:blipFill>
        <p:spPr>
          <a:xfrm>
            <a:off x="481012" y="23812"/>
            <a:ext cx="2895600" cy="3295650"/>
          </a:xfrm>
          <a:prstGeom prst="rect">
            <a:avLst/>
          </a:prstGeom>
          <a:noFill/>
          <a:ln>
            <a:noFill/>
          </a:ln>
        </p:spPr>
      </p:pic>
      <p:pic>
        <p:nvPicPr>
          <p:cNvPr id="248" name="Google Shape;248;p14"/>
          <p:cNvPicPr preferRelativeResize="0"/>
          <p:nvPr/>
        </p:nvPicPr>
        <p:blipFill rotWithShape="1">
          <a:blip r:embed="rId4">
            <a:alphaModFix/>
          </a:blip>
          <a:srcRect b="0" l="0" r="0" t="0"/>
          <a:stretch/>
        </p:blipFill>
        <p:spPr>
          <a:xfrm>
            <a:off x="304800" y="3319462"/>
            <a:ext cx="2981325" cy="3219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Cambria"/>
              <a:buNone/>
            </a:pPr>
            <a:r>
              <a:rPr b="0" i="0" lang="en-US" sz="2400" u="none">
                <a:solidFill>
                  <a:schemeClr val="dk1"/>
                </a:solidFill>
                <a:latin typeface="Cambria"/>
                <a:ea typeface="Cambria"/>
                <a:cs typeface="Cambria"/>
                <a:sym typeface="Cambria"/>
              </a:rPr>
              <a:t>5.13 General characteristics of the series configuration </a:t>
            </a:r>
            <a:endParaRPr/>
          </a:p>
        </p:txBody>
      </p:sp>
      <p:sp>
        <p:nvSpPr>
          <p:cNvPr id="255" name="Google Shape;255;p15"/>
          <p:cNvSpPr txBox="1"/>
          <p:nvPr>
            <p:ph idx="1" type="body"/>
          </p:nvPr>
        </p:nvSpPr>
        <p:spPr>
          <a:xfrm>
            <a:off x="566737" y="1752600"/>
            <a:ext cx="8120062" cy="4267200"/>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rgbClr val="FF0000"/>
              </a:buClr>
              <a:buSzPts val="2000"/>
              <a:buFont typeface="Arial"/>
              <a:buChar char="•"/>
            </a:pPr>
            <a:r>
              <a:rPr b="1" i="0" lang="en-US" sz="2000" u="none">
                <a:solidFill>
                  <a:srgbClr val="FF0000"/>
                </a:solidFill>
                <a:latin typeface="Cambria"/>
                <a:ea typeface="Cambria"/>
                <a:cs typeface="Cambria"/>
                <a:sym typeface="Cambria"/>
              </a:rPr>
              <a:t>First,</a:t>
            </a:r>
            <a:r>
              <a:rPr b="0" i="0" lang="en-US" sz="2000" u="none">
                <a:solidFill>
                  <a:schemeClr val="dk1"/>
                </a:solidFill>
                <a:latin typeface="Cambria"/>
                <a:ea typeface="Cambria"/>
                <a:cs typeface="Cambria"/>
                <a:sym typeface="Cambria"/>
              </a:rPr>
              <a:t> if one element of a series combination of elements should fail, it will disrupt the response of all the series elements. </a:t>
            </a:r>
            <a:endParaRPr/>
          </a:p>
          <a:p>
            <a:pPr indent="-171450" lvl="1" marL="514350" marR="0" rtl="0" algn="just">
              <a:lnSpc>
                <a:spcPct val="90000"/>
              </a:lnSpc>
              <a:spcBef>
                <a:spcPts val="300"/>
              </a:spcBef>
              <a:spcAft>
                <a:spcPts val="0"/>
              </a:spcAft>
              <a:buClr>
                <a:schemeClr val="dk1"/>
              </a:buClr>
              <a:buSzPts val="2000"/>
              <a:buFont typeface="Arial"/>
              <a:buChar char="•"/>
            </a:pPr>
            <a:r>
              <a:rPr b="0" i="0" lang="en-US" sz="2000" u="none" cap="none" strike="noStrike">
                <a:solidFill>
                  <a:schemeClr val="dk1"/>
                </a:solidFill>
                <a:latin typeface="Cambria"/>
                <a:ea typeface="Cambria"/>
                <a:cs typeface="Cambria"/>
                <a:sym typeface="Cambria"/>
              </a:rPr>
              <a:t>If an open circuit occurs, the current will be zero. </a:t>
            </a:r>
            <a:endParaRPr/>
          </a:p>
          <a:p>
            <a:pPr indent="-171450" lvl="1" marL="514350" marR="0" rtl="0" algn="just">
              <a:lnSpc>
                <a:spcPct val="90000"/>
              </a:lnSpc>
              <a:spcBef>
                <a:spcPts val="300"/>
              </a:spcBef>
              <a:spcAft>
                <a:spcPts val="0"/>
              </a:spcAft>
              <a:buClr>
                <a:schemeClr val="dk1"/>
              </a:buClr>
              <a:buSzPts val="2000"/>
              <a:buFont typeface="Arial"/>
              <a:buChar char="•"/>
            </a:pPr>
            <a:r>
              <a:rPr b="0" i="0" lang="en-US" sz="2000" u="none" cap="none" strike="noStrike">
                <a:solidFill>
                  <a:schemeClr val="dk1"/>
                </a:solidFill>
                <a:latin typeface="Cambria"/>
                <a:ea typeface="Cambria"/>
                <a:cs typeface="Cambria"/>
                <a:sym typeface="Cambria"/>
              </a:rPr>
              <a:t>If a short circuit results, the voltage will increase across the other elements, and the current will increase in magnitude.</a:t>
            </a:r>
            <a:endParaRPr/>
          </a:p>
          <a:p>
            <a:pPr indent="-171450" lvl="0" marL="171450" marR="0" rtl="0" algn="just">
              <a:lnSpc>
                <a:spcPct val="90000"/>
              </a:lnSpc>
              <a:spcBef>
                <a:spcPts val="700"/>
              </a:spcBef>
              <a:spcAft>
                <a:spcPts val="0"/>
              </a:spcAft>
              <a:buClr>
                <a:srgbClr val="FF0000"/>
              </a:buClr>
              <a:buSzPts val="2000"/>
              <a:buFont typeface="Arial"/>
              <a:buChar char="•"/>
            </a:pPr>
            <a:r>
              <a:rPr b="1" i="0" lang="en-US" sz="2000" u="none">
                <a:solidFill>
                  <a:srgbClr val="FF0000"/>
                </a:solidFill>
                <a:latin typeface="Cambria"/>
                <a:ea typeface="Cambria"/>
                <a:cs typeface="Cambria"/>
                <a:sym typeface="Cambria"/>
              </a:rPr>
              <a:t>Second,</a:t>
            </a:r>
            <a:r>
              <a:rPr b="0" i="0" lang="en-US" sz="2000" u="none">
                <a:solidFill>
                  <a:schemeClr val="dk1"/>
                </a:solidFill>
                <a:latin typeface="Cambria"/>
                <a:ea typeface="Cambria"/>
                <a:cs typeface="Cambria"/>
                <a:sym typeface="Cambria"/>
              </a:rPr>
              <a:t> for the same source voltage, the more elements you place is series, the less the current and the less the voltage across all the elements of the series combination.</a:t>
            </a:r>
            <a:endParaRPr/>
          </a:p>
          <a:p>
            <a:pPr indent="-171450" lvl="0" marL="171450" marR="0" rtl="0" algn="just">
              <a:lnSpc>
                <a:spcPct val="90000"/>
              </a:lnSpc>
              <a:spcBef>
                <a:spcPts val="700"/>
              </a:spcBef>
              <a:spcAft>
                <a:spcPts val="0"/>
              </a:spcAft>
              <a:buClr>
                <a:srgbClr val="FF0000"/>
              </a:buClr>
              <a:buSzPts val="2000"/>
              <a:buFont typeface="Arial"/>
              <a:buChar char="•"/>
            </a:pPr>
            <a:r>
              <a:rPr b="1" i="0" lang="en-US" sz="2000" u="none">
                <a:solidFill>
                  <a:srgbClr val="FF0000"/>
                </a:solidFill>
                <a:latin typeface="Cambria"/>
                <a:ea typeface="Cambria"/>
                <a:cs typeface="Cambria"/>
                <a:sym typeface="Cambria"/>
              </a:rPr>
              <a:t>Last,</a:t>
            </a:r>
            <a:r>
              <a:rPr b="0" i="0" lang="en-US" sz="2000" u="none">
                <a:solidFill>
                  <a:schemeClr val="dk1"/>
                </a:solidFill>
                <a:latin typeface="Cambria"/>
                <a:ea typeface="Cambria"/>
                <a:cs typeface="Cambria"/>
                <a:sym typeface="Cambria"/>
              </a:rPr>
              <a:t> the current is the same for each element of a series combination, but the voltage across each element is a function of its terminal resistance.</a:t>
            </a:r>
            <a:endParaRPr/>
          </a:p>
          <a:p>
            <a:pPr indent="-44450" lvl="0" marL="171450" marR="0" rtl="0" algn="l">
              <a:lnSpc>
                <a:spcPct val="90000"/>
              </a:lnSpc>
              <a:spcBef>
                <a:spcPts val="700"/>
              </a:spcBef>
              <a:spcAft>
                <a:spcPts val="0"/>
              </a:spcAft>
              <a:buClr>
                <a:schemeClr val="dk1"/>
              </a:buClr>
              <a:buSzPts val="2000"/>
              <a:buFont typeface="Arial"/>
              <a:buNone/>
            </a:pPr>
            <a:r>
              <a:t/>
            </a:r>
            <a:endParaRPr b="0" i="0" sz="2000" u="none">
              <a:solidFill>
                <a:srgbClr val="FF0000"/>
              </a:solidFill>
              <a:latin typeface="Cambria"/>
              <a:ea typeface="Cambria"/>
              <a:cs typeface="Cambria"/>
              <a:sym typeface="Cambria"/>
            </a:endParaRPr>
          </a:p>
          <a:p>
            <a:pPr indent="-44450" lvl="0" marL="17145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44450" lvl="0" marL="171450" marR="0" rtl="0" algn="l">
              <a:lnSpc>
                <a:spcPct val="90000"/>
              </a:lnSpc>
              <a:spcBef>
                <a:spcPts val="75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p:txBody>
      </p:sp>
      <p:sp>
        <p:nvSpPr>
          <p:cNvPr id="256" name="Google Shape;256;p15"/>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57" name="Google Shape;257;p15"/>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8" name="Google Shape;258;p15"/>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100"/>
              <a:buFont typeface="Cambria"/>
              <a:buNone/>
            </a:pPr>
            <a:r>
              <a:rPr b="0" i="0" lang="en-US" sz="3100" u="none">
                <a:solidFill>
                  <a:schemeClr val="dk1"/>
                </a:solidFill>
                <a:latin typeface="Cambria"/>
                <a:ea typeface="Cambria"/>
                <a:cs typeface="Cambria"/>
                <a:sym typeface="Cambria"/>
              </a:rPr>
              <a:t>5.13 Applications</a:t>
            </a:r>
            <a:endParaRPr/>
          </a:p>
        </p:txBody>
      </p:sp>
      <p:sp>
        <p:nvSpPr>
          <p:cNvPr id="265" name="Google Shape;265;p16"/>
          <p:cNvSpPr txBox="1"/>
          <p:nvPr>
            <p:ph idx="1" type="body"/>
          </p:nvPr>
        </p:nvSpPr>
        <p:spPr>
          <a:xfrm>
            <a:off x="566737" y="1752600"/>
            <a:ext cx="8120062" cy="4267200"/>
          </a:xfrm>
          <a:prstGeom prst="rect">
            <a:avLst/>
          </a:prstGeom>
          <a:noFill/>
          <a:ln>
            <a:noFill/>
          </a:ln>
        </p:spPr>
        <p:txBody>
          <a:bodyPr anchorCtr="0" anchor="t" bIns="45700" lIns="91425" spcFirstLastPara="1" rIns="91425" wrap="square" tIns="45700">
            <a:noAutofit/>
          </a:bodyPr>
          <a:lstStyle/>
          <a:p>
            <a:pPr indent="-171450" lvl="1" marL="51435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mbria"/>
                <a:ea typeface="Cambria"/>
                <a:cs typeface="Cambria"/>
                <a:sym typeface="Cambria"/>
              </a:rPr>
              <a:t>Series Control</a:t>
            </a:r>
            <a:endParaRPr/>
          </a:p>
          <a:p>
            <a:pPr indent="-171450" lvl="1" marL="514350" marR="0" rtl="0" algn="l">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mbria"/>
                <a:ea typeface="Cambria"/>
                <a:cs typeface="Cambria"/>
                <a:sym typeface="Cambria"/>
              </a:rPr>
              <a:t>Holiday Lights</a:t>
            </a:r>
            <a:endParaRPr/>
          </a:p>
          <a:p>
            <a:pPr indent="-171450" lvl="1" marL="514350" marR="0" rtl="0" algn="l">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mbria"/>
                <a:ea typeface="Cambria"/>
                <a:cs typeface="Cambria"/>
                <a:sym typeface="Cambria"/>
              </a:rPr>
              <a:t>Microwave Oven</a:t>
            </a:r>
            <a:endParaRPr/>
          </a:p>
          <a:p>
            <a:pPr indent="-171450" lvl="1" marL="514350" marR="0" rtl="0" algn="l">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mbria"/>
                <a:ea typeface="Cambria"/>
                <a:cs typeface="Cambria"/>
                <a:sym typeface="Cambria"/>
              </a:rPr>
              <a:t>Series Alarm Circuit	</a:t>
            </a:r>
            <a:endParaRPr/>
          </a:p>
          <a:p>
            <a:pPr indent="-44450" lvl="0" marL="17145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44450" lvl="0" marL="171450" marR="0" rtl="0" algn="l">
              <a:lnSpc>
                <a:spcPct val="90000"/>
              </a:lnSpc>
              <a:spcBef>
                <a:spcPts val="75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p:txBody>
      </p:sp>
      <p:sp>
        <p:nvSpPr>
          <p:cNvPr id="266" name="Google Shape;266;p16"/>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67" name="Google Shape;267;p16"/>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8" name="Google Shape;268;p16"/>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7"/>
          <p:cNvSpPr txBox="1"/>
          <p:nvPr>
            <p:ph type="ctrTitle"/>
          </p:nvPr>
        </p:nvSpPr>
        <p:spPr>
          <a:xfrm>
            <a:off x="1143000" y="1122362"/>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400"/>
              <a:buNone/>
            </a:pPr>
            <a:r>
              <a:t/>
            </a:r>
            <a:endParaRPr sz="4500"/>
          </a:p>
        </p:txBody>
      </p:sp>
      <p:sp>
        <p:nvSpPr>
          <p:cNvPr id="274" name="Google Shape;274;p17"/>
          <p:cNvSpPr txBox="1"/>
          <p:nvPr>
            <p:ph idx="1" type="subTitle"/>
          </p:nvPr>
        </p:nvSpPr>
        <p:spPr>
          <a:xfrm>
            <a:off x="533400" y="3429000"/>
            <a:ext cx="8077200" cy="1600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None/>
            </a:pPr>
            <a:r>
              <a:rPr b="0" i="0" lang="en-US" sz="3600" u="none">
                <a:solidFill>
                  <a:schemeClr val="dk1"/>
                </a:solidFill>
                <a:latin typeface="Cambria"/>
                <a:ea typeface="Cambria"/>
                <a:cs typeface="Cambria"/>
                <a:sym typeface="Cambria"/>
              </a:rPr>
              <a:t>Chapter 6: Parallel dc Circuits</a:t>
            </a:r>
            <a:endParaRPr/>
          </a:p>
        </p:txBody>
      </p:sp>
      <p:sp>
        <p:nvSpPr>
          <p:cNvPr id="275" name="Google Shape;275;p17"/>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76" name="Google Shape;276;p17"/>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mbria"/>
              <a:buNone/>
            </a:pPr>
            <a:r>
              <a:rPr b="0" i="0" lang="en-US" sz="3200" u="none">
                <a:solidFill>
                  <a:schemeClr val="dk1"/>
                </a:solidFill>
                <a:latin typeface="Cambria"/>
                <a:ea typeface="Cambria"/>
                <a:cs typeface="Cambria"/>
                <a:sym typeface="Cambria"/>
              </a:rPr>
              <a:t>Contents: </a:t>
            </a:r>
            <a:endParaRPr/>
          </a:p>
        </p:txBody>
      </p:sp>
      <p:sp>
        <p:nvSpPr>
          <p:cNvPr id="282" name="Google Shape;282;p1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Objectives</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Introduction</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Parallel Resistors</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Total Resistance and Conductance</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Parallel Circuits</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Power Distribution in a Parallel Circuit</a:t>
            </a:r>
            <a:endParaRPr/>
          </a:p>
          <a:p>
            <a:pPr indent="-44450" lvl="0" marL="171450" marR="0" rtl="0" algn="l">
              <a:lnSpc>
                <a:spcPct val="90000"/>
              </a:lnSpc>
              <a:spcBef>
                <a:spcPts val="75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p:txBody>
      </p:sp>
      <p:sp>
        <p:nvSpPr>
          <p:cNvPr id="283" name="Google Shape;283;p18"/>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84" name="Google Shape;284;p18"/>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mbria"/>
              <a:buNone/>
            </a:pPr>
            <a:r>
              <a:rPr b="0" i="0" lang="en-US" sz="3300" u="none">
                <a:solidFill>
                  <a:schemeClr val="dk1"/>
                </a:solidFill>
                <a:latin typeface="Cambria"/>
                <a:ea typeface="Cambria"/>
                <a:cs typeface="Cambria"/>
                <a:sym typeface="Cambria"/>
              </a:rPr>
              <a:t>Objectives</a:t>
            </a:r>
            <a:endParaRPr/>
          </a:p>
        </p:txBody>
      </p:sp>
      <p:sp>
        <p:nvSpPr>
          <p:cNvPr id="290" name="Google Shape;290;p1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Become familiar with the characteristics of a </a:t>
            </a:r>
            <a:r>
              <a:rPr b="1" i="0" lang="en-US" sz="2000" u="none">
                <a:solidFill>
                  <a:schemeClr val="dk1"/>
                </a:solidFill>
                <a:latin typeface="Cambria"/>
                <a:ea typeface="Cambria"/>
                <a:cs typeface="Cambria"/>
                <a:sym typeface="Cambria"/>
              </a:rPr>
              <a:t>parallel network</a:t>
            </a:r>
            <a:r>
              <a:rPr b="0" i="0" lang="en-US" sz="2000" u="none">
                <a:solidFill>
                  <a:schemeClr val="dk1"/>
                </a:solidFill>
                <a:latin typeface="Cambria"/>
                <a:ea typeface="Cambria"/>
                <a:cs typeface="Cambria"/>
                <a:sym typeface="Cambria"/>
              </a:rPr>
              <a:t> and how to solve for the voltage, current, and power to each element.</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Develop a clear understanding of </a:t>
            </a:r>
            <a:r>
              <a:rPr b="1" i="0" lang="en-US" sz="2000" u="none">
                <a:solidFill>
                  <a:schemeClr val="dk1"/>
                </a:solidFill>
                <a:latin typeface="Cambria"/>
                <a:ea typeface="Cambria"/>
                <a:cs typeface="Cambria"/>
                <a:sym typeface="Cambria"/>
              </a:rPr>
              <a:t>Kirchhoff’s current law </a:t>
            </a:r>
            <a:r>
              <a:rPr b="0" i="0" lang="en-US" sz="2000" u="none">
                <a:solidFill>
                  <a:schemeClr val="dk1"/>
                </a:solidFill>
                <a:latin typeface="Cambria"/>
                <a:ea typeface="Cambria"/>
                <a:cs typeface="Cambria"/>
                <a:sym typeface="Cambria"/>
              </a:rPr>
              <a:t>and its importance to the analysis of electric circuits.</a:t>
            </a:r>
            <a:endParaRPr/>
          </a:p>
          <a:p>
            <a:pPr indent="-171450" lvl="0" marL="171450" marR="0" rtl="0" algn="l">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Become aware of how the source current will split between parallel elements.</a:t>
            </a:r>
            <a:endParaRPr/>
          </a:p>
        </p:txBody>
      </p:sp>
      <p:sp>
        <p:nvSpPr>
          <p:cNvPr id="291" name="Google Shape;291;p19"/>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92" name="Google Shape;292;p19"/>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100"/>
              <a:buFont typeface="Cambria"/>
              <a:buNone/>
            </a:pPr>
            <a:r>
              <a:rPr b="0" i="0" lang="en-US" sz="3100" u="none">
                <a:solidFill>
                  <a:schemeClr val="dk1"/>
                </a:solidFill>
                <a:latin typeface="Cambria"/>
                <a:ea typeface="Cambria"/>
                <a:cs typeface="Cambria"/>
                <a:sym typeface="Cambria"/>
              </a:rPr>
              <a:t>5.7 Voltage Divider Rule (VDR)</a:t>
            </a:r>
            <a:endParaRPr/>
          </a:p>
        </p:txBody>
      </p:sp>
      <p:sp>
        <p:nvSpPr>
          <p:cNvPr id="99" name="Google Shape;99;p2"/>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00" name="Google Shape;100;p2"/>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2"/>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102" name="Google Shape;102;p2"/>
          <p:cNvPicPr preferRelativeResize="0"/>
          <p:nvPr/>
        </p:nvPicPr>
        <p:blipFill rotWithShape="1">
          <a:blip r:embed="rId3">
            <a:alphaModFix/>
          </a:blip>
          <a:srcRect b="0" l="0" r="0" t="0"/>
          <a:stretch/>
        </p:blipFill>
        <p:spPr>
          <a:xfrm>
            <a:off x="228600" y="1185862"/>
            <a:ext cx="7900987" cy="795337"/>
          </a:xfrm>
          <a:prstGeom prst="rect">
            <a:avLst/>
          </a:prstGeom>
          <a:noFill/>
          <a:ln>
            <a:noFill/>
          </a:ln>
        </p:spPr>
      </p:pic>
      <p:pic>
        <p:nvPicPr>
          <p:cNvPr id="103" name="Google Shape;103;p2"/>
          <p:cNvPicPr preferRelativeResize="0"/>
          <p:nvPr/>
        </p:nvPicPr>
        <p:blipFill rotWithShape="1">
          <a:blip r:embed="rId4">
            <a:alphaModFix/>
          </a:blip>
          <a:srcRect b="0" l="0" r="0" t="0"/>
          <a:stretch/>
        </p:blipFill>
        <p:spPr>
          <a:xfrm>
            <a:off x="228600" y="1981200"/>
            <a:ext cx="6477000" cy="4876800"/>
          </a:xfrm>
          <a:prstGeom prst="rect">
            <a:avLst/>
          </a:prstGeom>
          <a:noFill/>
          <a:ln>
            <a:noFill/>
          </a:ln>
        </p:spPr>
      </p:pic>
      <p:pic>
        <p:nvPicPr>
          <p:cNvPr id="104" name="Google Shape;104;p2"/>
          <p:cNvPicPr preferRelativeResize="0"/>
          <p:nvPr/>
        </p:nvPicPr>
        <p:blipFill rotWithShape="1">
          <a:blip r:embed="rId5">
            <a:alphaModFix/>
          </a:blip>
          <a:srcRect b="0" l="0" r="0" t="0"/>
          <a:stretch/>
        </p:blipFill>
        <p:spPr>
          <a:xfrm>
            <a:off x="6683375" y="2627312"/>
            <a:ext cx="2460625" cy="3327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mbria"/>
              <a:buNone/>
            </a:pPr>
            <a:r>
              <a:rPr b="0" i="0" lang="en-US" sz="3200" u="none">
                <a:solidFill>
                  <a:schemeClr val="dk1"/>
                </a:solidFill>
                <a:latin typeface="Cambria"/>
                <a:ea typeface="Cambria"/>
                <a:cs typeface="Cambria"/>
                <a:sym typeface="Cambria"/>
              </a:rPr>
              <a:t>6.2 Parallel Resistors</a:t>
            </a:r>
            <a:endParaRPr/>
          </a:p>
        </p:txBody>
      </p:sp>
      <p:sp>
        <p:nvSpPr>
          <p:cNvPr id="298" name="Google Shape;298;p2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Two elements, branches or networks are in parallel if they have two points in common.</a:t>
            </a:r>
            <a:endParaRPr/>
          </a:p>
          <a:p>
            <a:pPr indent="-171450" lvl="0" marL="17145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44450" lvl="0" marL="17145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171450" lvl="0" marL="17145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44450" lvl="0" marL="17145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44450" lvl="0" marL="171450" marR="0" rtl="0" algn="l">
              <a:lnSpc>
                <a:spcPct val="90000"/>
              </a:lnSpc>
              <a:spcBef>
                <a:spcPts val="75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p:txBody>
      </p:sp>
      <p:sp>
        <p:nvSpPr>
          <p:cNvPr id="299" name="Google Shape;299;p20"/>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00" name="Google Shape;300;p20"/>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01" name="Google Shape;301;p20"/>
          <p:cNvPicPr preferRelativeResize="0"/>
          <p:nvPr/>
        </p:nvPicPr>
        <p:blipFill rotWithShape="1">
          <a:blip r:embed="rId3">
            <a:alphaModFix/>
          </a:blip>
          <a:srcRect b="0" l="0" r="0" t="0"/>
          <a:stretch/>
        </p:blipFill>
        <p:spPr>
          <a:xfrm>
            <a:off x="304800" y="2514600"/>
            <a:ext cx="8534400" cy="36083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mbria"/>
              <a:buNone/>
            </a:pPr>
            <a:r>
              <a:rPr b="0" i="0" lang="en-US" sz="3200" u="none">
                <a:solidFill>
                  <a:schemeClr val="dk1"/>
                </a:solidFill>
                <a:latin typeface="Cambria"/>
                <a:ea typeface="Cambria"/>
                <a:cs typeface="Cambria"/>
                <a:sym typeface="Cambria"/>
              </a:rPr>
              <a:t>6.2 Parallel Resistors</a:t>
            </a:r>
            <a:endParaRPr/>
          </a:p>
        </p:txBody>
      </p:sp>
      <p:sp>
        <p:nvSpPr>
          <p:cNvPr id="307" name="Google Shape;307;p21"/>
          <p:cNvSpPr txBox="1"/>
          <p:nvPr>
            <p:ph idx="1" type="body"/>
          </p:nvPr>
        </p:nvSpPr>
        <p:spPr>
          <a:xfrm>
            <a:off x="566737" y="1295400"/>
            <a:ext cx="8043862" cy="4724400"/>
          </a:xfrm>
          <a:prstGeom prst="rect">
            <a:avLst/>
          </a:prstGeom>
          <a:noFill/>
          <a:ln>
            <a:noFill/>
          </a:ln>
        </p:spPr>
        <p:txBody>
          <a:bodyPr anchorCtr="0" anchor="t" bIns="45700" lIns="91425" spcFirstLastPara="1" rIns="91425" wrap="square" tIns="45700">
            <a:normAutofit/>
          </a:bodyPr>
          <a:lstStyle/>
          <a:p>
            <a:pPr indent="-382587" lvl="0" marL="419100" marR="0" rtl="0" algn="l">
              <a:lnSpc>
                <a:spcPct val="90000"/>
              </a:lnSpc>
              <a:spcBef>
                <a:spcPts val="0"/>
              </a:spcBef>
              <a:spcAft>
                <a:spcPts val="0"/>
              </a:spcAft>
              <a:buClr>
                <a:schemeClr val="dk1"/>
              </a:buClr>
              <a:buSzPts val="2000"/>
              <a:buFont typeface="Noto Sans Symbols"/>
              <a:buChar char="⦿"/>
            </a:pPr>
            <a:r>
              <a:rPr b="0" i="0" lang="en-US" sz="2000" u="none">
                <a:solidFill>
                  <a:schemeClr val="dk1"/>
                </a:solidFill>
                <a:latin typeface="Cambria"/>
                <a:ea typeface="Cambria"/>
                <a:cs typeface="Cambria"/>
                <a:sym typeface="Cambria"/>
              </a:rPr>
              <a:t>On schematics, the parallel combination can appear in a number of ways, as shown in Fig. 6.2. The three resistors are in parallel. They all have points </a:t>
            </a:r>
            <a:r>
              <a:rPr b="0" i="1" lang="en-US" sz="2000" u="none">
                <a:solidFill>
                  <a:schemeClr val="dk1"/>
                </a:solidFill>
                <a:latin typeface="Cambria"/>
                <a:ea typeface="Cambria"/>
                <a:cs typeface="Cambria"/>
                <a:sym typeface="Cambria"/>
              </a:rPr>
              <a:t>a </a:t>
            </a:r>
            <a:r>
              <a:rPr b="0" i="0" lang="en-US" sz="2000" u="none">
                <a:solidFill>
                  <a:schemeClr val="dk1"/>
                </a:solidFill>
                <a:latin typeface="Cambria"/>
                <a:ea typeface="Cambria"/>
                <a:cs typeface="Cambria"/>
                <a:sym typeface="Cambria"/>
              </a:rPr>
              <a:t>and </a:t>
            </a:r>
            <a:r>
              <a:rPr b="0" i="1" lang="en-US" sz="2000" u="none">
                <a:solidFill>
                  <a:schemeClr val="dk1"/>
                </a:solidFill>
                <a:latin typeface="Cambria"/>
                <a:ea typeface="Cambria"/>
                <a:cs typeface="Cambria"/>
                <a:sym typeface="Cambria"/>
              </a:rPr>
              <a:t>b</a:t>
            </a:r>
            <a:r>
              <a:rPr b="0" i="0" lang="en-US" sz="2000" u="none">
                <a:solidFill>
                  <a:schemeClr val="dk1"/>
                </a:solidFill>
                <a:latin typeface="Cambria"/>
                <a:ea typeface="Cambria"/>
                <a:cs typeface="Cambria"/>
                <a:sym typeface="Cambria"/>
              </a:rPr>
              <a:t> in common.</a:t>
            </a:r>
            <a:endParaRPr b="0" i="0" sz="2000" u="none">
              <a:solidFill>
                <a:srgbClr val="70AD47"/>
              </a:solidFill>
              <a:latin typeface="Cambria"/>
              <a:ea typeface="Cambria"/>
              <a:cs typeface="Cambria"/>
              <a:sym typeface="Cambria"/>
            </a:endParaRPr>
          </a:p>
          <a:p>
            <a:pPr indent="-382587" lvl="0" marL="41910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255587" lvl="0" marL="419100" marR="0" rtl="0" algn="l">
              <a:lnSpc>
                <a:spcPct val="90000"/>
              </a:lnSpc>
              <a:spcBef>
                <a:spcPts val="700"/>
              </a:spcBef>
              <a:spcAft>
                <a:spcPts val="0"/>
              </a:spcAft>
              <a:buClr>
                <a:schemeClr val="dk1"/>
              </a:buClr>
              <a:buSzPts val="2000"/>
              <a:buFont typeface="Noto Sans Symbols"/>
              <a:buNone/>
            </a:pPr>
            <a:r>
              <a:t/>
            </a:r>
            <a:endParaRPr b="0" i="0" sz="2000" u="none">
              <a:solidFill>
                <a:schemeClr val="dk1"/>
              </a:solidFill>
              <a:latin typeface="Cambria"/>
              <a:ea typeface="Cambria"/>
              <a:cs typeface="Cambria"/>
              <a:sym typeface="Cambria"/>
            </a:endParaRPr>
          </a:p>
          <a:p>
            <a:pPr indent="-382587" lvl="0" marL="41910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255587" lvl="0" marL="419100" marR="0" rtl="0" algn="l">
              <a:lnSpc>
                <a:spcPct val="90000"/>
              </a:lnSpc>
              <a:spcBef>
                <a:spcPts val="700"/>
              </a:spcBef>
              <a:spcAft>
                <a:spcPts val="0"/>
              </a:spcAft>
              <a:buClr>
                <a:schemeClr val="dk1"/>
              </a:buClr>
              <a:buSzPts val="2000"/>
              <a:buFont typeface="Noto Sans Symbols"/>
              <a:buNone/>
            </a:pPr>
            <a:r>
              <a:t/>
            </a:r>
            <a:endParaRPr b="0" i="0" sz="2000" u="none">
              <a:solidFill>
                <a:schemeClr val="dk1"/>
              </a:solidFill>
              <a:latin typeface="Cambria"/>
              <a:ea typeface="Cambria"/>
              <a:cs typeface="Cambria"/>
              <a:sym typeface="Cambria"/>
            </a:endParaRPr>
          </a:p>
          <a:p>
            <a:pPr indent="-44450" lvl="0" marL="171450" marR="0" rtl="0" algn="l">
              <a:lnSpc>
                <a:spcPct val="90000"/>
              </a:lnSpc>
              <a:spcBef>
                <a:spcPts val="75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p:txBody>
      </p:sp>
      <p:sp>
        <p:nvSpPr>
          <p:cNvPr id="308" name="Google Shape;308;p21"/>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09" name="Google Shape;309;p21"/>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10" name="Google Shape;310;p21"/>
          <p:cNvPicPr preferRelativeResize="0"/>
          <p:nvPr/>
        </p:nvPicPr>
        <p:blipFill rotWithShape="1">
          <a:blip r:embed="rId3">
            <a:alphaModFix/>
          </a:blip>
          <a:srcRect b="0" l="0" r="0" t="0"/>
          <a:stretch/>
        </p:blipFill>
        <p:spPr>
          <a:xfrm>
            <a:off x="838200" y="2819400"/>
            <a:ext cx="7467600" cy="32813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mbria"/>
              <a:buNone/>
            </a:pPr>
            <a:r>
              <a:rPr b="0" i="0" lang="en-US" sz="2800" u="none">
                <a:solidFill>
                  <a:schemeClr val="dk1"/>
                </a:solidFill>
                <a:latin typeface="Cambria"/>
                <a:ea typeface="Cambria"/>
                <a:cs typeface="Cambria"/>
                <a:sym typeface="Cambria"/>
              </a:rPr>
              <a:t>6.2 Total Resistance and Conductance </a:t>
            </a:r>
            <a:endParaRPr/>
          </a:p>
        </p:txBody>
      </p:sp>
      <p:sp>
        <p:nvSpPr>
          <p:cNvPr id="316" name="Google Shape;316;p2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rmAutofit/>
          </a:bodyPr>
          <a:lstStyle/>
          <a:p>
            <a:pPr indent="-382587" lvl="0" marL="419100" marR="0" rtl="0" algn="just">
              <a:lnSpc>
                <a:spcPct val="90000"/>
              </a:lnSpc>
              <a:spcBef>
                <a:spcPts val="0"/>
              </a:spcBef>
              <a:spcAft>
                <a:spcPts val="0"/>
              </a:spcAft>
              <a:buClr>
                <a:schemeClr val="dk1"/>
              </a:buClr>
              <a:buSzPts val="2000"/>
              <a:buFont typeface="Noto Sans Symbols"/>
              <a:buChar char="⦿"/>
            </a:pPr>
            <a:r>
              <a:rPr b="0" i="0" lang="en-US" sz="2000" u="none">
                <a:solidFill>
                  <a:schemeClr val="dk1"/>
                </a:solidFill>
                <a:latin typeface="Cambria"/>
                <a:ea typeface="Cambria"/>
                <a:cs typeface="Cambria"/>
                <a:sym typeface="Cambria"/>
              </a:rPr>
              <a:t>For resistors in parallel as shown in Fig. 6.3, the total resistance is determined from the following equation:</a:t>
            </a:r>
            <a:endParaRPr/>
          </a:p>
          <a:p>
            <a:pPr indent="-255587" lvl="0" marL="419100" marR="0" rtl="0" algn="just">
              <a:lnSpc>
                <a:spcPct val="90000"/>
              </a:lnSpc>
              <a:spcBef>
                <a:spcPts val="700"/>
              </a:spcBef>
              <a:spcAft>
                <a:spcPts val="0"/>
              </a:spcAft>
              <a:buClr>
                <a:schemeClr val="dk1"/>
              </a:buClr>
              <a:buSzPts val="2000"/>
              <a:buFont typeface="Noto Sans Symbols"/>
              <a:buNone/>
            </a:pPr>
            <a:r>
              <a:t/>
            </a:r>
            <a:endParaRPr b="0" i="0" sz="2000" u="none">
              <a:solidFill>
                <a:schemeClr val="dk1"/>
              </a:solidFill>
              <a:latin typeface="Cambria"/>
              <a:ea typeface="Cambria"/>
              <a:cs typeface="Cambria"/>
              <a:sym typeface="Cambria"/>
            </a:endParaRPr>
          </a:p>
          <a:p>
            <a:pPr indent="-255587" lvl="0" marL="419100" marR="0" rtl="0" algn="just">
              <a:lnSpc>
                <a:spcPct val="90000"/>
              </a:lnSpc>
              <a:spcBef>
                <a:spcPts val="700"/>
              </a:spcBef>
              <a:spcAft>
                <a:spcPts val="0"/>
              </a:spcAft>
              <a:buClr>
                <a:schemeClr val="dk1"/>
              </a:buClr>
              <a:buSzPts val="2000"/>
              <a:buFont typeface="Noto Sans Symbols"/>
              <a:buNone/>
            </a:pPr>
            <a:r>
              <a:t/>
            </a:r>
            <a:endParaRPr b="0" i="0" sz="2000" u="none">
              <a:solidFill>
                <a:srgbClr val="70AD47"/>
              </a:solidFill>
              <a:latin typeface="Cambria"/>
              <a:ea typeface="Cambria"/>
              <a:cs typeface="Cambria"/>
              <a:sym typeface="Cambria"/>
            </a:endParaRPr>
          </a:p>
          <a:p>
            <a:pPr indent="-382587" lvl="0" marL="419100" marR="0" rtl="0" algn="just">
              <a:lnSpc>
                <a:spcPct val="90000"/>
              </a:lnSpc>
              <a:spcBef>
                <a:spcPts val="700"/>
              </a:spcBef>
              <a:spcAft>
                <a:spcPts val="0"/>
              </a:spcAft>
              <a:buClr>
                <a:schemeClr val="dk1"/>
              </a:buClr>
              <a:buSzPts val="2000"/>
              <a:buFont typeface="Noto Sans Symbols"/>
              <a:buChar char="⦿"/>
            </a:pPr>
            <a:r>
              <a:rPr b="0" i="0" lang="en-US" sz="2000" u="none">
                <a:solidFill>
                  <a:schemeClr val="dk1"/>
                </a:solidFill>
                <a:latin typeface="Cambria"/>
                <a:ea typeface="Cambria"/>
                <a:cs typeface="Cambria"/>
                <a:sym typeface="Cambria"/>
              </a:rPr>
              <a:t>Since </a:t>
            </a:r>
            <a:r>
              <a:rPr b="0" i="1" lang="en-US" sz="2000" u="none">
                <a:solidFill>
                  <a:schemeClr val="dk1"/>
                </a:solidFill>
                <a:latin typeface="Cambria"/>
                <a:ea typeface="Cambria"/>
                <a:cs typeface="Cambria"/>
                <a:sym typeface="Cambria"/>
              </a:rPr>
              <a:t>G = 1/R</a:t>
            </a:r>
            <a:r>
              <a:rPr b="0" i="0" lang="en-US" sz="2000" u="none">
                <a:solidFill>
                  <a:schemeClr val="dk1"/>
                </a:solidFill>
                <a:latin typeface="Cambria"/>
                <a:ea typeface="Cambria"/>
                <a:cs typeface="Cambria"/>
                <a:sym typeface="Cambria"/>
              </a:rPr>
              <a:t>, the equation can also be written in terms of conductance</a:t>
            </a:r>
            <a:r>
              <a:rPr b="0" i="1" lang="en-US" sz="2000" u="none">
                <a:solidFill>
                  <a:schemeClr val="dk1"/>
                </a:solidFill>
                <a:latin typeface="Cambria"/>
                <a:ea typeface="Cambria"/>
                <a:cs typeface="Cambria"/>
                <a:sym typeface="Cambria"/>
              </a:rPr>
              <a:t> </a:t>
            </a:r>
            <a:r>
              <a:rPr b="0" i="0" lang="en-US" sz="2000" u="none">
                <a:solidFill>
                  <a:schemeClr val="dk1"/>
                </a:solidFill>
                <a:latin typeface="Cambria"/>
                <a:ea typeface="Cambria"/>
                <a:cs typeface="Cambria"/>
                <a:sym typeface="Cambria"/>
              </a:rPr>
              <a:t>levels as follows:</a:t>
            </a:r>
            <a:endParaRPr/>
          </a:p>
          <a:p>
            <a:pPr indent="-255587" lvl="0" marL="419100" marR="0" rtl="0" algn="l">
              <a:lnSpc>
                <a:spcPct val="90000"/>
              </a:lnSpc>
              <a:spcBef>
                <a:spcPts val="700"/>
              </a:spcBef>
              <a:spcAft>
                <a:spcPts val="0"/>
              </a:spcAft>
              <a:buClr>
                <a:schemeClr val="dk1"/>
              </a:buClr>
              <a:buSzPts val="2000"/>
              <a:buFont typeface="Noto Sans Symbols"/>
              <a:buNone/>
            </a:pPr>
            <a:r>
              <a:t/>
            </a:r>
            <a:endParaRPr b="0" i="0" sz="2000" u="none">
              <a:solidFill>
                <a:schemeClr val="dk1"/>
              </a:solidFill>
              <a:latin typeface="Cambria"/>
              <a:ea typeface="Cambria"/>
              <a:cs typeface="Cambria"/>
              <a:sym typeface="Cambria"/>
            </a:endParaRPr>
          </a:p>
          <a:p>
            <a:pPr indent="-255587" lvl="0" marL="419100" marR="0" rtl="0" algn="l">
              <a:lnSpc>
                <a:spcPct val="90000"/>
              </a:lnSpc>
              <a:spcBef>
                <a:spcPts val="700"/>
              </a:spcBef>
              <a:spcAft>
                <a:spcPts val="0"/>
              </a:spcAft>
              <a:buClr>
                <a:schemeClr val="dk1"/>
              </a:buClr>
              <a:buSzPts val="2000"/>
              <a:buFont typeface="Noto Sans Symbols"/>
              <a:buNone/>
            </a:pPr>
            <a:r>
              <a:t/>
            </a:r>
            <a:endParaRPr b="0" i="0" sz="2000" u="none">
              <a:solidFill>
                <a:schemeClr val="dk1"/>
              </a:solidFill>
              <a:latin typeface="Cambria"/>
              <a:ea typeface="Cambria"/>
              <a:cs typeface="Cambria"/>
              <a:sym typeface="Cambria"/>
            </a:endParaRPr>
          </a:p>
          <a:p>
            <a:pPr indent="-382587" lvl="0" marL="41910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382587" lvl="0" marL="41910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255587" lvl="0" marL="419100" marR="0" rtl="0" algn="l">
              <a:lnSpc>
                <a:spcPct val="90000"/>
              </a:lnSpc>
              <a:spcBef>
                <a:spcPts val="700"/>
              </a:spcBef>
              <a:spcAft>
                <a:spcPts val="0"/>
              </a:spcAft>
              <a:buClr>
                <a:schemeClr val="dk1"/>
              </a:buClr>
              <a:buSzPts val="2000"/>
              <a:buFont typeface="Noto Sans Symbols"/>
              <a:buNone/>
            </a:pPr>
            <a:r>
              <a:t/>
            </a:r>
            <a:endParaRPr b="0" i="0" sz="2000" u="none">
              <a:solidFill>
                <a:schemeClr val="dk1"/>
              </a:solidFill>
              <a:latin typeface="Cambria"/>
              <a:ea typeface="Cambria"/>
              <a:cs typeface="Cambria"/>
              <a:sym typeface="Cambria"/>
            </a:endParaRPr>
          </a:p>
          <a:p>
            <a:pPr indent="-44450" lvl="0" marL="171450" marR="0" rtl="0" algn="l">
              <a:lnSpc>
                <a:spcPct val="90000"/>
              </a:lnSpc>
              <a:spcBef>
                <a:spcPts val="75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p:txBody>
      </p:sp>
      <p:sp>
        <p:nvSpPr>
          <p:cNvPr id="317" name="Google Shape;317;p22"/>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18" name="Google Shape;318;p22"/>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19" name="Google Shape;319;p22"/>
          <p:cNvPicPr preferRelativeResize="0"/>
          <p:nvPr/>
        </p:nvPicPr>
        <p:blipFill rotWithShape="1">
          <a:blip r:embed="rId3">
            <a:alphaModFix/>
          </a:blip>
          <a:srcRect b="0" l="0" r="0" t="0"/>
          <a:stretch/>
        </p:blipFill>
        <p:spPr>
          <a:xfrm>
            <a:off x="2514600" y="2362200"/>
            <a:ext cx="4562475" cy="685800"/>
          </a:xfrm>
          <a:prstGeom prst="rect">
            <a:avLst/>
          </a:prstGeom>
          <a:noFill/>
          <a:ln>
            <a:noFill/>
          </a:ln>
        </p:spPr>
      </p:pic>
      <p:pic>
        <p:nvPicPr>
          <p:cNvPr id="320" name="Google Shape;320;p22"/>
          <p:cNvPicPr preferRelativeResize="0"/>
          <p:nvPr/>
        </p:nvPicPr>
        <p:blipFill rotWithShape="1">
          <a:blip r:embed="rId4">
            <a:alphaModFix/>
          </a:blip>
          <a:srcRect b="0" l="0" r="0" t="0"/>
          <a:stretch/>
        </p:blipFill>
        <p:spPr>
          <a:xfrm>
            <a:off x="2514600" y="3886200"/>
            <a:ext cx="4191000" cy="2476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mbria"/>
              <a:buNone/>
            </a:pPr>
            <a:r>
              <a:rPr b="0" i="0" lang="en-US" sz="3200" u="none">
                <a:solidFill>
                  <a:schemeClr val="dk1"/>
                </a:solidFill>
                <a:latin typeface="Cambria"/>
                <a:ea typeface="Cambria"/>
                <a:cs typeface="Cambria"/>
                <a:sym typeface="Cambria"/>
              </a:rPr>
              <a:t>6.2 Total Resistance and Conductance </a:t>
            </a:r>
            <a:endParaRPr/>
          </a:p>
        </p:txBody>
      </p:sp>
      <p:sp>
        <p:nvSpPr>
          <p:cNvPr id="326" name="Google Shape;326;p2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rmAutofit/>
          </a:bodyPr>
          <a:lstStyle/>
          <a:p>
            <a:pPr indent="-382587" lvl="0" marL="419100" marR="0" rtl="0" algn="l">
              <a:lnSpc>
                <a:spcPct val="90000"/>
              </a:lnSpc>
              <a:spcBef>
                <a:spcPts val="0"/>
              </a:spcBef>
              <a:spcAft>
                <a:spcPts val="0"/>
              </a:spcAft>
              <a:buClr>
                <a:schemeClr val="dk1"/>
              </a:buClr>
              <a:buSzPts val="2000"/>
              <a:buFont typeface="Noto Sans Symbols"/>
              <a:buChar char="⦿"/>
            </a:pPr>
            <a:r>
              <a:rPr b="0" i="0" lang="en-US" sz="2000" u="none">
                <a:solidFill>
                  <a:schemeClr val="dk1"/>
                </a:solidFill>
                <a:latin typeface="Cambria"/>
                <a:ea typeface="Cambria"/>
                <a:cs typeface="Cambria"/>
                <a:sym typeface="Cambria"/>
              </a:rPr>
              <a:t>The equation of total conductance is an exact match </a:t>
            </a:r>
            <a:r>
              <a:rPr b="1" i="0" lang="en-US" sz="2000" u="none">
                <a:solidFill>
                  <a:schemeClr val="dk1"/>
                </a:solidFill>
                <a:latin typeface="Cambria"/>
                <a:ea typeface="Cambria"/>
                <a:cs typeface="Cambria"/>
                <a:sym typeface="Cambria"/>
              </a:rPr>
              <a:t>in format</a:t>
            </a:r>
            <a:r>
              <a:rPr b="0" i="0" lang="en-US" sz="2000" u="none">
                <a:solidFill>
                  <a:schemeClr val="dk1"/>
                </a:solidFill>
                <a:latin typeface="Cambria"/>
                <a:ea typeface="Cambria"/>
                <a:cs typeface="Cambria"/>
                <a:sym typeface="Cambria"/>
              </a:rPr>
              <a:t> with the equation for the total resistance of resistors in series: </a:t>
            </a:r>
            <a:r>
              <a:rPr b="0" i="1" lang="en-US" sz="2000" u="none">
                <a:solidFill>
                  <a:schemeClr val="dk1"/>
                </a:solidFill>
                <a:latin typeface="Cambria"/>
                <a:ea typeface="Cambria"/>
                <a:cs typeface="Cambria"/>
                <a:sym typeface="Cambria"/>
              </a:rPr>
              <a:t>R</a:t>
            </a:r>
            <a:r>
              <a:rPr b="0" baseline="-25000" i="1" lang="en-US" sz="2000" u="none">
                <a:solidFill>
                  <a:schemeClr val="dk1"/>
                </a:solidFill>
                <a:latin typeface="Cambria"/>
                <a:ea typeface="Cambria"/>
                <a:cs typeface="Cambria"/>
                <a:sym typeface="Cambria"/>
              </a:rPr>
              <a:t>T</a:t>
            </a:r>
            <a:r>
              <a:rPr b="0" i="1" lang="en-US" sz="2000" u="none">
                <a:solidFill>
                  <a:schemeClr val="dk1"/>
                </a:solidFill>
                <a:latin typeface="Cambria"/>
                <a:ea typeface="Cambria"/>
                <a:cs typeface="Cambria"/>
                <a:sym typeface="Cambria"/>
              </a:rPr>
              <a:t> =  R</a:t>
            </a:r>
            <a:r>
              <a:rPr b="0" baseline="-25000" i="1" lang="en-US" sz="2000" u="none">
                <a:solidFill>
                  <a:schemeClr val="dk1"/>
                </a:solidFill>
                <a:latin typeface="Cambria"/>
                <a:ea typeface="Cambria"/>
                <a:cs typeface="Cambria"/>
                <a:sym typeface="Cambria"/>
              </a:rPr>
              <a:t>1</a:t>
            </a:r>
            <a:r>
              <a:rPr b="0" i="1" lang="en-US" sz="2000" u="none">
                <a:solidFill>
                  <a:schemeClr val="dk1"/>
                </a:solidFill>
                <a:latin typeface="Cambria"/>
                <a:ea typeface="Cambria"/>
                <a:cs typeface="Cambria"/>
                <a:sym typeface="Cambria"/>
              </a:rPr>
              <a:t> + R</a:t>
            </a:r>
            <a:r>
              <a:rPr b="0" baseline="-25000" i="1" lang="en-US" sz="2000" u="none">
                <a:solidFill>
                  <a:schemeClr val="dk1"/>
                </a:solidFill>
                <a:latin typeface="Cambria"/>
                <a:ea typeface="Cambria"/>
                <a:cs typeface="Cambria"/>
                <a:sym typeface="Cambria"/>
              </a:rPr>
              <a:t>2</a:t>
            </a:r>
            <a:r>
              <a:rPr b="0" i="1" lang="en-US" sz="2000" u="none">
                <a:solidFill>
                  <a:schemeClr val="dk1"/>
                </a:solidFill>
                <a:latin typeface="Cambria"/>
                <a:ea typeface="Cambria"/>
                <a:cs typeface="Cambria"/>
                <a:sym typeface="Cambria"/>
              </a:rPr>
              <a:t> +</a:t>
            </a:r>
            <a:r>
              <a:rPr b="0" baseline="-25000" i="1" lang="en-US" sz="2000" u="none">
                <a:solidFill>
                  <a:schemeClr val="dk1"/>
                </a:solidFill>
                <a:latin typeface="Cambria"/>
                <a:ea typeface="Cambria"/>
                <a:cs typeface="Cambria"/>
                <a:sym typeface="Cambria"/>
              </a:rPr>
              <a:t> </a:t>
            </a:r>
            <a:r>
              <a:rPr b="0" i="1" lang="en-US" sz="2000" u="none">
                <a:solidFill>
                  <a:schemeClr val="dk1"/>
                </a:solidFill>
                <a:latin typeface="Cambria"/>
                <a:ea typeface="Cambria"/>
                <a:cs typeface="Cambria"/>
                <a:sym typeface="Cambria"/>
              </a:rPr>
              <a:t>  R</a:t>
            </a:r>
            <a:r>
              <a:rPr b="0" baseline="-25000" i="1" lang="en-US" sz="2000" u="none">
                <a:solidFill>
                  <a:schemeClr val="dk1"/>
                </a:solidFill>
                <a:latin typeface="Cambria"/>
                <a:ea typeface="Cambria"/>
                <a:cs typeface="Cambria"/>
                <a:sym typeface="Cambria"/>
              </a:rPr>
              <a:t>3</a:t>
            </a:r>
            <a:r>
              <a:rPr b="0" i="1" lang="en-US" sz="2000" u="none">
                <a:solidFill>
                  <a:schemeClr val="dk1"/>
                </a:solidFill>
                <a:latin typeface="Cambria"/>
                <a:ea typeface="Cambria"/>
                <a:cs typeface="Cambria"/>
                <a:sym typeface="Cambria"/>
              </a:rPr>
              <a:t> + . . . + R</a:t>
            </a:r>
            <a:r>
              <a:rPr b="0" baseline="-25000" i="1" lang="en-US" sz="2000" u="none">
                <a:solidFill>
                  <a:schemeClr val="dk1"/>
                </a:solidFill>
                <a:latin typeface="Cambria"/>
                <a:ea typeface="Cambria"/>
                <a:cs typeface="Cambria"/>
                <a:sym typeface="Cambria"/>
              </a:rPr>
              <a:t>N</a:t>
            </a:r>
            <a:r>
              <a:rPr b="0" i="1" lang="en-US" sz="2000" u="none">
                <a:solidFill>
                  <a:schemeClr val="dk1"/>
                </a:solidFill>
                <a:latin typeface="Cambria"/>
                <a:ea typeface="Cambria"/>
                <a:cs typeface="Cambria"/>
                <a:sym typeface="Cambria"/>
              </a:rPr>
              <a:t>. </a:t>
            </a:r>
            <a:endParaRPr/>
          </a:p>
          <a:p>
            <a:pPr indent="-382587" lvl="0" marL="419100" marR="0" rtl="0" algn="l">
              <a:lnSpc>
                <a:spcPct val="90000"/>
              </a:lnSpc>
              <a:spcBef>
                <a:spcPts val="700"/>
              </a:spcBef>
              <a:spcAft>
                <a:spcPts val="0"/>
              </a:spcAft>
              <a:buClr>
                <a:schemeClr val="dk1"/>
              </a:buClr>
              <a:buSzPts val="2000"/>
              <a:buFont typeface="Noto Sans Symbols"/>
              <a:buChar char="⦿"/>
            </a:pPr>
            <a:r>
              <a:rPr b="0" i="0" lang="en-US" sz="2000" u="none">
                <a:solidFill>
                  <a:schemeClr val="dk1"/>
                </a:solidFill>
                <a:latin typeface="Cambria"/>
                <a:ea typeface="Cambria"/>
                <a:cs typeface="Cambria"/>
                <a:sym typeface="Cambria"/>
              </a:rPr>
              <a:t>This duality results in when you are able to write one equation to the other simply by interchanging </a:t>
            </a:r>
            <a:r>
              <a:rPr b="0" i="1" lang="en-US" sz="2000" u="none">
                <a:solidFill>
                  <a:schemeClr val="dk1"/>
                </a:solidFill>
                <a:latin typeface="Cambria"/>
                <a:ea typeface="Cambria"/>
                <a:cs typeface="Cambria"/>
                <a:sym typeface="Cambria"/>
              </a:rPr>
              <a:t>R </a:t>
            </a:r>
            <a:r>
              <a:rPr b="0" i="0" lang="en-US" sz="2000" u="none">
                <a:solidFill>
                  <a:schemeClr val="dk1"/>
                </a:solidFill>
                <a:latin typeface="Cambria"/>
                <a:ea typeface="Cambria"/>
                <a:cs typeface="Cambria"/>
                <a:sym typeface="Cambria"/>
              </a:rPr>
              <a:t>and</a:t>
            </a:r>
            <a:r>
              <a:rPr b="0" i="1" lang="en-US" sz="2000" u="none">
                <a:solidFill>
                  <a:schemeClr val="dk1"/>
                </a:solidFill>
                <a:latin typeface="Cambria"/>
                <a:ea typeface="Cambria"/>
                <a:cs typeface="Cambria"/>
                <a:sym typeface="Cambria"/>
              </a:rPr>
              <a:t> G.</a:t>
            </a:r>
            <a:endParaRPr/>
          </a:p>
          <a:p>
            <a:pPr indent="-382587" lvl="0" marL="419100" marR="0" rtl="0" algn="l">
              <a:lnSpc>
                <a:spcPct val="90000"/>
              </a:lnSpc>
              <a:spcBef>
                <a:spcPts val="700"/>
              </a:spcBef>
              <a:spcAft>
                <a:spcPts val="0"/>
              </a:spcAft>
              <a:buClr>
                <a:schemeClr val="dk1"/>
              </a:buClr>
              <a:buSzPts val="2000"/>
              <a:buFont typeface="Noto Sans Symbols"/>
              <a:buChar char="⦿"/>
            </a:pPr>
            <a:r>
              <a:rPr b="0" i="0" lang="en-US" sz="2000" u="none">
                <a:solidFill>
                  <a:schemeClr val="dk1"/>
                </a:solidFill>
                <a:latin typeface="Cambria"/>
                <a:ea typeface="Cambria"/>
                <a:cs typeface="Cambria"/>
                <a:sym typeface="Cambria"/>
              </a:rPr>
              <a:t>In general, however, when the total resistance is desired, the following format is applied:</a:t>
            </a:r>
            <a:endParaRPr/>
          </a:p>
          <a:p>
            <a:pPr indent="-255587" lvl="0" marL="419100" marR="0" rtl="0" algn="l">
              <a:lnSpc>
                <a:spcPct val="90000"/>
              </a:lnSpc>
              <a:spcBef>
                <a:spcPts val="700"/>
              </a:spcBef>
              <a:spcAft>
                <a:spcPts val="0"/>
              </a:spcAft>
              <a:buClr>
                <a:schemeClr val="dk1"/>
              </a:buClr>
              <a:buSzPts val="2000"/>
              <a:buFont typeface="Noto Sans Symbols"/>
              <a:buNone/>
            </a:pPr>
            <a:r>
              <a:t/>
            </a:r>
            <a:endParaRPr b="0" i="0" sz="2000" u="none">
              <a:solidFill>
                <a:srgbClr val="70AD47"/>
              </a:solidFill>
              <a:latin typeface="Cambria"/>
              <a:ea typeface="Cambria"/>
              <a:cs typeface="Cambria"/>
              <a:sym typeface="Cambria"/>
            </a:endParaRPr>
          </a:p>
          <a:p>
            <a:pPr indent="-255587" lvl="0" marL="419100" marR="0" rtl="0" algn="l">
              <a:lnSpc>
                <a:spcPct val="90000"/>
              </a:lnSpc>
              <a:spcBef>
                <a:spcPts val="700"/>
              </a:spcBef>
              <a:spcAft>
                <a:spcPts val="0"/>
              </a:spcAft>
              <a:buClr>
                <a:schemeClr val="dk1"/>
              </a:buClr>
              <a:buSzPts val="2000"/>
              <a:buFont typeface="Noto Sans Symbols"/>
              <a:buNone/>
            </a:pPr>
            <a:r>
              <a:t/>
            </a:r>
            <a:endParaRPr b="0" i="0" sz="2000" u="none">
              <a:solidFill>
                <a:schemeClr val="dk1"/>
              </a:solidFill>
              <a:latin typeface="Cambria"/>
              <a:ea typeface="Cambria"/>
              <a:cs typeface="Cambria"/>
              <a:sym typeface="Cambria"/>
            </a:endParaRPr>
          </a:p>
          <a:p>
            <a:pPr indent="-255587" lvl="0" marL="419100" marR="0" rtl="0" algn="l">
              <a:lnSpc>
                <a:spcPct val="90000"/>
              </a:lnSpc>
              <a:spcBef>
                <a:spcPts val="700"/>
              </a:spcBef>
              <a:spcAft>
                <a:spcPts val="0"/>
              </a:spcAft>
              <a:buClr>
                <a:schemeClr val="dk1"/>
              </a:buClr>
              <a:buSzPts val="2000"/>
              <a:buFont typeface="Noto Sans Symbols"/>
              <a:buNone/>
            </a:pPr>
            <a:r>
              <a:t/>
            </a:r>
            <a:endParaRPr b="0" i="0" sz="2000" u="none">
              <a:solidFill>
                <a:schemeClr val="dk1"/>
              </a:solidFill>
              <a:latin typeface="Cambria"/>
              <a:ea typeface="Cambria"/>
              <a:cs typeface="Cambria"/>
              <a:sym typeface="Cambria"/>
            </a:endParaRPr>
          </a:p>
          <a:p>
            <a:pPr indent="-382587" lvl="0" marL="41910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382587" lvl="0" marL="419100" marR="0" rtl="0" algn="l">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255587" lvl="0" marL="419100" marR="0" rtl="0" algn="l">
              <a:lnSpc>
                <a:spcPct val="90000"/>
              </a:lnSpc>
              <a:spcBef>
                <a:spcPts val="700"/>
              </a:spcBef>
              <a:spcAft>
                <a:spcPts val="0"/>
              </a:spcAft>
              <a:buClr>
                <a:schemeClr val="dk1"/>
              </a:buClr>
              <a:buSzPts val="2000"/>
              <a:buFont typeface="Noto Sans Symbols"/>
              <a:buNone/>
            </a:pPr>
            <a:r>
              <a:t/>
            </a:r>
            <a:endParaRPr b="0" i="0" sz="2000" u="none">
              <a:solidFill>
                <a:schemeClr val="dk1"/>
              </a:solidFill>
              <a:latin typeface="Cambria"/>
              <a:ea typeface="Cambria"/>
              <a:cs typeface="Cambria"/>
              <a:sym typeface="Cambria"/>
            </a:endParaRPr>
          </a:p>
          <a:p>
            <a:pPr indent="-44450" lvl="0" marL="171450" marR="0" rtl="0" algn="l">
              <a:lnSpc>
                <a:spcPct val="90000"/>
              </a:lnSpc>
              <a:spcBef>
                <a:spcPts val="75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p:txBody>
      </p:sp>
      <p:sp>
        <p:nvSpPr>
          <p:cNvPr id="327" name="Google Shape;327;p23"/>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28" name="Google Shape;328;p23"/>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29" name="Google Shape;329;p23"/>
          <p:cNvPicPr preferRelativeResize="0"/>
          <p:nvPr/>
        </p:nvPicPr>
        <p:blipFill rotWithShape="1">
          <a:blip r:embed="rId3">
            <a:alphaModFix/>
          </a:blip>
          <a:srcRect b="0" l="0" r="0" t="0"/>
          <a:stretch/>
        </p:blipFill>
        <p:spPr>
          <a:xfrm>
            <a:off x="2362200" y="5565775"/>
            <a:ext cx="4743450" cy="1066800"/>
          </a:xfrm>
          <a:prstGeom prst="rect">
            <a:avLst/>
          </a:prstGeom>
          <a:noFill/>
          <a:ln>
            <a:noFill/>
          </a:ln>
        </p:spPr>
      </p:pic>
      <p:pic>
        <p:nvPicPr>
          <p:cNvPr id="330" name="Google Shape;330;p23"/>
          <p:cNvPicPr preferRelativeResize="0"/>
          <p:nvPr/>
        </p:nvPicPr>
        <p:blipFill rotWithShape="1">
          <a:blip r:embed="rId4">
            <a:alphaModFix/>
          </a:blip>
          <a:srcRect b="0" l="0" r="0" t="0"/>
          <a:stretch/>
        </p:blipFill>
        <p:spPr>
          <a:xfrm>
            <a:off x="2346325" y="4452937"/>
            <a:ext cx="4562475" cy="685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mbria"/>
              <a:buNone/>
            </a:pPr>
            <a:r>
              <a:rPr b="0" i="0" lang="en-US" sz="3200" u="none">
                <a:solidFill>
                  <a:schemeClr val="dk1"/>
                </a:solidFill>
                <a:latin typeface="Cambria"/>
                <a:ea typeface="Cambria"/>
                <a:cs typeface="Cambria"/>
                <a:sym typeface="Cambria"/>
              </a:rPr>
              <a:t>Example 6.1</a:t>
            </a:r>
            <a:endParaRPr/>
          </a:p>
        </p:txBody>
      </p:sp>
      <p:sp>
        <p:nvSpPr>
          <p:cNvPr id="336" name="Google Shape;336;p2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38100" lvl="0" marL="171450" marR="0" rtl="0" algn="l">
              <a:lnSpc>
                <a:spcPct val="90000"/>
              </a:lnSpc>
              <a:spcBef>
                <a:spcPts val="0"/>
              </a:spcBef>
              <a:spcAft>
                <a:spcPts val="0"/>
              </a:spcAft>
              <a:buClr>
                <a:schemeClr val="dk1"/>
              </a:buClr>
              <a:buSzPts val="2100"/>
              <a:buFont typeface="Arial"/>
              <a:buNone/>
            </a:pPr>
            <a:r>
              <a:t/>
            </a:r>
            <a:endParaRPr sz="2100">
              <a:solidFill>
                <a:schemeClr val="dk1"/>
              </a:solidFill>
              <a:latin typeface="Calibri"/>
              <a:ea typeface="Calibri"/>
              <a:cs typeface="Calibri"/>
              <a:sym typeface="Calibri"/>
            </a:endParaRPr>
          </a:p>
        </p:txBody>
      </p:sp>
      <p:sp>
        <p:nvSpPr>
          <p:cNvPr id="337" name="Google Shape;337;p24"/>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900"/>
              <a:buFont typeface="Calibri"/>
              <a:buNone/>
            </a:pPr>
            <a:r>
              <a:rPr b="0" i="0" lang="en-US" sz="900" u="none" cap="none" strike="noStrike">
                <a:solidFill>
                  <a:srgbClr val="898989"/>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338" name="Google Shape;338;p24"/>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9B9A98"/>
              </a:buClr>
              <a:buSzPts val="900"/>
              <a:buFont typeface="Verdana"/>
              <a:buNone/>
            </a:pPr>
            <a:fld id="{00000000-1234-1234-1234-123412341234}" type="slidenum">
              <a:rPr b="0" i="0" lang="en-US" sz="900" u="none" cap="none" strike="noStrike">
                <a:solidFill>
                  <a:srgbClr val="9B9A98"/>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39" name="Google Shape;339;p24"/>
          <p:cNvPicPr preferRelativeResize="0"/>
          <p:nvPr/>
        </p:nvPicPr>
        <p:blipFill rotWithShape="1">
          <a:blip r:embed="rId3">
            <a:alphaModFix/>
          </a:blip>
          <a:srcRect b="0" l="0" r="0" t="0"/>
          <a:stretch/>
        </p:blipFill>
        <p:spPr>
          <a:xfrm>
            <a:off x="2352675" y="1524000"/>
            <a:ext cx="3657600" cy="1657350"/>
          </a:xfrm>
          <a:prstGeom prst="rect">
            <a:avLst/>
          </a:prstGeom>
          <a:noFill/>
          <a:ln>
            <a:noFill/>
          </a:ln>
        </p:spPr>
      </p:pic>
      <p:pic>
        <p:nvPicPr>
          <p:cNvPr id="340" name="Google Shape;340;p24"/>
          <p:cNvPicPr preferRelativeResize="0"/>
          <p:nvPr/>
        </p:nvPicPr>
        <p:blipFill rotWithShape="1">
          <a:blip r:embed="rId4">
            <a:alphaModFix/>
          </a:blip>
          <a:srcRect b="0" l="0" r="0" t="0"/>
          <a:stretch/>
        </p:blipFill>
        <p:spPr>
          <a:xfrm>
            <a:off x="1752600" y="3886200"/>
            <a:ext cx="5181600" cy="167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mbria"/>
              <a:buNone/>
            </a:pPr>
            <a:r>
              <a:rPr b="0" i="0" lang="en-US" sz="3300" u="none">
                <a:solidFill>
                  <a:schemeClr val="dk1"/>
                </a:solidFill>
                <a:latin typeface="Cambria"/>
                <a:ea typeface="Cambria"/>
                <a:cs typeface="Cambria"/>
                <a:sym typeface="Cambria"/>
              </a:rPr>
              <a:t>6.2 Examples</a:t>
            </a:r>
            <a:endParaRPr/>
          </a:p>
        </p:txBody>
      </p:sp>
      <p:sp>
        <p:nvSpPr>
          <p:cNvPr id="346" name="Google Shape;346;p2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Example 6.2, 6.3, 6.4</a:t>
            </a:r>
            <a:endParaRPr/>
          </a:p>
          <a:p>
            <a:pPr indent="-171450" lvl="0" marL="171450" marR="0" rtl="0" algn="just">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In general, the total resistance of parallel resistors is always less than the value of the smallest resistor. This is particularly important when you want a quick estimate of the total resistance of a parallel combination.</a:t>
            </a:r>
            <a:endParaRPr/>
          </a:p>
          <a:p>
            <a:pPr indent="-171450" lvl="0" marL="171450" marR="0" rtl="0" algn="just">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In addition, if the smallest resistor of a parallel combination is much smaller than the other parallel resistors, the total resistance will be very close to the smallest resistor value (Example 6.2).</a:t>
            </a:r>
            <a:endParaRPr/>
          </a:p>
          <a:p>
            <a:pPr indent="-171450" lvl="0" marL="171450" marR="0" rtl="0" algn="just">
              <a:lnSpc>
                <a:spcPct val="90000"/>
              </a:lnSpc>
              <a:spcBef>
                <a:spcPts val="70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The total resistance of parallel resistors will always drop as new resistors are added in parallel, irrespective of their value which is the opposite of series resistors, where additional resistors of any value increase the total resistance.</a:t>
            </a:r>
            <a:endParaRPr/>
          </a:p>
          <a:p>
            <a:pPr indent="-44450" lvl="0" marL="171450" marR="0" rtl="0" algn="just">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44450" lvl="0" marL="171450" marR="0" rtl="0" algn="just">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171450" lvl="0" marL="171450" marR="0" rtl="0" algn="just">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171450" lvl="0" marL="171450" marR="0" rtl="0" algn="just">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44450" lvl="0" marL="171450" marR="0" rtl="0" algn="just">
              <a:lnSpc>
                <a:spcPct val="90000"/>
              </a:lnSpc>
              <a:spcBef>
                <a:spcPts val="70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44450" lvl="0" marL="171450" marR="0" rtl="0" algn="l">
              <a:lnSpc>
                <a:spcPct val="90000"/>
              </a:lnSpc>
              <a:spcBef>
                <a:spcPts val="75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p:txBody>
      </p:sp>
      <p:sp>
        <p:nvSpPr>
          <p:cNvPr id="347" name="Google Shape;347;p25"/>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48" name="Google Shape;348;p25"/>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mbria"/>
              <a:buNone/>
            </a:pPr>
            <a:r>
              <a:rPr b="0" i="0" lang="en-US" sz="3300" u="none">
                <a:solidFill>
                  <a:schemeClr val="dk1"/>
                </a:solidFill>
                <a:latin typeface="Cambria"/>
                <a:ea typeface="Cambria"/>
                <a:cs typeface="Cambria"/>
                <a:sym typeface="Cambria"/>
              </a:rPr>
              <a:t>6.2 Equal Resistors in Parallel</a:t>
            </a:r>
            <a:endParaRPr/>
          </a:p>
        </p:txBody>
      </p:sp>
      <p:sp>
        <p:nvSpPr>
          <p:cNvPr id="354" name="Google Shape;354;p26"/>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55" name="Google Shape;355;p26"/>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56" name="Google Shape;356;p26"/>
          <p:cNvPicPr preferRelativeResize="0"/>
          <p:nvPr/>
        </p:nvPicPr>
        <p:blipFill rotWithShape="1">
          <a:blip r:embed="rId3">
            <a:alphaModFix/>
          </a:blip>
          <a:srcRect b="0" l="0" r="0" t="0"/>
          <a:stretch/>
        </p:blipFill>
        <p:spPr>
          <a:xfrm>
            <a:off x="228600" y="1406525"/>
            <a:ext cx="6324600" cy="4422775"/>
          </a:xfrm>
          <a:prstGeom prst="rect">
            <a:avLst/>
          </a:prstGeom>
          <a:noFill/>
          <a:ln>
            <a:noFill/>
          </a:ln>
        </p:spPr>
      </p:pic>
      <p:sp>
        <p:nvSpPr>
          <p:cNvPr id="357" name="Google Shape;357;p26"/>
          <p:cNvSpPr txBox="1"/>
          <p:nvPr/>
        </p:nvSpPr>
        <p:spPr>
          <a:xfrm>
            <a:off x="7162800" y="2971800"/>
            <a:ext cx="22860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Example 6.5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t/>
            </a:r>
            <a:endParaRPr sz="3300">
              <a:solidFill>
                <a:schemeClr val="dk1"/>
              </a:solidFill>
              <a:latin typeface="Calibri"/>
              <a:ea typeface="Calibri"/>
              <a:cs typeface="Calibri"/>
              <a:sym typeface="Calibri"/>
            </a:endParaRPr>
          </a:p>
        </p:txBody>
      </p:sp>
      <p:sp>
        <p:nvSpPr>
          <p:cNvPr id="363" name="Google Shape;363;p2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38100" lvl="0" marL="171450" marR="0" rtl="0" algn="l">
              <a:lnSpc>
                <a:spcPct val="90000"/>
              </a:lnSpc>
              <a:spcBef>
                <a:spcPts val="0"/>
              </a:spcBef>
              <a:spcAft>
                <a:spcPts val="0"/>
              </a:spcAft>
              <a:buClr>
                <a:schemeClr val="dk1"/>
              </a:buClr>
              <a:buSzPts val="2100"/>
              <a:buFont typeface="Arial"/>
              <a:buNone/>
            </a:pPr>
            <a:r>
              <a:t/>
            </a:r>
            <a:endParaRPr sz="2100">
              <a:solidFill>
                <a:schemeClr val="dk1"/>
              </a:solidFill>
              <a:latin typeface="Calibri"/>
              <a:ea typeface="Calibri"/>
              <a:cs typeface="Calibri"/>
              <a:sym typeface="Calibri"/>
            </a:endParaRPr>
          </a:p>
        </p:txBody>
      </p:sp>
      <p:sp>
        <p:nvSpPr>
          <p:cNvPr id="364" name="Google Shape;364;p27"/>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900"/>
              <a:buFont typeface="Calibri"/>
              <a:buNone/>
            </a:pPr>
            <a:r>
              <a:rPr b="0" i="0" lang="en-US" sz="900" u="none" cap="none" strike="noStrike">
                <a:solidFill>
                  <a:srgbClr val="898989"/>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365" name="Google Shape;365;p27"/>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9B9A98"/>
              </a:buClr>
              <a:buSzPts val="900"/>
              <a:buFont typeface="Verdana"/>
              <a:buNone/>
            </a:pPr>
            <a:fld id="{00000000-1234-1234-1234-123412341234}" type="slidenum">
              <a:rPr b="0" i="0" lang="en-US" sz="900" u="none" cap="none" strike="noStrike">
                <a:solidFill>
                  <a:srgbClr val="9B9A98"/>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66" name="Google Shape;366;p27"/>
          <p:cNvPicPr preferRelativeResize="0"/>
          <p:nvPr/>
        </p:nvPicPr>
        <p:blipFill rotWithShape="1">
          <a:blip r:embed="rId3">
            <a:alphaModFix/>
          </a:blip>
          <a:srcRect b="0" l="0" r="0" t="0"/>
          <a:stretch/>
        </p:blipFill>
        <p:spPr>
          <a:xfrm>
            <a:off x="457200" y="468312"/>
            <a:ext cx="6743700" cy="674687"/>
          </a:xfrm>
          <a:prstGeom prst="rect">
            <a:avLst/>
          </a:prstGeom>
          <a:noFill/>
          <a:ln>
            <a:noFill/>
          </a:ln>
        </p:spPr>
      </p:pic>
      <p:pic>
        <p:nvPicPr>
          <p:cNvPr id="367" name="Google Shape;367;p27"/>
          <p:cNvPicPr preferRelativeResize="0"/>
          <p:nvPr/>
        </p:nvPicPr>
        <p:blipFill rotWithShape="1">
          <a:blip r:embed="rId4">
            <a:alphaModFix/>
          </a:blip>
          <a:srcRect b="0" l="0" r="0" t="0"/>
          <a:stretch/>
        </p:blipFill>
        <p:spPr>
          <a:xfrm>
            <a:off x="457200" y="1309687"/>
            <a:ext cx="3171825" cy="2867025"/>
          </a:xfrm>
          <a:prstGeom prst="rect">
            <a:avLst/>
          </a:prstGeom>
          <a:noFill/>
          <a:ln>
            <a:noFill/>
          </a:ln>
        </p:spPr>
      </p:pic>
      <p:pic>
        <p:nvPicPr>
          <p:cNvPr id="368" name="Google Shape;368;p27"/>
          <p:cNvPicPr preferRelativeResize="0"/>
          <p:nvPr/>
        </p:nvPicPr>
        <p:blipFill rotWithShape="1">
          <a:blip r:embed="rId5">
            <a:alphaModFix/>
          </a:blip>
          <a:srcRect b="0" l="0" r="0" t="0"/>
          <a:stretch/>
        </p:blipFill>
        <p:spPr>
          <a:xfrm>
            <a:off x="4191000" y="2405062"/>
            <a:ext cx="3552825" cy="1743075"/>
          </a:xfrm>
          <a:prstGeom prst="rect">
            <a:avLst/>
          </a:prstGeom>
          <a:noFill/>
          <a:ln>
            <a:noFill/>
          </a:ln>
        </p:spPr>
      </p:pic>
      <p:pic>
        <p:nvPicPr>
          <p:cNvPr id="369" name="Google Shape;369;p27"/>
          <p:cNvPicPr preferRelativeResize="0"/>
          <p:nvPr/>
        </p:nvPicPr>
        <p:blipFill rotWithShape="1">
          <a:blip r:embed="rId6">
            <a:alphaModFix/>
          </a:blip>
          <a:srcRect b="0" l="0" r="0" t="0"/>
          <a:stretch/>
        </p:blipFill>
        <p:spPr>
          <a:xfrm>
            <a:off x="2286000" y="4343400"/>
            <a:ext cx="4914900" cy="1228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4000"/>
              <a:buFont typeface="Arial"/>
              <a:buNone/>
            </a:pPr>
            <a:r>
              <a:t/>
            </a:r>
            <a:endParaRPr b="0" i="0" sz="4000" u="none">
              <a:solidFill>
                <a:schemeClr val="dk1"/>
              </a:solidFill>
              <a:latin typeface="Cambria"/>
              <a:ea typeface="Cambria"/>
              <a:cs typeface="Cambria"/>
              <a:sym typeface="Cambria"/>
            </a:endParaRPr>
          </a:p>
          <a:p>
            <a:pPr indent="-171450" lvl="0" marL="171450" marR="0" rtl="0" algn="l">
              <a:lnSpc>
                <a:spcPct val="90000"/>
              </a:lnSpc>
              <a:spcBef>
                <a:spcPts val="700"/>
              </a:spcBef>
              <a:spcAft>
                <a:spcPts val="0"/>
              </a:spcAft>
              <a:buClr>
                <a:schemeClr val="dk1"/>
              </a:buClr>
              <a:buSzPts val="4000"/>
              <a:buFont typeface="Arial"/>
              <a:buNone/>
            </a:pPr>
            <a:r>
              <a:t/>
            </a:r>
            <a:endParaRPr b="0" i="0" sz="4000" u="none">
              <a:solidFill>
                <a:schemeClr val="dk1"/>
              </a:solidFill>
              <a:latin typeface="Cambria"/>
              <a:ea typeface="Cambria"/>
              <a:cs typeface="Cambria"/>
              <a:sym typeface="Cambria"/>
            </a:endParaRPr>
          </a:p>
          <a:p>
            <a:pPr indent="-171450" lvl="0" marL="171450" marR="0" rtl="0" algn="ctr">
              <a:lnSpc>
                <a:spcPct val="90000"/>
              </a:lnSpc>
              <a:spcBef>
                <a:spcPts val="700"/>
              </a:spcBef>
              <a:spcAft>
                <a:spcPts val="0"/>
              </a:spcAft>
              <a:buClr>
                <a:schemeClr val="dk1"/>
              </a:buClr>
              <a:buSzPts val="4000"/>
              <a:buFont typeface="Arial"/>
              <a:buNone/>
            </a:pPr>
            <a:r>
              <a:rPr b="0" i="0" lang="en-US" sz="4000" u="none">
                <a:solidFill>
                  <a:schemeClr val="dk1"/>
                </a:solidFill>
                <a:latin typeface="Cambria"/>
                <a:ea typeface="Cambria"/>
                <a:cs typeface="Cambria"/>
                <a:sym typeface="Cambria"/>
              </a:rPr>
              <a:t> Thank You</a:t>
            </a:r>
            <a:endParaRPr/>
          </a:p>
        </p:txBody>
      </p:sp>
      <p:sp>
        <p:nvSpPr>
          <p:cNvPr id="375" name="Google Shape;375;p28"/>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76" name="Google Shape;376;p28"/>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7" name="Google Shape;377;p28"/>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100"/>
              <a:buFont typeface="Cambria"/>
              <a:buNone/>
            </a:pPr>
            <a:r>
              <a:rPr b="0" i="0" lang="en-US" sz="3100" u="none">
                <a:solidFill>
                  <a:schemeClr val="dk1"/>
                </a:solidFill>
                <a:latin typeface="Cambria"/>
                <a:ea typeface="Cambria"/>
                <a:cs typeface="Cambria"/>
                <a:sym typeface="Cambria"/>
              </a:rPr>
              <a:t>5.7 Voltage Divider Rule</a:t>
            </a:r>
            <a:endParaRPr/>
          </a:p>
        </p:txBody>
      </p:sp>
      <p:sp>
        <p:nvSpPr>
          <p:cNvPr id="111" name="Google Shape;111;p3"/>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12" name="Google Shape;112;p3"/>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3"/>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114" name="Google Shape;114;p3"/>
          <p:cNvPicPr preferRelativeResize="0"/>
          <p:nvPr/>
        </p:nvPicPr>
        <p:blipFill rotWithShape="1">
          <a:blip r:embed="rId3">
            <a:alphaModFix/>
          </a:blip>
          <a:srcRect b="0" l="0" r="0" t="0"/>
          <a:stretch/>
        </p:blipFill>
        <p:spPr>
          <a:xfrm>
            <a:off x="638175" y="1752600"/>
            <a:ext cx="6981825" cy="441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t/>
            </a:r>
            <a:endParaRPr sz="3300">
              <a:solidFill>
                <a:schemeClr val="dk1"/>
              </a:solidFill>
              <a:latin typeface="Calibri"/>
              <a:ea typeface="Calibri"/>
              <a:cs typeface="Calibri"/>
              <a:sym typeface="Calibri"/>
            </a:endParaRPr>
          </a:p>
        </p:txBody>
      </p:sp>
      <p:sp>
        <p:nvSpPr>
          <p:cNvPr id="120" name="Google Shape;120;p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38100" lvl="0" marL="171450" marR="0" rtl="0" algn="l">
              <a:lnSpc>
                <a:spcPct val="90000"/>
              </a:lnSpc>
              <a:spcBef>
                <a:spcPts val="0"/>
              </a:spcBef>
              <a:spcAft>
                <a:spcPts val="0"/>
              </a:spcAft>
              <a:buClr>
                <a:schemeClr val="dk1"/>
              </a:buClr>
              <a:buSzPts val="2100"/>
              <a:buFont typeface="Arial"/>
              <a:buNone/>
            </a:pPr>
            <a:r>
              <a:t/>
            </a:r>
            <a:endParaRPr sz="2100">
              <a:solidFill>
                <a:schemeClr val="dk1"/>
              </a:solidFill>
              <a:latin typeface="Calibri"/>
              <a:ea typeface="Calibri"/>
              <a:cs typeface="Calibri"/>
              <a:sym typeface="Calibri"/>
            </a:endParaRPr>
          </a:p>
        </p:txBody>
      </p:sp>
      <p:sp>
        <p:nvSpPr>
          <p:cNvPr id="121" name="Google Shape;121;p4"/>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900"/>
              <a:buFont typeface="Calibri"/>
              <a:buNone/>
            </a:pPr>
            <a:r>
              <a:rPr b="0" i="0" lang="en-US" sz="900" u="none" cap="none" strike="noStrike">
                <a:solidFill>
                  <a:srgbClr val="898989"/>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2" name="Google Shape;122;p4"/>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4"/>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9B9A98"/>
              </a:buClr>
              <a:buSzPts val="900"/>
              <a:buFont typeface="Verdana"/>
              <a:buNone/>
            </a:pPr>
            <a:fld id="{00000000-1234-1234-1234-123412341234}" type="slidenum">
              <a:rPr b="0" i="0" lang="en-US" sz="900" u="none" cap="none" strike="noStrike">
                <a:solidFill>
                  <a:srgbClr val="9B9A98"/>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124" name="Google Shape;124;p4"/>
          <p:cNvPicPr preferRelativeResize="0"/>
          <p:nvPr/>
        </p:nvPicPr>
        <p:blipFill rotWithShape="1">
          <a:blip r:embed="rId3">
            <a:alphaModFix/>
          </a:blip>
          <a:srcRect b="0" l="0" r="0" t="0"/>
          <a:stretch/>
        </p:blipFill>
        <p:spPr>
          <a:xfrm>
            <a:off x="0" y="0"/>
            <a:ext cx="9220200" cy="2495550"/>
          </a:xfrm>
          <a:prstGeom prst="rect">
            <a:avLst/>
          </a:prstGeom>
          <a:noFill/>
          <a:ln>
            <a:noFill/>
          </a:ln>
        </p:spPr>
      </p:pic>
      <p:pic>
        <p:nvPicPr>
          <p:cNvPr id="125" name="Google Shape;125;p4"/>
          <p:cNvPicPr preferRelativeResize="0"/>
          <p:nvPr/>
        </p:nvPicPr>
        <p:blipFill rotWithShape="1">
          <a:blip r:embed="rId4">
            <a:alphaModFix/>
          </a:blip>
          <a:srcRect b="0" l="0" r="0" t="0"/>
          <a:stretch/>
        </p:blipFill>
        <p:spPr>
          <a:xfrm>
            <a:off x="7937" y="2476500"/>
            <a:ext cx="6372225" cy="485775"/>
          </a:xfrm>
          <a:prstGeom prst="rect">
            <a:avLst/>
          </a:prstGeom>
          <a:noFill/>
          <a:ln>
            <a:noFill/>
          </a:ln>
        </p:spPr>
      </p:pic>
      <p:pic>
        <p:nvPicPr>
          <p:cNvPr id="126" name="Google Shape;126;p4"/>
          <p:cNvPicPr preferRelativeResize="0"/>
          <p:nvPr/>
        </p:nvPicPr>
        <p:blipFill rotWithShape="1">
          <a:blip r:embed="rId5">
            <a:alphaModFix/>
          </a:blip>
          <a:srcRect b="0" l="0" r="0" t="0"/>
          <a:stretch/>
        </p:blipFill>
        <p:spPr>
          <a:xfrm>
            <a:off x="7937" y="2962275"/>
            <a:ext cx="6657975" cy="800100"/>
          </a:xfrm>
          <a:prstGeom prst="rect">
            <a:avLst/>
          </a:prstGeom>
          <a:noFill/>
          <a:ln>
            <a:noFill/>
          </a:ln>
        </p:spPr>
      </p:pic>
      <p:pic>
        <p:nvPicPr>
          <p:cNvPr id="127" name="Google Shape;127;p4"/>
          <p:cNvPicPr preferRelativeResize="0"/>
          <p:nvPr/>
        </p:nvPicPr>
        <p:blipFill rotWithShape="1">
          <a:blip r:embed="rId6">
            <a:alphaModFix/>
          </a:blip>
          <a:srcRect b="0" l="0" r="0" t="0"/>
          <a:stretch/>
        </p:blipFill>
        <p:spPr>
          <a:xfrm>
            <a:off x="7937" y="3648075"/>
            <a:ext cx="3171825" cy="523875"/>
          </a:xfrm>
          <a:prstGeom prst="rect">
            <a:avLst/>
          </a:prstGeom>
          <a:noFill/>
          <a:ln>
            <a:noFill/>
          </a:ln>
        </p:spPr>
      </p:pic>
      <p:pic>
        <p:nvPicPr>
          <p:cNvPr id="128" name="Google Shape;128;p4"/>
          <p:cNvPicPr preferRelativeResize="0"/>
          <p:nvPr/>
        </p:nvPicPr>
        <p:blipFill rotWithShape="1">
          <a:blip r:embed="rId7">
            <a:alphaModFix/>
          </a:blip>
          <a:srcRect b="0" l="0" r="0" t="0"/>
          <a:stretch/>
        </p:blipFill>
        <p:spPr>
          <a:xfrm>
            <a:off x="0" y="4171950"/>
            <a:ext cx="4400550" cy="1219200"/>
          </a:xfrm>
          <a:prstGeom prst="rect">
            <a:avLst/>
          </a:prstGeom>
          <a:noFill/>
          <a:ln>
            <a:noFill/>
          </a:ln>
        </p:spPr>
      </p:pic>
      <p:pic>
        <p:nvPicPr>
          <p:cNvPr id="129" name="Google Shape;129;p4"/>
          <p:cNvPicPr preferRelativeResize="0"/>
          <p:nvPr/>
        </p:nvPicPr>
        <p:blipFill rotWithShape="1">
          <a:blip r:embed="rId8">
            <a:alphaModFix/>
          </a:blip>
          <a:srcRect b="0" l="0" r="0" t="0"/>
          <a:stretch/>
        </p:blipFill>
        <p:spPr>
          <a:xfrm>
            <a:off x="-26987" y="5389562"/>
            <a:ext cx="4619625" cy="771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t/>
            </a:r>
            <a:endParaRPr sz="3300">
              <a:solidFill>
                <a:schemeClr val="dk1"/>
              </a:solidFill>
              <a:latin typeface="Calibri"/>
              <a:ea typeface="Calibri"/>
              <a:cs typeface="Calibri"/>
              <a:sym typeface="Calibri"/>
            </a:endParaRPr>
          </a:p>
        </p:txBody>
      </p:sp>
      <p:sp>
        <p:nvSpPr>
          <p:cNvPr id="135" name="Google Shape;135;p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rmAutofit/>
          </a:bodyPr>
          <a:lstStyle/>
          <a:p>
            <a:pPr indent="-50800" lvl="0" marL="171450" marR="0" rtl="0" algn="l">
              <a:lnSpc>
                <a:spcPct val="80000"/>
              </a:lnSpc>
              <a:spcBef>
                <a:spcPts val="0"/>
              </a:spcBef>
              <a:spcAft>
                <a:spcPts val="0"/>
              </a:spcAft>
              <a:buClr>
                <a:schemeClr val="dk1"/>
              </a:buClr>
              <a:buSzPts val="1900"/>
              <a:buFont typeface="Arial"/>
              <a:buNone/>
            </a:pPr>
            <a:r>
              <a:t/>
            </a:r>
            <a:endParaRPr b="0" i="0" sz="1900" u="none">
              <a:solidFill>
                <a:schemeClr val="dk1"/>
              </a:solidFill>
              <a:latin typeface="Cambria"/>
              <a:ea typeface="Cambria"/>
              <a:cs typeface="Cambria"/>
              <a:sym typeface="Cambria"/>
            </a:endParaRPr>
          </a:p>
          <a:p>
            <a:pPr indent="-50800" lvl="0" marL="171450" marR="0" rtl="0" algn="l">
              <a:lnSpc>
                <a:spcPct val="80000"/>
              </a:lnSpc>
              <a:spcBef>
                <a:spcPts val="700"/>
              </a:spcBef>
              <a:spcAft>
                <a:spcPts val="0"/>
              </a:spcAft>
              <a:buClr>
                <a:schemeClr val="dk1"/>
              </a:buClr>
              <a:buSzPts val="1900"/>
              <a:buFont typeface="Arial"/>
              <a:buNone/>
            </a:pPr>
            <a:r>
              <a:t/>
            </a:r>
            <a:endParaRPr b="0" i="0" sz="1900" u="none">
              <a:solidFill>
                <a:schemeClr val="dk1"/>
              </a:solidFill>
              <a:latin typeface="Cambria"/>
              <a:ea typeface="Cambria"/>
              <a:cs typeface="Cambria"/>
              <a:sym typeface="Cambria"/>
            </a:endParaRPr>
          </a:p>
          <a:p>
            <a:pPr indent="-50800" lvl="0" marL="171450" marR="0" rtl="0" algn="l">
              <a:lnSpc>
                <a:spcPct val="80000"/>
              </a:lnSpc>
              <a:spcBef>
                <a:spcPts val="700"/>
              </a:spcBef>
              <a:spcAft>
                <a:spcPts val="0"/>
              </a:spcAft>
              <a:buClr>
                <a:schemeClr val="dk1"/>
              </a:buClr>
              <a:buSzPts val="1900"/>
              <a:buFont typeface="Arial"/>
              <a:buNone/>
            </a:pPr>
            <a:r>
              <a:t/>
            </a:r>
            <a:endParaRPr b="0" i="0" sz="1900" u="none">
              <a:solidFill>
                <a:schemeClr val="dk1"/>
              </a:solidFill>
              <a:latin typeface="Cambria"/>
              <a:ea typeface="Cambria"/>
              <a:cs typeface="Cambria"/>
              <a:sym typeface="Cambria"/>
            </a:endParaRPr>
          </a:p>
          <a:p>
            <a:pPr indent="-50800" lvl="0" marL="171450" marR="0" rtl="0" algn="l">
              <a:lnSpc>
                <a:spcPct val="80000"/>
              </a:lnSpc>
              <a:spcBef>
                <a:spcPts val="700"/>
              </a:spcBef>
              <a:spcAft>
                <a:spcPts val="0"/>
              </a:spcAft>
              <a:buClr>
                <a:schemeClr val="dk1"/>
              </a:buClr>
              <a:buSzPts val="1900"/>
              <a:buFont typeface="Arial"/>
              <a:buNone/>
            </a:pPr>
            <a:r>
              <a:t/>
            </a:r>
            <a:endParaRPr b="0" i="0" sz="1900" u="none">
              <a:solidFill>
                <a:schemeClr val="dk1"/>
              </a:solidFill>
              <a:latin typeface="Cambria"/>
              <a:ea typeface="Cambria"/>
              <a:cs typeface="Cambria"/>
              <a:sym typeface="Cambria"/>
            </a:endParaRPr>
          </a:p>
          <a:p>
            <a:pPr indent="-50800" lvl="0" marL="171450" marR="0" rtl="0" algn="l">
              <a:lnSpc>
                <a:spcPct val="80000"/>
              </a:lnSpc>
              <a:spcBef>
                <a:spcPts val="700"/>
              </a:spcBef>
              <a:spcAft>
                <a:spcPts val="0"/>
              </a:spcAft>
              <a:buClr>
                <a:schemeClr val="dk1"/>
              </a:buClr>
              <a:buSzPts val="1900"/>
              <a:buFont typeface="Arial"/>
              <a:buNone/>
            </a:pPr>
            <a:r>
              <a:t/>
            </a:r>
            <a:endParaRPr b="0" i="0" sz="1900" u="none">
              <a:solidFill>
                <a:schemeClr val="dk1"/>
              </a:solidFill>
              <a:latin typeface="Cambria"/>
              <a:ea typeface="Cambria"/>
              <a:cs typeface="Cambria"/>
              <a:sym typeface="Cambria"/>
            </a:endParaRPr>
          </a:p>
          <a:p>
            <a:pPr indent="-50800" lvl="0" marL="171450" marR="0" rtl="0" algn="l">
              <a:lnSpc>
                <a:spcPct val="80000"/>
              </a:lnSpc>
              <a:spcBef>
                <a:spcPts val="700"/>
              </a:spcBef>
              <a:spcAft>
                <a:spcPts val="0"/>
              </a:spcAft>
              <a:buClr>
                <a:schemeClr val="dk1"/>
              </a:buClr>
              <a:buSzPts val="1900"/>
              <a:buFont typeface="Arial"/>
              <a:buNone/>
            </a:pPr>
            <a:r>
              <a:t/>
            </a:r>
            <a:endParaRPr b="0" i="0" sz="1900" u="none">
              <a:solidFill>
                <a:schemeClr val="dk1"/>
              </a:solidFill>
              <a:latin typeface="Cambria"/>
              <a:ea typeface="Cambria"/>
              <a:cs typeface="Cambria"/>
              <a:sym typeface="Cambria"/>
            </a:endParaRPr>
          </a:p>
          <a:p>
            <a:pPr indent="-50800" lvl="0" marL="171450" marR="0" rtl="0" algn="l">
              <a:lnSpc>
                <a:spcPct val="80000"/>
              </a:lnSpc>
              <a:spcBef>
                <a:spcPts val="700"/>
              </a:spcBef>
              <a:spcAft>
                <a:spcPts val="0"/>
              </a:spcAft>
              <a:buClr>
                <a:schemeClr val="dk1"/>
              </a:buClr>
              <a:buSzPts val="1900"/>
              <a:buFont typeface="Arial"/>
              <a:buNone/>
            </a:pPr>
            <a:r>
              <a:t/>
            </a:r>
            <a:endParaRPr b="0" i="0" sz="1900" u="none">
              <a:solidFill>
                <a:schemeClr val="dk1"/>
              </a:solidFill>
              <a:latin typeface="Cambria"/>
              <a:ea typeface="Cambria"/>
              <a:cs typeface="Cambria"/>
              <a:sym typeface="Cambria"/>
            </a:endParaRPr>
          </a:p>
          <a:p>
            <a:pPr indent="-50800" lvl="0" marL="171450" marR="0" rtl="0" algn="l">
              <a:lnSpc>
                <a:spcPct val="80000"/>
              </a:lnSpc>
              <a:spcBef>
                <a:spcPts val="700"/>
              </a:spcBef>
              <a:spcAft>
                <a:spcPts val="0"/>
              </a:spcAft>
              <a:buClr>
                <a:schemeClr val="dk1"/>
              </a:buClr>
              <a:buSzPts val="1900"/>
              <a:buFont typeface="Arial"/>
              <a:buNone/>
            </a:pPr>
            <a:r>
              <a:t/>
            </a:r>
            <a:endParaRPr b="0" i="0" sz="1900" u="none">
              <a:solidFill>
                <a:schemeClr val="dk1"/>
              </a:solidFill>
              <a:latin typeface="Cambria"/>
              <a:ea typeface="Cambria"/>
              <a:cs typeface="Cambria"/>
              <a:sym typeface="Cambria"/>
            </a:endParaRPr>
          </a:p>
          <a:p>
            <a:pPr indent="-50800" lvl="0" marL="171450" marR="0" rtl="0" algn="l">
              <a:lnSpc>
                <a:spcPct val="80000"/>
              </a:lnSpc>
              <a:spcBef>
                <a:spcPts val="700"/>
              </a:spcBef>
              <a:spcAft>
                <a:spcPts val="0"/>
              </a:spcAft>
              <a:buClr>
                <a:schemeClr val="dk1"/>
              </a:buClr>
              <a:buSzPts val="1900"/>
              <a:buFont typeface="Arial"/>
              <a:buNone/>
            </a:pPr>
            <a:r>
              <a:t/>
            </a:r>
            <a:endParaRPr b="0" i="0" sz="1900" u="none">
              <a:solidFill>
                <a:schemeClr val="dk1"/>
              </a:solidFill>
              <a:latin typeface="Cambria"/>
              <a:ea typeface="Cambria"/>
              <a:cs typeface="Cambria"/>
              <a:sym typeface="Cambria"/>
            </a:endParaRPr>
          </a:p>
          <a:p>
            <a:pPr indent="-50800" lvl="0" marL="171450" marR="0" rtl="0" algn="l">
              <a:lnSpc>
                <a:spcPct val="80000"/>
              </a:lnSpc>
              <a:spcBef>
                <a:spcPts val="700"/>
              </a:spcBef>
              <a:spcAft>
                <a:spcPts val="0"/>
              </a:spcAft>
              <a:buClr>
                <a:schemeClr val="dk1"/>
              </a:buClr>
              <a:buSzPts val="1900"/>
              <a:buFont typeface="Arial"/>
              <a:buNone/>
            </a:pPr>
            <a:r>
              <a:t/>
            </a:r>
            <a:endParaRPr b="0" i="0" sz="1900" u="none">
              <a:solidFill>
                <a:schemeClr val="dk1"/>
              </a:solidFill>
              <a:latin typeface="Cambria"/>
              <a:ea typeface="Cambria"/>
              <a:cs typeface="Cambria"/>
              <a:sym typeface="Cambria"/>
            </a:endParaRPr>
          </a:p>
          <a:p>
            <a:pPr indent="-50800" lvl="0" marL="171450" marR="0" rtl="0" algn="l">
              <a:lnSpc>
                <a:spcPct val="80000"/>
              </a:lnSpc>
              <a:spcBef>
                <a:spcPts val="700"/>
              </a:spcBef>
              <a:spcAft>
                <a:spcPts val="0"/>
              </a:spcAft>
              <a:buClr>
                <a:schemeClr val="dk1"/>
              </a:buClr>
              <a:buSzPts val="1900"/>
              <a:buFont typeface="Arial"/>
              <a:buNone/>
            </a:pPr>
            <a:r>
              <a:t/>
            </a:r>
            <a:endParaRPr b="0" i="0" sz="1900" u="none">
              <a:solidFill>
                <a:schemeClr val="dk1"/>
              </a:solidFill>
              <a:latin typeface="Cambria"/>
              <a:ea typeface="Cambria"/>
              <a:cs typeface="Cambria"/>
              <a:sym typeface="Cambria"/>
            </a:endParaRPr>
          </a:p>
          <a:p>
            <a:pPr indent="-50800" lvl="0" marL="171450" marR="0" rtl="0" algn="l">
              <a:lnSpc>
                <a:spcPct val="80000"/>
              </a:lnSpc>
              <a:spcBef>
                <a:spcPts val="700"/>
              </a:spcBef>
              <a:spcAft>
                <a:spcPts val="0"/>
              </a:spcAft>
              <a:buClr>
                <a:schemeClr val="dk1"/>
              </a:buClr>
              <a:buSzPts val="1900"/>
              <a:buFont typeface="Arial"/>
              <a:buNone/>
            </a:pPr>
            <a:r>
              <a:t/>
            </a:r>
            <a:endParaRPr b="0" i="0" sz="1900" u="none">
              <a:solidFill>
                <a:schemeClr val="dk1"/>
              </a:solidFill>
              <a:latin typeface="Cambria"/>
              <a:ea typeface="Cambria"/>
              <a:cs typeface="Cambria"/>
              <a:sym typeface="Cambria"/>
            </a:endParaRPr>
          </a:p>
          <a:p>
            <a:pPr indent="-171450" lvl="0" marL="171450" marR="0" rtl="0" algn="l">
              <a:lnSpc>
                <a:spcPct val="80000"/>
              </a:lnSpc>
              <a:spcBef>
                <a:spcPts val="700"/>
              </a:spcBef>
              <a:spcAft>
                <a:spcPts val="0"/>
              </a:spcAft>
              <a:buClr>
                <a:schemeClr val="dk1"/>
              </a:buClr>
              <a:buSzPts val="1900"/>
              <a:buFont typeface="Arial"/>
              <a:buChar char="•"/>
            </a:pPr>
            <a:r>
              <a:rPr b="0" i="0" lang="en-US" sz="1900" u="none">
                <a:solidFill>
                  <a:schemeClr val="dk1"/>
                </a:solidFill>
                <a:latin typeface="Cambria"/>
                <a:ea typeface="Cambria"/>
                <a:cs typeface="Cambria"/>
                <a:sym typeface="Cambria"/>
              </a:rPr>
              <a:t>Example 5.17, 5.18</a:t>
            </a:r>
            <a:endParaRPr/>
          </a:p>
          <a:p>
            <a:pPr indent="-50800" lvl="0" marL="171450" marR="0" rtl="0" algn="l">
              <a:lnSpc>
                <a:spcPct val="90000"/>
              </a:lnSpc>
              <a:spcBef>
                <a:spcPts val="750"/>
              </a:spcBef>
              <a:spcAft>
                <a:spcPts val="0"/>
              </a:spcAft>
              <a:buClr>
                <a:schemeClr val="dk1"/>
              </a:buClr>
              <a:buSzPts val="1900"/>
              <a:buFont typeface="Arial"/>
              <a:buNone/>
            </a:pPr>
            <a:r>
              <a:t/>
            </a:r>
            <a:endParaRPr b="0" i="0" sz="1900" u="none">
              <a:solidFill>
                <a:schemeClr val="dk1"/>
              </a:solidFill>
              <a:latin typeface="Cambria"/>
              <a:ea typeface="Cambria"/>
              <a:cs typeface="Cambria"/>
              <a:sym typeface="Cambria"/>
            </a:endParaRPr>
          </a:p>
        </p:txBody>
      </p:sp>
      <p:sp>
        <p:nvSpPr>
          <p:cNvPr id="136" name="Google Shape;136;p5"/>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900"/>
              <a:buFont typeface="Calibri"/>
              <a:buNone/>
            </a:pPr>
            <a:r>
              <a:rPr b="0" i="0" lang="en-US" sz="900" u="none" cap="none" strike="noStrike">
                <a:solidFill>
                  <a:srgbClr val="898989"/>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7" name="Google Shape;137;p5"/>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5"/>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9B9A98"/>
              </a:buClr>
              <a:buSzPts val="900"/>
              <a:buFont typeface="Verdana"/>
              <a:buNone/>
            </a:pPr>
            <a:fld id="{00000000-1234-1234-1234-123412341234}" type="slidenum">
              <a:rPr b="0" i="0" lang="en-US" sz="900" u="none" cap="none" strike="noStrike">
                <a:solidFill>
                  <a:srgbClr val="9B9A98"/>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139" name="Google Shape;139;p5"/>
          <p:cNvPicPr preferRelativeResize="0"/>
          <p:nvPr/>
        </p:nvPicPr>
        <p:blipFill rotWithShape="1">
          <a:blip r:embed="rId3">
            <a:alphaModFix/>
          </a:blip>
          <a:srcRect b="0" l="0" r="0" t="0"/>
          <a:stretch/>
        </p:blipFill>
        <p:spPr>
          <a:xfrm>
            <a:off x="0" y="76200"/>
            <a:ext cx="6934200" cy="990600"/>
          </a:xfrm>
          <a:prstGeom prst="rect">
            <a:avLst/>
          </a:prstGeom>
          <a:noFill/>
          <a:ln>
            <a:noFill/>
          </a:ln>
        </p:spPr>
      </p:pic>
      <p:pic>
        <p:nvPicPr>
          <p:cNvPr id="140" name="Google Shape;140;p5"/>
          <p:cNvPicPr preferRelativeResize="0"/>
          <p:nvPr/>
        </p:nvPicPr>
        <p:blipFill rotWithShape="1">
          <a:blip r:embed="rId4">
            <a:alphaModFix/>
          </a:blip>
          <a:srcRect b="0" l="0" r="0" t="0"/>
          <a:stretch/>
        </p:blipFill>
        <p:spPr>
          <a:xfrm>
            <a:off x="6115050" y="1828800"/>
            <a:ext cx="2581275" cy="2895600"/>
          </a:xfrm>
          <a:prstGeom prst="rect">
            <a:avLst/>
          </a:prstGeom>
          <a:noFill/>
          <a:ln>
            <a:noFill/>
          </a:ln>
        </p:spPr>
      </p:pic>
      <p:pic>
        <p:nvPicPr>
          <p:cNvPr id="141" name="Google Shape;141;p5"/>
          <p:cNvPicPr preferRelativeResize="0"/>
          <p:nvPr/>
        </p:nvPicPr>
        <p:blipFill rotWithShape="1">
          <a:blip r:embed="rId5">
            <a:alphaModFix/>
          </a:blip>
          <a:srcRect b="0" l="0" r="0" t="0"/>
          <a:stretch/>
        </p:blipFill>
        <p:spPr>
          <a:xfrm>
            <a:off x="-41275" y="1314450"/>
            <a:ext cx="5438775" cy="1657350"/>
          </a:xfrm>
          <a:prstGeom prst="rect">
            <a:avLst/>
          </a:prstGeom>
          <a:noFill/>
          <a:ln>
            <a:noFill/>
          </a:ln>
        </p:spPr>
      </p:pic>
      <p:pic>
        <p:nvPicPr>
          <p:cNvPr id="142" name="Google Shape;142;p5"/>
          <p:cNvPicPr preferRelativeResize="0"/>
          <p:nvPr/>
        </p:nvPicPr>
        <p:blipFill rotWithShape="1">
          <a:blip r:embed="rId6">
            <a:alphaModFix/>
          </a:blip>
          <a:srcRect b="0" l="0" r="0" t="0"/>
          <a:stretch/>
        </p:blipFill>
        <p:spPr>
          <a:xfrm>
            <a:off x="-41275" y="2971800"/>
            <a:ext cx="5067300" cy="228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Example 5.19: Determine R1 and R2 when the voltage across R1 will be four times the voltage across R2; </a:t>
            </a:r>
            <a:endParaRPr/>
          </a:p>
        </p:txBody>
      </p:sp>
      <p:sp>
        <p:nvSpPr>
          <p:cNvPr id="148" name="Google Shape;148;p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38100" lvl="0" marL="171450" marR="0" rtl="0" algn="l">
              <a:lnSpc>
                <a:spcPct val="90000"/>
              </a:lnSpc>
              <a:spcBef>
                <a:spcPts val="0"/>
              </a:spcBef>
              <a:spcAft>
                <a:spcPts val="0"/>
              </a:spcAft>
              <a:buClr>
                <a:schemeClr val="dk1"/>
              </a:buClr>
              <a:buSzPts val="2100"/>
              <a:buFont typeface="Arial"/>
              <a:buNone/>
            </a:pPr>
            <a:r>
              <a:t/>
            </a:r>
            <a:endParaRPr sz="2100">
              <a:solidFill>
                <a:schemeClr val="dk1"/>
              </a:solidFill>
              <a:latin typeface="Calibri"/>
              <a:ea typeface="Calibri"/>
              <a:cs typeface="Calibri"/>
              <a:sym typeface="Calibri"/>
            </a:endParaRPr>
          </a:p>
        </p:txBody>
      </p:sp>
      <p:sp>
        <p:nvSpPr>
          <p:cNvPr id="149" name="Google Shape;149;p6"/>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900"/>
              <a:buFont typeface="Calibri"/>
              <a:buNone/>
            </a:pPr>
            <a:r>
              <a:rPr b="0" i="0" lang="en-US" sz="900" u="none" cap="none" strike="noStrike">
                <a:solidFill>
                  <a:srgbClr val="898989"/>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50" name="Google Shape;150;p6"/>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6"/>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9B9A98"/>
              </a:buClr>
              <a:buSzPts val="900"/>
              <a:buFont typeface="Verdana"/>
              <a:buNone/>
            </a:pPr>
            <a:fld id="{00000000-1234-1234-1234-123412341234}" type="slidenum">
              <a:rPr b="0" i="0" lang="en-US" sz="900" u="none" cap="none" strike="noStrike">
                <a:solidFill>
                  <a:srgbClr val="9B9A98"/>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152" name="Google Shape;152;p6"/>
          <p:cNvPicPr preferRelativeResize="0"/>
          <p:nvPr/>
        </p:nvPicPr>
        <p:blipFill rotWithShape="1">
          <a:blip r:embed="rId3">
            <a:alphaModFix/>
          </a:blip>
          <a:srcRect b="0" l="0" r="0" t="0"/>
          <a:stretch/>
        </p:blipFill>
        <p:spPr>
          <a:xfrm>
            <a:off x="6448425" y="2008187"/>
            <a:ext cx="2638425" cy="2143125"/>
          </a:xfrm>
          <a:prstGeom prst="rect">
            <a:avLst/>
          </a:prstGeom>
          <a:noFill/>
          <a:ln>
            <a:noFill/>
          </a:ln>
        </p:spPr>
      </p:pic>
      <p:pic>
        <p:nvPicPr>
          <p:cNvPr id="153" name="Google Shape;153;p6"/>
          <p:cNvPicPr preferRelativeResize="0"/>
          <p:nvPr/>
        </p:nvPicPr>
        <p:blipFill rotWithShape="1">
          <a:blip r:embed="rId4">
            <a:alphaModFix/>
          </a:blip>
          <a:srcRect b="0" l="0" r="0" t="0"/>
          <a:stretch/>
        </p:blipFill>
        <p:spPr>
          <a:xfrm>
            <a:off x="84137" y="1360487"/>
            <a:ext cx="5743575" cy="1704975"/>
          </a:xfrm>
          <a:prstGeom prst="rect">
            <a:avLst/>
          </a:prstGeom>
          <a:noFill/>
          <a:ln>
            <a:noFill/>
          </a:ln>
        </p:spPr>
      </p:pic>
      <p:pic>
        <p:nvPicPr>
          <p:cNvPr id="154" name="Google Shape;154;p6"/>
          <p:cNvPicPr preferRelativeResize="0"/>
          <p:nvPr/>
        </p:nvPicPr>
        <p:blipFill rotWithShape="1">
          <a:blip r:embed="rId5">
            <a:alphaModFix/>
          </a:blip>
          <a:srcRect b="0" l="0" r="0" t="0"/>
          <a:stretch/>
        </p:blipFill>
        <p:spPr>
          <a:xfrm>
            <a:off x="47625" y="3065462"/>
            <a:ext cx="6400800" cy="3219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Cambria"/>
              <a:buNone/>
            </a:pPr>
            <a:r>
              <a:rPr b="0" i="0" lang="en-US" sz="2400" u="none">
                <a:solidFill>
                  <a:schemeClr val="dk1"/>
                </a:solidFill>
                <a:latin typeface="Cambria"/>
                <a:ea typeface="Cambria"/>
                <a:cs typeface="Cambria"/>
                <a:sym typeface="Cambria"/>
              </a:rPr>
              <a:t>5.8 Interchanging Series Elements</a:t>
            </a:r>
            <a:endParaRPr/>
          </a:p>
        </p:txBody>
      </p:sp>
      <p:sp>
        <p:nvSpPr>
          <p:cNvPr id="161" name="Google Shape;161;p7"/>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62" name="Google Shape;162;p7"/>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7"/>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164" name="Google Shape;164;p7"/>
          <p:cNvPicPr preferRelativeResize="0"/>
          <p:nvPr/>
        </p:nvPicPr>
        <p:blipFill rotWithShape="1">
          <a:blip r:embed="rId3">
            <a:alphaModFix/>
          </a:blip>
          <a:srcRect b="0" l="0" r="0" t="0"/>
          <a:stretch/>
        </p:blipFill>
        <p:spPr>
          <a:xfrm>
            <a:off x="685800" y="1295400"/>
            <a:ext cx="7800975" cy="1600200"/>
          </a:xfrm>
          <a:prstGeom prst="rect">
            <a:avLst/>
          </a:prstGeom>
          <a:noFill/>
          <a:ln>
            <a:noFill/>
          </a:ln>
        </p:spPr>
      </p:pic>
      <p:pic>
        <p:nvPicPr>
          <p:cNvPr id="165" name="Google Shape;165;p7"/>
          <p:cNvPicPr preferRelativeResize="0"/>
          <p:nvPr/>
        </p:nvPicPr>
        <p:blipFill rotWithShape="1">
          <a:blip r:embed="rId4">
            <a:alphaModFix/>
          </a:blip>
          <a:srcRect b="0" l="0" r="0" t="0"/>
          <a:stretch/>
        </p:blipFill>
        <p:spPr>
          <a:xfrm>
            <a:off x="4845050" y="3429000"/>
            <a:ext cx="3841750" cy="2581275"/>
          </a:xfrm>
          <a:prstGeom prst="rect">
            <a:avLst/>
          </a:prstGeom>
          <a:noFill/>
          <a:ln>
            <a:noFill/>
          </a:ln>
        </p:spPr>
      </p:pic>
      <p:pic>
        <p:nvPicPr>
          <p:cNvPr id="166" name="Google Shape;166;p7"/>
          <p:cNvPicPr preferRelativeResize="0"/>
          <p:nvPr/>
        </p:nvPicPr>
        <p:blipFill rotWithShape="1">
          <a:blip r:embed="rId5">
            <a:alphaModFix/>
          </a:blip>
          <a:srcRect b="0" l="0" r="0" t="0"/>
          <a:stretch/>
        </p:blipFill>
        <p:spPr>
          <a:xfrm>
            <a:off x="762000" y="3429000"/>
            <a:ext cx="3429000" cy="2649537"/>
          </a:xfrm>
          <a:prstGeom prst="rect">
            <a:avLst/>
          </a:prstGeom>
          <a:noFill/>
          <a:ln>
            <a:noFill/>
          </a:ln>
        </p:spPr>
      </p:pic>
      <p:sp>
        <p:nvSpPr>
          <p:cNvPr id="167" name="Google Shape;167;p7"/>
          <p:cNvSpPr txBox="1"/>
          <p:nvPr/>
        </p:nvSpPr>
        <p:spPr>
          <a:xfrm>
            <a:off x="685800" y="6161087"/>
            <a:ext cx="25908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See Example:</a:t>
            </a:r>
            <a:r>
              <a:rPr b="0" i="0" lang="en-US" sz="1800" u="none" cap="none" strike="noStrike">
                <a:solidFill>
                  <a:schemeClr val="dk1"/>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5.20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100"/>
              <a:buFont typeface="Cambria"/>
              <a:buNone/>
            </a:pPr>
            <a:r>
              <a:rPr b="0" i="0" lang="en-US" sz="3100" u="none">
                <a:solidFill>
                  <a:schemeClr val="dk1"/>
                </a:solidFill>
                <a:latin typeface="Cambria"/>
                <a:ea typeface="Cambria"/>
                <a:cs typeface="Cambria"/>
                <a:sym typeface="Cambria"/>
              </a:rPr>
              <a:t>5.9 Voltage Sources</a:t>
            </a:r>
            <a:endParaRPr/>
          </a:p>
        </p:txBody>
      </p:sp>
      <p:sp>
        <p:nvSpPr>
          <p:cNvPr id="174" name="Google Shape;174;p8"/>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75" name="Google Shape;175;p8"/>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8"/>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
        <p:nvSpPr>
          <p:cNvPr id="177" name="Google Shape;177;p8"/>
          <p:cNvSpPr txBox="1"/>
          <p:nvPr/>
        </p:nvSpPr>
        <p:spPr>
          <a:xfrm>
            <a:off x="642937" y="1371600"/>
            <a:ext cx="8043862" cy="4648200"/>
          </a:xfrm>
          <a:prstGeom prst="rect">
            <a:avLst/>
          </a:prstGeom>
          <a:noFill/>
          <a:ln>
            <a:noFill/>
          </a:ln>
        </p:spPr>
        <p:txBody>
          <a:bodyPr anchorCtr="0" anchor="t" bIns="45700" lIns="91425" spcFirstLastPara="1" rIns="91425" wrap="square" tIns="45700">
            <a:noAutofit/>
          </a:bodyPr>
          <a:lstStyle/>
          <a:p>
            <a:pPr indent="-469900" lvl="0" marL="469900" marR="0" rtl="0" algn="just">
              <a:lnSpc>
                <a:spcPct val="100000"/>
              </a:lnSpc>
              <a:spcBef>
                <a:spcPts val="0"/>
              </a:spcBef>
              <a:spcAft>
                <a:spcPts val="0"/>
              </a:spcAft>
              <a:buClr>
                <a:schemeClr val="accent2"/>
              </a:buClr>
              <a:buSzPts val="2000"/>
              <a:buFont typeface="Noto Sans Symbols"/>
              <a:buChar char="□"/>
            </a:pPr>
            <a:r>
              <a:rPr b="0" i="0" lang="en-US" sz="2000" u="none" cap="none" strike="noStrike">
                <a:solidFill>
                  <a:schemeClr val="dk1"/>
                </a:solidFill>
                <a:latin typeface="Cambria"/>
                <a:ea typeface="Cambria"/>
                <a:cs typeface="Cambria"/>
                <a:sym typeface="Cambria"/>
              </a:rPr>
              <a:t>On large schematics where space is at a premium and clarity is important, voltage sources may be indicated as shown in Figs. 5.47(a) and 5.48(a) rather than as illustrated in Figs. 5.47(b) and 5.48(b).</a:t>
            </a:r>
            <a:endParaRPr b="0" i="0" sz="1400" u="none" cap="none" strike="noStrike">
              <a:solidFill>
                <a:srgbClr val="000000"/>
              </a:solidFill>
              <a:latin typeface="Arial"/>
              <a:ea typeface="Arial"/>
              <a:cs typeface="Arial"/>
              <a:sym typeface="Arial"/>
            </a:endParaRPr>
          </a:p>
          <a:p>
            <a:pPr indent="-342900" lvl="0" marL="469900" marR="0" rtl="0" algn="just">
              <a:lnSpc>
                <a:spcPct val="100000"/>
              </a:lnSpc>
              <a:spcBef>
                <a:spcPts val="400"/>
              </a:spcBef>
              <a:spcAft>
                <a:spcPts val="0"/>
              </a:spcAft>
              <a:buClr>
                <a:schemeClr val="accent2"/>
              </a:buClr>
              <a:buSzPts val="2000"/>
              <a:buFont typeface="Noto Sans Symbols"/>
              <a:buNone/>
            </a:pPr>
            <a:r>
              <a:t/>
            </a:r>
            <a:endParaRPr b="0" i="1" sz="2000" u="none" cap="none" strike="noStrike">
              <a:solidFill>
                <a:srgbClr val="C00000"/>
              </a:solidFill>
              <a:latin typeface="Cambria"/>
              <a:ea typeface="Cambria"/>
              <a:cs typeface="Cambria"/>
              <a:sym typeface="Cambria"/>
            </a:endParaRPr>
          </a:p>
          <a:p>
            <a:pPr indent="-469900" lvl="0" marL="469900" marR="0" rtl="0" algn="just">
              <a:lnSpc>
                <a:spcPct val="100000"/>
              </a:lnSpc>
              <a:spcBef>
                <a:spcPts val="400"/>
              </a:spcBef>
              <a:spcAft>
                <a:spcPts val="0"/>
              </a:spcAft>
              <a:buClr>
                <a:schemeClr val="dk1"/>
              </a:buClr>
              <a:buSzPts val="2000"/>
              <a:buFont typeface="Calibri"/>
              <a:buNone/>
            </a:pPr>
            <a:r>
              <a:t/>
            </a:r>
            <a:endParaRPr b="0" i="0" sz="2000" u="none" cap="none" strike="noStrike">
              <a:solidFill>
                <a:schemeClr val="dk1"/>
              </a:solidFill>
              <a:latin typeface="Cambria"/>
              <a:ea typeface="Cambria"/>
              <a:cs typeface="Cambria"/>
              <a:sym typeface="Cambria"/>
            </a:endParaRPr>
          </a:p>
          <a:p>
            <a:pPr indent="-469900" lvl="0" marL="469900" marR="0" rtl="0" algn="just">
              <a:lnSpc>
                <a:spcPct val="100000"/>
              </a:lnSpc>
              <a:spcBef>
                <a:spcPts val="400"/>
              </a:spcBef>
              <a:spcAft>
                <a:spcPts val="0"/>
              </a:spcAft>
              <a:buClr>
                <a:schemeClr val="dk1"/>
              </a:buClr>
              <a:buSzPts val="2000"/>
              <a:buFont typeface="Calibri"/>
              <a:buNone/>
            </a:pPr>
            <a:r>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mbria"/>
              <a:ea typeface="Cambria"/>
              <a:cs typeface="Cambria"/>
              <a:sym typeface="Cambria"/>
            </a:endParaRPr>
          </a:p>
        </p:txBody>
      </p:sp>
      <p:pic>
        <p:nvPicPr>
          <p:cNvPr id="178" name="Google Shape;178;p8"/>
          <p:cNvPicPr preferRelativeResize="0"/>
          <p:nvPr/>
        </p:nvPicPr>
        <p:blipFill rotWithShape="1">
          <a:blip r:embed="rId3">
            <a:alphaModFix/>
          </a:blip>
          <a:srcRect b="0" l="0" r="0" t="0"/>
          <a:stretch/>
        </p:blipFill>
        <p:spPr>
          <a:xfrm>
            <a:off x="76200" y="3048000"/>
            <a:ext cx="3162300" cy="3057525"/>
          </a:xfrm>
          <a:prstGeom prst="rect">
            <a:avLst/>
          </a:prstGeom>
          <a:noFill/>
          <a:ln>
            <a:noFill/>
          </a:ln>
        </p:spPr>
      </p:pic>
      <p:pic>
        <p:nvPicPr>
          <p:cNvPr id="179" name="Google Shape;179;p8"/>
          <p:cNvPicPr preferRelativeResize="0"/>
          <p:nvPr/>
        </p:nvPicPr>
        <p:blipFill rotWithShape="1">
          <a:blip r:embed="rId4">
            <a:alphaModFix/>
          </a:blip>
          <a:srcRect b="0" l="0" r="0" t="0"/>
          <a:stretch/>
        </p:blipFill>
        <p:spPr>
          <a:xfrm>
            <a:off x="3276600" y="3429000"/>
            <a:ext cx="5730875" cy="259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100"/>
              <a:buFont typeface="Cambria"/>
              <a:buNone/>
            </a:pPr>
            <a:r>
              <a:rPr b="0" i="0" lang="en-US" sz="3100" u="none">
                <a:solidFill>
                  <a:schemeClr val="dk1"/>
                </a:solidFill>
                <a:latin typeface="Cambria"/>
                <a:ea typeface="Cambria"/>
                <a:cs typeface="Cambria"/>
                <a:sym typeface="Cambria"/>
              </a:rPr>
              <a:t>5.9 Double-Subscript Notation</a:t>
            </a:r>
            <a:endParaRPr/>
          </a:p>
        </p:txBody>
      </p:sp>
      <p:sp>
        <p:nvSpPr>
          <p:cNvPr id="186" name="Google Shape;186;p9"/>
          <p:cNvSpPr txBox="1"/>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Verdana"/>
              <a:buNone/>
            </a:pPr>
            <a:r>
              <a:rPr b="0" i="0" lang="en-US" sz="900" u="none" cap="none" strike="noStrike">
                <a:solidFill>
                  <a:schemeClr val="dk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87" name="Google Shape;187;p9"/>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9"/>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Verdana"/>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
        <p:nvSpPr>
          <p:cNvPr id="189" name="Google Shape;189;p9"/>
          <p:cNvSpPr txBox="1"/>
          <p:nvPr/>
        </p:nvSpPr>
        <p:spPr>
          <a:xfrm>
            <a:off x="642937" y="1752600"/>
            <a:ext cx="80438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dk1"/>
              </a:buClr>
              <a:buSzPts val="2000"/>
              <a:buFont typeface="Calibri"/>
              <a:buNone/>
            </a:pPr>
            <a:r>
              <a:t/>
            </a:r>
            <a:endParaRPr b="0" i="1" sz="2000" u="none" cap="none" strike="noStrike">
              <a:solidFill>
                <a:srgbClr val="C00000"/>
              </a:solidFill>
              <a:latin typeface="Calibri"/>
              <a:ea typeface="Calibri"/>
              <a:cs typeface="Calibri"/>
              <a:sym typeface="Calibri"/>
            </a:endParaRPr>
          </a:p>
          <a:p>
            <a:pPr indent="-469900" lvl="0" marL="469900" marR="0" rtl="0" algn="l">
              <a:lnSpc>
                <a:spcPct val="10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469900" lvl="0" marL="469900" marR="0" rtl="0" algn="l">
              <a:lnSpc>
                <a:spcPct val="10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190" name="Google Shape;190;p9"/>
          <p:cNvPicPr preferRelativeResize="0"/>
          <p:nvPr/>
        </p:nvPicPr>
        <p:blipFill rotWithShape="1">
          <a:blip r:embed="rId3">
            <a:alphaModFix/>
          </a:blip>
          <a:srcRect b="0" l="0" r="0" t="0"/>
          <a:stretch/>
        </p:blipFill>
        <p:spPr>
          <a:xfrm>
            <a:off x="665162" y="1295400"/>
            <a:ext cx="8001000" cy="1989137"/>
          </a:xfrm>
          <a:prstGeom prst="rect">
            <a:avLst/>
          </a:prstGeom>
          <a:noFill/>
          <a:ln>
            <a:noFill/>
          </a:ln>
        </p:spPr>
      </p:pic>
      <p:pic>
        <p:nvPicPr>
          <p:cNvPr id="191" name="Google Shape;191;p9"/>
          <p:cNvPicPr preferRelativeResize="0"/>
          <p:nvPr/>
        </p:nvPicPr>
        <p:blipFill rotWithShape="1">
          <a:blip r:embed="rId4">
            <a:alphaModFix/>
          </a:blip>
          <a:srcRect b="0" l="0" r="0" t="0"/>
          <a:stretch/>
        </p:blipFill>
        <p:spPr>
          <a:xfrm>
            <a:off x="642937" y="3284537"/>
            <a:ext cx="8021637" cy="615950"/>
          </a:xfrm>
          <a:prstGeom prst="rect">
            <a:avLst/>
          </a:prstGeom>
          <a:noFill/>
          <a:ln>
            <a:noFill/>
          </a:ln>
        </p:spPr>
      </p:pic>
      <p:pic>
        <p:nvPicPr>
          <p:cNvPr id="192" name="Google Shape;192;p9"/>
          <p:cNvPicPr preferRelativeResize="0"/>
          <p:nvPr/>
        </p:nvPicPr>
        <p:blipFill rotWithShape="1">
          <a:blip r:embed="rId5">
            <a:alphaModFix/>
          </a:blip>
          <a:srcRect b="0" l="0" r="0" t="0"/>
          <a:stretch/>
        </p:blipFill>
        <p:spPr>
          <a:xfrm>
            <a:off x="2286000" y="4349750"/>
            <a:ext cx="5135562" cy="213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Teacher</dc:creator>
</cp:coreProperties>
</file>