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 id="2147483661" r:id="rId3"/>
    <p:sldMasterId id="2147483662" r:id="rId4"/>
    <p:sldMasterId id="2147483663" r:id="rId5"/>
    <p:sldMasterId id="2147483664" r:id="rId6"/>
  </p:sldMasterIdLst>
  <p:notesMasterIdLst>
    <p:notesMasterId r:id="rId3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5" r:id="rId35"/>
  </p:sldIdLst>
  <p:sldSz cx="9144000" cy="6858000" type="screen4x3"/>
  <p:notesSz cx="6858000" cy="9144000"/>
  <p:embeddedFontLst>
    <p:embeddedFont>
      <p:font typeface="Libre Franklin" panose="020B0604020202020204" charset="0"/>
      <p:regular r:id="rId37"/>
      <p:bold r:id="rId38"/>
      <p:italic r:id="rId39"/>
      <p:boldItalic r:id="rId40"/>
    </p:embeddedFont>
    <p:embeddedFont>
      <p:font typeface="Cambria" panose="02040503050406030204" pitchFamily="18"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font" Target="fonts/font3.fntdata"/><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2.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4.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429064" y="3337560"/>
            <a:ext cx="6480048" cy="2301240"/>
          </a:xfrm>
          <a:prstGeom prst="rect">
            <a:avLst/>
          </a:prstGeom>
          <a:noFill/>
          <a:ln>
            <a:noFill/>
          </a:ln>
        </p:spPr>
        <p:txBody>
          <a:bodyPr spcFirstLastPara="1" wrap="square" lIns="45700" tIns="45700" rIns="45700" bIns="45700" anchor="t" anchorCtr="0">
            <a:noAutofit/>
          </a:bodyPr>
          <a:lstStyle>
            <a:lvl1pPr lvl="0" algn="r">
              <a:spcBef>
                <a:spcPts val="0"/>
              </a:spcBef>
              <a:spcAft>
                <a:spcPts val="0"/>
              </a:spcAft>
              <a:buSzPts val="1400"/>
              <a:buNone/>
              <a:defRPr b="1" cap="none">
                <a:solidFill>
                  <a:srgbClr val="9FD4E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433050" y="1544812"/>
            <a:ext cx="6480048" cy="1752600"/>
          </a:xfrm>
          <a:prstGeom prst="rect">
            <a:avLst/>
          </a:prstGeom>
          <a:noFill/>
          <a:ln>
            <a:noFill/>
          </a:ln>
        </p:spPr>
        <p:txBody>
          <a:bodyPr spcFirstLastPara="1" wrap="square" lIns="91425" tIns="0" rIns="45700" bIns="0" anchor="b" anchorCtr="0">
            <a:normAutofit/>
          </a:bodyPr>
          <a:lstStyle>
            <a:lvl1pPr lvl="0" algn="r">
              <a:spcBef>
                <a:spcPts val="400"/>
              </a:spcBef>
              <a:spcAft>
                <a:spcPts val="0"/>
              </a:spcAft>
              <a:buSzPts val="16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530"/>
              <a:buNone/>
              <a:defRPr/>
            </a:lvl3pPr>
            <a:lvl4pPr lvl="3" algn="ctr">
              <a:spcBef>
                <a:spcPts val="360"/>
              </a:spcBef>
              <a:spcAft>
                <a:spcPts val="0"/>
              </a:spcAft>
              <a:buSzPts val="162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0" name="Google Shape;20;p2"/>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1185528"/>
            <a:ext cx="3200400" cy="730250"/>
          </a:xfrm>
          <a:prstGeom prst="rect">
            <a:avLst/>
          </a:prstGeom>
          <a:noFill/>
          <a:ln>
            <a:noFill/>
          </a:ln>
        </p:spPr>
        <p:txBody>
          <a:bodyPr spcFirstLastPara="1" wrap="square" lIns="45700" tIns="0" rIns="45700" bIns="0" anchor="t" anchorCtr="0">
            <a:noAutofit/>
          </a:bodyPr>
          <a:lstStyle>
            <a:lvl1pPr lvl="0" algn="l">
              <a:spcBef>
                <a:spcPts val="0"/>
              </a:spcBef>
              <a:spcAft>
                <a:spcPts val="0"/>
              </a:spcAft>
              <a:buClr>
                <a:schemeClr val="accent1"/>
              </a:buClr>
              <a:buSzPts val="1800"/>
              <a:buFont typeface="Libre Franklin"/>
              <a:buNone/>
              <a:defRPr sz="1800" b="1">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457200" y="214424"/>
            <a:ext cx="2743200" cy="914400"/>
          </a:xfrm>
          <a:prstGeom prst="rect">
            <a:avLst/>
          </a:prstGeom>
          <a:noFill/>
          <a:ln>
            <a:noFill/>
          </a:ln>
        </p:spPr>
        <p:txBody>
          <a:bodyPr spcFirstLastPara="1" wrap="square" lIns="45700" tIns="0" rIns="45700" bIns="0" anchor="b" anchorCtr="0">
            <a:noAutofit/>
          </a:bodyPr>
          <a:lstStyle>
            <a:lvl1pPr marL="457200" lvl="0" indent="-228600" algn="l">
              <a:spcBef>
                <a:spcPts val="28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850"/>
              <a:buNone/>
              <a:defRPr sz="1000"/>
            </a:lvl3pPr>
            <a:lvl4pPr marL="1828800" lvl="3" indent="-228600" algn="l">
              <a:spcBef>
                <a:spcPts val="180"/>
              </a:spcBef>
              <a:spcAft>
                <a:spcPts val="0"/>
              </a:spcAft>
              <a:buSzPts val="810"/>
              <a:buNone/>
              <a:defRPr sz="900"/>
            </a:lvl4pPr>
            <a:lvl5pPr marL="2286000" lvl="4" indent="-228600" algn="l">
              <a:spcBef>
                <a:spcPts val="180"/>
              </a:spcBef>
              <a:spcAft>
                <a:spcPts val="0"/>
              </a:spcAft>
              <a:buSzPts val="900"/>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5" name="Google Shape;105;p15"/>
          <p:cNvSpPr txBox="1">
            <a:spLocks noGrp="1"/>
          </p:cNvSpPr>
          <p:nvPr>
            <p:ph type="body" idx="2"/>
          </p:nvPr>
        </p:nvSpPr>
        <p:spPr>
          <a:xfrm>
            <a:off x="457200" y="1981200"/>
            <a:ext cx="7086600" cy="3810000"/>
          </a:xfrm>
          <a:prstGeom prst="rect">
            <a:avLst/>
          </a:prstGeom>
          <a:noFill/>
          <a:ln>
            <a:noFill/>
          </a:ln>
        </p:spPr>
        <p:txBody>
          <a:bodyPr spcFirstLastPara="1" wrap="square" lIns="91425" tIns="45700" rIns="91425" bIns="45700" anchor="t" anchorCtr="0">
            <a:noAutofit/>
          </a:bodyPr>
          <a:lstStyle>
            <a:lvl1pPr marL="457200" lvl="0" indent="-370840" algn="l">
              <a:spcBef>
                <a:spcPts val="56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47344" algn="l">
              <a:spcBef>
                <a:spcPts val="440"/>
              </a:spcBef>
              <a:spcAft>
                <a:spcPts val="0"/>
              </a:spcAft>
              <a:buSzPts val="1870"/>
              <a:buChar char="○"/>
              <a:defRPr sz="2200"/>
            </a:lvl3pPr>
            <a:lvl4pPr marL="1828800" lvl="3" indent="-342900" algn="l">
              <a:spcBef>
                <a:spcPts val="400"/>
              </a:spcBef>
              <a:spcAft>
                <a:spcPts val="0"/>
              </a:spcAft>
              <a:buSzPts val="1800"/>
              <a:buChar char="⚫"/>
              <a:defRPr sz="2000"/>
            </a:lvl4pPr>
            <a:lvl5pPr marL="2286000" lvl="4" indent="-355600" algn="l">
              <a:spcBef>
                <a:spcPts val="400"/>
              </a:spcBef>
              <a:spcAft>
                <a:spcPts val="0"/>
              </a:spcAft>
              <a:buSzPts val="2000"/>
              <a:buChar char="-"/>
              <a:defRPr sz="20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6" name="Google Shape;106;p15"/>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5"/>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sldNum" idx="12"/>
          </p:nvPr>
        </p:nvSpPr>
        <p:spPr>
          <a:xfrm>
            <a:off x="8156575"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5556732" y="1705709"/>
            <a:ext cx="3053868" cy="1253808"/>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accent1"/>
              </a:buClr>
              <a:buSzPts val="2200"/>
              <a:buFont typeface="Libre Franklin"/>
              <a:buNone/>
              <a:defRPr sz="2200" b="1">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7"/>
          <p:cNvSpPr>
            <a:spLocks noGrp="1"/>
          </p:cNvSpPr>
          <p:nvPr>
            <p:ph type="pic" idx="2"/>
          </p:nvPr>
        </p:nvSpPr>
        <p:spPr>
          <a:xfrm>
            <a:off x="1065628" y="1019907"/>
            <a:ext cx="4114800" cy="4114800"/>
          </a:xfrm>
          <a:prstGeom prst="ellipse">
            <a:avLst/>
          </a:prstGeom>
          <a:solidFill>
            <a:srgbClr val="2B2B2B"/>
          </a:solidFill>
          <a:ln w="50800" cap="flat" cmpd="sng">
            <a:solidFill>
              <a:schemeClr val="dk2"/>
            </a:solidFill>
            <a:prstDash val="solid"/>
            <a:miter lim="800000"/>
            <a:headEnd type="none" w="sm" len="sm"/>
            <a:tailEnd type="none" w="sm" len="sm"/>
          </a:ln>
          <a:effectLst>
            <a:outerShdw blurRad="152000" dist="345000" dir="5400000" sx="-80000" sy="-18000" rotWithShape="0">
              <a:srgbClr val="000000">
                <a:alpha val="24705"/>
              </a:srgbClr>
            </a:outerShdw>
          </a:effectLst>
        </p:spPr>
      </p:sp>
      <p:sp>
        <p:nvSpPr>
          <p:cNvPr id="118" name="Google Shape;118;p17"/>
          <p:cNvSpPr txBox="1">
            <a:spLocks noGrp="1"/>
          </p:cNvSpPr>
          <p:nvPr>
            <p:ph type="body" idx="1"/>
          </p:nvPr>
        </p:nvSpPr>
        <p:spPr>
          <a:xfrm>
            <a:off x="5556734" y="2998765"/>
            <a:ext cx="3053866" cy="2663482"/>
          </a:xfrm>
          <a:prstGeom prst="rect">
            <a:avLst/>
          </a:prstGeom>
          <a:noFill/>
          <a:ln>
            <a:noFill/>
          </a:ln>
        </p:spPr>
        <p:txBody>
          <a:bodyPr spcFirstLastPara="1" wrap="square" lIns="45700" tIns="45700" rIns="45700" bIns="45700" anchor="t" anchorCtr="0">
            <a:noAutofit/>
          </a:bodyPr>
          <a:lstStyle>
            <a:lvl1pPr marL="457200" lvl="0" indent="-228600" algn="l">
              <a:spcBef>
                <a:spcPts val="240"/>
              </a:spcBef>
              <a:spcAft>
                <a:spcPts val="0"/>
              </a:spcAft>
              <a:buSzPts val="960"/>
              <a:buFont typeface="Arial"/>
              <a:buNone/>
              <a:defRPr sz="1200"/>
            </a:lvl1pPr>
            <a:lvl2pPr marL="914400" lvl="1" indent="-228600" algn="l">
              <a:spcBef>
                <a:spcPts val="240"/>
              </a:spcBef>
              <a:spcAft>
                <a:spcPts val="0"/>
              </a:spcAft>
              <a:buSzPts val="1080"/>
              <a:buFont typeface="Arial"/>
              <a:buNone/>
              <a:defRPr sz="1200"/>
            </a:lvl2pPr>
            <a:lvl3pPr marL="1371600" lvl="2" indent="-228600" algn="l">
              <a:spcBef>
                <a:spcPts val="200"/>
              </a:spcBef>
              <a:spcAft>
                <a:spcPts val="0"/>
              </a:spcAft>
              <a:buSzPts val="850"/>
              <a:buFont typeface="Arial"/>
              <a:buNone/>
              <a:defRPr sz="1000"/>
            </a:lvl3pPr>
            <a:lvl4pPr marL="1828800" lvl="3" indent="-228600" algn="l">
              <a:spcBef>
                <a:spcPts val="180"/>
              </a:spcBef>
              <a:spcAft>
                <a:spcPts val="0"/>
              </a:spcAft>
              <a:buSzPts val="810"/>
              <a:buFont typeface="Arial"/>
              <a:buNone/>
              <a:defRPr sz="900"/>
            </a:lvl4pPr>
            <a:lvl5pPr marL="2286000" lvl="4" indent="-228600" algn="l">
              <a:spcBef>
                <a:spcPts val="180"/>
              </a:spcBef>
              <a:spcAft>
                <a:spcPts val="0"/>
              </a:spcAft>
              <a:buSzPts val="900"/>
              <a:buFont typeface="Arial"/>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9" name="Google Shape;119;p17"/>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7"/>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7"/>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325755" algn="l">
              <a:spcBef>
                <a:spcPts val="360"/>
              </a:spcBef>
              <a:spcAft>
                <a:spcPts val="0"/>
              </a:spcAft>
              <a:buSzPts val="1530"/>
              <a:buChar char="○"/>
              <a:defRPr/>
            </a:lvl3pPr>
            <a:lvl4pPr marL="1828800" lvl="3" indent="-331469" algn="l">
              <a:spcBef>
                <a:spcPts val="360"/>
              </a:spcBef>
              <a:spcAft>
                <a:spcPts val="0"/>
              </a:spcAft>
              <a:buSzPts val="162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4"/>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rot="5400000">
            <a:off x="4732338" y="2171701"/>
            <a:ext cx="5851525" cy="20574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325755" algn="l">
              <a:spcBef>
                <a:spcPts val="360"/>
              </a:spcBef>
              <a:spcAft>
                <a:spcPts val="0"/>
              </a:spcAft>
              <a:buSzPts val="1530"/>
              <a:buChar char="○"/>
              <a:defRPr/>
            </a:lvl3pPr>
            <a:lvl4pPr marL="1828800" lvl="3" indent="-331469" algn="l">
              <a:spcBef>
                <a:spcPts val="360"/>
              </a:spcBef>
              <a:spcAft>
                <a:spcPts val="0"/>
              </a:spcAft>
              <a:buSzPts val="162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5"/>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body" idx="1"/>
          </p:nvPr>
        </p:nvSpPr>
        <p:spPr>
          <a:xfrm rot="5400000">
            <a:off x="1928019" y="129381"/>
            <a:ext cx="4525962" cy="7467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325755" algn="l">
              <a:spcBef>
                <a:spcPts val="360"/>
              </a:spcBef>
              <a:spcAft>
                <a:spcPts val="0"/>
              </a:spcAft>
              <a:buSzPts val="1530"/>
              <a:buChar char="○"/>
              <a:defRPr/>
            </a:lvl3pPr>
            <a:lvl4pPr marL="1828800" lvl="3" indent="-331469" algn="l">
              <a:spcBef>
                <a:spcPts val="360"/>
              </a:spcBef>
              <a:spcAft>
                <a:spcPts val="0"/>
              </a:spcAft>
              <a:buSzPts val="162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6"/>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320"/>
            <a:ext cx="7470648"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sz="4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4638"/>
            <a:ext cx="7467600"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57200" y="1600200"/>
            <a:ext cx="3657600" cy="4525963"/>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SzPts val="2080"/>
              <a:buChar char="⦿"/>
              <a:defRPr sz="2600"/>
            </a:lvl1pPr>
            <a:lvl2pPr marL="914400" lvl="1" indent="-354330" algn="l">
              <a:spcBef>
                <a:spcPts val="440"/>
              </a:spcBef>
              <a:spcAft>
                <a:spcPts val="0"/>
              </a:spcAft>
              <a:buSzPts val="1980"/>
              <a:buChar char="⚫"/>
              <a:defRPr sz="2200"/>
            </a:lvl2pPr>
            <a:lvl3pPr marL="1371600" lvl="2" indent="-336550" algn="l">
              <a:spcBef>
                <a:spcPts val="400"/>
              </a:spcBef>
              <a:spcAft>
                <a:spcPts val="0"/>
              </a:spcAft>
              <a:buSzPts val="1700"/>
              <a:buChar char="○"/>
              <a:defRPr sz="2000"/>
            </a:lvl3pPr>
            <a:lvl4pPr marL="1828800" lvl="3" indent="-331469" algn="l">
              <a:spcBef>
                <a:spcPts val="360"/>
              </a:spcBef>
              <a:spcAft>
                <a:spcPts val="0"/>
              </a:spcAft>
              <a:buSzPts val="162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9"/>
          <p:cNvSpPr txBox="1">
            <a:spLocks noGrp="1"/>
          </p:cNvSpPr>
          <p:nvPr>
            <p:ph type="body" idx="2"/>
          </p:nvPr>
        </p:nvSpPr>
        <p:spPr>
          <a:xfrm>
            <a:off x="4267200" y="1600200"/>
            <a:ext cx="3657600" cy="4525963"/>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SzPts val="2080"/>
              <a:buChar char="⦿"/>
              <a:defRPr sz="2600"/>
            </a:lvl1pPr>
            <a:lvl2pPr marL="914400" lvl="1" indent="-354330" algn="l">
              <a:spcBef>
                <a:spcPts val="440"/>
              </a:spcBef>
              <a:spcAft>
                <a:spcPts val="0"/>
              </a:spcAft>
              <a:buSzPts val="1980"/>
              <a:buChar char="⚫"/>
              <a:defRPr sz="2200"/>
            </a:lvl2pPr>
            <a:lvl3pPr marL="1371600" lvl="2" indent="-336550" algn="l">
              <a:spcBef>
                <a:spcPts val="400"/>
              </a:spcBef>
              <a:spcAft>
                <a:spcPts val="0"/>
              </a:spcAft>
              <a:buSzPts val="1700"/>
              <a:buChar char="○"/>
              <a:defRPr sz="2000"/>
            </a:lvl3pPr>
            <a:lvl4pPr marL="1828800" lvl="3" indent="-331469" algn="l">
              <a:spcBef>
                <a:spcPts val="360"/>
              </a:spcBef>
              <a:spcAft>
                <a:spcPts val="0"/>
              </a:spcAft>
              <a:buSzPts val="162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9"/>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685800" y="3583837"/>
            <a:ext cx="6629400" cy="1826363"/>
          </a:xfrm>
          <a:prstGeom prst="rect">
            <a:avLst/>
          </a:prstGeom>
          <a:noFill/>
          <a:ln>
            <a:noFill/>
          </a:ln>
        </p:spPr>
        <p:txBody>
          <a:bodyPr spcFirstLastPara="1" wrap="square" lIns="45700" tIns="0" rIns="45700" bIns="0" anchor="t" anchorCtr="0">
            <a:noAutofit/>
          </a:bodyPr>
          <a:lstStyle>
            <a:lvl1pPr lvl="0" algn="l">
              <a:spcBef>
                <a:spcPts val="0"/>
              </a:spcBef>
              <a:spcAft>
                <a:spcPts val="0"/>
              </a:spcAft>
              <a:buClr>
                <a:srgbClr val="9FD4E6"/>
              </a:buClr>
              <a:buSzPts val="4200"/>
              <a:buFont typeface="Libre Franklin"/>
              <a:buNone/>
              <a:defRPr sz="4200" b="1" cap="none">
                <a:solidFill>
                  <a:srgbClr val="9FD4E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body" idx="1"/>
          </p:nvPr>
        </p:nvSpPr>
        <p:spPr>
          <a:xfrm>
            <a:off x="685800" y="2485800"/>
            <a:ext cx="6629400" cy="1066688"/>
          </a:xfrm>
          <a:prstGeom prst="rect">
            <a:avLst/>
          </a:prstGeom>
          <a:noFill/>
          <a:ln>
            <a:noFill/>
          </a:ln>
        </p:spPr>
        <p:txBody>
          <a:bodyPr spcFirstLastPara="1" wrap="square" lIns="45700" tIns="0" rIns="45700" bIns="0" anchor="b" anchorCtr="0">
            <a:noAutofit/>
          </a:bodyPr>
          <a:lstStyle>
            <a:lvl1pPr marL="457200" lvl="0" indent="-228600" algn="l">
              <a:spcBef>
                <a:spcPts val="400"/>
              </a:spcBef>
              <a:spcAft>
                <a:spcPts val="0"/>
              </a:spcAft>
              <a:buSzPts val="1600"/>
              <a:buNone/>
              <a:defRPr sz="2000">
                <a:solidFill>
                  <a:schemeClr val="lt1"/>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360"/>
              <a:buNone/>
              <a:defRPr sz="1600">
                <a:solidFill>
                  <a:schemeClr val="lt1"/>
                </a:solidFill>
              </a:defRPr>
            </a:lvl3pPr>
            <a:lvl4pPr marL="1828800" lvl="3" indent="-228600" algn="l">
              <a:spcBef>
                <a:spcPts val="280"/>
              </a:spcBef>
              <a:spcAft>
                <a:spcPts val="0"/>
              </a:spcAft>
              <a:buSzPts val="126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11"/>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457200" y="273050"/>
            <a:ext cx="8229600"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body" idx="1"/>
          </p:nvPr>
        </p:nvSpPr>
        <p:spPr>
          <a:xfrm>
            <a:off x="457200" y="5486400"/>
            <a:ext cx="4040188" cy="838200"/>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920"/>
              <a:buNone/>
              <a:defRPr sz="2400" b="1">
                <a:solidFill>
                  <a:schemeClr val="accent1"/>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44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13"/>
          <p:cNvSpPr txBox="1">
            <a:spLocks noGrp="1"/>
          </p:cNvSpPr>
          <p:nvPr>
            <p:ph type="body" idx="2"/>
          </p:nvPr>
        </p:nvSpPr>
        <p:spPr>
          <a:xfrm>
            <a:off x="4645025" y="5486400"/>
            <a:ext cx="4041775" cy="838200"/>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920"/>
              <a:buNone/>
              <a:defRPr sz="2400" b="1">
                <a:solidFill>
                  <a:schemeClr val="accent1"/>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44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9" name="Google Shape;89;p13"/>
          <p:cNvSpPr txBox="1">
            <a:spLocks noGrp="1"/>
          </p:cNvSpPr>
          <p:nvPr>
            <p:ph type="body" idx="3"/>
          </p:nvPr>
        </p:nvSpPr>
        <p:spPr>
          <a:xfrm>
            <a:off x="457200" y="1516912"/>
            <a:ext cx="4040188" cy="3941763"/>
          </a:xfrm>
          <a:prstGeom prst="rect">
            <a:avLst/>
          </a:prstGeom>
          <a:noFill/>
          <a:ln>
            <a:noFill/>
          </a:ln>
        </p:spPr>
        <p:txBody>
          <a:bodyPr spcFirstLastPara="1" wrap="square" lIns="91425" tIns="45700" rIns="91425" bIns="45700" anchor="t" anchorCtr="0">
            <a:noAutofit/>
          </a:bodyPr>
          <a:lstStyle>
            <a:lvl1pPr marL="457200" lvl="0" indent="-350520" algn="l">
              <a:spcBef>
                <a:spcPts val="48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25755" algn="l">
              <a:spcBef>
                <a:spcPts val="360"/>
              </a:spcBef>
              <a:spcAft>
                <a:spcPts val="0"/>
              </a:spcAft>
              <a:buSzPts val="1530"/>
              <a:buChar char="○"/>
              <a:defRPr sz="1800"/>
            </a:lvl3pPr>
            <a:lvl4pPr marL="1828800" lvl="3" indent="-320039" algn="l">
              <a:spcBef>
                <a:spcPts val="320"/>
              </a:spcBef>
              <a:spcAft>
                <a:spcPts val="0"/>
              </a:spcAft>
              <a:buSzPts val="144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0" name="Google Shape;90;p13"/>
          <p:cNvSpPr txBox="1">
            <a:spLocks noGrp="1"/>
          </p:cNvSpPr>
          <p:nvPr>
            <p:ph type="body" idx="4"/>
          </p:nvPr>
        </p:nvSpPr>
        <p:spPr>
          <a:xfrm>
            <a:off x="4645025" y="1516912"/>
            <a:ext cx="4041775" cy="3941763"/>
          </a:xfrm>
          <a:prstGeom prst="rect">
            <a:avLst/>
          </a:prstGeom>
          <a:noFill/>
          <a:ln>
            <a:noFill/>
          </a:ln>
        </p:spPr>
        <p:txBody>
          <a:bodyPr spcFirstLastPara="1" wrap="square" lIns="91425" tIns="45700" rIns="91425" bIns="45700" anchor="t" anchorCtr="0">
            <a:noAutofit/>
          </a:bodyPr>
          <a:lstStyle>
            <a:lvl1pPr marL="457200" lvl="0" indent="-350520" algn="l">
              <a:spcBef>
                <a:spcPts val="48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25755" algn="l">
              <a:spcBef>
                <a:spcPts val="360"/>
              </a:spcBef>
              <a:spcAft>
                <a:spcPts val="0"/>
              </a:spcAft>
              <a:buSzPts val="1530"/>
              <a:buChar char="○"/>
              <a:defRPr sz="1800"/>
            </a:lvl3pPr>
            <a:lvl4pPr marL="1828800" lvl="3" indent="-320039" algn="l">
              <a:spcBef>
                <a:spcPts val="320"/>
              </a:spcBef>
              <a:spcAft>
                <a:spcPts val="0"/>
              </a:spcAft>
              <a:buSzPts val="144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1" name="Google Shape;91;p13"/>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242424"/>
            </a:gs>
            <a:gs pos="30000">
              <a:srgbClr val="2D2D2D"/>
            </a:gs>
            <a:gs pos="100000">
              <a:srgbClr val="7D7D7D"/>
            </a:gs>
          </a:gsLst>
          <a:lin ang="12960000" scaled="0"/>
        </a:gradFill>
        <a:effectLst/>
      </p:bgPr>
    </p:bg>
    <p:spTree>
      <p:nvGrpSpPr>
        <p:cNvPr id="1" name="Shape 9"/>
        <p:cNvGrpSpPr/>
        <p:nvPr/>
      </p:nvGrpSpPr>
      <p:grpSpPr>
        <a:xfrm>
          <a:off x="0" y="0"/>
          <a:ext cx="0" cy="0"/>
          <a:chOff x="0" y="0"/>
          <a:chExt cx="0" cy="0"/>
        </a:xfrm>
      </p:grpSpPr>
      <p:sp>
        <p:nvSpPr>
          <p:cNvPr id="10" name="Google Shape;10;p1"/>
          <p:cNvSpPr/>
          <p:nvPr/>
        </p:nvSpPr>
        <p:spPr>
          <a:xfrm>
            <a:off x="0" y="4751387"/>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st="44450" dir="16200000">
              <a:srgbClr val="000000">
                <a:alpha val="3490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11" name="Google Shape;11;p1"/>
          <p:cNvSpPr/>
          <p:nvPr/>
        </p:nvSpPr>
        <p:spPr>
          <a:xfrm>
            <a:off x="6105525" y="0"/>
            <a:ext cx="3038475" cy="6858000"/>
          </a:xfrm>
          <a:custGeom>
            <a:avLst/>
            <a:gdLst/>
            <a:ahLst/>
            <a:cxnLst/>
            <a:rect l="l" t="t" r="r" b="b"/>
            <a:pathLst>
              <a:path w="1914" h="4329" extrusionOk="0">
                <a:moveTo>
                  <a:pt x="1914" y="9"/>
                </a:moveTo>
                <a:lnTo>
                  <a:pt x="1914" y="4329"/>
                </a:lnTo>
                <a:lnTo>
                  <a:pt x="204" y="4327"/>
                </a:lnTo>
                <a:cubicBezTo>
                  <a:pt x="1288" y="3574"/>
                  <a:pt x="1608" y="1590"/>
                  <a:pt x="0" y="0"/>
                </a:cubicBezTo>
                <a:lnTo>
                  <a:pt x="1914" y="9"/>
                </a:lnTo>
                <a:close/>
              </a:path>
            </a:pathLst>
          </a:custGeom>
          <a:solidFill>
            <a:srgbClr val="595959">
              <a:alpha val="39607"/>
            </a:srgbClr>
          </a:solidFill>
          <a:ln>
            <a:noFill/>
          </a:ln>
          <a:effectLst>
            <a:outerShdw blurRad="63500" dist="50800" dir="108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12" name="Google Shape;12;p1"/>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14" name="Google Shape;14;p1"/>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5" name="Google Shape;15;p1"/>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6" name="Google Shape;16;p1"/>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
        <p:cNvGrpSpPr/>
        <p:nvPr/>
      </p:nvGrpSpPr>
      <p:grpSpPr>
        <a:xfrm>
          <a:off x="0" y="0"/>
          <a:ext cx="0" cy="0"/>
          <a:chOff x="0" y="0"/>
          <a:chExt cx="0" cy="0"/>
        </a:xfrm>
      </p:grpSpPr>
      <p:sp>
        <p:nvSpPr>
          <p:cNvPr id="24" name="Google Shape;24;p3"/>
          <p:cNvSpPr/>
          <p:nvPr/>
        </p:nvSpPr>
        <p:spPr>
          <a:xfrm>
            <a:off x="0" y="4751387"/>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st="44450" dir="16200000">
              <a:srgbClr val="000000">
                <a:alpha val="3490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25" name="Google Shape;25;p3"/>
          <p:cNvSpPr/>
          <p:nvPr/>
        </p:nvSpPr>
        <p:spPr>
          <a:xfrm>
            <a:off x="7315200" y="0"/>
            <a:ext cx="1828800" cy="6858000"/>
          </a:xfrm>
          <a:custGeom>
            <a:avLst/>
            <a:gdLst/>
            <a:ahLst/>
            <a:cxnLst/>
            <a:rect l="l" t="t" r="r" b="b"/>
            <a:pathLst>
              <a:path w="1914" h="4329" extrusionOk="0">
                <a:moveTo>
                  <a:pt x="1914" y="9"/>
                </a:moveTo>
                <a:lnTo>
                  <a:pt x="1914" y="4329"/>
                </a:lnTo>
                <a:lnTo>
                  <a:pt x="204" y="4327"/>
                </a:lnTo>
                <a:cubicBezTo>
                  <a:pt x="1288" y="3574"/>
                  <a:pt x="2082" y="1734"/>
                  <a:pt x="0" y="0"/>
                </a:cubicBezTo>
                <a:lnTo>
                  <a:pt x="1914" y="9"/>
                </a:lnTo>
                <a:close/>
              </a:path>
            </a:pathLst>
          </a:custGeom>
          <a:solidFill>
            <a:srgbClr val="595959">
              <a:alpha val="39607"/>
            </a:srgbClr>
          </a:solidFill>
          <a:ln>
            <a:noFill/>
          </a:ln>
          <a:effectLst>
            <a:outerShdw blurRad="63500" dist="50800" dir="108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26" name="Google Shape;26;p3"/>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27" name="Google Shape;27;p3"/>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28" name="Google Shape;28;p3"/>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29" name="Google Shape;29;p3"/>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30" name="Google Shape;30;p3"/>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242424"/>
            </a:gs>
            <a:gs pos="30000">
              <a:srgbClr val="2D2D2D"/>
            </a:gs>
            <a:gs pos="100000">
              <a:srgbClr val="7D7D7D"/>
            </a:gs>
          </a:gsLst>
          <a:lin ang="12960000" scaled="0"/>
        </a:gradFill>
        <a:effectLst/>
      </p:bgPr>
    </p:bg>
    <p:spTree>
      <p:nvGrpSpPr>
        <p:cNvPr id="1" name="Shape 65"/>
        <p:cNvGrpSpPr/>
        <p:nvPr/>
      </p:nvGrpSpPr>
      <p:grpSpPr>
        <a:xfrm>
          <a:off x="0" y="0"/>
          <a:ext cx="0" cy="0"/>
          <a:chOff x="0" y="0"/>
          <a:chExt cx="0" cy="0"/>
        </a:xfrm>
      </p:grpSpPr>
      <p:sp>
        <p:nvSpPr>
          <p:cNvPr id="66" name="Google Shape;66;p10"/>
          <p:cNvSpPr/>
          <p:nvPr/>
        </p:nvSpPr>
        <p:spPr>
          <a:xfrm>
            <a:off x="0" y="4751387"/>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st="44450" dir="16200000">
              <a:srgbClr val="000000">
                <a:alpha val="3490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67" name="Google Shape;67;p10"/>
          <p:cNvSpPr/>
          <p:nvPr/>
        </p:nvSpPr>
        <p:spPr>
          <a:xfrm>
            <a:off x="6105525" y="0"/>
            <a:ext cx="3038475" cy="6858000"/>
          </a:xfrm>
          <a:custGeom>
            <a:avLst/>
            <a:gdLst/>
            <a:ahLst/>
            <a:cxnLst/>
            <a:rect l="l" t="t" r="r" b="b"/>
            <a:pathLst>
              <a:path w="1914" h="4329" extrusionOk="0">
                <a:moveTo>
                  <a:pt x="1914" y="9"/>
                </a:moveTo>
                <a:lnTo>
                  <a:pt x="1914" y="4329"/>
                </a:lnTo>
                <a:lnTo>
                  <a:pt x="204" y="4327"/>
                </a:lnTo>
                <a:cubicBezTo>
                  <a:pt x="1288" y="3574"/>
                  <a:pt x="1608" y="1590"/>
                  <a:pt x="0" y="0"/>
                </a:cubicBezTo>
                <a:lnTo>
                  <a:pt x="1914" y="9"/>
                </a:lnTo>
                <a:close/>
              </a:path>
            </a:pathLst>
          </a:custGeom>
          <a:solidFill>
            <a:srgbClr val="595959">
              <a:alpha val="39607"/>
            </a:srgbClr>
          </a:solidFill>
          <a:ln>
            <a:noFill/>
          </a:ln>
          <a:effectLst>
            <a:outerShdw blurRad="63500" dist="50800" dir="108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68" name="Google Shape;68;p10"/>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69" name="Google Shape;69;p10"/>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70" name="Google Shape;70;p10"/>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71" name="Google Shape;71;p10"/>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72" name="Google Shape;72;p10"/>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81" name="Google Shape;81;p12"/>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82" name="Google Shape;82;p12"/>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83" name="Google Shape;83;p12"/>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84" name="Google Shape;84;p12"/>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4"/>
        <p:cNvGrpSpPr/>
        <p:nvPr/>
      </p:nvGrpSpPr>
      <p:grpSpPr>
        <a:xfrm>
          <a:off x="0" y="0"/>
          <a:ext cx="0" cy="0"/>
          <a:chOff x="0" y="0"/>
          <a:chExt cx="0" cy="0"/>
        </a:xfrm>
      </p:grpSpPr>
      <p:sp>
        <p:nvSpPr>
          <p:cNvPr id="95" name="Google Shape;95;p14"/>
          <p:cNvSpPr/>
          <p:nvPr/>
        </p:nvSpPr>
        <p:spPr>
          <a:xfrm>
            <a:off x="0" y="4751387"/>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st="44450" dir="16200000">
              <a:srgbClr val="000000">
                <a:alpha val="3490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96" name="Google Shape;96;p14"/>
          <p:cNvSpPr/>
          <p:nvPr/>
        </p:nvSpPr>
        <p:spPr>
          <a:xfrm>
            <a:off x="7315200" y="0"/>
            <a:ext cx="1828800" cy="6858000"/>
          </a:xfrm>
          <a:custGeom>
            <a:avLst/>
            <a:gdLst/>
            <a:ahLst/>
            <a:cxnLst/>
            <a:rect l="l" t="t" r="r" b="b"/>
            <a:pathLst>
              <a:path w="1914" h="4329" extrusionOk="0">
                <a:moveTo>
                  <a:pt x="1914" y="9"/>
                </a:moveTo>
                <a:lnTo>
                  <a:pt x="1914" y="4329"/>
                </a:lnTo>
                <a:lnTo>
                  <a:pt x="204" y="4327"/>
                </a:lnTo>
                <a:cubicBezTo>
                  <a:pt x="1288" y="3574"/>
                  <a:pt x="2082" y="1734"/>
                  <a:pt x="0" y="0"/>
                </a:cubicBezTo>
                <a:lnTo>
                  <a:pt x="1914" y="9"/>
                </a:lnTo>
                <a:close/>
              </a:path>
            </a:pathLst>
          </a:custGeom>
          <a:solidFill>
            <a:srgbClr val="595959">
              <a:alpha val="39607"/>
            </a:srgbClr>
          </a:solidFill>
          <a:ln>
            <a:noFill/>
          </a:ln>
          <a:effectLst>
            <a:outerShdw blurRad="63500" dist="50800" dir="108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97" name="Google Shape;97;p14"/>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98" name="Google Shape;98;p14"/>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99" name="Google Shape;99;p14"/>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00" name="Google Shape;100;p14"/>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01" name="Google Shape;101;p14"/>
          <p:cNvSpPr txBox="1">
            <a:spLocks noGrp="1"/>
          </p:cNvSpPr>
          <p:nvPr>
            <p:ph type="sldNum" idx="12"/>
          </p:nvPr>
        </p:nvSpPr>
        <p:spPr>
          <a:xfrm>
            <a:off x="8156575"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111" name="Google Shape;111;p16"/>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112" name="Google Shape;112;p16"/>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13" name="Google Shape;113;p16"/>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14" name="Google Shape;114;p16"/>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ctrTitle" idx="4294967295"/>
          </p:nvPr>
        </p:nvSpPr>
        <p:spPr>
          <a:xfrm>
            <a:off x="429064" y="3337560"/>
            <a:ext cx="6480048" cy="2301240"/>
          </a:xfrm>
          <a:prstGeom prst="rect">
            <a:avLst/>
          </a:prstGeom>
          <a:noFill/>
          <a:ln>
            <a:noFill/>
          </a:ln>
        </p:spPr>
        <p:txBody>
          <a:bodyPr spcFirstLastPara="1" wrap="square" lIns="45700" tIns="45700" rIns="45700" bIns="45700" anchor="t" anchorCtr="0">
            <a:normAutofit/>
          </a:bodyPr>
          <a:lstStyle/>
          <a:p>
            <a:pPr marL="0" marR="0" lvl="0" indent="0" algn="r" rtl="0">
              <a:lnSpc>
                <a:spcPct val="100000"/>
              </a:lnSpc>
              <a:spcBef>
                <a:spcPts val="0"/>
              </a:spcBef>
              <a:spcAft>
                <a:spcPts val="0"/>
              </a:spcAft>
              <a:buClr>
                <a:srgbClr val="9FD4E6"/>
              </a:buClr>
              <a:buSzPts val="4600"/>
              <a:buFont typeface="Cambria"/>
              <a:buNone/>
            </a:pPr>
            <a:r>
              <a:rPr lang="en-US" sz="4600" b="1" i="0" u="none" strike="noStrike" cap="none">
                <a:solidFill>
                  <a:srgbClr val="9FD4E6"/>
                </a:solidFill>
                <a:latin typeface="Cambria"/>
                <a:ea typeface="Cambria"/>
                <a:cs typeface="Cambria"/>
                <a:sym typeface="Cambria"/>
              </a:rPr>
              <a:t>LECTURE SLIDE - 6</a:t>
            </a:r>
            <a:endParaRPr/>
          </a:p>
        </p:txBody>
      </p:sp>
      <p:sp>
        <p:nvSpPr>
          <p:cNvPr id="127" name="Google Shape;127;p18"/>
          <p:cNvSpPr txBox="1">
            <a:spLocks noGrp="1"/>
          </p:cNvSpPr>
          <p:nvPr>
            <p:ph type="subTitle" idx="1"/>
          </p:nvPr>
        </p:nvSpPr>
        <p:spPr>
          <a:xfrm>
            <a:off x="457200" y="3429000"/>
            <a:ext cx="8077200" cy="1600200"/>
          </a:xfrm>
          <a:prstGeom prst="rect">
            <a:avLst/>
          </a:prstGeom>
          <a:noFill/>
          <a:ln>
            <a:noFill/>
          </a:ln>
        </p:spPr>
        <p:txBody>
          <a:bodyPr spcFirstLastPara="1" wrap="square" lIns="91425" tIns="0" rIns="45700" bIns="0" anchor="b" anchorCtr="0">
            <a:noAutofit/>
          </a:bodyPr>
          <a:lstStyle/>
          <a:p>
            <a:pPr marL="0" lvl="0" indent="0" algn="ctr" rtl="0">
              <a:lnSpc>
                <a:spcPct val="100000"/>
              </a:lnSpc>
              <a:spcBef>
                <a:spcPts val="0"/>
              </a:spcBef>
              <a:spcAft>
                <a:spcPts val="0"/>
              </a:spcAft>
              <a:buSzPts val="2880"/>
              <a:buNone/>
            </a:pPr>
            <a:r>
              <a:rPr lang="en-US" sz="3600" b="0" i="0" u="none">
                <a:solidFill>
                  <a:schemeClr val="lt1"/>
                </a:solidFill>
                <a:latin typeface="Cambria"/>
                <a:ea typeface="Cambria"/>
                <a:cs typeface="Cambria"/>
                <a:sym typeface="Cambria"/>
              </a:rPr>
              <a:t>Chapter 6: Parallel dc Circuits</a:t>
            </a:r>
            <a:endParaRPr/>
          </a:p>
        </p:txBody>
      </p:sp>
      <p:sp>
        <p:nvSpPr>
          <p:cNvPr id="128" name="Google Shape;128;p18"/>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129" name="Google Shape;129;p18"/>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457200" y="306387"/>
            <a:ext cx="7467600" cy="563562"/>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2800"/>
              <a:buFont typeface="Cambria"/>
              <a:buNone/>
            </a:pPr>
            <a:r>
              <a:rPr lang="en-US" sz="2800" b="0" i="0" u="none">
                <a:solidFill>
                  <a:schemeClr val="lt1"/>
                </a:solidFill>
                <a:latin typeface="Cambria"/>
                <a:ea typeface="Cambria"/>
                <a:cs typeface="Cambria"/>
                <a:sym typeface="Cambria"/>
              </a:rPr>
              <a:t>6.7 Voltage Sources in Parallel</a:t>
            </a:r>
            <a:endParaRPr/>
          </a:p>
        </p:txBody>
      </p:sp>
      <p:sp>
        <p:nvSpPr>
          <p:cNvPr id="211" name="Google Shape;211;p27"/>
          <p:cNvSpPr txBox="1">
            <a:spLocks noGrp="1"/>
          </p:cNvSpPr>
          <p:nvPr>
            <p:ph type="body" idx="1"/>
          </p:nvPr>
        </p:nvSpPr>
        <p:spPr>
          <a:xfrm>
            <a:off x="304800" y="914400"/>
            <a:ext cx="8686800" cy="5105400"/>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Because the voltage is the same across parallel elements, voltage sources can be placed in parallel only if they have the same voltage.</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primary reason for placing two or more batteries or supplies in parallel is to increase the current rating above that of a single supply.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For example, in Fig 6.47, two ideal batteries of 12 V have been placed in parallel. The total source current using Kirchhoff’s current law is now the sum of the rated currents of each supply.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resulting power available will be twice that of a single supply if the rated supply current of each is the same. That is, </a:t>
            </a:r>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212" name="Google Shape;212;p27"/>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13" name="Google Shape;213;p27"/>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10</a:t>
            </a:fld>
            <a:endParaRPr/>
          </a:p>
        </p:txBody>
      </p:sp>
      <p:pic>
        <p:nvPicPr>
          <p:cNvPr id="214" name="Google Shape;214;p27"/>
          <p:cNvPicPr preferRelativeResize="0"/>
          <p:nvPr/>
        </p:nvPicPr>
        <p:blipFill rotWithShape="1">
          <a:blip r:embed="rId3">
            <a:alphaModFix/>
          </a:blip>
          <a:srcRect/>
          <a:stretch/>
        </p:blipFill>
        <p:spPr>
          <a:xfrm>
            <a:off x="1266825" y="3886200"/>
            <a:ext cx="6643687" cy="2209800"/>
          </a:xfrm>
          <a:prstGeom prst="rect">
            <a:avLst/>
          </a:prstGeom>
          <a:noFill/>
          <a:ln>
            <a:noFill/>
          </a:ln>
        </p:spPr>
      </p:pic>
      <p:pic>
        <p:nvPicPr>
          <p:cNvPr id="215" name="Google Shape;215;p27"/>
          <p:cNvPicPr preferRelativeResize="0"/>
          <p:nvPr/>
        </p:nvPicPr>
        <p:blipFill rotWithShape="1">
          <a:blip r:embed="rId4">
            <a:alphaModFix/>
          </a:blip>
          <a:srcRect/>
          <a:stretch/>
        </p:blipFill>
        <p:spPr>
          <a:xfrm>
            <a:off x="2005012" y="6116637"/>
            <a:ext cx="5876925"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6.7 Voltage Sources in Parallel</a:t>
            </a:r>
            <a:endParaRPr/>
          </a:p>
        </p:txBody>
      </p:sp>
      <p:sp>
        <p:nvSpPr>
          <p:cNvPr id="221" name="Google Shape;221;p28"/>
          <p:cNvSpPr txBox="1">
            <a:spLocks noGrp="1"/>
          </p:cNvSpPr>
          <p:nvPr>
            <p:ph type="body" idx="1"/>
          </p:nvPr>
        </p:nvSpPr>
        <p:spPr>
          <a:xfrm>
            <a:off x="457200" y="1752600"/>
            <a:ext cx="8229600" cy="4267200"/>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If for some reason two batteries of </a:t>
            </a:r>
            <a:r>
              <a:rPr lang="en-US" sz="2000" b="1" i="0" u="none">
                <a:solidFill>
                  <a:schemeClr val="lt1"/>
                </a:solidFill>
                <a:latin typeface="Cambria"/>
                <a:ea typeface="Cambria"/>
                <a:cs typeface="Cambria"/>
                <a:sym typeface="Cambria"/>
              </a:rPr>
              <a:t>different</a:t>
            </a:r>
            <a:r>
              <a:rPr lang="en-US" sz="2000" b="0" i="0" u="none">
                <a:solidFill>
                  <a:schemeClr val="lt1"/>
                </a:solidFill>
                <a:latin typeface="Cambria"/>
                <a:ea typeface="Cambria"/>
                <a:cs typeface="Cambria"/>
                <a:sym typeface="Cambria"/>
              </a:rPr>
              <a:t> voltages are placed in parallel, both will become </a:t>
            </a:r>
            <a:r>
              <a:rPr lang="en-US" sz="2000" b="1" i="0" u="none">
                <a:solidFill>
                  <a:schemeClr val="lt1"/>
                </a:solidFill>
                <a:latin typeface="Cambria"/>
                <a:ea typeface="Cambria"/>
                <a:cs typeface="Cambria"/>
                <a:sym typeface="Cambria"/>
              </a:rPr>
              <a:t>ineffective</a:t>
            </a:r>
            <a:r>
              <a:rPr lang="en-US" sz="2000" b="0" i="0" u="none">
                <a:solidFill>
                  <a:schemeClr val="lt1"/>
                </a:solidFill>
                <a:latin typeface="Cambria"/>
                <a:ea typeface="Cambria"/>
                <a:cs typeface="Cambria"/>
                <a:sym typeface="Cambria"/>
              </a:rPr>
              <a:t> or </a:t>
            </a:r>
            <a:r>
              <a:rPr lang="en-US" sz="2000" b="1" i="0" u="none">
                <a:solidFill>
                  <a:schemeClr val="lt1"/>
                </a:solidFill>
                <a:latin typeface="Cambria"/>
                <a:ea typeface="Cambria"/>
                <a:cs typeface="Cambria"/>
                <a:sym typeface="Cambria"/>
              </a:rPr>
              <a:t>damaged</a:t>
            </a:r>
            <a:r>
              <a:rPr lang="en-US" sz="2000" b="0" i="0" u="none">
                <a:solidFill>
                  <a:schemeClr val="lt1"/>
                </a:solidFill>
                <a:latin typeface="Cambria"/>
                <a:ea typeface="Cambria"/>
                <a:cs typeface="Cambria"/>
                <a:sym typeface="Cambria"/>
              </a:rPr>
              <a:t> because the battery with the larger voltage rapidly discharges through the battery with the smaller terminal voltage. </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It makes no sense to talk about placing an ideal 12 V battery in parallel with a 6 V battery, because Kirchhoff’s voltage law would be violated. </a:t>
            </a:r>
            <a:endParaRPr/>
          </a:p>
        </p:txBody>
      </p:sp>
      <p:sp>
        <p:nvSpPr>
          <p:cNvPr id="222" name="Google Shape;222;p28"/>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23" name="Google Shape;223;p28"/>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123825" y="0"/>
            <a:ext cx="7467600" cy="6858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200"/>
              <a:buFont typeface="Cambria"/>
              <a:buNone/>
            </a:pPr>
            <a:r>
              <a:rPr lang="en-US" sz="3200" b="0" i="0" u="none">
                <a:solidFill>
                  <a:schemeClr val="lt1"/>
                </a:solidFill>
                <a:latin typeface="Cambria"/>
                <a:ea typeface="Cambria"/>
                <a:cs typeface="Cambria"/>
                <a:sym typeface="Cambria"/>
              </a:rPr>
              <a:t>6.8 Open and Short Circuits</a:t>
            </a:r>
            <a:endParaRPr/>
          </a:p>
        </p:txBody>
      </p:sp>
      <p:sp>
        <p:nvSpPr>
          <p:cNvPr id="229" name="Google Shape;229;p29"/>
          <p:cNvSpPr txBox="1">
            <a:spLocks noGrp="1"/>
          </p:cNvSpPr>
          <p:nvPr>
            <p:ph type="body" idx="1"/>
          </p:nvPr>
        </p:nvSpPr>
        <p:spPr>
          <a:xfrm>
            <a:off x="457200" y="990600"/>
            <a:ext cx="8534400" cy="51355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An </a:t>
            </a:r>
            <a:r>
              <a:rPr lang="en-US" sz="2000" b="1" i="0" u="none">
                <a:solidFill>
                  <a:schemeClr val="lt1"/>
                </a:solidFill>
                <a:latin typeface="Cambria"/>
                <a:ea typeface="Cambria"/>
                <a:cs typeface="Cambria"/>
                <a:sym typeface="Cambria"/>
              </a:rPr>
              <a:t>open circuit is two isolated terminals not connected by an element </a:t>
            </a:r>
            <a:r>
              <a:rPr lang="en-US" sz="2000" b="0" i="0" u="none">
                <a:solidFill>
                  <a:schemeClr val="lt1"/>
                </a:solidFill>
                <a:latin typeface="Cambria"/>
                <a:ea typeface="Cambria"/>
                <a:cs typeface="Cambria"/>
                <a:sym typeface="Cambria"/>
              </a:rPr>
              <a:t>of any kind, as shown in Fig. 6.49(a).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Since a path for conduction does not exist, the </a:t>
            </a:r>
            <a:r>
              <a:rPr lang="en-US" sz="2000" b="1" i="0" u="none">
                <a:solidFill>
                  <a:schemeClr val="lt1"/>
                </a:solidFill>
                <a:latin typeface="Cambria"/>
                <a:ea typeface="Cambria"/>
                <a:cs typeface="Cambria"/>
                <a:sym typeface="Cambria"/>
              </a:rPr>
              <a:t>current</a:t>
            </a:r>
            <a:r>
              <a:rPr lang="en-US" sz="2000" b="0" i="0" u="none">
                <a:solidFill>
                  <a:schemeClr val="lt1"/>
                </a:solidFill>
                <a:latin typeface="Cambria"/>
                <a:ea typeface="Cambria"/>
                <a:cs typeface="Cambria"/>
                <a:sym typeface="Cambria"/>
              </a:rPr>
              <a:t> associated with an open circuit must always be </a:t>
            </a:r>
            <a:r>
              <a:rPr lang="en-US" sz="2000" b="1" i="0" u="none">
                <a:solidFill>
                  <a:schemeClr val="lt1"/>
                </a:solidFill>
                <a:latin typeface="Cambria"/>
                <a:ea typeface="Cambria"/>
                <a:cs typeface="Cambria"/>
                <a:sym typeface="Cambria"/>
              </a:rPr>
              <a:t>zero</a:t>
            </a:r>
            <a:r>
              <a:rPr lang="en-US" sz="2000" b="0" i="0" u="none">
                <a:solidFill>
                  <a:schemeClr val="lt1"/>
                </a:solidFill>
                <a:latin typeface="Cambria"/>
                <a:ea typeface="Cambria"/>
                <a:cs typeface="Cambria"/>
                <a:sym typeface="Cambria"/>
              </a:rPr>
              <a:t>.</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An open circuit can have a potential difference (voltage) across its terminals, but the current is always zero amperes.</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In Fig. 6.49(b), an open circuit exists between terminals </a:t>
            </a:r>
            <a:r>
              <a:rPr lang="en-US" sz="2000" b="0" i="1" u="none">
                <a:solidFill>
                  <a:schemeClr val="lt1"/>
                </a:solidFill>
                <a:latin typeface="Cambria"/>
                <a:ea typeface="Cambria"/>
                <a:cs typeface="Cambria"/>
                <a:sym typeface="Cambria"/>
              </a:rPr>
              <a:t>a </a:t>
            </a:r>
            <a:r>
              <a:rPr lang="en-US" sz="2000" b="0" i="0" u="none">
                <a:solidFill>
                  <a:schemeClr val="lt1"/>
                </a:solidFill>
                <a:latin typeface="Cambria"/>
                <a:ea typeface="Cambria"/>
                <a:cs typeface="Cambria"/>
                <a:sym typeface="Cambria"/>
              </a:rPr>
              <a:t>and</a:t>
            </a:r>
            <a:r>
              <a:rPr lang="en-US" sz="2000" b="0" i="1" u="none">
                <a:solidFill>
                  <a:schemeClr val="lt1"/>
                </a:solidFill>
                <a:latin typeface="Cambria"/>
                <a:ea typeface="Cambria"/>
                <a:cs typeface="Cambria"/>
                <a:sym typeface="Cambria"/>
              </a:rPr>
              <a:t> b. </a:t>
            </a:r>
            <a:r>
              <a:rPr lang="en-US" sz="2000" b="0" i="0" u="none">
                <a:solidFill>
                  <a:schemeClr val="lt1"/>
                </a:solidFill>
                <a:latin typeface="Cambria"/>
                <a:ea typeface="Cambria"/>
                <a:cs typeface="Cambria"/>
                <a:sym typeface="Cambria"/>
              </a:rPr>
              <a:t>The</a:t>
            </a:r>
            <a:r>
              <a:rPr lang="en-US" sz="2000" b="0" i="1" u="none">
                <a:solidFill>
                  <a:schemeClr val="lt1"/>
                </a:solidFill>
                <a:latin typeface="Cambria"/>
                <a:ea typeface="Cambria"/>
                <a:cs typeface="Cambria"/>
                <a:sym typeface="Cambria"/>
              </a:rPr>
              <a:t> </a:t>
            </a:r>
            <a:r>
              <a:rPr lang="en-US" sz="2000" b="0" i="0" u="none">
                <a:solidFill>
                  <a:schemeClr val="lt1"/>
                </a:solidFill>
                <a:latin typeface="Cambria"/>
                <a:ea typeface="Cambria"/>
                <a:cs typeface="Cambria"/>
                <a:sym typeface="Cambria"/>
              </a:rPr>
              <a:t>voltage across the open-circuit terminals is the supply voltage, but the current is zero due to the absence of a complete circuit.</a:t>
            </a:r>
            <a:endParaRPr/>
          </a:p>
          <a:p>
            <a:pPr marL="419100" marR="0" lvl="0" indent="-280987" algn="just" rtl="0">
              <a:lnSpc>
                <a:spcPct val="100000"/>
              </a:lnSpc>
              <a:spcBef>
                <a:spcPts val="400"/>
              </a:spcBef>
              <a:spcAft>
                <a:spcPts val="0"/>
              </a:spcAft>
              <a:buClr>
                <a:schemeClr val="accent1"/>
              </a:buClr>
              <a:buSzPts val="1600"/>
              <a:buFont typeface="Noto Sans Symbols"/>
              <a:buNone/>
            </a:pPr>
            <a:endParaRPr sz="2000" b="0" i="0" u="none">
              <a:solidFill>
                <a:srgbClr val="FF0000"/>
              </a:solidFill>
              <a:latin typeface="Cambria"/>
              <a:ea typeface="Cambria"/>
              <a:cs typeface="Cambria"/>
              <a:sym typeface="Cambria"/>
            </a:endParaRPr>
          </a:p>
          <a:p>
            <a:pPr marL="419100" marR="0" lvl="0" indent="-280987" algn="just"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230" name="Google Shape;230;p29"/>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31" name="Google Shape;231;p29"/>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12</a:t>
            </a:fld>
            <a:endParaRPr/>
          </a:p>
        </p:txBody>
      </p:sp>
      <p:pic>
        <p:nvPicPr>
          <p:cNvPr id="232" name="Google Shape;232;p29"/>
          <p:cNvPicPr preferRelativeResize="0"/>
          <p:nvPr/>
        </p:nvPicPr>
        <p:blipFill rotWithShape="1">
          <a:blip r:embed="rId3">
            <a:alphaModFix/>
          </a:blip>
          <a:srcRect/>
          <a:stretch/>
        </p:blipFill>
        <p:spPr>
          <a:xfrm>
            <a:off x="928687" y="4467225"/>
            <a:ext cx="2571750" cy="1447800"/>
          </a:xfrm>
          <a:prstGeom prst="rect">
            <a:avLst/>
          </a:prstGeom>
          <a:noFill/>
          <a:ln>
            <a:noFill/>
          </a:ln>
        </p:spPr>
      </p:pic>
      <p:pic>
        <p:nvPicPr>
          <p:cNvPr id="233" name="Google Shape;233;p29"/>
          <p:cNvPicPr preferRelativeResize="0"/>
          <p:nvPr/>
        </p:nvPicPr>
        <p:blipFill rotWithShape="1">
          <a:blip r:embed="rId4">
            <a:alphaModFix/>
          </a:blip>
          <a:srcRect/>
          <a:stretch/>
        </p:blipFill>
        <p:spPr>
          <a:xfrm>
            <a:off x="4481512" y="4151312"/>
            <a:ext cx="3457575" cy="23241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457200" y="274637"/>
            <a:ext cx="7467600" cy="838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6.8 Short Circuit</a:t>
            </a:r>
            <a:endParaRPr/>
          </a:p>
        </p:txBody>
      </p:sp>
      <p:sp>
        <p:nvSpPr>
          <p:cNvPr id="239" name="Google Shape;239;p30"/>
          <p:cNvSpPr txBox="1">
            <a:spLocks noGrp="1"/>
          </p:cNvSpPr>
          <p:nvPr>
            <p:ph type="body" idx="1"/>
          </p:nvPr>
        </p:nvSpPr>
        <p:spPr>
          <a:xfrm>
            <a:off x="457200" y="1371600"/>
            <a:ext cx="8305800" cy="47545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 </a:t>
            </a:r>
            <a:r>
              <a:rPr lang="en-US" sz="2000" b="1" i="0" u="none">
                <a:solidFill>
                  <a:schemeClr val="lt1"/>
                </a:solidFill>
                <a:latin typeface="Cambria"/>
                <a:ea typeface="Cambria"/>
                <a:cs typeface="Cambria"/>
                <a:sym typeface="Cambria"/>
              </a:rPr>
              <a:t>short circuit is a very low resistance, direct connection between </a:t>
            </a:r>
            <a:r>
              <a:rPr lang="en-US" sz="2000" b="0" i="0" u="none">
                <a:solidFill>
                  <a:schemeClr val="lt1"/>
                </a:solidFill>
                <a:latin typeface="Cambria"/>
                <a:ea typeface="Cambria"/>
                <a:cs typeface="Cambria"/>
                <a:sym typeface="Cambria"/>
              </a:rPr>
              <a:t>two terminals of a network, as shown in Fig. 6.51. </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a:t>
            </a:r>
            <a:r>
              <a:rPr lang="en-US" sz="2000" b="1" i="0" u="none">
                <a:solidFill>
                  <a:schemeClr val="lt1"/>
                </a:solidFill>
                <a:latin typeface="Cambria"/>
                <a:ea typeface="Cambria"/>
                <a:cs typeface="Cambria"/>
                <a:sym typeface="Cambria"/>
              </a:rPr>
              <a:t>current</a:t>
            </a:r>
            <a:r>
              <a:rPr lang="en-US" sz="2000" b="0" i="0" u="none">
                <a:solidFill>
                  <a:schemeClr val="lt1"/>
                </a:solidFill>
                <a:latin typeface="Cambria"/>
                <a:ea typeface="Cambria"/>
                <a:cs typeface="Cambria"/>
                <a:sym typeface="Cambria"/>
              </a:rPr>
              <a:t> through the short circuit can be </a:t>
            </a:r>
            <a:r>
              <a:rPr lang="en-US" sz="2000" b="1" i="0" u="none">
                <a:solidFill>
                  <a:schemeClr val="lt1"/>
                </a:solidFill>
                <a:latin typeface="Cambria"/>
                <a:ea typeface="Cambria"/>
                <a:cs typeface="Cambria"/>
                <a:sym typeface="Cambria"/>
              </a:rPr>
              <a:t>any value</a:t>
            </a:r>
            <a:r>
              <a:rPr lang="en-US" sz="2000" b="0" i="0" u="none">
                <a:solidFill>
                  <a:schemeClr val="lt1"/>
                </a:solidFill>
                <a:latin typeface="Cambria"/>
                <a:ea typeface="Cambria"/>
                <a:cs typeface="Cambria"/>
                <a:sym typeface="Cambria"/>
              </a:rPr>
              <a:t>, as determined by the system it is connected to, but the </a:t>
            </a:r>
            <a:r>
              <a:rPr lang="en-US" sz="2000" b="1" i="0" u="none">
                <a:solidFill>
                  <a:schemeClr val="lt1"/>
                </a:solidFill>
                <a:latin typeface="Cambria"/>
                <a:ea typeface="Cambria"/>
                <a:cs typeface="Cambria"/>
                <a:sym typeface="Cambria"/>
              </a:rPr>
              <a:t>voltage</a:t>
            </a:r>
            <a:r>
              <a:rPr lang="en-US" sz="2000" b="0" i="0" u="none">
                <a:solidFill>
                  <a:schemeClr val="lt1"/>
                </a:solidFill>
                <a:latin typeface="Cambria"/>
                <a:ea typeface="Cambria"/>
                <a:cs typeface="Cambria"/>
                <a:sym typeface="Cambria"/>
              </a:rPr>
              <a:t> across the short circuit is always </a:t>
            </a:r>
            <a:r>
              <a:rPr lang="en-US" sz="2000" b="1" i="0" u="none">
                <a:solidFill>
                  <a:schemeClr val="lt1"/>
                </a:solidFill>
                <a:latin typeface="Cambria"/>
                <a:ea typeface="Cambria"/>
                <a:cs typeface="Cambria"/>
                <a:sym typeface="Cambria"/>
              </a:rPr>
              <a:t>zero</a:t>
            </a:r>
            <a:r>
              <a:rPr lang="en-US" sz="2000" b="0" i="0" u="none">
                <a:solidFill>
                  <a:schemeClr val="lt1"/>
                </a:solidFill>
                <a:latin typeface="Cambria"/>
                <a:ea typeface="Cambria"/>
                <a:cs typeface="Cambria"/>
                <a:sym typeface="Cambria"/>
              </a:rPr>
              <a:t> volts because the resistance of the short circuit is assumed to be essentially zero ohms and </a:t>
            </a:r>
            <a:r>
              <a:rPr lang="en-US" sz="2000" b="0" i="1" u="none">
                <a:solidFill>
                  <a:schemeClr val="lt1"/>
                </a:solidFill>
                <a:latin typeface="Cambria"/>
                <a:ea typeface="Cambria"/>
                <a:cs typeface="Cambria"/>
                <a:sym typeface="Cambria"/>
              </a:rPr>
              <a:t>V = IR = I(0 ) Ω = 0 V.</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In summary, a short circuit can carry a current of a level determined by the external circuit, but the potential difference (voltage) across its terminals is always zero volts.</a:t>
            </a:r>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240" name="Google Shape;240;p30"/>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41" name="Google Shape;241;p30"/>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13</a:t>
            </a:fld>
            <a:endParaRPr/>
          </a:p>
        </p:txBody>
      </p:sp>
      <p:pic>
        <p:nvPicPr>
          <p:cNvPr id="242" name="Google Shape;242;p30"/>
          <p:cNvPicPr preferRelativeResize="0"/>
          <p:nvPr/>
        </p:nvPicPr>
        <p:blipFill rotWithShape="1">
          <a:blip r:embed="rId3">
            <a:alphaModFix/>
          </a:blip>
          <a:srcRect/>
          <a:stretch/>
        </p:blipFill>
        <p:spPr>
          <a:xfrm>
            <a:off x="4343400" y="4114800"/>
            <a:ext cx="3352800" cy="222567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6.8 Open and Short Circuit</a:t>
            </a:r>
            <a:endParaRPr/>
          </a:p>
        </p:txBody>
      </p:sp>
      <p:sp>
        <p:nvSpPr>
          <p:cNvPr id="248" name="Google Shape;248;p31"/>
          <p:cNvSpPr txBox="1">
            <a:spLocks noGrp="1"/>
          </p:cNvSpPr>
          <p:nvPr>
            <p:ph type="body" idx="1"/>
          </p:nvPr>
        </p:nvSpPr>
        <p:spPr>
          <a:xfrm>
            <a:off x="457200" y="1600200"/>
            <a:ext cx="8077200" cy="4525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terminology </a:t>
            </a:r>
            <a:r>
              <a:rPr lang="en-US" sz="2000" b="0" i="1" u="none">
                <a:solidFill>
                  <a:schemeClr val="lt1"/>
                </a:solidFill>
                <a:latin typeface="Cambria"/>
                <a:ea typeface="Cambria"/>
                <a:cs typeface="Cambria"/>
                <a:sym typeface="Cambria"/>
              </a:rPr>
              <a:t>short circuit </a:t>
            </a:r>
            <a:r>
              <a:rPr lang="en-US" sz="2000" b="0" i="0" u="none">
                <a:solidFill>
                  <a:schemeClr val="lt1"/>
                </a:solidFill>
                <a:latin typeface="Cambria"/>
                <a:ea typeface="Cambria"/>
                <a:cs typeface="Cambria"/>
                <a:sym typeface="Cambria"/>
              </a:rPr>
              <a:t>or</a:t>
            </a:r>
            <a:r>
              <a:rPr lang="en-US" sz="2000" b="0" i="1" u="none">
                <a:solidFill>
                  <a:schemeClr val="lt1"/>
                </a:solidFill>
                <a:latin typeface="Cambria"/>
                <a:ea typeface="Cambria"/>
                <a:cs typeface="Cambria"/>
                <a:sym typeface="Cambria"/>
              </a:rPr>
              <a:t> open circuit </a:t>
            </a:r>
            <a:r>
              <a:rPr lang="en-US" sz="2000" b="0" i="0" u="none">
                <a:solidFill>
                  <a:schemeClr val="lt1"/>
                </a:solidFill>
                <a:latin typeface="Cambria"/>
                <a:ea typeface="Cambria"/>
                <a:cs typeface="Cambria"/>
                <a:sym typeface="Cambria"/>
              </a:rPr>
              <a:t>is usually</a:t>
            </a:r>
            <a:r>
              <a:rPr lang="en-US" sz="2000" b="0" i="1" u="none">
                <a:solidFill>
                  <a:schemeClr val="lt1"/>
                </a:solidFill>
                <a:latin typeface="Cambria"/>
                <a:ea typeface="Cambria"/>
                <a:cs typeface="Cambria"/>
                <a:sym typeface="Cambria"/>
              </a:rPr>
              <a:t> </a:t>
            </a:r>
            <a:r>
              <a:rPr lang="en-US" sz="2000" b="0" i="0" u="none">
                <a:solidFill>
                  <a:schemeClr val="lt1"/>
                </a:solidFill>
                <a:latin typeface="Cambria"/>
                <a:ea typeface="Cambria"/>
                <a:cs typeface="Cambria"/>
                <a:sym typeface="Cambria"/>
              </a:rPr>
              <a:t>associated with dire situations such as power loss, smoke, or fire.</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However, in network analysis, both can play an integral role in determining specific parameters about a system.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Most often, however, if a short-circuit condition is to be established, it is accomplished with a </a:t>
            </a:r>
            <a:r>
              <a:rPr lang="en-US" sz="2000" b="0" i="1" u="none">
                <a:solidFill>
                  <a:schemeClr val="lt1"/>
                </a:solidFill>
                <a:latin typeface="Cambria"/>
                <a:ea typeface="Cambria"/>
                <a:cs typeface="Cambria"/>
                <a:sym typeface="Cambria"/>
              </a:rPr>
              <a:t>jumper—</a:t>
            </a:r>
            <a:r>
              <a:rPr lang="en-US" sz="2000" b="0" i="0" u="none">
                <a:solidFill>
                  <a:schemeClr val="lt1"/>
                </a:solidFill>
                <a:latin typeface="Cambria"/>
                <a:ea typeface="Cambria"/>
                <a:cs typeface="Cambria"/>
                <a:sym typeface="Cambria"/>
              </a:rPr>
              <a:t>a lead of negligible resistance to be connected between the points of interest.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Establishing an open circuit just requires making sure that the terminals of interest are isolated from each other.</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Examples: 6.25, 6.26, 6.27, 6.28</a:t>
            </a:r>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249" name="Google Shape;249;p31"/>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50" name="Google Shape;250;p31"/>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256" name="Google Shape;256;p32"/>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257" name="Google Shape;257;p32"/>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258" name="Google Shape;258;p32"/>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15</a:t>
            </a:fld>
            <a:endParaRPr/>
          </a:p>
        </p:txBody>
      </p:sp>
      <p:pic>
        <p:nvPicPr>
          <p:cNvPr id="259" name="Google Shape;259;p32"/>
          <p:cNvPicPr preferRelativeResize="0"/>
          <p:nvPr/>
        </p:nvPicPr>
        <p:blipFill rotWithShape="1">
          <a:blip r:embed="rId3">
            <a:alphaModFix/>
          </a:blip>
          <a:srcRect/>
          <a:stretch/>
        </p:blipFill>
        <p:spPr>
          <a:xfrm>
            <a:off x="-46037" y="228600"/>
            <a:ext cx="7461250" cy="762000"/>
          </a:xfrm>
          <a:prstGeom prst="rect">
            <a:avLst/>
          </a:prstGeom>
          <a:noFill/>
          <a:ln>
            <a:noFill/>
          </a:ln>
        </p:spPr>
      </p:pic>
      <p:pic>
        <p:nvPicPr>
          <p:cNvPr id="260" name="Google Shape;260;p32"/>
          <p:cNvPicPr preferRelativeResize="0"/>
          <p:nvPr/>
        </p:nvPicPr>
        <p:blipFill rotWithShape="1">
          <a:blip r:embed="rId4">
            <a:alphaModFix/>
          </a:blip>
          <a:srcRect/>
          <a:stretch/>
        </p:blipFill>
        <p:spPr>
          <a:xfrm>
            <a:off x="6110287" y="1447800"/>
            <a:ext cx="3033712" cy="2305050"/>
          </a:xfrm>
          <a:prstGeom prst="rect">
            <a:avLst/>
          </a:prstGeom>
          <a:noFill/>
          <a:ln>
            <a:noFill/>
          </a:ln>
        </p:spPr>
      </p:pic>
      <p:pic>
        <p:nvPicPr>
          <p:cNvPr id="261" name="Google Shape;261;p32"/>
          <p:cNvPicPr preferRelativeResize="0"/>
          <p:nvPr/>
        </p:nvPicPr>
        <p:blipFill rotWithShape="1">
          <a:blip r:embed="rId5">
            <a:alphaModFix/>
          </a:blip>
          <a:srcRect/>
          <a:stretch/>
        </p:blipFill>
        <p:spPr>
          <a:xfrm>
            <a:off x="-33337" y="1447800"/>
            <a:ext cx="6143625" cy="3657600"/>
          </a:xfrm>
          <a:prstGeom prst="rect">
            <a:avLst/>
          </a:prstGeom>
          <a:noFill/>
          <a:ln>
            <a:noFill/>
          </a:ln>
        </p:spPr>
      </p:pic>
      <p:pic>
        <p:nvPicPr>
          <p:cNvPr id="262" name="Google Shape;262;p32"/>
          <p:cNvPicPr preferRelativeResize="0"/>
          <p:nvPr/>
        </p:nvPicPr>
        <p:blipFill rotWithShape="1">
          <a:blip r:embed="rId6">
            <a:alphaModFix/>
          </a:blip>
          <a:srcRect/>
          <a:stretch/>
        </p:blipFill>
        <p:spPr>
          <a:xfrm>
            <a:off x="5624512" y="4248150"/>
            <a:ext cx="3214687" cy="17145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3"/>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268" name="Google Shape;268;p33"/>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269" name="Google Shape;269;p33"/>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270" name="Google Shape;270;p33"/>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16</a:t>
            </a:fld>
            <a:endParaRPr/>
          </a:p>
        </p:txBody>
      </p:sp>
      <p:pic>
        <p:nvPicPr>
          <p:cNvPr id="271" name="Google Shape;271;p33"/>
          <p:cNvPicPr preferRelativeResize="0"/>
          <p:nvPr/>
        </p:nvPicPr>
        <p:blipFill rotWithShape="1">
          <a:blip r:embed="rId3">
            <a:alphaModFix/>
          </a:blip>
          <a:srcRect/>
          <a:stretch/>
        </p:blipFill>
        <p:spPr>
          <a:xfrm>
            <a:off x="5006975" y="261937"/>
            <a:ext cx="3810000" cy="2481262"/>
          </a:xfrm>
          <a:prstGeom prst="rect">
            <a:avLst/>
          </a:prstGeom>
          <a:noFill/>
          <a:ln>
            <a:noFill/>
          </a:ln>
        </p:spPr>
      </p:pic>
      <p:pic>
        <p:nvPicPr>
          <p:cNvPr id="272" name="Google Shape;272;p33"/>
          <p:cNvPicPr preferRelativeResize="0"/>
          <p:nvPr/>
        </p:nvPicPr>
        <p:blipFill rotWithShape="1">
          <a:blip r:embed="rId4">
            <a:alphaModFix/>
          </a:blip>
          <a:srcRect/>
          <a:stretch/>
        </p:blipFill>
        <p:spPr>
          <a:xfrm>
            <a:off x="914400" y="261937"/>
            <a:ext cx="3810000" cy="2595562"/>
          </a:xfrm>
          <a:prstGeom prst="rect">
            <a:avLst/>
          </a:prstGeom>
          <a:noFill/>
          <a:ln>
            <a:noFill/>
          </a:ln>
        </p:spPr>
      </p:pic>
      <p:pic>
        <p:nvPicPr>
          <p:cNvPr id="273" name="Google Shape;273;p33"/>
          <p:cNvPicPr preferRelativeResize="0"/>
          <p:nvPr/>
        </p:nvPicPr>
        <p:blipFill rotWithShape="1">
          <a:blip r:embed="rId5">
            <a:alphaModFix/>
          </a:blip>
          <a:srcRect/>
          <a:stretch/>
        </p:blipFill>
        <p:spPr>
          <a:xfrm>
            <a:off x="1143000" y="3124200"/>
            <a:ext cx="7477125" cy="342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6.9 Voltmeter Loading Effects</a:t>
            </a:r>
            <a:endParaRPr/>
          </a:p>
        </p:txBody>
      </p:sp>
      <p:sp>
        <p:nvSpPr>
          <p:cNvPr id="279" name="Google Shape;279;p34"/>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1" i="0" u="none">
                <a:solidFill>
                  <a:schemeClr val="lt1"/>
                </a:solidFill>
                <a:latin typeface="Cambria"/>
                <a:ea typeface="Cambria"/>
                <a:cs typeface="Cambria"/>
                <a:sym typeface="Cambria"/>
              </a:rPr>
              <a:t>Self study</a:t>
            </a:r>
            <a:endParaRPr/>
          </a:p>
        </p:txBody>
      </p:sp>
      <p:sp>
        <p:nvSpPr>
          <p:cNvPr id="280" name="Google Shape;280;p34"/>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81" name="Google Shape;281;p34"/>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6.10 Duality Principle</a:t>
            </a:r>
            <a:endParaRPr/>
          </a:p>
        </p:txBody>
      </p:sp>
      <p:sp>
        <p:nvSpPr>
          <p:cNvPr id="287" name="Google Shape;287;p35"/>
          <p:cNvSpPr txBox="1">
            <a:spLocks noGrp="1"/>
          </p:cNvSpPr>
          <p:nvPr>
            <p:ph type="body" idx="1"/>
          </p:nvPr>
        </p:nvSpPr>
        <p:spPr>
          <a:xfrm>
            <a:off x="533400" y="1752600"/>
            <a:ext cx="8153400" cy="4267200"/>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equations for the series and parallel configurations have a number of similarities. In fact, the equations for one can often be obtained directly from the other by simply applying the </a:t>
            </a:r>
            <a:r>
              <a:rPr lang="en-US" sz="2000" b="1" i="0" u="none">
                <a:solidFill>
                  <a:schemeClr val="lt1"/>
                </a:solidFill>
                <a:latin typeface="Cambria"/>
                <a:ea typeface="Cambria"/>
                <a:cs typeface="Cambria"/>
                <a:sym typeface="Cambria"/>
              </a:rPr>
              <a:t>duality</a:t>
            </a:r>
            <a:r>
              <a:rPr lang="en-US" sz="2000" b="0" i="0" u="none">
                <a:solidFill>
                  <a:schemeClr val="lt1"/>
                </a:solidFill>
                <a:latin typeface="Cambria"/>
                <a:ea typeface="Cambria"/>
                <a:cs typeface="Cambria"/>
                <a:sym typeface="Cambria"/>
              </a:rPr>
              <a:t> principle.</a:t>
            </a:r>
            <a:r>
              <a:rPr lang="en-US" sz="2000" b="1" i="0" u="none">
                <a:solidFill>
                  <a:schemeClr val="lt1"/>
                </a:solidFill>
                <a:latin typeface="Cambria"/>
                <a:ea typeface="Cambria"/>
                <a:cs typeface="Cambria"/>
                <a:sym typeface="Cambria"/>
              </a:rPr>
              <a:t>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Duality between equations means that the format for an equation can be applied to two different situations by just changing the variable of interest.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For instance, the equation for the total resistance of a series circuit is the sum of the resistances. By changing the resistance parameters to conductance parameters, you can obtain the equation for the total conductance of a parallel network—an </a:t>
            </a:r>
            <a:r>
              <a:rPr lang="en-US" sz="2000" b="1" i="0" u="none">
                <a:solidFill>
                  <a:schemeClr val="lt1"/>
                </a:solidFill>
                <a:latin typeface="Cambria"/>
                <a:ea typeface="Cambria"/>
                <a:cs typeface="Cambria"/>
                <a:sym typeface="Cambria"/>
              </a:rPr>
              <a:t>easy way</a:t>
            </a:r>
            <a:r>
              <a:rPr lang="en-US" sz="2000" b="0" i="0" u="none">
                <a:solidFill>
                  <a:schemeClr val="lt1"/>
                </a:solidFill>
                <a:latin typeface="Cambria"/>
                <a:ea typeface="Cambria"/>
                <a:cs typeface="Cambria"/>
                <a:sym typeface="Cambria"/>
              </a:rPr>
              <a:t> to remember the two equations. </a:t>
            </a:r>
            <a:endParaRPr/>
          </a:p>
        </p:txBody>
      </p:sp>
      <p:sp>
        <p:nvSpPr>
          <p:cNvPr id="288" name="Google Shape;288;p35"/>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89" name="Google Shape;289;p35"/>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6.10 Duality Principle</a:t>
            </a:r>
            <a:endParaRPr/>
          </a:p>
        </p:txBody>
      </p:sp>
      <p:sp>
        <p:nvSpPr>
          <p:cNvPr id="295" name="Google Shape;295;p36"/>
          <p:cNvSpPr txBox="1">
            <a:spLocks noGrp="1"/>
          </p:cNvSpPr>
          <p:nvPr>
            <p:ph type="body" idx="1"/>
          </p:nvPr>
        </p:nvSpPr>
        <p:spPr>
          <a:xfrm>
            <a:off x="533400" y="1752600"/>
            <a:ext cx="8153400" cy="4267200"/>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Similarly, by starting with the total conductance equation, you can easily write the total resistance equation for series circuits by replacing the conductance parameters by resistance parameters.</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Series and parallel networks share two important dual relationships: </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(1) between resistance of series circuits and conductance of parallel circuits and</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(2) between the voltage or current of a series circuit and the current or voltage, respectively, of a parallel circuit. </a:t>
            </a:r>
            <a:endParaRPr/>
          </a:p>
        </p:txBody>
      </p:sp>
      <p:sp>
        <p:nvSpPr>
          <p:cNvPr id="296" name="Google Shape;296;p36"/>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97" name="Google Shape;297;p36"/>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Clr>
                <a:schemeClr val="lt1"/>
              </a:buClr>
              <a:buSzPts val="4100"/>
              <a:buFont typeface="Cambria"/>
              <a:buNone/>
            </a:pPr>
            <a:r>
              <a:rPr lang="en-US" sz="4100" b="0" i="0" u="none">
                <a:solidFill>
                  <a:schemeClr val="lt1"/>
                </a:solidFill>
                <a:latin typeface="Cambria"/>
                <a:ea typeface="Cambria"/>
                <a:cs typeface="Cambria"/>
                <a:sym typeface="Cambria"/>
              </a:rPr>
              <a:t>6.6 Current Divider Rule (CDR)</a:t>
            </a:r>
            <a:endParaRPr/>
          </a:p>
        </p:txBody>
      </p:sp>
      <p:sp>
        <p:nvSpPr>
          <p:cNvPr id="135" name="Google Shape;135;p19"/>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strike="noStrike" cap="none">
                <a:solidFill>
                  <a:schemeClr val="lt1"/>
                </a:solidFill>
                <a:latin typeface="Cambria"/>
                <a:ea typeface="Cambria"/>
                <a:cs typeface="Cambria"/>
                <a:sym typeface="Cambria"/>
              </a:rPr>
              <a:t>For series circuits we have the powerful voltage divider rule (VDR) for finding the voltage across a resistor in a series circuit.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strike="noStrike" cap="none">
                <a:solidFill>
                  <a:schemeClr val="lt1"/>
                </a:solidFill>
                <a:latin typeface="Cambria"/>
                <a:ea typeface="Cambria"/>
                <a:cs typeface="Cambria"/>
                <a:sym typeface="Cambria"/>
              </a:rPr>
              <a:t>We now introduce the equally powerful </a:t>
            </a:r>
            <a:r>
              <a:rPr lang="en-US" sz="2000" b="1" i="0" u="none" strike="noStrike" cap="none">
                <a:solidFill>
                  <a:schemeClr val="lt1"/>
                </a:solidFill>
                <a:latin typeface="Cambria"/>
                <a:ea typeface="Cambria"/>
                <a:cs typeface="Cambria"/>
                <a:sym typeface="Cambria"/>
              </a:rPr>
              <a:t>current divider rule (CDR) </a:t>
            </a:r>
            <a:r>
              <a:rPr lang="en-US" sz="2000" b="0" i="0" u="none" strike="noStrike" cap="none">
                <a:solidFill>
                  <a:schemeClr val="lt1"/>
                </a:solidFill>
                <a:latin typeface="Cambria"/>
                <a:ea typeface="Cambria"/>
                <a:cs typeface="Cambria"/>
                <a:sym typeface="Cambria"/>
              </a:rPr>
              <a:t>for finding the</a:t>
            </a:r>
            <a:r>
              <a:rPr lang="en-US" sz="2000" b="1" i="0" u="none" strike="noStrike" cap="none">
                <a:solidFill>
                  <a:schemeClr val="lt1"/>
                </a:solidFill>
                <a:latin typeface="Cambria"/>
                <a:ea typeface="Cambria"/>
                <a:cs typeface="Cambria"/>
                <a:sym typeface="Cambria"/>
              </a:rPr>
              <a:t> current </a:t>
            </a:r>
            <a:r>
              <a:rPr lang="en-US" sz="2000" b="0" i="0" u="none" strike="noStrike" cap="none">
                <a:solidFill>
                  <a:schemeClr val="lt1"/>
                </a:solidFill>
                <a:latin typeface="Cambria"/>
                <a:ea typeface="Cambria"/>
                <a:cs typeface="Cambria"/>
                <a:sym typeface="Cambria"/>
              </a:rPr>
              <a:t>through a resistor in a parallel circuit.</a:t>
            </a:r>
            <a:endParaRPr/>
          </a:p>
          <a:p>
            <a:pPr marL="419100" marR="0" lvl="0" indent="-382587" algn="just" rtl="0">
              <a:lnSpc>
                <a:spcPct val="100000"/>
              </a:lnSpc>
              <a:spcBef>
                <a:spcPts val="400"/>
              </a:spcBef>
              <a:spcAft>
                <a:spcPts val="0"/>
              </a:spcAft>
              <a:buClr>
                <a:schemeClr val="accent1"/>
              </a:buClr>
              <a:buSzPts val="1600"/>
              <a:buFont typeface="Noto Sans Symbols"/>
              <a:buNone/>
            </a:pPr>
            <a:endParaRPr sz="2000" b="0" i="0" u="none" strike="noStrike" cap="none">
              <a:solidFill>
                <a:schemeClr val="lt1"/>
              </a:solidFill>
              <a:latin typeface="Cambria"/>
              <a:ea typeface="Cambria"/>
              <a:cs typeface="Cambria"/>
              <a:sym typeface="Cambria"/>
            </a:endParaRPr>
          </a:p>
          <a:p>
            <a:pPr marL="419100" marR="0" lvl="0" indent="-280987" algn="just" rtl="0">
              <a:lnSpc>
                <a:spcPct val="100000"/>
              </a:lnSpc>
              <a:spcBef>
                <a:spcPts val="400"/>
              </a:spcBef>
              <a:spcAft>
                <a:spcPts val="0"/>
              </a:spcAft>
              <a:buClr>
                <a:schemeClr val="accent1"/>
              </a:buClr>
              <a:buSzPts val="1600"/>
              <a:buFont typeface="Noto Sans Symbols"/>
              <a:buNone/>
            </a:pPr>
            <a:endParaRPr sz="2000" b="0" i="0" u="none" strike="noStrike" cap="none">
              <a:solidFill>
                <a:schemeClr val="lt1"/>
              </a:solidFill>
              <a:latin typeface="Cambria"/>
              <a:ea typeface="Cambria"/>
              <a:cs typeface="Cambria"/>
              <a:sym typeface="Cambria"/>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136" name="Google Shape;136;p19"/>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137" name="Google Shape;137;p19"/>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a:t>
            </a:fld>
            <a:endParaRPr/>
          </a:p>
        </p:txBody>
      </p:sp>
      <p:pic>
        <p:nvPicPr>
          <p:cNvPr id="138" name="Google Shape;138;p19"/>
          <p:cNvPicPr preferRelativeResize="0"/>
          <p:nvPr/>
        </p:nvPicPr>
        <p:blipFill rotWithShape="1">
          <a:blip r:embed="rId3">
            <a:alphaModFix/>
          </a:blip>
          <a:srcRect/>
          <a:stretch/>
        </p:blipFill>
        <p:spPr>
          <a:xfrm>
            <a:off x="2971800" y="3519487"/>
            <a:ext cx="2981325" cy="254317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7"/>
          <p:cNvSpPr txBox="1">
            <a:spLocks noGrp="1"/>
          </p:cNvSpPr>
          <p:nvPr>
            <p:ph type="title"/>
          </p:nvPr>
        </p:nvSpPr>
        <p:spPr>
          <a:xfrm>
            <a:off x="457200" y="274637"/>
            <a:ext cx="7467600" cy="563562"/>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200"/>
              <a:buFont typeface="Cambria"/>
              <a:buNone/>
            </a:pPr>
            <a:r>
              <a:rPr lang="en-US" sz="3200" b="0" i="0" u="none">
                <a:solidFill>
                  <a:schemeClr val="lt1"/>
                </a:solidFill>
                <a:latin typeface="Cambria"/>
                <a:ea typeface="Cambria"/>
                <a:cs typeface="Cambria"/>
                <a:sym typeface="Cambria"/>
              </a:rPr>
              <a:t>6.10 Summary Table</a:t>
            </a:r>
            <a:endParaRPr/>
          </a:p>
        </p:txBody>
      </p:sp>
      <p:sp>
        <p:nvSpPr>
          <p:cNvPr id="303" name="Google Shape;303;p37"/>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04" name="Google Shape;304;p37"/>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20</a:t>
            </a:fld>
            <a:endParaRPr/>
          </a:p>
        </p:txBody>
      </p:sp>
      <p:pic>
        <p:nvPicPr>
          <p:cNvPr id="305" name="Google Shape;305;p37"/>
          <p:cNvPicPr preferRelativeResize="0"/>
          <p:nvPr/>
        </p:nvPicPr>
        <p:blipFill rotWithShape="1">
          <a:blip r:embed="rId3">
            <a:alphaModFix/>
          </a:blip>
          <a:srcRect/>
          <a:stretch/>
        </p:blipFill>
        <p:spPr>
          <a:xfrm>
            <a:off x="123825" y="838200"/>
            <a:ext cx="8867775" cy="587692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8"/>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6.13 Applications</a:t>
            </a:r>
            <a:endParaRPr/>
          </a:p>
        </p:txBody>
      </p:sp>
      <p:sp>
        <p:nvSpPr>
          <p:cNvPr id="311" name="Google Shape;311;p38"/>
          <p:cNvSpPr txBox="1">
            <a:spLocks noGrp="1"/>
          </p:cNvSpPr>
          <p:nvPr>
            <p:ph type="body" idx="1"/>
          </p:nvPr>
        </p:nvSpPr>
        <p:spPr>
          <a:xfrm>
            <a:off x="533400" y="1752600"/>
            <a:ext cx="8153400" cy="4267200"/>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One of the most important advantages of the parallel configuration is that if one branch of the configuration should fail (open circuit), the remaining branches will still have full operating power.</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Another important advantage is that branches can be added at any time without affecting the behavior of those already in place.</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Some Common Applications are:</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1. Car System</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2. House Wiring </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3. Parallel Computer Bus Connections</a:t>
            </a:r>
            <a:endParaRPr/>
          </a:p>
        </p:txBody>
      </p:sp>
      <p:sp>
        <p:nvSpPr>
          <p:cNvPr id="312" name="Google Shape;312;p38"/>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13" name="Google Shape;313;p38"/>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9"/>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319" name="Google Shape;319;p39"/>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320" name="Google Shape;320;p39"/>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21" name="Google Shape;321;p39"/>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22</a:t>
            </a:fld>
            <a:endParaRPr/>
          </a:p>
        </p:txBody>
      </p:sp>
      <p:pic>
        <p:nvPicPr>
          <p:cNvPr id="322" name="Google Shape;322;p39"/>
          <p:cNvPicPr preferRelativeResize="0"/>
          <p:nvPr/>
        </p:nvPicPr>
        <p:blipFill rotWithShape="1">
          <a:blip r:embed="rId3">
            <a:alphaModFix/>
          </a:blip>
          <a:srcRect/>
          <a:stretch/>
        </p:blipFill>
        <p:spPr>
          <a:xfrm>
            <a:off x="0" y="152400"/>
            <a:ext cx="8077200" cy="695325"/>
          </a:xfrm>
          <a:prstGeom prst="rect">
            <a:avLst/>
          </a:prstGeom>
          <a:noFill/>
          <a:ln>
            <a:noFill/>
          </a:ln>
        </p:spPr>
      </p:pic>
      <p:pic>
        <p:nvPicPr>
          <p:cNvPr id="323" name="Google Shape;323;p39"/>
          <p:cNvPicPr preferRelativeResize="0"/>
          <p:nvPr/>
        </p:nvPicPr>
        <p:blipFill rotWithShape="1">
          <a:blip r:embed="rId4">
            <a:alphaModFix/>
          </a:blip>
          <a:srcRect/>
          <a:stretch/>
        </p:blipFill>
        <p:spPr>
          <a:xfrm>
            <a:off x="2119312" y="869950"/>
            <a:ext cx="4829175" cy="2981325"/>
          </a:xfrm>
          <a:prstGeom prst="rect">
            <a:avLst/>
          </a:prstGeom>
          <a:noFill/>
          <a:ln>
            <a:noFill/>
          </a:ln>
        </p:spPr>
      </p:pic>
      <p:pic>
        <p:nvPicPr>
          <p:cNvPr id="324" name="Google Shape;324;p39"/>
          <p:cNvPicPr preferRelativeResize="0"/>
          <p:nvPr/>
        </p:nvPicPr>
        <p:blipFill rotWithShape="1">
          <a:blip r:embed="rId5">
            <a:alphaModFix/>
          </a:blip>
          <a:srcRect/>
          <a:stretch/>
        </p:blipFill>
        <p:spPr>
          <a:xfrm>
            <a:off x="1171575" y="4038600"/>
            <a:ext cx="5010150" cy="701675"/>
          </a:xfrm>
          <a:prstGeom prst="rect">
            <a:avLst/>
          </a:prstGeom>
          <a:noFill/>
          <a:ln>
            <a:noFill/>
          </a:ln>
        </p:spPr>
      </p:pic>
      <p:pic>
        <p:nvPicPr>
          <p:cNvPr id="325" name="Google Shape;325;p39"/>
          <p:cNvPicPr preferRelativeResize="0"/>
          <p:nvPr/>
        </p:nvPicPr>
        <p:blipFill rotWithShape="1">
          <a:blip r:embed="rId6">
            <a:alphaModFix/>
          </a:blip>
          <a:srcRect/>
          <a:stretch/>
        </p:blipFill>
        <p:spPr>
          <a:xfrm>
            <a:off x="1171575" y="4692650"/>
            <a:ext cx="6219825" cy="552450"/>
          </a:xfrm>
          <a:prstGeom prst="rect">
            <a:avLst/>
          </a:prstGeom>
          <a:noFill/>
          <a:ln>
            <a:noFill/>
          </a:ln>
        </p:spPr>
      </p:pic>
      <p:pic>
        <p:nvPicPr>
          <p:cNvPr id="326" name="Google Shape;326;p39"/>
          <p:cNvPicPr preferRelativeResize="0"/>
          <p:nvPr/>
        </p:nvPicPr>
        <p:blipFill rotWithShape="1">
          <a:blip r:embed="rId7">
            <a:alphaModFix/>
          </a:blip>
          <a:srcRect/>
          <a:stretch/>
        </p:blipFill>
        <p:spPr>
          <a:xfrm>
            <a:off x="1171575" y="5273675"/>
            <a:ext cx="5229225" cy="457200"/>
          </a:xfrm>
          <a:prstGeom prst="rect">
            <a:avLst/>
          </a:prstGeom>
          <a:noFill/>
          <a:ln>
            <a:noFill/>
          </a:ln>
        </p:spPr>
      </p:pic>
      <p:pic>
        <p:nvPicPr>
          <p:cNvPr id="327" name="Google Shape;327;p39"/>
          <p:cNvPicPr preferRelativeResize="0"/>
          <p:nvPr/>
        </p:nvPicPr>
        <p:blipFill rotWithShape="1">
          <a:blip r:embed="rId8">
            <a:alphaModFix/>
          </a:blip>
          <a:srcRect/>
          <a:stretch/>
        </p:blipFill>
        <p:spPr>
          <a:xfrm>
            <a:off x="1152525" y="5743575"/>
            <a:ext cx="4505325" cy="847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333" name="Google Shape;333;p40"/>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334" name="Google Shape;334;p40"/>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35" name="Google Shape;335;p40"/>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23</a:t>
            </a:fld>
            <a:endParaRPr/>
          </a:p>
        </p:txBody>
      </p:sp>
      <p:pic>
        <p:nvPicPr>
          <p:cNvPr id="336" name="Google Shape;336;p40"/>
          <p:cNvPicPr preferRelativeResize="0"/>
          <p:nvPr/>
        </p:nvPicPr>
        <p:blipFill rotWithShape="1">
          <a:blip r:embed="rId3">
            <a:alphaModFix/>
          </a:blip>
          <a:srcRect/>
          <a:stretch/>
        </p:blipFill>
        <p:spPr>
          <a:xfrm>
            <a:off x="455612" y="152400"/>
            <a:ext cx="8277225" cy="742950"/>
          </a:xfrm>
          <a:prstGeom prst="rect">
            <a:avLst/>
          </a:prstGeom>
          <a:noFill/>
          <a:ln>
            <a:noFill/>
          </a:ln>
        </p:spPr>
      </p:pic>
      <p:pic>
        <p:nvPicPr>
          <p:cNvPr id="337" name="Google Shape;337;p40"/>
          <p:cNvPicPr preferRelativeResize="0"/>
          <p:nvPr/>
        </p:nvPicPr>
        <p:blipFill rotWithShape="1">
          <a:blip r:embed="rId4">
            <a:alphaModFix/>
          </a:blip>
          <a:srcRect/>
          <a:stretch/>
        </p:blipFill>
        <p:spPr>
          <a:xfrm>
            <a:off x="1547812" y="895350"/>
            <a:ext cx="5981700" cy="2228850"/>
          </a:xfrm>
          <a:prstGeom prst="rect">
            <a:avLst/>
          </a:prstGeom>
          <a:noFill/>
          <a:ln>
            <a:noFill/>
          </a:ln>
        </p:spPr>
      </p:pic>
      <p:pic>
        <p:nvPicPr>
          <p:cNvPr id="338" name="Google Shape;338;p40"/>
          <p:cNvPicPr preferRelativeResize="0"/>
          <p:nvPr/>
        </p:nvPicPr>
        <p:blipFill rotWithShape="1">
          <a:blip r:embed="rId5">
            <a:alphaModFix/>
          </a:blip>
          <a:srcRect/>
          <a:stretch/>
        </p:blipFill>
        <p:spPr>
          <a:xfrm>
            <a:off x="2014537" y="3167062"/>
            <a:ext cx="5114925" cy="523875"/>
          </a:xfrm>
          <a:prstGeom prst="rect">
            <a:avLst/>
          </a:prstGeom>
          <a:noFill/>
          <a:ln>
            <a:noFill/>
          </a:ln>
        </p:spPr>
      </p:pic>
      <p:pic>
        <p:nvPicPr>
          <p:cNvPr id="339" name="Google Shape;339;p40"/>
          <p:cNvPicPr preferRelativeResize="0"/>
          <p:nvPr/>
        </p:nvPicPr>
        <p:blipFill rotWithShape="1">
          <a:blip r:embed="rId6">
            <a:alphaModFix/>
          </a:blip>
          <a:srcRect/>
          <a:stretch/>
        </p:blipFill>
        <p:spPr>
          <a:xfrm>
            <a:off x="2319337" y="3719512"/>
            <a:ext cx="4505325" cy="1076325"/>
          </a:xfrm>
          <a:prstGeom prst="rect">
            <a:avLst/>
          </a:prstGeom>
          <a:noFill/>
          <a:ln>
            <a:noFill/>
          </a:ln>
        </p:spPr>
      </p:pic>
      <p:pic>
        <p:nvPicPr>
          <p:cNvPr id="340" name="Google Shape;340;p40"/>
          <p:cNvPicPr preferRelativeResize="0"/>
          <p:nvPr/>
        </p:nvPicPr>
        <p:blipFill rotWithShape="1">
          <a:blip r:embed="rId7">
            <a:alphaModFix/>
          </a:blip>
          <a:srcRect/>
          <a:stretch/>
        </p:blipFill>
        <p:spPr>
          <a:xfrm>
            <a:off x="685800" y="4795837"/>
            <a:ext cx="7467600" cy="1133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1"/>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346" name="Google Shape;346;p41"/>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347" name="Google Shape;347;p41"/>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48" name="Google Shape;348;p41"/>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24</a:t>
            </a:fld>
            <a:endParaRPr/>
          </a:p>
        </p:txBody>
      </p:sp>
      <p:pic>
        <p:nvPicPr>
          <p:cNvPr id="349" name="Google Shape;349;p41"/>
          <p:cNvPicPr preferRelativeResize="0"/>
          <p:nvPr/>
        </p:nvPicPr>
        <p:blipFill rotWithShape="1">
          <a:blip r:embed="rId3">
            <a:alphaModFix/>
          </a:blip>
          <a:srcRect/>
          <a:stretch/>
        </p:blipFill>
        <p:spPr>
          <a:xfrm>
            <a:off x="457200" y="152400"/>
            <a:ext cx="7086600" cy="657225"/>
          </a:xfrm>
          <a:prstGeom prst="rect">
            <a:avLst/>
          </a:prstGeom>
          <a:noFill/>
          <a:ln>
            <a:noFill/>
          </a:ln>
        </p:spPr>
      </p:pic>
      <p:pic>
        <p:nvPicPr>
          <p:cNvPr id="350" name="Google Shape;350;p41"/>
          <p:cNvPicPr preferRelativeResize="0"/>
          <p:nvPr/>
        </p:nvPicPr>
        <p:blipFill rotWithShape="1">
          <a:blip r:embed="rId4">
            <a:alphaModFix/>
          </a:blip>
          <a:srcRect/>
          <a:stretch/>
        </p:blipFill>
        <p:spPr>
          <a:xfrm>
            <a:off x="2595562" y="927100"/>
            <a:ext cx="3952875" cy="3228975"/>
          </a:xfrm>
          <a:prstGeom prst="rect">
            <a:avLst/>
          </a:prstGeom>
          <a:noFill/>
          <a:ln>
            <a:noFill/>
          </a:ln>
        </p:spPr>
      </p:pic>
      <p:pic>
        <p:nvPicPr>
          <p:cNvPr id="351" name="Google Shape;351;p41"/>
          <p:cNvPicPr preferRelativeResize="0"/>
          <p:nvPr/>
        </p:nvPicPr>
        <p:blipFill rotWithShape="1">
          <a:blip r:embed="rId5">
            <a:alphaModFix/>
          </a:blip>
          <a:srcRect/>
          <a:stretch/>
        </p:blipFill>
        <p:spPr>
          <a:xfrm>
            <a:off x="1071562" y="4156075"/>
            <a:ext cx="5857875" cy="590550"/>
          </a:xfrm>
          <a:prstGeom prst="rect">
            <a:avLst/>
          </a:prstGeom>
          <a:noFill/>
          <a:ln>
            <a:noFill/>
          </a:ln>
        </p:spPr>
      </p:pic>
      <p:pic>
        <p:nvPicPr>
          <p:cNvPr id="352" name="Google Shape;352;p41"/>
          <p:cNvPicPr preferRelativeResize="0"/>
          <p:nvPr/>
        </p:nvPicPr>
        <p:blipFill rotWithShape="1">
          <a:blip r:embed="rId6">
            <a:alphaModFix/>
          </a:blip>
          <a:srcRect/>
          <a:stretch/>
        </p:blipFill>
        <p:spPr>
          <a:xfrm>
            <a:off x="1071562" y="4699000"/>
            <a:ext cx="5972175" cy="571500"/>
          </a:xfrm>
          <a:prstGeom prst="rect">
            <a:avLst/>
          </a:prstGeom>
          <a:noFill/>
          <a:ln>
            <a:noFill/>
          </a:ln>
        </p:spPr>
      </p:pic>
      <p:pic>
        <p:nvPicPr>
          <p:cNvPr id="353" name="Google Shape;353;p41"/>
          <p:cNvPicPr preferRelativeResize="0"/>
          <p:nvPr/>
        </p:nvPicPr>
        <p:blipFill rotWithShape="1">
          <a:blip r:embed="rId7">
            <a:alphaModFix/>
          </a:blip>
          <a:srcRect/>
          <a:stretch/>
        </p:blipFill>
        <p:spPr>
          <a:xfrm>
            <a:off x="1071562" y="5270500"/>
            <a:ext cx="5667375" cy="542925"/>
          </a:xfrm>
          <a:prstGeom prst="rect">
            <a:avLst/>
          </a:prstGeom>
          <a:noFill/>
          <a:ln>
            <a:noFill/>
          </a:ln>
        </p:spPr>
      </p:pic>
      <p:pic>
        <p:nvPicPr>
          <p:cNvPr id="354" name="Google Shape;354;p41"/>
          <p:cNvPicPr preferRelativeResize="0"/>
          <p:nvPr/>
        </p:nvPicPr>
        <p:blipFill rotWithShape="1">
          <a:blip r:embed="rId8">
            <a:alphaModFix/>
          </a:blip>
          <a:srcRect/>
          <a:stretch/>
        </p:blipFill>
        <p:spPr>
          <a:xfrm>
            <a:off x="1071562" y="5807075"/>
            <a:ext cx="1866900" cy="590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360" name="Google Shape;360;p42"/>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361" name="Google Shape;361;p42"/>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62" name="Google Shape;362;p42"/>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25</a:t>
            </a:fld>
            <a:endParaRPr/>
          </a:p>
        </p:txBody>
      </p:sp>
      <p:pic>
        <p:nvPicPr>
          <p:cNvPr id="363" name="Google Shape;363;p42"/>
          <p:cNvPicPr preferRelativeResize="0"/>
          <p:nvPr/>
        </p:nvPicPr>
        <p:blipFill rotWithShape="1">
          <a:blip r:embed="rId3">
            <a:alphaModFix/>
          </a:blip>
          <a:srcRect/>
          <a:stretch/>
        </p:blipFill>
        <p:spPr>
          <a:xfrm>
            <a:off x="457200" y="152400"/>
            <a:ext cx="7086600" cy="657225"/>
          </a:xfrm>
          <a:prstGeom prst="rect">
            <a:avLst/>
          </a:prstGeom>
          <a:noFill/>
          <a:ln>
            <a:noFill/>
          </a:ln>
        </p:spPr>
      </p:pic>
      <p:pic>
        <p:nvPicPr>
          <p:cNvPr id="364" name="Google Shape;364;p42"/>
          <p:cNvPicPr preferRelativeResize="0"/>
          <p:nvPr/>
        </p:nvPicPr>
        <p:blipFill rotWithShape="1">
          <a:blip r:embed="rId4">
            <a:alphaModFix/>
          </a:blip>
          <a:srcRect/>
          <a:stretch/>
        </p:blipFill>
        <p:spPr>
          <a:xfrm>
            <a:off x="2743200" y="831850"/>
            <a:ext cx="2809875" cy="2800350"/>
          </a:xfrm>
          <a:prstGeom prst="rect">
            <a:avLst/>
          </a:prstGeom>
          <a:noFill/>
          <a:ln>
            <a:noFill/>
          </a:ln>
        </p:spPr>
      </p:pic>
      <p:cxnSp>
        <p:nvCxnSpPr>
          <p:cNvPr id="365" name="Google Shape;365;p42"/>
          <p:cNvCxnSpPr/>
          <p:nvPr/>
        </p:nvCxnSpPr>
        <p:spPr>
          <a:xfrm>
            <a:off x="4800600" y="1371600"/>
            <a:ext cx="228600" cy="304800"/>
          </a:xfrm>
          <a:prstGeom prst="straightConnector1">
            <a:avLst/>
          </a:prstGeom>
          <a:noFill/>
          <a:ln w="9525" cap="flat" cmpd="sng">
            <a:solidFill>
              <a:srgbClr val="219AC1"/>
            </a:solidFill>
            <a:prstDash val="solid"/>
            <a:miter lim="800000"/>
            <a:headEnd type="none" w="med" len="med"/>
            <a:tailEnd type="triangle" w="med" len="med"/>
          </a:ln>
        </p:spPr>
      </p:cxnSp>
      <p:cxnSp>
        <p:nvCxnSpPr>
          <p:cNvPr id="366" name="Google Shape;366;p42"/>
          <p:cNvCxnSpPr/>
          <p:nvPr/>
        </p:nvCxnSpPr>
        <p:spPr>
          <a:xfrm flipH="1">
            <a:off x="3505200" y="1600200"/>
            <a:ext cx="152400" cy="228600"/>
          </a:xfrm>
          <a:prstGeom prst="straightConnector1">
            <a:avLst/>
          </a:prstGeom>
          <a:noFill/>
          <a:ln w="9525" cap="flat" cmpd="sng">
            <a:solidFill>
              <a:srgbClr val="219AC1"/>
            </a:solidFill>
            <a:prstDash val="solid"/>
            <a:miter lim="800000"/>
            <a:headEnd type="none" w="med" len="med"/>
            <a:tailEnd type="triangle" w="med" len="med"/>
          </a:ln>
        </p:spPr>
      </p:cxnSp>
      <p:cxnSp>
        <p:nvCxnSpPr>
          <p:cNvPr id="367" name="Google Shape;367;p42"/>
          <p:cNvCxnSpPr/>
          <p:nvPr/>
        </p:nvCxnSpPr>
        <p:spPr>
          <a:xfrm>
            <a:off x="3429000" y="2209800"/>
            <a:ext cx="228600" cy="228600"/>
          </a:xfrm>
          <a:prstGeom prst="straightConnector1">
            <a:avLst/>
          </a:prstGeom>
          <a:noFill/>
          <a:ln w="9525" cap="flat" cmpd="sng">
            <a:solidFill>
              <a:srgbClr val="219AC1"/>
            </a:solidFill>
            <a:prstDash val="solid"/>
            <a:miter lim="800000"/>
            <a:headEnd type="none" w="med" len="med"/>
            <a:tailEnd type="triangle" w="med" len="med"/>
          </a:ln>
        </p:spPr>
      </p:cxnSp>
      <p:pic>
        <p:nvPicPr>
          <p:cNvPr id="368" name="Google Shape;368;p42"/>
          <p:cNvPicPr preferRelativeResize="0"/>
          <p:nvPr/>
        </p:nvPicPr>
        <p:blipFill rotWithShape="1">
          <a:blip r:embed="rId5">
            <a:alphaModFix/>
          </a:blip>
          <a:srcRect/>
          <a:stretch/>
        </p:blipFill>
        <p:spPr>
          <a:xfrm>
            <a:off x="685800" y="3614737"/>
            <a:ext cx="4457700" cy="495300"/>
          </a:xfrm>
          <a:prstGeom prst="rect">
            <a:avLst/>
          </a:prstGeom>
          <a:noFill/>
          <a:ln>
            <a:noFill/>
          </a:ln>
        </p:spPr>
      </p:pic>
      <p:pic>
        <p:nvPicPr>
          <p:cNvPr id="369" name="Google Shape;369;p42"/>
          <p:cNvPicPr preferRelativeResize="0"/>
          <p:nvPr/>
        </p:nvPicPr>
        <p:blipFill rotWithShape="1">
          <a:blip r:embed="rId6">
            <a:alphaModFix/>
          </a:blip>
          <a:srcRect/>
          <a:stretch/>
        </p:blipFill>
        <p:spPr>
          <a:xfrm>
            <a:off x="685800" y="4049712"/>
            <a:ext cx="5181600" cy="590550"/>
          </a:xfrm>
          <a:prstGeom prst="rect">
            <a:avLst/>
          </a:prstGeom>
          <a:noFill/>
          <a:ln>
            <a:noFill/>
          </a:ln>
        </p:spPr>
      </p:pic>
      <p:pic>
        <p:nvPicPr>
          <p:cNvPr id="370" name="Google Shape;370;p42"/>
          <p:cNvPicPr preferRelativeResize="0"/>
          <p:nvPr/>
        </p:nvPicPr>
        <p:blipFill rotWithShape="1">
          <a:blip r:embed="rId7">
            <a:alphaModFix/>
          </a:blip>
          <a:srcRect/>
          <a:stretch/>
        </p:blipFill>
        <p:spPr>
          <a:xfrm>
            <a:off x="685800" y="4625975"/>
            <a:ext cx="6229350" cy="514350"/>
          </a:xfrm>
          <a:prstGeom prst="rect">
            <a:avLst/>
          </a:prstGeom>
          <a:noFill/>
          <a:ln>
            <a:noFill/>
          </a:ln>
        </p:spPr>
      </p:pic>
      <p:pic>
        <p:nvPicPr>
          <p:cNvPr id="371" name="Google Shape;371;p42"/>
          <p:cNvPicPr preferRelativeResize="0"/>
          <p:nvPr/>
        </p:nvPicPr>
        <p:blipFill rotWithShape="1">
          <a:blip r:embed="rId8">
            <a:alphaModFix/>
          </a:blip>
          <a:srcRect/>
          <a:stretch/>
        </p:blipFill>
        <p:spPr>
          <a:xfrm>
            <a:off x="685800" y="5094287"/>
            <a:ext cx="1323975" cy="552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3"/>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377" name="Google Shape;377;p43"/>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378" name="Google Shape;378;p43"/>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79" name="Google Shape;379;p43"/>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26</a:t>
            </a:fld>
            <a:endParaRPr/>
          </a:p>
        </p:txBody>
      </p:sp>
      <p:pic>
        <p:nvPicPr>
          <p:cNvPr id="380" name="Google Shape;380;p43"/>
          <p:cNvPicPr preferRelativeResize="0"/>
          <p:nvPr/>
        </p:nvPicPr>
        <p:blipFill rotWithShape="1">
          <a:blip r:embed="rId3">
            <a:alphaModFix/>
          </a:blip>
          <a:srcRect/>
          <a:stretch/>
        </p:blipFill>
        <p:spPr>
          <a:xfrm>
            <a:off x="228600" y="-12700"/>
            <a:ext cx="7191375" cy="866775"/>
          </a:xfrm>
          <a:prstGeom prst="rect">
            <a:avLst/>
          </a:prstGeom>
          <a:noFill/>
          <a:ln>
            <a:noFill/>
          </a:ln>
        </p:spPr>
      </p:pic>
      <p:pic>
        <p:nvPicPr>
          <p:cNvPr id="381" name="Google Shape;381;p43"/>
          <p:cNvPicPr preferRelativeResize="0"/>
          <p:nvPr/>
        </p:nvPicPr>
        <p:blipFill rotWithShape="1">
          <a:blip r:embed="rId4">
            <a:alphaModFix/>
          </a:blip>
          <a:srcRect/>
          <a:stretch/>
        </p:blipFill>
        <p:spPr>
          <a:xfrm>
            <a:off x="2286000" y="795337"/>
            <a:ext cx="4410075" cy="2405062"/>
          </a:xfrm>
          <a:prstGeom prst="rect">
            <a:avLst/>
          </a:prstGeom>
          <a:noFill/>
          <a:ln>
            <a:noFill/>
          </a:ln>
        </p:spPr>
      </p:pic>
      <p:pic>
        <p:nvPicPr>
          <p:cNvPr id="382" name="Google Shape;382;p43"/>
          <p:cNvPicPr preferRelativeResize="0"/>
          <p:nvPr/>
        </p:nvPicPr>
        <p:blipFill rotWithShape="1">
          <a:blip r:embed="rId5">
            <a:alphaModFix/>
          </a:blip>
          <a:srcRect/>
          <a:stretch/>
        </p:blipFill>
        <p:spPr>
          <a:xfrm>
            <a:off x="466725" y="3171825"/>
            <a:ext cx="4638675" cy="485775"/>
          </a:xfrm>
          <a:prstGeom prst="rect">
            <a:avLst/>
          </a:prstGeom>
          <a:noFill/>
          <a:ln>
            <a:noFill/>
          </a:ln>
        </p:spPr>
      </p:pic>
      <p:pic>
        <p:nvPicPr>
          <p:cNvPr id="383" name="Google Shape;383;p43"/>
          <p:cNvPicPr preferRelativeResize="0"/>
          <p:nvPr/>
        </p:nvPicPr>
        <p:blipFill rotWithShape="1">
          <a:blip r:embed="rId6">
            <a:alphaModFix/>
          </a:blip>
          <a:srcRect/>
          <a:stretch/>
        </p:blipFill>
        <p:spPr>
          <a:xfrm>
            <a:off x="457200" y="3605212"/>
            <a:ext cx="5219700" cy="400050"/>
          </a:xfrm>
          <a:prstGeom prst="rect">
            <a:avLst/>
          </a:prstGeom>
          <a:noFill/>
          <a:ln>
            <a:noFill/>
          </a:ln>
        </p:spPr>
      </p:pic>
      <p:pic>
        <p:nvPicPr>
          <p:cNvPr id="384" name="Google Shape;384;p43"/>
          <p:cNvPicPr preferRelativeResize="0"/>
          <p:nvPr/>
        </p:nvPicPr>
        <p:blipFill rotWithShape="1">
          <a:blip r:embed="rId7">
            <a:alphaModFix/>
          </a:blip>
          <a:srcRect/>
          <a:stretch/>
        </p:blipFill>
        <p:spPr>
          <a:xfrm>
            <a:off x="457200" y="3990975"/>
            <a:ext cx="6838950" cy="838200"/>
          </a:xfrm>
          <a:prstGeom prst="rect">
            <a:avLst/>
          </a:prstGeom>
          <a:noFill/>
          <a:ln>
            <a:noFill/>
          </a:ln>
        </p:spPr>
      </p:pic>
      <p:pic>
        <p:nvPicPr>
          <p:cNvPr id="385" name="Google Shape;385;p43"/>
          <p:cNvPicPr preferRelativeResize="0"/>
          <p:nvPr/>
        </p:nvPicPr>
        <p:blipFill rotWithShape="1">
          <a:blip r:embed="rId8">
            <a:alphaModFix/>
          </a:blip>
          <a:srcRect/>
          <a:stretch/>
        </p:blipFill>
        <p:spPr>
          <a:xfrm>
            <a:off x="466725" y="4800600"/>
            <a:ext cx="4248150" cy="857250"/>
          </a:xfrm>
          <a:prstGeom prst="rect">
            <a:avLst/>
          </a:prstGeom>
          <a:noFill/>
          <a:ln>
            <a:noFill/>
          </a:ln>
        </p:spPr>
      </p:pic>
      <p:pic>
        <p:nvPicPr>
          <p:cNvPr id="386" name="Google Shape;386;p43"/>
          <p:cNvPicPr preferRelativeResize="0"/>
          <p:nvPr/>
        </p:nvPicPr>
        <p:blipFill rotWithShape="1">
          <a:blip r:embed="rId9">
            <a:alphaModFix/>
          </a:blip>
          <a:srcRect/>
          <a:stretch/>
        </p:blipFill>
        <p:spPr>
          <a:xfrm>
            <a:off x="428625" y="5653087"/>
            <a:ext cx="4410075" cy="790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4"/>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392" name="Google Shape;392;p44"/>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393" name="Google Shape;393;p44"/>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94" name="Google Shape;394;p44"/>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27</a:t>
            </a:fld>
            <a:endParaRPr/>
          </a:p>
        </p:txBody>
      </p:sp>
      <p:pic>
        <p:nvPicPr>
          <p:cNvPr id="395" name="Google Shape;395;p44"/>
          <p:cNvPicPr preferRelativeResize="0"/>
          <p:nvPr/>
        </p:nvPicPr>
        <p:blipFill rotWithShape="1">
          <a:blip r:embed="rId3">
            <a:alphaModFix/>
          </a:blip>
          <a:srcRect/>
          <a:stretch/>
        </p:blipFill>
        <p:spPr>
          <a:xfrm>
            <a:off x="1752600" y="0"/>
            <a:ext cx="5219700" cy="2209800"/>
          </a:xfrm>
          <a:prstGeom prst="rect">
            <a:avLst/>
          </a:prstGeom>
          <a:noFill/>
          <a:ln>
            <a:noFill/>
          </a:ln>
        </p:spPr>
      </p:pic>
      <p:pic>
        <p:nvPicPr>
          <p:cNvPr id="396" name="Google Shape;396;p44"/>
          <p:cNvPicPr preferRelativeResize="0"/>
          <p:nvPr/>
        </p:nvPicPr>
        <p:blipFill rotWithShape="1">
          <a:blip r:embed="rId4">
            <a:alphaModFix/>
          </a:blip>
          <a:srcRect/>
          <a:stretch/>
        </p:blipFill>
        <p:spPr>
          <a:xfrm>
            <a:off x="1656251" y="2119312"/>
            <a:ext cx="5972175" cy="1885950"/>
          </a:xfrm>
          <a:prstGeom prst="rect">
            <a:avLst/>
          </a:prstGeom>
          <a:noFill/>
          <a:ln>
            <a:noFill/>
          </a:ln>
        </p:spPr>
      </p:pic>
      <p:pic>
        <p:nvPicPr>
          <p:cNvPr id="397" name="Google Shape;397;p44"/>
          <p:cNvPicPr preferRelativeResize="0"/>
          <p:nvPr/>
        </p:nvPicPr>
        <p:blipFill rotWithShape="1">
          <a:blip r:embed="rId5">
            <a:alphaModFix/>
          </a:blip>
          <a:srcRect/>
          <a:stretch/>
        </p:blipFill>
        <p:spPr>
          <a:xfrm>
            <a:off x="819150" y="4005262"/>
            <a:ext cx="6743700" cy="1552575"/>
          </a:xfrm>
          <a:prstGeom prst="rect">
            <a:avLst/>
          </a:prstGeom>
          <a:noFill/>
          <a:ln>
            <a:noFill/>
          </a:ln>
        </p:spPr>
      </p:pic>
      <p:pic>
        <p:nvPicPr>
          <p:cNvPr id="398" name="Google Shape;398;p44"/>
          <p:cNvPicPr preferRelativeResize="0"/>
          <p:nvPr/>
        </p:nvPicPr>
        <p:blipFill rotWithShape="1">
          <a:blip r:embed="rId6">
            <a:alphaModFix/>
          </a:blip>
          <a:srcRect/>
          <a:stretch/>
        </p:blipFill>
        <p:spPr>
          <a:xfrm>
            <a:off x="1524000" y="5557837"/>
            <a:ext cx="4391025" cy="1228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5"/>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404" name="Google Shape;404;p45"/>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405" name="Google Shape;405;p45"/>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406" name="Google Shape;406;p45"/>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28</a:t>
            </a:fld>
            <a:endParaRPr/>
          </a:p>
        </p:txBody>
      </p:sp>
      <p:pic>
        <p:nvPicPr>
          <p:cNvPr id="407" name="Google Shape;407;p45"/>
          <p:cNvPicPr preferRelativeResize="0"/>
          <p:nvPr/>
        </p:nvPicPr>
        <p:blipFill rotWithShape="1">
          <a:blip r:embed="rId3">
            <a:alphaModFix/>
          </a:blip>
          <a:srcRect/>
          <a:stretch/>
        </p:blipFill>
        <p:spPr>
          <a:xfrm>
            <a:off x="1981200" y="0"/>
            <a:ext cx="4724400" cy="2590800"/>
          </a:xfrm>
          <a:prstGeom prst="rect">
            <a:avLst/>
          </a:prstGeom>
          <a:noFill/>
          <a:ln>
            <a:noFill/>
          </a:ln>
        </p:spPr>
      </p:pic>
      <p:pic>
        <p:nvPicPr>
          <p:cNvPr id="408" name="Google Shape;408;p45"/>
          <p:cNvPicPr preferRelativeResize="0"/>
          <p:nvPr/>
        </p:nvPicPr>
        <p:blipFill rotWithShape="1">
          <a:blip r:embed="rId4">
            <a:alphaModFix/>
          </a:blip>
          <a:srcRect/>
          <a:stretch/>
        </p:blipFill>
        <p:spPr>
          <a:xfrm>
            <a:off x="381000" y="2590800"/>
            <a:ext cx="8258175" cy="1524000"/>
          </a:xfrm>
          <a:prstGeom prst="rect">
            <a:avLst/>
          </a:prstGeom>
          <a:noFill/>
          <a:ln>
            <a:noFill/>
          </a:ln>
        </p:spPr>
      </p:pic>
      <p:pic>
        <p:nvPicPr>
          <p:cNvPr id="409" name="Google Shape;409;p45"/>
          <p:cNvPicPr preferRelativeResize="0"/>
          <p:nvPr/>
        </p:nvPicPr>
        <p:blipFill rotWithShape="1">
          <a:blip r:embed="rId5">
            <a:alphaModFix/>
          </a:blip>
          <a:srcRect/>
          <a:stretch/>
        </p:blipFill>
        <p:spPr>
          <a:xfrm>
            <a:off x="2362200" y="4114800"/>
            <a:ext cx="5467350" cy="26717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7"/>
          <p:cNvSpPr txBox="1">
            <a:spLocks noGrp="1"/>
          </p:cNvSpPr>
          <p:nvPr>
            <p:ph type="body" idx="1"/>
          </p:nvPr>
        </p:nvSpPr>
        <p:spPr>
          <a:xfrm>
            <a:off x="457200" y="2971800"/>
            <a:ext cx="7467600" cy="838200"/>
          </a:xfrm>
          <a:prstGeom prst="rect">
            <a:avLst/>
          </a:prstGeom>
          <a:noFill/>
          <a:ln>
            <a:noFill/>
          </a:ln>
        </p:spPr>
        <p:txBody>
          <a:bodyPr spcFirstLastPara="1" wrap="square" lIns="91425" tIns="45700" rIns="91425" bIns="45700" anchor="t" anchorCtr="0">
            <a:noAutofit/>
          </a:bodyPr>
          <a:lstStyle/>
          <a:p>
            <a:pPr marL="419100" marR="0" lvl="0" indent="-382587" algn="ctr" rtl="0">
              <a:lnSpc>
                <a:spcPct val="100000"/>
              </a:lnSpc>
              <a:spcBef>
                <a:spcPts val="0"/>
              </a:spcBef>
              <a:spcAft>
                <a:spcPts val="0"/>
              </a:spcAft>
              <a:buClr>
                <a:schemeClr val="accent1"/>
              </a:buClr>
              <a:buSzPts val="3200"/>
              <a:buFont typeface="Noto Sans Symbols"/>
              <a:buNone/>
            </a:pPr>
            <a:r>
              <a:rPr lang="en-US" sz="4000" b="0" i="0" u="none">
                <a:solidFill>
                  <a:schemeClr val="lt1"/>
                </a:solidFill>
                <a:latin typeface="Cambria"/>
                <a:ea typeface="Cambria"/>
                <a:cs typeface="Cambria"/>
                <a:sym typeface="Cambria"/>
              </a:rPr>
              <a:t> Thank You</a:t>
            </a:r>
            <a:endParaRPr/>
          </a:p>
          <a:p>
            <a:pPr marL="419100" marR="0" lvl="0" indent="-179388" algn="l" rtl="0">
              <a:spcBef>
                <a:spcPts val="800"/>
              </a:spcBef>
              <a:spcAft>
                <a:spcPts val="0"/>
              </a:spcAft>
              <a:buClr>
                <a:schemeClr val="accent1"/>
              </a:buClr>
              <a:buSzPts val="3200"/>
              <a:buFont typeface="Noto Sans Symbols"/>
              <a:buNone/>
            </a:pPr>
            <a:endParaRPr sz="4000" b="0" i="0" u="none">
              <a:solidFill>
                <a:schemeClr val="lt1"/>
              </a:solidFill>
              <a:latin typeface="Cambria"/>
              <a:ea typeface="Cambria"/>
              <a:cs typeface="Cambria"/>
              <a:sym typeface="Cambria"/>
            </a:endParaRPr>
          </a:p>
        </p:txBody>
      </p:sp>
      <p:sp>
        <p:nvSpPr>
          <p:cNvPr id="429" name="Google Shape;429;p47"/>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430" name="Google Shape;430;p47"/>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29</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6.6 Current Divider Rule</a:t>
            </a:r>
            <a:endParaRPr/>
          </a:p>
        </p:txBody>
      </p:sp>
      <p:sp>
        <p:nvSpPr>
          <p:cNvPr id="144" name="Google Shape;144;p20"/>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We already know current will always seek the path of least resistance.</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For two parallel elements of equal value, the current will divide equally.</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For parallel elements with different values, the smaller the resistance, the greater the share of input current.</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For parallel elements of different values, the current will split with a ratio equal to the inverse of their resistor values.</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Example 6.21</a:t>
            </a:r>
            <a:endParaRPr/>
          </a:p>
          <a:p>
            <a:pPr marL="419100" marR="0" lvl="0" indent="-382587" algn="just"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7" algn="just"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145" name="Google Shape;145;p20"/>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146" name="Google Shape;146;p20"/>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6.6 Current Divider Rule</a:t>
            </a:r>
            <a:endParaRPr/>
          </a:p>
        </p:txBody>
      </p:sp>
      <p:sp>
        <p:nvSpPr>
          <p:cNvPr id="152" name="Google Shape;152;p21"/>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current divider rule is particularly important if only the total entering current and resistances are known. </a:t>
            </a:r>
            <a:endParaRPr/>
          </a:p>
          <a:p>
            <a:pPr marL="419100" marR="0" lvl="0" indent="-3825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153" name="Google Shape;153;p21"/>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154" name="Google Shape;154;p21"/>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4</a:t>
            </a:fld>
            <a:endParaRPr/>
          </a:p>
        </p:txBody>
      </p:sp>
      <p:pic>
        <p:nvPicPr>
          <p:cNvPr id="155" name="Google Shape;155;p21"/>
          <p:cNvPicPr preferRelativeResize="0"/>
          <p:nvPr/>
        </p:nvPicPr>
        <p:blipFill rotWithShape="1">
          <a:blip r:embed="rId3">
            <a:alphaModFix/>
          </a:blip>
          <a:srcRect/>
          <a:stretch/>
        </p:blipFill>
        <p:spPr>
          <a:xfrm>
            <a:off x="838200" y="2438400"/>
            <a:ext cx="7620000" cy="2647950"/>
          </a:xfrm>
          <a:prstGeom prst="rect">
            <a:avLst/>
          </a:prstGeom>
          <a:noFill/>
          <a:ln>
            <a:noFill/>
          </a:ln>
        </p:spPr>
      </p:pic>
      <p:pic>
        <p:nvPicPr>
          <p:cNvPr id="156" name="Google Shape;156;p21"/>
          <p:cNvPicPr preferRelativeResize="0"/>
          <p:nvPr/>
        </p:nvPicPr>
        <p:blipFill rotWithShape="1">
          <a:blip r:embed="rId4">
            <a:alphaModFix/>
          </a:blip>
          <a:srcRect/>
          <a:stretch/>
        </p:blipFill>
        <p:spPr>
          <a:xfrm>
            <a:off x="1143000" y="5172075"/>
            <a:ext cx="4754562" cy="9239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162" name="Google Shape;162;p22"/>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5</a:t>
            </a:fld>
            <a:endParaRPr/>
          </a:p>
        </p:txBody>
      </p:sp>
      <p:pic>
        <p:nvPicPr>
          <p:cNvPr id="163" name="Google Shape;163;p22"/>
          <p:cNvPicPr preferRelativeResize="0"/>
          <p:nvPr/>
        </p:nvPicPr>
        <p:blipFill rotWithShape="1">
          <a:blip r:embed="rId3">
            <a:alphaModFix/>
          </a:blip>
          <a:srcRect/>
          <a:stretch/>
        </p:blipFill>
        <p:spPr>
          <a:xfrm>
            <a:off x="457200" y="2844800"/>
            <a:ext cx="7162800" cy="3759200"/>
          </a:xfrm>
          <a:prstGeom prst="rect">
            <a:avLst/>
          </a:prstGeom>
          <a:noFill/>
          <a:ln>
            <a:noFill/>
          </a:ln>
        </p:spPr>
      </p:pic>
      <p:pic>
        <p:nvPicPr>
          <p:cNvPr id="164" name="Google Shape;164;p22"/>
          <p:cNvPicPr preferRelativeResize="0"/>
          <p:nvPr/>
        </p:nvPicPr>
        <p:blipFill rotWithShape="1">
          <a:blip r:embed="rId4">
            <a:alphaModFix/>
          </a:blip>
          <a:srcRect/>
          <a:stretch/>
        </p:blipFill>
        <p:spPr>
          <a:xfrm>
            <a:off x="1524000" y="1920875"/>
            <a:ext cx="4754562" cy="923925"/>
          </a:xfrm>
          <a:prstGeom prst="rect">
            <a:avLst/>
          </a:prstGeom>
          <a:noFill/>
          <a:ln>
            <a:noFill/>
          </a:ln>
        </p:spPr>
      </p:pic>
      <p:pic>
        <p:nvPicPr>
          <p:cNvPr id="165" name="Google Shape;165;p22"/>
          <p:cNvPicPr preferRelativeResize="0"/>
          <p:nvPr/>
        </p:nvPicPr>
        <p:blipFill rotWithShape="1">
          <a:blip r:embed="rId5">
            <a:alphaModFix/>
          </a:blip>
          <a:srcRect/>
          <a:stretch/>
        </p:blipFill>
        <p:spPr>
          <a:xfrm>
            <a:off x="1752600" y="254000"/>
            <a:ext cx="4000500" cy="1666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200"/>
              <a:buFont typeface="Cambria"/>
              <a:buNone/>
            </a:pPr>
            <a:r>
              <a:rPr lang="en-US" sz="3200" b="0" i="0" u="none">
                <a:solidFill>
                  <a:schemeClr val="lt1"/>
                </a:solidFill>
                <a:latin typeface="Cambria"/>
                <a:ea typeface="Cambria"/>
                <a:cs typeface="Cambria"/>
                <a:sym typeface="Cambria"/>
              </a:rPr>
              <a:t>6.6 Current Divider Rule</a:t>
            </a:r>
            <a:endParaRPr/>
          </a:p>
        </p:txBody>
      </p:sp>
      <p:sp>
        <p:nvSpPr>
          <p:cNvPr id="171" name="Google Shape;171;p23"/>
          <p:cNvSpPr txBox="1">
            <a:spLocks noGrp="1"/>
          </p:cNvSpPr>
          <p:nvPr>
            <p:ph type="body" idx="1"/>
          </p:nvPr>
        </p:nvSpPr>
        <p:spPr>
          <a:xfrm>
            <a:off x="457200" y="1752600"/>
            <a:ext cx="8229600" cy="4267200"/>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which states that the current through any branch of a parallel resistive network is equal to the total resistance of the parallel network divided by the resistor of interest and multiplied by the total current entering the parallel configuration.</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Since R</a:t>
            </a:r>
            <a:r>
              <a:rPr lang="en-US" sz="2000" b="0" i="0" u="none" baseline="-25000">
                <a:solidFill>
                  <a:schemeClr val="lt1"/>
                </a:solidFill>
                <a:latin typeface="Cambria"/>
                <a:ea typeface="Cambria"/>
                <a:cs typeface="Cambria"/>
                <a:sym typeface="Cambria"/>
              </a:rPr>
              <a:t>T</a:t>
            </a:r>
            <a:r>
              <a:rPr lang="en-US" sz="2000" b="0" i="0" u="none">
                <a:solidFill>
                  <a:schemeClr val="lt1"/>
                </a:solidFill>
                <a:latin typeface="Cambria"/>
                <a:ea typeface="Cambria"/>
                <a:cs typeface="Cambria"/>
                <a:sym typeface="Cambria"/>
              </a:rPr>
              <a:t> and I</a:t>
            </a:r>
            <a:r>
              <a:rPr lang="en-US" sz="2000" b="0" i="0" u="none" baseline="-25000">
                <a:solidFill>
                  <a:schemeClr val="lt1"/>
                </a:solidFill>
                <a:latin typeface="Cambria"/>
                <a:ea typeface="Cambria"/>
                <a:cs typeface="Cambria"/>
                <a:sym typeface="Cambria"/>
              </a:rPr>
              <a:t>T</a:t>
            </a:r>
            <a:r>
              <a:rPr lang="en-US" sz="2000" b="0" i="0" u="none">
                <a:solidFill>
                  <a:schemeClr val="lt1"/>
                </a:solidFill>
                <a:latin typeface="Cambria"/>
                <a:ea typeface="Cambria"/>
                <a:cs typeface="Cambria"/>
                <a:sym typeface="Cambria"/>
              </a:rPr>
              <a:t> are constants, for a particular configuration the larger the value of R</a:t>
            </a:r>
            <a:r>
              <a:rPr lang="en-US" sz="2000" b="0" i="0" u="none" baseline="-25000">
                <a:solidFill>
                  <a:schemeClr val="lt1"/>
                </a:solidFill>
                <a:latin typeface="Cambria"/>
                <a:ea typeface="Cambria"/>
                <a:cs typeface="Cambria"/>
                <a:sym typeface="Cambria"/>
              </a:rPr>
              <a:t>x</a:t>
            </a:r>
            <a:r>
              <a:rPr lang="en-US" sz="2000" b="0" i="0" u="none">
                <a:solidFill>
                  <a:schemeClr val="lt1"/>
                </a:solidFill>
                <a:latin typeface="Cambria"/>
                <a:ea typeface="Cambria"/>
                <a:cs typeface="Cambria"/>
                <a:sym typeface="Cambria"/>
              </a:rPr>
              <a:t> (in the denominator), the smaller the value of I</a:t>
            </a:r>
            <a:r>
              <a:rPr lang="en-US" sz="2000" b="0" i="0" u="none" baseline="-25000">
                <a:solidFill>
                  <a:schemeClr val="lt1"/>
                </a:solidFill>
                <a:latin typeface="Cambria"/>
                <a:ea typeface="Cambria"/>
                <a:cs typeface="Cambria"/>
                <a:sym typeface="Cambria"/>
              </a:rPr>
              <a:t>x</a:t>
            </a:r>
            <a:r>
              <a:rPr lang="en-US" sz="2000" b="0" i="0" u="none">
                <a:solidFill>
                  <a:schemeClr val="lt1"/>
                </a:solidFill>
                <a:latin typeface="Cambria"/>
                <a:ea typeface="Cambria"/>
                <a:cs typeface="Cambria"/>
                <a:sym typeface="Cambria"/>
              </a:rPr>
              <a:t> for that branch, confirming the fact that current always seeks the path of least resistance.</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Example 6.22</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Also note that, for a parallel network, the current through the smallest resistor will be very close to the total entering current if the other parallel resistors of the configuration are much larger in magnitude.</a:t>
            </a:r>
            <a:endParaRPr/>
          </a:p>
          <a:p>
            <a:pPr marL="419100" marR="0" lvl="0" indent="-2809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172" name="Google Shape;172;p23"/>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173" name="Google Shape;173;p23"/>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6</a:t>
            </a:fld>
            <a:endParaRPr/>
          </a:p>
        </p:txBody>
      </p:sp>
      <p:pic>
        <p:nvPicPr>
          <p:cNvPr id="174" name="Google Shape;174;p23"/>
          <p:cNvPicPr preferRelativeResize="0"/>
          <p:nvPr/>
        </p:nvPicPr>
        <p:blipFill rotWithShape="1">
          <a:blip r:embed="rId3">
            <a:alphaModFix/>
          </a:blip>
          <a:srcRect/>
          <a:stretch/>
        </p:blipFill>
        <p:spPr>
          <a:xfrm>
            <a:off x="5257800" y="647700"/>
            <a:ext cx="1752600" cy="11049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2800"/>
              <a:buFont typeface="Cambria"/>
              <a:buNone/>
            </a:pPr>
            <a:r>
              <a:rPr lang="en-US" sz="2800" b="0" i="0" u="none">
                <a:solidFill>
                  <a:schemeClr val="lt1"/>
                </a:solidFill>
                <a:latin typeface="Cambria"/>
                <a:ea typeface="Cambria"/>
                <a:cs typeface="Cambria"/>
                <a:sym typeface="Cambria"/>
              </a:rPr>
              <a:t>6.6 CDR: Special Case: Two Parallel Resistors</a:t>
            </a:r>
            <a:endParaRPr/>
          </a:p>
        </p:txBody>
      </p:sp>
      <p:sp>
        <p:nvSpPr>
          <p:cNvPr id="180" name="Google Shape;180;p24"/>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181" name="Google Shape;181;p24"/>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7</a:t>
            </a:fld>
            <a:endParaRPr/>
          </a:p>
        </p:txBody>
      </p:sp>
      <p:pic>
        <p:nvPicPr>
          <p:cNvPr id="182" name="Google Shape;182;p24"/>
          <p:cNvPicPr preferRelativeResize="0"/>
          <p:nvPr/>
        </p:nvPicPr>
        <p:blipFill rotWithShape="1">
          <a:blip r:embed="rId3">
            <a:alphaModFix/>
          </a:blip>
          <a:srcRect/>
          <a:stretch/>
        </p:blipFill>
        <p:spPr>
          <a:xfrm>
            <a:off x="114300" y="1306512"/>
            <a:ext cx="3695700" cy="2695575"/>
          </a:xfrm>
          <a:prstGeom prst="rect">
            <a:avLst/>
          </a:prstGeom>
          <a:noFill/>
          <a:ln>
            <a:noFill/>
          </a:ln>
        </p:spPr>
      </p:pic>
      <p:pic>
        <p:nvPicPr>
          <p:cNvPr id="183" name="Google Shape;183;p24"/>
          <p:cNvPicPr preferRelativeResize="0"/>
          <p:nvPr/>
        </p:nvPicPr>
        <p:blipFill rotWithShape="1">
          <a:blip r:embed="rId4">
            <a:alphaModFix/>
          </a:blip>
          <a:srcRect/>
          <a:stretch/>
        </p:blipFill>
        <p:spPr>
          <a:xfrm>
            <a:off x="3886200" y="1371600"/>
            <a:ext cx="5334000" cy="2295525"/>
          </a:xfrm>
          <a:prstGeom prst="rect">
            <a:avLst/>
          </a:prstGeom>
          <a:noFill/>
          <a:ln>
            <a:noFill/>
          </a:ln>
        </p:spPr>
      </p:pic>
      <p:pic>
        <p:nvPicPr>
          <p:cNvPr id="184" name="Google Shape;184;p24"/>
          <p:cNvPicPr preferRelativeResize="0"/>
          <p:nvPr/>
        </p:nvPicPr>
        <p:blipFill rotWithShape="1">
          <a:blip r:embed="rId5">
            <a:alphaModFix/>
          </a:blip>
          <a:srcRect/>
          <a:stretch/>
        </p:blipFill>
        <p:spPr>
          <a:xfrm>
            <a:off x="4805362" y="3713162"/>
            <a:ext cx="3495675" cy="733425"/>
          </a:xfrm>
          <a:prstGeom prst="rect">
            <a:avLst/>
          </a:prstGeom>
          <a:noFill/>
          <a:ln>
            <a:noFill/>
          </a:ln>
        </p:spPr>
      </p:pic>
      <p:pic>
        <p:nvPicPr>
          <p:cNvPr id="185" name="Google Shape;185;p24"/>
          <p:cNvPicPr preferRelativeResize="0"/>
          <p:nvPr/>
        </p:nvPicPr>
        <p:blipFill rotWithShape="1">
          <a:blip r:embed="rId6">
            <a:alphaModFix/>
          </a:blip>
          <a:srcRect/>
          <a:stretch/>
        </p:blipFill>
        <p:spPr>
          <a:xfrm>
            <a:off x="2433637" y="4721225"/>
            <a:ext cx="3514725" cy="781050"/>
          </a:xfrm>
          <a:prstGeom prst="rect">
            <a:avLst/>
          </a:prstGeom>
          <a:noFill/>
          <a:ln>
            <a:noFill/>
          </a:ln>
        </p:spPr>
      </p:pic>
      <p:sp>
        <p:nvSpPr>
          <p:cNvPr id="186" name="Google Shape;186;p24"/>
          <p:cNvSpPr txBox="1"/>
          <p:nvPr/>
        </p:nvSpPr>
        <p:spPr>
          <a:xfrm>
            <a:off x="114300" y="5862637"/>
            <a:ext cx="8153400" cy="92392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1800"/>
              <a:buFont typeface="Arial"/>
              <a:buChar char="•"/>
            </a:pPr>
            <a:r>
              <a:rPr lang="en-US" sz="1800" b="0" i="0" u="none">
                <a:solidFill>
                  <a:schemeClr val="lt1"/>
                </a:solidFill>
                <a:latin typeface="Cambria"/>
                <a:ea typeface="Cambria"/>
                <a:cs typeface="Cambria"/>
                <a:sym typeface="Cambria"/>
              </a:rPr>
              <a:t>For two parallel resistors, the current through one is equal to the other resistor times the total entering current divided by the sum of the two resistors.</a:t>
            </a:r>
            <a:endParaRPr/>
          </a:p>
          <a:p>
            <a:pPr marL="0" marR="0" lvl="0" indent="0" algn="l" rtl="0">
              <a:lnSpc>
                <a:spcPct val="100000"/>
              </a:lnSpc>
              <a:spcBef>
                <a:spcPts val="0"/>
              </a:spcBef>
              <a:spcAft>
                <a:spcPts val="0"/>
              </a:spcAft>
              <a:buNone/>
            </a:pPr>
            <a:endParaRPr sz="1800" b="0" i="0" u="none">
              <a:solidFill>
                <a:schemeClr val="lt1"/>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2800"/>
              <a:buFont typeface="Cambria"/>
              <a:buNone/>
            </a:pPr>
            <a:r>
              <a:rPr lang="en-US" sz="2800" b="0" i="0" u="none">
                <a:solidFill>
                  <a:schemeClr val="lt1"/>
                </a:solidFill>
                <a:latin typeface="Cambria"/>
                <a:ea typeface="Cambria"/>
                <a:cs typeface="Cambria"/>
                <a:sym typeface="Cambria"/>
              </a:rPr>
              <a:t>6.6 CDR: Special Case: Two Parallel Resistors</a:t>
            </a:r>
            <a:endParaRPr/>
          </a:p>
        </p:txBody>
      </p:sp>
      <p:sp>
        <p:nvSpPr>
          <p:cNvPr id="192" name="Google Shape;192;p25"/>
          <p:cNvSpPr txBox="1">
            <a:spLocks noGrp="1"/>
          </p:cNvSpPr>
          <p:nvPr>
            <p:ph type="body" idx="1"/>
          </p:nvPr>
        </p:nvSpPr>
        <p:spPr>
          <a:xfrm>
            <a:off x="457200" y="1752600"/>
            <a:ext cx="8229600" cy="4267200"/>
          </a:xfrm>
          <a:prstGeom prst="rect">
            <a:avLst/>
          </a:prstGeom>
          <a:noFill/>
          <a:ln>
            <a:noFill/>
          </a:ln>
        </p:spPr>
        <p:txBody>
          <a:bodyPr spcFirstLastPara="1" wrap="square" lIns="91425" tIns="45700" rIns="91425" bIns="45700" anchor="t" anchorCtr="0">
            <a:noAutofit/>
          </a:bodyPr>
          <a:lstStyle/>
          <a:p>
            <a:pPr marL="419100" marR="0" lvl="0" indent="-280987" algn="l" rtl="0">
              <a:lnSpc>
                <a:spcPct val="100000"/>
              </a:lnSpc>
              <a:spcBef>
                <a:spcPts val="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7" algn="l"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Take particular note, however, that the denominator of the equation is simply the </a:t>
            </a:r>
            <a:r>
              <a:rPr lang="en-US" sz="2000" b="0" i="1" u="none">
                <a:solidFill>
                  <a:schemeClr val="lt1"/>
                </a:solidFill>
                <a:latin typeface="Cambria"/>
                <a:ea typeface="Cambria"/>
                <a:cs typeface="Cambria"/>
                <a:sym typeface="Cambria"/>
              </a:rPr>
              <a:t>sum,</a:t>
            </a:r>
            <a:r>
              <a:rPr lang="en-US" sz="2000" b="0" i="0" u="none">
                <a:solidFill>
                  <a:schemeClr val="lt1"/>
                </a:solidFill>
                <a:latin typeface="Cambria"/>
                <a:ea typeface="Cambria"/>
                <a:cs typeface="Cambria"/>
                <a:sym typeface="Cambria"/>
              </a:rPr>
              <a:t> </a:t>
            </a:r>
            <a:r>
              <a:rPr lang="en-US" sz="2000" b="0" i="0" u="none">
                <a:solidFill>
                  <a:srgbClr val="00B0F0"/>
                </a:solidFill>
                <a:latin typeface="Cambria"/>
                <a:ea typeface="Cambria"/>
                <a:cs typeface="Cambria"/>
                <a:sym typeface="Cambria"/>
              </a:rPr>
              <a:t>not the total resistance</a:t>
            </a:r>
            <a:r>
              <a:rPr lang="en-US" sz="2000" b="0" i="0" u="none">
                <a:solidFill>
                  <a:schemeClr val="lt1"/>
                </a:solidFill>
                <a:latin typeface="Cambria"/>
                <a:ea typeface="Cambria"/>
                <a:cs typeface="Cambria"/>
                <a:sym typeface="Cambria"/>
              </a:rPr>
              <a:t>,</a:t>
            </a:r>
            <a:r>
              <a:rPr lang="en-US" sz="2000" b="0" i="1" u="none">
                <a:solidFill>
                  <a:schemeClr val="lt1"/>
                </a:solidFill>
                <a:latin typeface="Cambria"/>
                <a:ea typeface="Cambria"/>
                <a:cs typeface="Cambria"/>
                <a:sym typeface="Cambria"/>
              </a:rPr>
              <a:t> </a:t>
            </a:r>
            <a:r>
              <a:rPr lang="en-US" sz="2000" b="0" i="0" u="none">
                <a:solidFill>
                  <a:schemeClr val="lt1"/>
                </a:solidFill>
                <a:latin typeface="Cambria"/>
                <a:ea typeface="Cambria"/>
                <a:cs typeface="Cambria"/>
                <a:sym typeface="Cambria"/>
              </a:rPr>
              <a:t>of the combination.</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Example 6.23 </a:t>
            </a:r>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193" name="Google Shape;193;p25"/>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194" name="Google Shape;194;p25"/>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8</a:t>
            </a:fld>
            <a:endParaRPr/>
          </a:p>
        </p:txBody>
      </p:sp>
      <p:pic>
        <p:nvPicPr>
          <p:cNvPr id="195" name="Google Shape;195;p25"/>
          <p:cNvPicPr preferRelativeResize="0"/>
          <p:nvPr/>
        </p:nvPicPr>
        <p:blipFill rotWithShape="1">
          <a:blip r:embed="rId3">
            <a:alphaModFix/>
          </a:blip>
          <a:srcRect/>
          <a:stretch/>
        </p:blipFill>
        <p:spPr>
          <a:xfrm>
            <a:off x="762000" y="1752600"/>
            <a:ext cx="3495675" cy="733425"/>
          </a:xfrm>
          <a:prstGeom prst="rect">
            <a:avLst/>
          </a:prstGeom>
          <a:noFill/>
          <a:ln>
            <a:noFill/>
          </a:ln>
        </p:spPr>
      </p:pic>
      <p:pic>
        <p:nvPicPr>
          <p:cNvPr id="196" name="Google Shape;196;p25"/>
          <p:cNvPicPr preferRelativeResize="0"/>
          <p:nvPr/>
        </p:nvPicPr>
        <p:blipFill rotWithShape="1">
          <a:blip r:embed="rId4">
            <a:alphaModFix/>
          </a:blip>
          <a:srcRect/>
          <a:stretch/>
        </p:blipFill>
        <p:spPr>
          <a:xfrm>
            <a:off x="4376737" y="1704975"/>
            <a:ext cx="3514725" cy="7810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6.6 CDR: Summary</a:t>
            </a:r>
            <a:endParaRPr/>
          </a:p>
        </p:txBody>
      </p:sp>
      <p:sp>
        <p:nvSpPr>
          <p:cNvPr id="202" name="Google Shape;202;p26"/>
          <p:cNvSpPr txBox="1">
            <a:spLocks noGrp="1"/>
          </p:cNvSpPr>
          <p:nvPr>
            <p:ph type="body" idx="1"/>
          </p:nvPr>
        </p:nvSpPr>
        <p:spPr>
          <a:xfrm>
            <a:off x="457200" y="1417637"/>
            <a:ext cx="8305800" cy="46021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In summary, remember that current always seeks the path of least resistance, and the ratio of the resistor values is the inverse of the resulting current levels, as shown in Fig 6.46 and the thickness of the blue bands reflects the relative magnitude of the current in each branch. </a:t>
            </a:r>
            <a:endParaRPr/>
          </a:p>
        </p:txBody>
      </p:sp>
      <p:sp>
        <p:nvSpPr>
          <p:cNvPr id="203" name="Google Shape;203;p26"/>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04" name="Google Shape;204;p26"/>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9</a:t>
            </a:fld>
            <a:endParaRPr/>
          </a:p>
        </p:txBody>
      </p:sp>
      <p:pic>
        <p:nvPicPr>
          <p:cNvPr id="205" name="Google Shape;205;p26"/>
          <p:cNvPicPr preferRelativeResize="0"/>
          <p:nvPr/>
        </p:nvPicPr>
        <p:blipFill rotWithShape="1">
          <a:blip r:embed="rId3">
            <a:alphaModFix/>
          </a:blip>
          <a:srcRect/>
          <a:stretch/>
        </p:blipFill>
        <p:spPr>
          <a:xfrm>
            <a:off x="2057400" y="2859087"/>
            <a:ext cx="6324600" cy="39274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1249</Words>
  <Application>Microsoft Office PowerPoint</Application>
  <PresentationFormat>On-screen Show (4:3)</PresentationFormat>
  <Paragraphs>132</Paragraphs>
  <Slides>29</Slides>
  <Notes>29</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29</vt:i4>
      </vt:variant>
    </vt:vector>
  </HeadingPairs>
  <TitlesOfParts>
    <vt:vector size="40" baseType="lpstr">
      <vt:lpstr>Arial</vt:lpstr>
      <vt:lpstr>Libre Franklin</vt:lpstr>
      <vt:lpstr>Cambria</vt:lpstr>
      <vt:lpstr>Noto Sans Symbols</vt:lpstr>
      <vt:lpstr>Verdana</vt:lpstr>
      <vt:lpstr>1_Technic</vt:lpstr>
      <vt:lpstr>Technic</vt:lpstr>
      <vt:lpstr>2_Technic</vt:lpstr>
      <vt:lpstr>3_Technic</vt:lpstr>
      <vt:lpstr>4_Technic</vt:lpstr>
      <vt:lpstr>5_Technic</vt:lpstr>
      <vt:lpstr>LECTURE SLIDE - 6</vt:lpstr>
      <vt:lpstr>6.6 Current Divider Rule (CDR)</vt:lpstr>
      <vt:lpstr>6.6 Current Divider Rule</vt:lpstr>
      <vt:lpstr>6.6 Current Divider Rule</vt:lpstr>
      <vt:lpstr>PowerPoint Presentation</vt:lpstr>
      <vt:lpstr>6.6 Current Divider Rule</vt:lpstr>
      <vt:lpstr>6.6 CDR: Special Case: Two Parallel Resistors</vt:lpstr>
      <vt:lpstr>6.6 CDR: Special Case: Two Parallel Resistors</vt:lpstr>
      <vt:lpstr>6.6 CDR: Summary</vt:lpstr>
      <vt:lpstr>6.7 Voltage Sources in Parallel</vt:lpstr>
      <vt:lpstr>6.7 Voltage Sources in Parallel</vt:lpstr>
      <vt:lpstr>6.8 Open and Short Circuits</vt:lpstr>
      <vt:lpstr>6.8 Short Circuit</vt:lpstr>
      <vt:lpstr>6.8 Open and Short Circuit</vt:lpstr>
      <vt:lpstr>PowerPoint Presentation</vt:lpstr>
      <vt:lpstr>PowerPoint Presentation</vt:lpstr>
      <vt:lpstr>6.9 Voltmeter Loading Effects</vt:lpstr>
      <vt:lpstr>6.10 Duality Principle</vt:lpstr>
      <vt:lpstr>6.10 Duality Principle</vt:lpstr>
      <vt:lpstr>6.10 Summary Table</vt:lpstr>
      <vt:lpstr>6.13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SLIDE - 6</dc:title>
  <dc:creator>LENOVO</dc:creator>
  <cp:lastModifiedBy>LENOVO</cp:lastModifiedBy>
  <cp:revision>2</cp:revision>
  <dcterms:modified xsi:type="dcterms:W3CDTF">2022-12-06T14:52:36Z</dcterms:modified>
</cp:coreProperties>
</file>